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79" r:id="rId3"/>
    <p:sldId id="302" r:id="rId4"/>
    <p:sldId id="307" r:id="rId5"/>
    <p:sldId id="308" r:id="rId6"/>
    <p:sldId id="309" r:id="rId7"/>
    <p:sldId id="304" r:id="rId8"/>
    <p:sldId id="257" r:id="rId9"/>
    <p:sldId id="258" r:id="rId10"/>
    <p:sldId id="277" r:id="rId11"/>
    <p:sldId id="259" r:id="rId12"/>
    <p:sldId id="305" r:id="rId13"/>
    <p:sldId id="306" r:id="rId14"/>
    <p:sldId id="310" r:id="rId15"/>
    <p:sldId id="312" r:id="rId16"/>
    <p:sldId id="311" r:id="rId17"/>
    <p:sldId id="314" r:id="rId18"/>
    <p:sldId id="313" r:id="rId19"/>
    <p:sldId id="315" r:id="rId20"/>
    <p:sldId id="316" r:id="rId21"/>
    <p:sldId id="317" r:id="rId22"/>
    <p:sldId id="318" r:id="rId23"/>
    <p:sldId id="319" r:id="rId24"/>
    <p:sldId id="321" r:id="rId25"/>
    <p:sldId id="324" r:id="rId26"/>
    <p:sldId id="325" r:id="rId27"/>
    <p:sldId id="27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660"/>
  </p:normalViewPr>
  <p:slideViewPr>
    <p:cSldViewPr>
      <p:cViewPr varScale="1">
        <p:scale>
          <a:sx n="64" d="100"/>
          <a:sy n="64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D6205-EBC5-4932-8404-891FD9CCF607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4E1D0-DB97-451F-B996-1394E6955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5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5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30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3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4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7000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4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3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3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4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42910" y="857232"/>
            <a:ext cx="800105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Вінницький</a:t>
            </a:r>
            <a:r>
              <a:rPr lang="ru-RU" sz="2400" dirty="0" smtClean="0"/>
              <a:t> </a:t>
            </a:r>
            <a:r>
              <a:rPr lang="ru-RU" sz="2400" dirty="0" err="1" smtClean="0"/>
              <a:t>національний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технічний</a:t>
            </a:r>
            <a:r>
              <a:rPr lang="ru-RU" sz="2400" dirty="0" smtClean="0"/>
              <a:t> </a:t>
            </a:r>
            <a:r>
              <a:rPr lang="ru-RU" sz="2400" dirty="0" err="1" smtClean="0"/>
              <a:t>університет</a:t>
            </a:r>
            <a:r>
              <a:rPr lang="ru-RU" sz="2400" dirty="0" smtClean="0"/>
              <a:t> Факультет </a:t>
            </a:r>
            <a:r>
              <a:rPr lang="ru-RU" sz="2400" dirty="0" err="1" smtClean="0"/>
              <a:t>машинобудування</a:t>
            </a:r>
            <a:r>
              <a:rPr lang="ru-RU" sz="2400" dirty="0" smtClean="0"/>
              <a:t> та транспорту </a:t>
            </a:r>
          </a:p>
          <a:p>
            <a:pPr algn="ctr"/>
            <a:r>
              <a:rPr lang="ru-RU" sz="2400" dirty="0" smtClean="0"/>
              <a:t>Кафедра </a:t>
            </a:r>
            <a:r>
              <a:rPr lang="ru-RU" sz="2400" dirty="0" err="1" smtClean="0"/>
              <a:t>технології</a:t>
            </a:r>
            <a:r>
              <a:rPr lang="ru-RU" sz="2400" dirty="0" smtClean="0"/>
              <a:t> </a:t>
            </a:r>
            <a:r>
              <a:rPr lang="ru-RU" sz="2400" dirty="0" err="1" smtClean="0"/>
              <a:t>підвищення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зносостійкості</a:t>
            </a:r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pPr algn="ctr"/>
            <a:r>
              <a:rPr lang="ru-RU" sz="2400" dirty="0" err="1" smtClean="0"/>
              <a:t>Магістерська</a:t>
            </a:r>
            <a:r>
              <a:rPr lang="ru-RU" sz="2400" dirty="0" smtClean="0"/>
              <a:t> </a:t>
            </a:r>
            <a:r>
              <a:rPr lang="ru-RU" sz="2400" dirty="0" err="1" smtClean="0"/>
              <a:t>кваліфікаційна</a:t>
            </a:r>
            <a:r>
              <a:rPr lang="ru-RU" sz="2400" dirty="0" smtClean="0"/>
              <a:t> робота на тему: “ТЕХНОЛОГІЧНІ ЗАСАДИ ПІДВИЩЕННЯ ЯКОСТІ ВІДНОВЛЕННЯ РОБОЧИХ ЧАВУННИХ МАТОЧИН ЧЕРВЯЧНИХ КОЛІС” 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 algn="r"/>
            <a:r>
              <a:rPr lang="ru-RU" sz="2400" dirty="0" err="1" smtClean="0"/>
              <a:t>Виконав</a:t>
            </a:r>
            <a:r>
              <a:rPr lang="ru-RU" sz="2400" dirty="0" smtClean="0"/>
              <a:t>: ст. гр. ЗВ – 14м Ф</a:t>
            </a:r>
            <a:r>
              <a:rPr lang="uk-UA" sz="2400" dirty="0" err="1" smtClean="0"/>
              <a:t>іліпченко</a:t>
            </a:r>
            <a:r>
              <a:rPr lang="uk-UA" sz="2400" dirty="0" smtClean="0"/>
              <a:t> А.В.</a:t>
            </a:r>
            <a:endParaRPr lang="ru-RU" sz="2400" dirty="0" smtClean="0"/>
          </a:p>
          <a:p>
            <a:pPr algn="r"/>
            <a:r>
              <a:rPr lang="ru-RU" sz="2400" dirty="0" err="1" smtClean="0"/>
              <a:t>Керівник</a:t>
            </a:r>
            <a:r>
              <a:rPr lang="ru-RU" sz="2400" dirty="0" smtClean="0"/>
              <a:t>: д.т.н. проф. </a:t>
            </a:r>
            <a:r>
              <a:rPr lang="ru-RU" sz="2400" dirty="0" err="1" smtClean="0"/>
              <a:t>Савуляк</a:t>
            </a:r>
            <a:r>
              <a:rPr lang="ru-RU" sz="2400" dirty="0" smtClean="0"/>
              <a:t> В.І</a:t>
            </a:r>
            <a:endParaRPr lang="uk-UA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зображення чавунної маточини черв’ячного колеса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14857" y="2082262"/>
            <a:ext cx="4514286" cy="409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8860" y="285728"/>
            <a:ext cx="4050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Маршрутна карта процесу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відновлення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ТП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71670" y="714356"/>
            <a:ext cx="4488825" cy="5929355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ТП 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71670" y="285728"/>
            <a:ext cx="4643470" cy="628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ТП 3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4714908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500042"/>
            <a:ext cx="507683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71538" y="4786322"/>
            <a:ext cx="6871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dirty="0" smtClean="0"/>
              <a:t>Залежність необхідної максимальної швидкості від відношення</a:t>
            </a:r>
          </a:p>
          <a:p>
            <a:pPr algn="ctr"/>
            <a:r>
              <a:rPr lang="uk-UA" dirty="0" smtClean="0"/>
              <a:t> діаметру частинок </a:t>
            </a:r>
            <a:r>
              <a:rPr lang="uk-UA" i="1" dirty="0" err="1" smtClean="0"/>
              <a:t>dч</a:t>
            </a:r>
            <a:r>
              <a:rPr lang="uk-UA" i="1" dirty="0" smtClean="0"/>
              <a:t> </a:t>
            </a:r>
            <a:r>
              <a:rPr lang="uk-UA" dirty="0" smtClean="0"/>
              <a:t>до висоти </a:t>
            </a:r>
            <a:r>
              <a:rPr lang="uk-UA" dirty="0" err="1" smtClean="0"/>
              <a:t>мікровиступів</a:t>
            </a:r>
            <a:r>
              <a:rPr lang="uk-UA" dirty="0" smtClean="0"/>
              <a:t> </a:t>
            </a:r>
            <a:r>
              <a:rPr lang="uk-UA" i="1" dirty="0" smtClean="0"/>
              <a:t>Н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 fontScale="92500" lnSpcReduction="20000"/>
          </a:bodyPr>
          <a:lstStyle/>
          <a:p>
            <a:pPr marL="3175" indent="627063" algn="just">
              <a:buNone/>
            </a:pPr>
            <a:r>
              <a:rPr lang="uk-UA" dirty="0" smtClean="0"/>
              <a:t>Проведені нами дослідження дозволили розробити і запропонувати ремонтному виробництва комбіновану технологію відновлення та зміцнення деталей, виготовлених із залізовуглецевих сталей і алюмінієвих сплавів. </a:t>
            </a:r>
            <a:endParaRPr lang="ru-RU" dirty="0" smtClean="0"/>
          </a:p>
          <a:p>
            <a:pPr marL="3175" indent="627063" algn="just">
              <a:buNone/>
            </a:pPr>
            <a:r>
              <a:rPr lang="uk-UA" dirty="0" smtClean="0"/>
              <a:t>Суть технології полягає в тому, що на початку на зношеної поверхні відновлюваної деталі «холодним» газодинамічним </a:t>
            </a:r>
            <a:r>
              <a:rPr lang="uk-UA" dirty="0" err="1" smtClean="0"/>
              <a:t>напиленням</a:t>
            </a:r>
            <a:r>
              <a:rPr lang="uk-UA" dirty="0" smtClean="0"/>
              <a:t> формують товстошарове алюмінієве покриття, а потім в цілях збільшення його зносостійкості і забезпечення необхідної довговічності зміцнюють </a:t>
            </a:r>
            <a:r>
              <a:rPr lang="uk-UA" dirty="0" err="1" smtClean="0"/>
              <a:t>мікродуговим</a:t>
            </a:r>
            <a:r>
              <a:rPr lang="uk-UA" dirty="0" smtClean="0"/>
              <a:t> оксидуванням. </a:t>
            </a:r>
            <a:endParaRPr lang="ru-RU" dirty="0" smtClean="0"/>
          </a:p>
          <a:p>
            <a:pPr marL="3175" indent="627063" algn="just">
              <a:buNone/>
            </a:pPr>
            <a:r>
              <a:rPr lang="uk-UA" dirty="0" smtClean="0"/>
              <a:t>Мета роботи полягала у проведенні досліджень адгезії та зносостійкості комбінованих покриттів, отриманих надзвуковим газодинамічним </a:t>
            </a:r>
            <a:r>
              <a:rPr lang="uk-UA" dirty="0" err="1" smtClean="0"/>
              <a:t>напиленням</a:t>
            </a:r>
            <a:r>
              <a:rPr lang="uk-UA" dirty="0" smtClean="0"/>
              <a:t> і зміцнених </a:t>
            </a:r>
            <a:r>
              <a:rPr lang="uk-UA" dirty="0" err="1" smtClean="0"/>
              <a:t>микродуговим</a:t>
            </a:r>
            <a:r>
              <a:rPr lang="uk-UA" dirty="0" smtClean="0"/>
              <a:t> оксидуванням; розробці загальних рекомендацій для здійснення технології. </a:t>
            </a:r>
            <a:endParaRPr lang="ru-RU" dirty="0" smtClean="0"/>
          </a:p>
          <a:p>
            <a:pPr algn="just">
              <a:buNone/>
            </a:pPr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928662" y="571480"/>
            <a:ext cx="76004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dirty="0" smtClean="0"/>
              <a:t>Комбінована технологія відновлення і зміцнення деталей 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714356"/>
            <a:ext cx="519496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43042" y="5357826"/>
            <a:ext cx="5821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Значення зносу зразків пари тертя «диск – пальчики»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142984"/>
            <a:ext cx="787898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357290" y="4286256"/>
            <a:ext cx="7085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Приклади деталей, відновлених комбінованим способом:</a:t>
            </a:r>
            <a:endParaRPr lang="ru-RU" dirty="0" smtClean="0"/>
          </a:p>
          <a:p>
            <a:r>
              <a:rPr lang="uk-UA" dirty="0" smtClean="0"/>
              <a:t>а) наконечник </a:t>
            </a:r>
            <a:r>
              <a:rPr lang="uk-UA" dirty="0" err="1" smtClean="0"/>
              <a:t>центробіжного</a:t>
            </a:r>
            <a:r>
              <a:rPr lang="uk-UA" dirty="0" smtClean="0"/>
              <a:t> насоса, б) плунжер гомогенізатора.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5" y="571480"/>
            <a:ext cx="778674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9750" algn="ctr"/>
            <a:r>
              <a:rPr lang="uk-UA" b="1" dirty="0" smtClean="0"/>
              <a:t>Висновки</a:t>
            </a:r>
            <a:endParaRPr lang="ru-RU" b="1" dirty="0" smtClean="0"/>
          </a:p>
          <a:p>
            <a:pPr lvl="0" indent="449263" algn="just"/>
            <a:r>
              <a:rPr lang="uk-UA" dirty="0" smtClean="0"/>
              <a:t>Проведено аналіз параметрів газового струменя, а також динаміки частинок в умовах  холодного газодинамічного (газового) </a:t>
            </a:r>
            <a:r>
              <a:rPr lang="uk-UA" dirty="0" err="1" smtClean="0"/>
              <a:t>напилення</a:t>
            </a:r>
            <a:r>
              <a:rPr lang="uk-UA" dirty="0" smtClean="0"/>
              <a:t>, запропоновані аналітичні рішення для розрахунку швидкості гетерогенного потоку.</a:t>
            </a:r>
            <a:endParaRPr lang="ru-RU" dirty="0" smtClean="0"/>
          </a:p>
          <a:p>
            <a:pPr lvl="0" indent="539750" algn="just"/>
            <a:r>
              <a:rPr lang="uk-UA" dirty="0" smtClean="0"/>
              <a:t>Запропонована фізична модель ударної взаємодії частинок </a:t>
            </a:r>
            <a:r>
              <a:rPr lang="uk-UA" dirty="0" err="1" smtClean="0"/>
              <a:t>напилюваного</a:t>
            </a:r>
            <a:r>
              <a:rPr lang="uk-UA" dirty="0" smtClean="0"/>
              <a:t> матеріалу з поверхнею твердого тіла, що дозволяє розглянути процеси формування фізичної площі контакту.</a:t>
            </a:r>
            <a:endParaRPr lang="ru-RU" dirty="0" smtClean="0"/>
          </a:p>
          <a:p>
            <a:pPr lvl="0" indent="539750" algn="just"/>
            <a:r>
              <a:rPr lang="uk-UA" dirty="0" smtClean="0"/>
              <a:t>Показана функціональна залежність фізичної площі контакту від властивостей </a:t>
            </a:r>
            <a:r>
              <a:rPr lang="uk-UA" dirty="0" err="1" smtClean="0"/>
              <a:t>напилюваних</a:t>
            </a:r>
            <a:r>
              <a:rPr lang="uk-UA" dirty="0" smtClean="0"/>
              <a:t> матеріалів і співвідношення геометричних параметрів </a:t>
            </a:r>
            <a:r>
              <a:rPr lang="uk-UA" dirty="0" err="1" smtClean="0"/>
              <a:t>напилюваних</a:t>
            </a:r>
            <a:r>
              <a:rPr lang="uk-UA" dirty="0" smtClean="0"/>
              <a:t> частинок і мікрорельєфу поверхневих шарів основного матеріалу.</a:t>
            </a:r>
            <a:endParaRPr lang="ru-RU" dirty="0" smtClean="0"/>
          </a:p>
          <a:p>
            <a:pPr lvl="0" indent="539750" algn="just"/>
            <a:r>
              <a:rPr lang="uk-UA" dirty="0" smtClean="0"/>
              <a:t>Розроблена комбінована технологія відновлення рекомендується до впровадження на ремонтно-технічних підприємствах і цехах, що займаються відновленням зношених деталей. Прогнозоване збільшення ресурсу відновлених і зміцнених деталей складає близько 100-150% по відношенню до нових деталей. </a:t>
            </a:r>
            <a:endParaRPr lang="ru-RU" dirty="0" smtClean="0"/>
          </a:p>
          <a:p>
            <a:pPr algn="just"/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ртеж напилювача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85720" y="428604"/>
            <a:ext cx="8429684" cy="23574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3286124"/>
            <a:ext cx="76438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Термодинамічний розпилювальний пристрій. </a:t>
            </a:r>
            <a:endParaRPr lang="ru-RU" b="1" dirty="0" smtClean="0"/>
          </a:p>
          <a:p>
            <a:pPr algn="ctr"/>
            <a:r>
              <a:rPr lang="uk-UA" dirty="0" smtClean="0"/>
              <a:t>1 – корпус, 2 – керамічна вставка , 3 – спіраль нагрівача,</a:t>
            </a:r>
            <a:endParaRPr lang="ru-RU" dirty="0" smtClean="0"/>
          </a:p>
          <a:p>
            <a:pPr algn="ctr"/>
            <a:r>
              <a:rPr lang="uk-UA" dirty="0" smtClean="0"/>
              <a:t> 4 – кришка передня,5 – ізолятор. 6 – клема підключення струму, </a:t>
            </a:r>
            <a:endParaRPr lang="ru-RU" dirty="0" smtClean="0"/>
          </a:p>
          <a:p>
            <a:pPr algn="ctr"/>
            <a:r>
              <a:rPr lang="uk-UA" dirty="0" smtClean="0"/>
              <a:t>7 – ніпель підключення стисненого повітря, 8 – ніпель підключення подачі розпилювального матеріалу, 9 – сопло розпилювальної гармати. </a:t>
            </a:r>
            <a:endParaRPr lang="ru-RU" dirty="0" smtClean="0"/>
          </a:p>
          <a:p>
            <a:pPr algn="ctr"/>
            <a:r>
              <a:rPr lang="uk-UA" dirty="0" smtClean="0"/>
              <a:t>10 – конічна голка дросель,11 – стопорна гайка,  12 – гайки клем, </a:t>
            </a:r>
            <a:endParaRPr lang="ru-RU" dirty="0" smtClean="0"/>
          </a:p>
          <a:p>
            <a:pPr algn="ctr"/>
            <a:r>
              <a:rPr lang="uk-UA" dirty="0" smtClean="0"/>
              <a:t>13 – шпилька, 14 – корпус сопла,</a:t>
            </a:r>
            <a:endParaRPr lang="ru-RU" dirty="0" smtClean="0"/>
          </a:p>
          <a:p>
            <a:pPr algn="ctr"/>
            <a:r>
              <a:rPr lang="uk-UA" dirty="0" smtClean="0"/>
              <a:t>15 – </a:t>
            </a:r>
            <a:r>
              <a:rPr lang="uk-UA" dirty="0" err="1" smtClean="0"/>
              <a:t>термо</a:t>
            </a:r>
            <a:r>
              <a:rPr lang="uk-UA" dirty="0" smtClean="0"/>
              <a:t> ізолятор, 16 – гайки М5 – 6H ГОСТ 10657-80, 17 – задня кришка.</a:t>
            </a:r>
            <a:endParaRPr lang="ru-RU" dirty="0" smtClean="0"/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uk-UA" sz="3600" b="1" dirty="0" smtClean="0"/>
              <a:t>Мета і задача дослідження</a:t>
            </a:r>
            <a:r>
              <a:rPr lang="uk-UA" sz="3600" dirty="0" smtClean="0"/>
              <a:t>. </a:t>
            </a:r>
          </a:p>
          <a:p>
            <a:pPr marL="3175" indent="715963" algn="just">
              <a:buNone/>
            </a:pPr>
            <a:r>
              <a:rPr lang="uk-UA" sz="3600" dirty="0" smtClean="0"/>
              <a:t>Метою даної роботи є підвищення якості відновлення робочих поверхонь чавунної маточини колеса черв’ячного за рахунок нанесення багатофункціонального шару покриття газодинамічним розпилювальним пристроєм, стабільність в процесі напилювання поверхневих напилених шарів модернізованим розпилювачем, що досягається завдяки новій конструкції, використанню сучасних термоізоляційних матеріалів, зменшення розмірів, збільшення швидкості виходу на робочу температуру, зменшення потужності нагрівача.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28604"/>
            <a:ext cx="5731069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00298" y="5715016"/>
            <a:ext cx="4738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Напруження в матеріалі корпусу</a:t>
            </a:r>
            <a:endParaRPr lang="uk-U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пилювач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28794" y="571480"/>
            <a:ext cx="5880812" cy="39263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1736" y="4643446"/>
            <a:ext cx="5405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3D модель розпилювального пристрою</a:t>
            </a:r>
            <a:r>
              <a:rPr lang="uk-UA" sz="2400" dirty="0" smtClean="0"/>
              <a:t>.</a:t>
            </a:r>
            <a:endParaRPr lang="uk-U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428604"/>
            <a:ext cx="364333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14414" y="5429264"/>
            <a:ext cx="6222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3D модель установки з числовим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програмним</a:t>
            </a:r>
          </a:p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керуванням для відновлення деталей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14290"/>
            <a:ext cx="571504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071670" y="5857892"/>
            <a:ext cx="5211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Робоче місце для відновлення деталей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429684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Організаційно – технічні рішення щодо безпечної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роботи</a:t>
            </a:r>
          </a:p>
          <a:p>
            <a:pPr indent="449263" algn="just"/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Приміщення 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повинно відповідати таким вимогам: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/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підлога виготовляється з не утворюючих іскор, вогнетривких матеріалів;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>
              <a:buFont typeface="Arial" pitchFamily="34" charset="0"/>
              <a:buChar char="•"/>
            </a:pP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двері повинні бути вогнетривкими і відкриватися назовні;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>
              <a:buFont typeface="Arial" pitchFamily="34" charset="0"/>
              <a:buChar char="•"/>
            </a:pP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стіни приміщення також будуються з вогнестійких матеріалів;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>
              <a:buFont typeface="Arial" pitchFamily="34" charset="0"/>
              <a:buChar char="•"/>
            </a:pP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опалення повинно бути водяне або парове;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>
              <a:buFont typeface="Arial" pitchFamily="34" charset="0"/>
              <a:buChar char="•"/>
            </a:pP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вентиляція застосовується </a:t>
            </a:r>
            <a:r>
              <a:rPr lang="uk-UA" sz="1900" dirty="0" err="1" smtClean="0">
                <a:latin typeface="Times New Roman" pitchFamily="18" charset="0"/>
                <a:cs typeface="Times New Roman" pitchFamily="18" charset="0"/>
              </a:rPr>
              <a:t>приливно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 – витяжна та місцева;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>
              <a:buFont typeface="Arial" pitchFamily="34" charset="0"/>
              <a:buChar char="•"/>
            </a:pP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дроти освітлювальної та силової ліній повинні бути в трубах з герметичною арматурою;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>
              <a:buFont typeface="Arial" pitchFamily="34" charset="0"/>
              <a:buChar char="•"/>
            </a:pP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розетки для переносних ламп повинні мати напругу 36В.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Для виключення травматизму від ураження електричним струмом електричні дроти обладнання повинні бути у металевому рукаві або металевій трубі. Усе електрообладнання </a:t>
            </a:r>
            <a:r>
              <a:rPr lang="uk-UA" sz="1900" dirty="0" err="1" smtClean="0">
                <a:latin typeface="Times New Roman" pitchFamily="18" charset="0"/>
                <a:cs typeface="Times New Roman" pitchFamily="18" charset="0"/>
              </a:rPr>
              <a:t>занулюється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Робітники мають здавати один раз в три місяці екзамен.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До робіт допускається персонал, що пройшов необхідну підготовку.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Не допускається виконання робіт на несправному інструменті.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Опір ізоляції дротів первинних ланцюгів живлення відносно не напруго провідних повинен бути не менше 1 </a:t>
            </a:r>
            <a:r>
              <a:rPr lang="uk-UA" sz="1900" dirty="0" err="1" smtClean="0">
                <a:latin typeface="Times New Roman" pitchFamily="18" charset="0"/>
                <a:cs typeface="Times New Roman" pitchFamily="18" charset="0"/>
              </a:rPr>
              <a:t>МОм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214290"/>
            <a:ext cx="2000264" cy="428628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 smtClean="0"/>
              <a:t>ВИСНОВКИ</a:t>
            </a:r>
            <a:endParaRPr lang="uk-UA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643602"/>
          </a:xfrm>
        </p:spPr>
        <p:txBody>
          <a:bodyPr>
            <a:normAutofit fontScale="47500" lnSpcReduction="20000"/>
          </a:bodyPr>
          <a:lstStyle/>
          <a:p>
            <a:pPr marL="0" indent="360363" algn="just">
              <a:buFont typeface="Arial" pitchFamily="34" charset="0"/>
              <a:buChar char="•"/>
            </a:pPr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магістерській кваліфікаційній роботі наведені наступні основні результати виконаних теоретичних і експериментальних досліджень: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60363" algn="just">
              <a:buFont typeface="Arial" pitchFamily="34" charset="0"/>
              <a:buChar char="•"/>
            </a:pPr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проведений аналіз параметрів газового струменя, а також динаміки частинок в умовах  холодного газодинамічного (газового) </a:t>
            </a:r>
            <a:r>
              <a:rPr lang="uk-UA" sz="3700" dirty="0" err="1" smtClean="0">
                <a:latin typeface="Times New Roman" pitchFamily="18" charset="0"/>
                <a:cs typeface="Times New Roman" pitchFamily="18" charset="0"/>
              </a:rPr>
              <a:t>напилення</a:t>
            </a:r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, запропоновані аналітичні рішення для розрахунку швидкості гетерогенного потоку;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60363" algn="just">
              <a:buFont typeface="Arial" pitchFamily="34" charset="0"/>
              <a:buChar char="•"/>
            </a:pPr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запропонована фізична модель ударної взаємодії частинок </a:t>
            </a:r>
            <a:r>
              <a:rPr lang="uk-UA" sz="3700" dirty="0" err="1" smtClean="0">
                <a:latin typeface="Times New Roman" pitchFamily="18" charset="0"/>
                <a:cs typeface="Times New Roman" pitchFamily="18" charset="0"/>
              </a:rPr>
              <a:t>напилюваного</a:t>
            </a:r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 матеріалу з поверхнею твердого тіла, що дозволяє розглянути процеси формування фізичної площі контакту;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60363" algn="just">
              <a:buFont typeface="Arial" pitchFamily="34" charset="0"/>
              <a:buChar char="•"/>
            </a:pPr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показана функціональна залежність фізичної площі контакту від властивостей </a:t>
            </a:r>
            <a:r>
              <a:rPr lang="uk-UA" sz="3700" dirty="0" err="1" smtClean="0">
                <a:latin typeface="Times New Roman" pitchFamily="18" charset="0"/>
                <a:cs typeface="Times New Roman" pitchFamily="18" charset="0"/>
              </a:rPr>
              <a:t>напилюваних</a:t>
            </a:r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 матеріалів і співвідношення геометричних параметрів </a:t>
            </a:r>
            <a:r>
              <a:rPr lang="uk-UA" sz="3700" dirty="0" err="1" smtClean="0">
                <a:latin typeface="Times New Roman" pitchFamily="18" charset="0"/>
                <a:cs typeface="Times New Roman" pitchFamily="18" charset="0"/>
              </a:rPr>
              <a:t>напилюваних</a:t>
            </a:r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 частинок і мікрорельєфу поверхневих шарів основного матеріалу;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60363" algn="just">
              <a:buFont typeface="Arial" pitchFamily="34" charset="0"/>
              <a:buChar char="•"/>
            </a:pP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розроблена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комбінована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технологія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відновлення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рекомендується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впровадження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ремонтно-технічних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підприємствах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цехах,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займаються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відновленням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зношених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деталей.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Прогнозоване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ресурсу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відновлених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зміцнених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деталей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складає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близько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100-150% по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відношенню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деталей. </a:t>
            </a:r>
          </a:p>
          <a:p>
            <a:pPr marL="0" lvl="0" indent="360363" algn="just">
              <a:buFont typeface="Arial" pitchFamily="34" charset="0"/>
              <a:buChar char="•"/>
            </a:pPr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завдяки удосконаленій конструкції назріваючої системи розпилювача та застосуванню сучасних термоізоляційних матеріалів вдалося значно зменшити масу розпилювального пристрою з 6 до 2,2 кг, швидкість виходу на робочий режим зменшено з 30 до 2 хвилин, потужність нагрівача зменшено з 5 до 3,5 кВт;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60363" algn="just">
              <a:buFont typeface="Arial" pitchFamily="34" charset="0"/>
              <a:buChar char="•"/>
            </a:pPr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побудована 3Dмодель розпилювального пристрою в прикладній програмі КОМПАС - 3DV14, яка показала зменшення маси розпилюю чого пристрою та розроблено установки з числовим програмним керуванням та автоматизований комплекс нанесення функціональних покриттів на деталі типу шестерні.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6500834"/>
          </a:xfrm>
        </p:spPr>
        <p:txBody>
          <a:bodyPr>
            <a:normAutofit fontScale="92500" lnSpcReduction="10000"/>
          </a:bodyPr>
          <a:lstStyle/>
          <a:p>
            <a:pPr marL="3175" lvl="0" indent="357188" algn="just">
              <a:lnSpc>
                <a:spcPct val="9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розроблено маршрут відновлення чавунної маточини колеса черв’ячного, завдяки якому значно підвищується ресурс роботи відновлених поверхонь шестерні при зниженні собівартості відновлення;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175" lvl="0" indent="357188" algn="just">
              <a:lnSpc>
                <a:spcPct val="9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розраховані режими відновлення та механічної обробки деталі з розрахунками припусків та кількості переходів механічного оброки за допомогою прикладної програми СПРУТ ТП;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175" lvl="0" indent="357188" algn="just">
              <a:lnSpc>
                <a:spcPct val="9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 результаті проведених досліджень було здійснено економічне обґрунтування доцільності модернізації технологічного процесу відновлення деталі «Чавунна маточина колеса черв’ячного»;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175" indent="357188" algn="just">
              <a:lnSpc>
                <a:spcPct val="9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розглянувши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різні методи відновлення та врахувавши їхні позитивні та негативні сторони можна зробити висновок - як метод, що дозволить розв’язати поставлену задачу по відновленню деталі «Чавунна маточина колеса черв’ячного» можна використовувати метод ХГДН та наплавлення в середовищі вуглекислого газу;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175" indent="357188" algn="just">
              <a:lnSpc>
                <a:spcPct val="9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задовольняє наступними параметрами: стабільність якості всієї поверхні; збереження цілості волокон металу; низькі параметри шорсткості для пари тертя; висока продуктивність методу при низькій вартості; використання універсального обладнання, відсутність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трудоємних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технологічних операцій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175" indent="357188" algn="just">
              <a:lnSpc>
                <a:spcPct val="9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використання модернізованого технологічного процесу на підприємстві дозволить отримати позитивний економічний ефект;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175" indent="357188" algn="just">
              <a:lnSpc>
                <a:spcPct val="9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впровадження модернізованого технологічного процесу потребує від інвестора  грн. капітальних вкладень. Прибуток за рік виробника складе 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175" indent="357188" algn="just">
              <a:lnSpc>
                <a:spcPct val="90000"/>
              </a:lnSpc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При оцінці ефективності інноваційного проекту отримані такі важливих показників, як: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175" indent="357188" algn="just">
              <a:lnSpc>
                <a:spcPct val="9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чистий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дисконтований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дохід (інтегральний ефект) грн.;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175" indent="357188" algn="just">
              <a:lnSpc>
                <a:spcPct val="9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внутрішня норма дохідності (прибутковості)	69%;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175" indent="357188" algn="just">
              <a:lnSpc>
                <a:spcPct val="9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термін окупності	0,65 року;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175" indent="357188" algn="just">
              <a:lnSpc>
                <a:spcPct val="9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отримані показники свідчать про високий рівень дохідності для інвестора і підтверджують доцільність впровадження технологічного процесу відновлення деталі «Чавунна маточини колеса черв’ячного », технологічний процес відновлення відповідає вимогам охорони праці та безпеки в надзвичайній ситуації.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175" indent="357188"/>
            <a:endParaRPr lang="uk-UA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082102"/>
          </a:xfrm>
        </p:spPr>
        <p:txBody>
          <a:bodyPr>
            <a:normAutofit/>
          </a:bodyPr>
          <a:lstStyle/>
          <a:p>
            <a:pPr algn="ctr"/>
            <a:r>
              <a:rPr lang="uk-UA" sz="7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Дякую за увагу !</a:t>
            </a:r>
            <a:endParaRPr lang="ru-RU" sz="72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572560" cy="6357982"/>
          </a:xfrm>
        </p:spPr>
        <p:txBody>
          <a:bodyPr>
            <a:normAutofit lnSpcReduction="10000"/>
          </a:bodyPr>
          <a:lstStyle/>
          <a:p>
            <a:pPr marL="0" indent="269875"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Наукова новизна одержаних результатів: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269875" algn="just"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досліджено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формування фізичної площі контакту від параметрів частинок і мікрорельєфу поверхні при холодному газодинамічному напилені.;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269875" algn="just"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створено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нову конструкції газодинамічного розпилювального пристрою з застосуванням сучасних термоізоляційних матеріалів, завдяки яким значно зменшена маса розпилювального пристрою, скоротили швидкість виходу на робочий режим та зменшили потужність;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269875" algn="just"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розроблена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комбінована технологія відновлення рекомендується до впровадження на ремонтно-технічних підприємствах і цехах, що займаються відновленням зношених деталей. Прогнозоване збільшення ресурсу відновлених і зміцнених деталей складає близько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75-90%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 відношенню до нових деталей.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Схема газового струменя при ХГН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85926"/>
            <a:ext cx="7467493" cy="426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Профілі швидкості на різних ділянках газового струменя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64" name="Picture 1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00174"/>
            <a:ext cx="7072362" cy="506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714348" y="5357826"/>
            <a:ext cx="72847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Залежність відносної площі фізичного контакту від швидкості частинки</a:t>
            </a: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та співвідношення її діаметра до висоти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мікровиступів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i="1" baseline="-25000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=4·10</a:t>
            </a:r>
            <a:r>
              <a:rPr lang="uk-UA" baseline="30000" dirty="0" smtClean="0">
                <a:latin typeface="Times New Roman" pitchFamily="18" charset="0"/>
                <a:cs typeface="Times New Roman" pitchFamily="18" charset="0"/>
              </a:rPr>
              <a:t>–6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=4·10</a:t>
            </a:r>
            <a:r>
              <a:rPr lang="uk-UA" baseline="30000" dirty="0" smtClean="0">
                <a:latin typeface="Times New Roman" pitchFamily="18" charset="0"/>
                <a:cs typeface="Times New Roman" pitchFamily="18" charset="0"/>
              </a:rPr>
              <a:t>–6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; б)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i="1" baseline="-25000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=8·10</a:t>
            </a:r>
            <a:r>
              <a:rPr lang="uk-UA" baseline="30000" dirty="0" smtClean="0">
                <a:latin typeface="Times New Roman" pitchFamily="18" charset="0"/>
                <a:cs typeface="Times New Roman" pitchFamily="18" charset="0"/>
              </a:rPr>
              <a:t>–6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=8·10</a:t>
            </a:r>
            <a:r>
              <a:rPr lang="uk-UA" baseline="30000" dirty="0" smtClean="0">
                <a:latin typeface="Times New Roman" pitchFamily="18" charset="0"/>
                <a:cs typeface="Times New Roman" pitchFamily="18" charset="0"/>
              </a:rPr>
              <a:t>–6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; в)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i="1" baseline="-25000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=20·10</a:t>
            </a:r>
            <a:r>
              <a:rPr lang="uk-UA" baseline="30000" dirty="0" smtClean="0">
                <a:latin typeface="Times New Roman" pitchFamily="18" charset="0"/>
                <a:cs typeface="Times New Roman" pitchFamily="18" charset="0"/>
              </a:rPr>
              <a:t>–6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=14·10</a:t>
            </a:r>
            <a:r>
              <a:rPr lang="uk-UA" baseline="30000" dirty="0" smtClean="0">
                <a:latin typeface="Times New Roman" pitchFamily="18" charset="0"/>
                <a:cs typeface="Times New Roman" pitchFamily="18" charset="0"/>
              </a:rPr>
              <a:t>–6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г)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i="1" baseline="-25000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=30·10</a:t>
            </a:r>
            <a:r>
              <a:rPr lang="uk-UA" baseline="30000" dirty="0" smtClean="0">
                <a:latin typeface="Times New Roman" pitchFamily="18" charset="0"/>
                <a:cs typeface="Times New Roman" pitchFamily="18" charset="0"/>
              </a:rPr>
              <a:t>–6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=14·10</a:t>
            </a:r>
            <a:r>
              <a:rPr lang="uk-UA" baseline="30000" dirty="0" smtClean="0">
                <a:latin typeface="Times New Roman" pitchFamily="18" charset="0"/>
                <a:cs typeface="Times New Roman" pitchFamily="18" charset="0"/>
              </a:rPr>
              <a:t>–6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86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14290"/>
            <a:ext cx="4900614" cy="511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21510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Практичне значення одержаних результатів.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Практичне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значення магістерської кваліфікаційної роботи полягає в наступному: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539750" algn="just"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спроектовано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розпилювач газодинамічного напилювання для деталей типу маточина;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539750" algn="just"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розроблено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установку з числовим програмним керуванням, яка здатна значно підвищити якість процесу відновлення робочих поверхонь деталі;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539750" algn="just"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розроблено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технологічний процес відновлення чавунної маточини колеса черв’ячного, який значно знижує собівартість робіт;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539750" algn="just"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економічний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ефект від впровадження модернізованого маршруту відновлення деталей проглядається в чистому прибутку підприємства за рік, який становить 134208грн.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539750" algn="just"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термін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окупності вкладених у реалізацію проекту інвестицій становить 0,65 року.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Робоче креслення чавунної маточини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" name="Рисунок 5" descr="Робоче креслення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0034" y="785794"/>
            <a:ext cx="8339165" cy="5407531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/>
          </a:bodyPr>
          <a:lstStyle/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Ремонтне креслення чавунної маточини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5" name="Рисунок 4" descr="Remontne kresl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8596" y="714356"/>
            <a:ext cx="8215370" cy="5715040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2891</TotalTime>
  <Words>1284</Words>
  <PresentationFormat>Экран (4:3)</PresentationFormat>
  <Paragraphs>93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Слайд 1</vt:lpstr>
      <vt:lpstr>Слайд 2</vt:lpstr>
      <vt:lpstr>Слайд 3</vt:lpstr>
      <vt:lpstr>Схема газового струменя при ХГН</vt:lpstr>
      <vt:lpstr>Профілі швидкості на різних ділянках газового струменя</vt:lpstr>
      <vt:lpstr>Слайд 6</vt:lpstr>
      <vt:lpstr>Слайд 7</vt:lpstr>
      <vt:lpstr>Робоче креслення чавунної маточини</vt:lpstr>
      <vt:lpstr>Ремонтне креслення чавунної маточини</vt:lpstr>
      <vt:lpstr>ЗD зображення чавунної маточини черв’ячного колеса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ВИСНОВКИ</vt:lpstr>
      <vt:lpstr>Слайд 26</vt:lpstr>
      <vt:lpstr>Дякую за увагу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ДІАГТОСТУВАННЯ ТА ВІДНОВЛЕННЯ ВАЛУ БАРАБАННОЇ ЛЕБІДКИ</dc:title>
  <dc:creator>LANCELOT</dc:creator>
  <cp:lastModifiedBy>user</cp:lastModifiedBy>
  <cp:revision>104</cp:revision>
  <dcterms:created xsi:type="dcterms:W3CDTF">2014-06-03T19:24:11Z</dcterms:created>
  <dcterms:modified xsi:type="dcterms:W3CDTF">2015-11-17T19:37:41Z</dcterms:modified>
</cp:coreProperties>
</file>