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52" autoAdjust="0"/>
  </p:normalViewPr>
  <p:slideViewPr>
    <p:cSldViewPr>
      <p:cViewPr>
        <p:scale>
          <a:sx n="70" d="100"/>
          <a:sy n="70" d="100"/>
        </p:scale>
        <p:origin x="-1290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2" Type="http://schemas.openxmlformats.org/officeDocument/2006/relationships/image" Target="../media/image21.wmf"/><Relationship Id="rId16" Type="http://schemas.openxmlformats.org/officeDocument/2006/relationships/image" Target="../media/image35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5" Type="http://schemas.openxmlformats.org/officeDocument/2006/relationships/image" Target="../media/image34.wmf"/><Relationship Id="rId10" Type="http://schemas.openxmlformats.org/officeDocument/2006/relationships/image" Target="../media/image29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Relationship Id="rId14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0.wmf"/><Relationship Id="rId3" Type="http://schemas.openxmlformats.org/officeDocument/2006/relationships/image" Target="../media/image45.wmf"/><Relationship Id="rId7" Type="http://schemas.openxmlformats.org/officeDocument/2006/relationships/image" Target="../media/image49.wmf"/><Relationship Id="rId12" Type="http://schemas.openxmlformats.org/officeDocument/2006/relationships/image" Target="../media/image54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11" Type="http://schemas.openxmlformats.org/officeDocument/2006/relationships/image" Target="../media/image53.wmf"/><Relationship Id="rId5" Type="http://schemas.openxmlformats.org/officeDocument/2006/relationships/image" Target="../media/image47.wmf"/><Relationship Id="rId10" Type="http://schemas.openxmlformats.org/officeDocument/2006/relationships/image" Target="../media/image52.wmf"/><Relationship Id="rId4" Type="http://schemas.openxmlformats.org/officeDocument/2006/relationships/image" Target="../media/image46.wmf"/><Relationship Id="rId9" Type="http://schemas.openxmlformats.org/officeDocument/2006/relationships/image" Target="../media/image5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BBF9D4-A7DE-4293-B232-A61785CF27AF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E0296-92EB-468E-BAFF-FF700367D4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9914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FA4D2-DC41-44AC-A0AD-BDDEE81516CC}" type="datetimeFigureOut">
              <a:rPr lang="ru-RU" smtClean="0"/>
              <a:t>22.11.2015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C0DBB-B565-4824-AFD2-08915AE253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434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C0DBB-B565-4824-AFD2-08915AE2539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454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C0DBB-B565-4824-AFD2-08915AE2539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150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9_02.jpg"/>
          <p:cNvPicPr preferRelativeResize="0">
            <a:picLocks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7" name="Picture 6" descr="1_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500" y="0"/>
            <a:ext cx="1333500" cy="685800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0352"/>
            <a:ext cx="9144000" cy="228600"/>
            <a:chOff x="0" y="6582727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7813040" y="6582727"/>
              <a:ext cx="1330960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134101" y="6582727"/>
              <a:ext cx="1609724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 anchorCtr="0">
            <a:noAutofit/>
          </a:bodyPr>
          <a:lstStyle>
            <a:lvl1pPr>
              <a:defRPr sz="4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lIns="0" tIns="0" r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/>
          <a:p>
            <a:fld id="{93A7364B-6AFA-482E-ADB4-2896D5697A5F}" type="datetime1">
              <a:rPr lang="uk-UA" smtClean="0"/>
              <a:t>22.11.2015</a:t>
            </a:fld>
            <a:endParaRPr lang="uk-UA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880" cy="228600"/>
          </a:xfrm>
        </p:spPr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1112"/>
            <a:ext cx="5600700" cy="228600"/>
          </a:xfrm>
        </p:spPr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26EEC-9CEE-430F-ACE6-0098D9118750}" type="datetime1">
              <a:rPr lang="uk-UA" smtClean="0"/>
              <a:t>22.11.2015</a:t>
            </a:fld>
            <a:endParaRPr lang="uk-U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grpSp>
        <p:nvGrpSpPr>
          <p:cNvPr id="4" name="Group 1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2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437B6-6578-4C7F-A3C1-6727404A4FAE}" type="datetime1">
              <a:rPr lang="uk-UA" smtClean="0"/>
              <a:t>22.11.2015</a:t>
            </a:fld>
            <a:endParaRPr lang="uk-U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4" name="Picture 13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32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6EAD-FCD2-4DA4-8447-6A7AF3D61601}" type="datetime1">
              <a:rPr lang="uk-UA" smtClean="0"/>
              <a:t>22.11.2015</a:t>
            </a:fld>
            <a:endParaRPr lang="uk-U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/>
          <p:nvPr/>
        </p:nvGrpSpPr>
        <p:grpSpPr>
          <a:xfrm>
            <a:off x="1438274" y="6629400"/>
            <a:ext cx="7705726" cy="228600"/>
            <a:chOff x="1438274" y="6629400"/>
            <a:chExt cx="7705726" cy="228600"/>
          </a:xfrm>
        </p:grpSpPr>
        <p:sp>
          <p:nvSpPr>
            <p:cNvPr id="27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142480" y="662940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438274" y="6629400"/>
              <a:ext cx="566356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0" name="Picture 9" descr="9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63980" cy="6858000"/>
          </a:xfrm>
          <a:prstGeom prst="rect">
            <a:avLst/>
          </a:prstGeom>
        </p:spPr>
      </p:pic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6888"/>
          </a:xfrm>
        </p:spPr>
        <p:txBody>
          <a:bodyPr/>
          <a:lstStyle/>
          <a:p>
            <a:fld id="{BB91F289-3B9F-41A3-93D0-B1D3E012F479}" type="datetime1">
              <a:rPr lang="uk-UA" smtClean="0"/>
              <a:t>22.11.2015</a:t>
            </a:fld>
            <a:endParaRPr lang="uk-UA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680" y="6610350"/>
            <a:ext cx="381000" cy="246888"/>
          </a:xfrm>
        </p:spPr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/>
          <a:p>
            <a:endParaRPr lang="uk-UA"/>
          </a:p>
        </p:txBody>
      </p:sp>
      <p:pic>
        <p:nvPicPr>
          <p:cNvPr id="20" name="Picture 19" descr="vert_bar_02.png"/>
          <p:cNvPicPr preferRelativeResize="0">
            <a:picLocks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bar_06.png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grpSp>
        <p:nvGrpSpPr>
          <p:cNvPr id="3" name="Group 14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28ECB65-DA5A-4F13-99A8-417F15B6E816}" type="datetime1">
              <a:rPr lang="uk-UA" smtClean="0"/>
              <a:t>22.11.2015</a:t>
            </a:fld>
            <a:endParaRPr lang="uk-UA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4" name="Picture 13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16" name="Picture 15" descr="bar_06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4" name="Group 17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2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30FABE1-6F59-44FA-A34B-6259FBBC9330}" type="datetime1">
              <a:rPr lang="uk-UA" smtClean="0"/>
              <a:t>22.11.2015</a:t>
            </a:fld>
            <a:endParaRPr lang="uk-UA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10" name="Picture 9" descr="2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11" name="Picture 10" descr="bar_06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3E843-A44C-4A45-A59D-AB48AC54FA5D}" type="datetime1">
              <a:rPr lang="uk-UA" smtClean="0"/>
              <a:t>22.11.2015</a:t>
            </a:fld>
            <a:endParaRPr lang="uk-UA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0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8908-E2E2-482B-B416-E261CFFD23FD}" type="datetime1">
              <a:rPr lang="uk-UA" smtClean="0"/>
              <a:t>22.11.2015</a:t>
            </a:fld>
            <a:endParaRPr lang="uk-UA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3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lIns="0" rIns="0"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14" name="Picture 13" descr="bar_06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7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2AFF652-5A85-48D9-B20C-6797086450EB}" type="datetime1">
              <a:rPr lang="uk-UA" smtClean="0"/>
              <a:t>22.11.2015</a:t>
            </a:fld>
            <a:endParaRPr lang="uk-UA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5"/>
          <p:cNvGrpSpPr/>
          <p:nvPr/>
        </p:nvGrpSpPr>
        <p:grpSpPr>
          <a:xfrm>
            <a:off x="0" y="6631305"/>
            <a:ext cx="9144000" cy="228600"/>
            <a:chOff x="0" y="6583680"/>
            <a:chExt cx="9144000" cy="228600"/>
          </a:xfrm>
        </p:grpSpPr>
        <p:sp>
          <p:nvSpPr>
            <p:cNvPr id="13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142480" y="6583680"/>
              <a:ext cx="1581912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6583680"/>
              <a:ext cx="7101840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Font typeface="Wingdings" pitchFamily="2" charset="2"/>
              <a:buNone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14F2-B1C2-44A0-B960-FA9D5FDB38D4}" type="datetime1">
              <a:rPr lang="uk-UA" smtClean="0"/>
              <a:t>22.11.2015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  <p:pic>
        <p:nvPicPr>
          <p:cNvPr id="8" name="Picture 7" descr="4_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03860"/>
          </a:xfrm>
          <a:prstGeom prst="rect">
            <a:avLst/>
          </a:prstGeom>
        </p:spPr>
      </p:pic>
      <p:pic>
        <p:nvPicPr>
          <p:cNvPr id="9" name="Picture 8" descr="bar_06.png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19600" y="5637212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144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8229600" cy="4144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3A782D29-9EF0-4991-8CAA-F49392EEE745}" type="datetime1">
              <a:rPr lang="uk-UA" smtClean="0"/>
              <a:t>22.11.2015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680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</a:defRPr>
            </a:lvl1pPr>
          </a:lstStyle>
          <a:p>
            <a:fld id="{ACBDC8A9-7EAE-4202-87B6-6C291996EA21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§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None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12.bin"/><Relationship Id="rId18" Type="http://schemas.openxmlformats.org/officeDocument/2006/relationships/image" Target="../media/image27.wmf"/><Relationship Id="rId26" Type="http://schemas.openxmlformats.org/officeDocument/2006/relationships/image" Target="../media/image31.wmf"/><Relationship Id="rId3" Type="http://schemas.openxmlformats.org/officeDocument/2006/relationships/oleObject" Target="../embeddings/oleObject7.bin"/><Relationship Id="rId21" Type="http://schemas.openxmlformats.org/officeDocument/2006/relationships/oleObject" Target="../embeddings/oleObject16.bin"/><Relationship Id="rId34" Type="http://schemas.openxmlformats.org/officeDocument/2006/relationships/image" Target="../media/image35.wmf"/><Relationship Id="rId7" Type="http://schemas.openxmlformats.org/officeDocument/2006/relationships/oleObject" Target="../embeddings/oleObject9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14.bin"/><Relationship Id="rId25" Type="http://schemas.openxmlformats.org/officeDocument/2006/relationships/oleObject" Target="../embeddings/oleObject18.bin"/><Relationship Id="rId3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6.wmf"/><Relationship Id="rId20" Type="http://schemas.openxmlformats.org/officeDocument/2006/relationships/image" Target="../media/image28.wmf"/><Relationship Id="rId29" Type="http://schemas.openxmlformats.org/officeDocument/2006/relationships/oleObject" Target="../embeddings/oleObject2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11.bin"/><Relationship Id="rId24" Type="http://schemas.openxmlformats.org/officeDocument/2006/relationships/image" Target="../media/image30.wmf"/><Relationship Id="rId32" Type="http://schemas.openxmlformats.org/officeDocument/2006/relationships/image" Target="../media/image34.wmf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23" Type="http://schemas.openxmlformats.org/officeDocument/2006/relationships/oleObject" Target="../embeddings/oleObject17.bin"/><Relationship Id="rId28" Type="http://schemas.openxmlformats.org/officeDocument/2006/relationships/image" Target="../media/image32.wmf"/><Relationship Id="rId10" Type="http://schemas.openxmlformats.org/officeDocument/2006/relationships/image" Target="../media/image23.wmf"/><Relationship Id="rId19" Type="http://schemas.openxmlformats.org/officeDocument/2006/relationships/oleObject" Target="../embeddings/oleObject15.bin"/><Relationship Id="rId31" Type="http://schemas.openxmlformats.org/officeDocument/2006/relationships/oleObject" Target="../embeddings/oleObject21.bin"/><Relationship Id="rId4" Type="http://schemas.openxmlformats.org/officeDocument/2006/relationships/image" Target="../media/image20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25.wmf"/><Relationship Id="rId22" Type="http://schemas.openxmlformats.org/officeDocument/2006/relationships/image" Target="../media/image29.wmf"/><Relationship Id="rId27" Type="http://schemas.openxmlformats.org/officeDocument/2006/relationships/oleObject" Target="../embeddings/oleObject19.bin"/><Relationship Id="rId30" Type="http://schemas.openxmlformats.org/officeDocument/2006/relationships/image" Target="../media/image3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28.bin"/><Relationship Id="rId18" Type="http://schemas.openxmlformats.org/officeDocument/2006/relationships/image" Target="../media/image50.wmf"/><Relationship Id="rId26" Type="http://schemas.openxmlformats.org/officeDocument/2006/relationships/image" Target="../media/image54.wmf"/><Relationship Id="rId3" Type="http://schemas.openxmlformats.org/officeDocument/2006/relationships/oleObject" Target="../embeddings/oleObject23.bin"/><Relationship Id="rId21" Type="http://schemas.openxmlformats.org/officeDocument/2006/relationships/oleObject" Target="../embeddings/oleObject32.bin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47.wmf"/><Relationship Id="rId17" Type="http://schemas.openxmlformats.org/officeDocument/2006/relationships/oleObject" Target="../embeddings/oleObject30.bin"/><Relationship Id="rId25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9.wmf"/><Relationship Id="rId20" Type="http://schemas.openxmlformats.org/officeDocument/2006/relationships/image" Target="../media/image51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27.bin"/><Relationship Id="rId24" Type="http://schemas.openxmlformats.org/officeDocument/2006/relationships/image" Target="../media/image53.wmf"/><Relationship Id="rId5" Type="http://schemas.openxmlformats.org/officeDocument/2006/relationships/oleObject" Target="../embeddings/oleObject24.bin"/><Relationship Id="rId15" Type="http://schemas.openxmlformats.org/officeDocument/2006/relationships/oleObject" Target="../embeddings/oleObject29.bin"/><Relationship Id="rId23" Type="http://schemas.openxmlformats.org/officeDocument/2006/relationships/oleObject" Target="../embeddings/oleObject33.bin"/><Relationship Id="rId10" Type="http://schemas.openxmlformats.org/officeDocument/2006/relationships/image" Target="../media/image46.wmf"/><Relationship Id="rId19" Type="http://schemas.openxmlformats.org/officeDocument/2006/relationships/oleObject" Target="../embeddings/oleObject31.bin"/><Relationship Id="rId4" Type="http://schemas.openxmlformats.org/officeDocument/2006/relationships/image" Target="../media/image43.wmf"/><Relationship Id="rId9" Type="http://schemas.openxmlformats.org/officeDocument/2006/relationships/oleObject" Target="../embeddings/oleObject26.bin"/><Relationship Id="rId14" Type="http://schemas.openxmlformats.org/officeDocument/2006/relationships/image" Target="../media/image48.wmf"/><Relationship Id="rId22" Type="http://schemas.openxmlformats.org/officeDocument/2006/relationships/image" Target="../media/image52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5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8.wmf"/><Relationship Id="rId3" Type="http://schemas.openxmlformats.org/officeDocument/2006/relationships/image" Target="../media/image19.png"/><Relationship Id="rId7" Type="http://schemas.openxmlformats.org/officeDocument/2006/relationships/image" Target="../media/image15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6781800" cy="5976664"/>
          </a:xfrm>
        </p:spPr>
        <p:txBody>
          <a:bodyPr>
            <a:normAutofit/>
          </a:bodyPr>
          <a:lstStyle/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Вінницький національний технічний університет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машинобудування та транспорту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автомобілів та транспортного менеджменту</a:t>
            </a:r>
          </a:p>
          <a:p>
            <a:pPr algn="ctr"/>
            <a:endParaRPr lang="uk-UA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ГРАФІЧНІ МАТЕРІАЛИ ДО МАГІСТЕРСЬКОЇ КВАЛІФІКАЦІЙНОЇ РОБОТИ</a:t>
            </a: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зі спеціальності 8.07010601 – Автомобілі та автомобільне господарство</a:t>
            </a:r>
          </a:p>
          <a:p>
            <a:pPr algn="ctr"/>
            <a:endParaRPr lang="uk-UA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ВДОСКОНАЛЕННЯ МЕХАНІЗМУ ВИЗНАЧЕННЯ ТА НОРМУВАННЯ ПАЛИВНОЇ ЕКОНОМІЧНОСТІ ВАНТАЖНИХ АВТОМОБІЛІВ</a:t>
            </a:r>
          </a:p>
          <a:p>
            <a:pPr algn="ctr"/>
            <a:endParaRPr lang="en-US" sz="1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Розробив студент гр. 1АТ-14м         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uk-UA" sz="1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Бишко</a:t>
            </a:r>
            <a:r>
              <a:rPr lang="uk-UA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М.О.</a:t>
            </a:r>
          </a:p>
          <a:p>
            <a:r>
              <a:rPr lang="uk-UA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Керівник роботи </a:t>
            </a:r>
            <a:r>
              <a:rPr lang="uk-UA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к.т.н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доцент                      </a:t>
            </a:r>
            <a:r>
              <a:rPr lang="uk-UA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Кашканов</a:t>
            </a:r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В.А.</a:t>
            </a:r>
          </a:p>
          <a:p>
            <a:pPr algn="ctr"/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uk-UA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Вінниця ВНТУ 2015</a:t>
            </a:r>
          </a:p>
          <a:p>
            <a:pPr algn="ctr"/>
            <a:endParaRPr lang="uk-UA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0176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С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умарний </a:t>
            </a: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коефіцієнт опору рухові без врахування класичних складових 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uk-UA" sz="2800" b="1" dirty="0" err="1" smtClean="0">
                <a:solidFill>
                  <a:schemeClr val="accent1">
                    <a:lumMod val="75000"/>
                  </a:schemeClr>
                </a:solidFill>
              </a:rPr>
              <a:t>макропрофілю</a:t>
            </a:r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 – підйомів (спусків)) </a:t>
            </a:r>
            <a:endParaRPr lang="uk-UA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00809"/>
            <a:ext cx="8229600" cy="4896543"/>
          </a:xfrm>
        </p:spPr>
        <p:txBody>
          <a:bodyPr>
            <a:normAutofit fontScale="77500" lnSpcReduction="20000"/>
          </a:bodyPr>
          <a:lstStyle/>
          <a:p>
            <a:endParaRPr lang="en-US" sz="1400" dirty="0" smtClean="0"/>
          </a:p>
          <a:p>
            <a:endParaRPr lang="en-US" sz="1400" dirty="0"/>
          </a:p>
          <a:p>
            <a:endParaRPr lang="en-US" sz="1400" dirty="0" smtClean="0"/>
          </a:p>
          <a:p>
            <a:endParaRPr lang="en-US" sz="1400" dirty="0"/>
          </a:p>
          <a:p>
            <a:pPr marL="0" indent="0">
              <a:buNone/>
            </a:pP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так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зване базове значення коефіцієнта опору коченню в початковому діапазоні швидкості, що характерне для конкретного типу дороги;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показник рівності поверхні дороги (сума відносних переміщень кузова і коліс автомобіля на 1 км, см/км);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швидкість і вага автомобіля;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коефіцієнти впливу конструктивних параметрів і характеристик підвіски;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 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непідресорені маси;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жорсткість, відповідно, ресор і шин;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400" dirty="0" smtClean="0">
                <a:solidFill>
                  <a:schemeClr val="tx1"/>
                </a:solidFill>
              </a:rPr>
              <a:t>– 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опір переміщенню(коефіцієнт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демпфування) в амортизаторах і шинах;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сила опору деформації ресор (пружних елементів підвіски);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           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питоме демпфування амортизаторів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400" dirty="0" smtClean="0">
                <a:solidFill>
                  <a:schemeClr val="tx1"/>
                </a:solidFill>
              </a:rPr>
              <a:t>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глибина колії, що утворюється на поверхні, та деформується у процесі руху;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і діаметр колеса (шини);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емпіричний коефіцієнт, що характеризує відносну вологість </a:t>
            </a:r>
            <a:r>
              <a:rPr lang="uk-UA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грунту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(0 – 1,0);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граничне значення коефіцієнта зчеплення шин із дорогою для даного типу поверхні дороги;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1400" dirty="0" smtClean="0">
                <a:solidFill>
                  <a:schemeClr val="tx1"/>
                </a:solidFill>
              </a:rPr>
              <a:t>–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фактичний коефіцієнт зчеплення шини в поздовжньому напрямку (із врахуванням пробуксовування  );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– коефіцієнт лінійного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зв’язку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uk-UA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uk-UA" sz="1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uk-UA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494813"/>
              </p:ext>
            </p:extLst>
          </p:nvPr>
        </p:nvGraphicFramePr>
        <p:xfrm>
          <a:off x="1835696" y="1988840"/>
          <a:ext cx="5472608" cy="458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4" name="Формула" r:id="rId3" imgW="5765760" imgH="482400" progId="Equation.3">
                  <p:embed/>
                </p:oleObj>
              </mc:Choice>
              <mc:Fallback>
                <p:oleObj name="Формула" r:id="rId3" imgW="576576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5696" y="1988840"/>
                        <a:ext cx="5472608" cy="4580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10</a:t>
            </a:fld>
            <a:endParaRPr lang="uk-UA"/>
          </a:p>
        </p:txBody>
      </p:sp>
      <p:graphicFrame>
        <p:nvGraphicFramePr>
          <p:cNvPr id="48" name="Объект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45802"/>
              </p:ext>
            </p:extLst>
          </p:nvPr>
        </p:nvGraphicFramePr>
        <p:xfrm>
          <a:off x="611560" y="2636912"/>
          <a:ext cx="1778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5" name="Формула" r:id="rId5" imgW="177480" imgH="228600" progId="Equation.3">
                  <p:embed/>
                </p:oleObj>
              </mc:Choice>
              <mc:Fallback>
                <p:oleObj name="Формула" r:id="rId5" imgW="1774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1560" y="2636912"/>
                        <a:ext cx="1778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3265830"/>
              </p:ext>
            </p:extLst>
          </p:nvPr>
        </p:nvGraphicFramePr>
        <p:xfrm>
          <a:off x="395536" y="3068960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" name="Формула" r:id="rId7" imgW="215640" imgH="215640" progId="Equation.3">
                  <p:embed/>
                </p:oleObj>
              </mc:Choice>
              <mc:Fallback>
                <p:oleObj name="Формула" r:id="rId7" imgW="2156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95536" y="3068960"/>
                        <a:ext cx="2159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640981"/>
              </p:ext>
            </p:extLst>
          </p:nvPr>
        </p:nvGraphicFramePr>
        <p:xfrm>
          <a:off x="395536" y="3284984"/>
          <a:ext cx="4064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7" name="Формула" r:id="rId9" imgW="406080" imgH="228600" progId="Equation.3">
                  <p:embed/>
                </p:oleObj>
              </mc:Choice>
              <mc:Fallback>
                <p:oleObj name="Формула" r:id="rId9" imgW="4060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5536" y="3284984"/>
                        <a:ext cx="4064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Объект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568633"/>
              </p:ext>
            </p:extLst>
          </p:nvPr>
        </p:nvGraphicFramePr>
        <p:xfrm>
          <a:off x="395536" y="3501008"/>
          <a:ext cx="4445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8" name="Формула" r:id="rId11" imgW="444240" imgH="215640" progId="Equation.3">
                  <p:embed/>
                </p:oleObj>
              </mc:Choice>
              <mc:Fallback>
                <p:oleObj name="Формула" r:id="rId11" imgW="4442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5536" y="3501008"/>
                        <a:ext cx="4445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Объект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7461736"/>
              </p:ext>
            </p:extLst>
          </p:nvPr>
        </p:nvGraphicFramePr>
        <p:xfrm>
          <a:off x="395536" y="3789040"/>
          <a:ext cx="165100" cy="13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9" name="Формула" r:id="rId13" imgW="164880" imgH="139680" progId="Equation.3">
                  <p:embed/>
                </p:oleObj>
              </mc:Choice>
              <mc:Fallback>
                <p:oleObj name="Формула" r:id="rId13" imgW="164880" imgH="139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95536" y="3789040"/>
                        <a:ext cx="165100" cy="139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Объект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553826"/>
              </p:ext>
            </p:extLst>
          </p:nvPr>
        </p:nvGraphicFramePr>
        <p:xfrm>
          <a:off x="395536" y="4005064"/>
          <a:ext cx="3810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" name="Формула" r:id="rId15" imgW="380880" imgH="215640" progId="Equation.3">
                  <p:embed/>
                </p:oleObj>
              </mc:Choice>
              <mc:Fallback>
                <p:oleObj name="Формула" r:id="rId15" imgW="38088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95536" y="4005064"/>
                        <a:ext cx="3810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Объект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0032946"/>
              </p:ext>
            </p:extLst>
          </p:nvPr>
        </p:nvGraphicFramePr>
        <p:xfrm>
          <a:off x="395536" y="4221088"/>
          <a:ext cx="2667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1" name="Формула" r:id="rId17" imgW="266400" imgH="215640" progId="Equation.3">
                  <p:embed/>
                </p:oleObj>
              </mc:Choice>
              <mc:Fallback>
                <p:oleObj name="Формула" r:id="rId17" imgW="2664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95536" y="4221088"/>
                        <a:ext cx="2667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709051"/>
              </p:ext>
            </p:extLst>
          </p:nvPr>
        </p:nvGraphicFramePr>
        <p:xfrm>
          <a:off x="395536" y="4509120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2" name="Формула" r:id="rId19" imgW="152280" imgH="164880" progId="Equation.3">
                  <p:embed/>
                </p:oleObj>
              </mc:Choice>
              <mc:Fallback>
                <p:oleObj name="Формула" r:id="rId19" imgW="15228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95536" y="4509120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Объект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120215"/>
              </p:ext>
            </p:extLst>
          </p:nvPr>
        </p:nvGraphicFramePr>
        <p:xfrm>
          <a:off x="395536" y="4653136"/>
          <a:ext cx="4699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3" name="Формула" r:id="rId21" imgW="469800" imgH="393480" progId="Equation.3">
                  <p:embed/>
                </p:oleObj>
              </mc:Choice>
              <mc:Fallback>
                <p:oleObj name="Формула" r:id="rId21" imgW="469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95536" y="4653136"/>
                        <a:ext cx="4699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Объект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850277"/>
              </p:ext>
            </p:extLst>
          </p:nvPr>
        </p:nvGraphicFramePr>
        <p:xfrm>
          <a:off x="395536" y="5013176"/>
          <a:ext cx="1270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4" name="Формула" r:id="rId23" imgW="126720" imgH="177480" progId="Equation.3">
                  <p:embed/>
                </p:oleObj>
              </mc:Choice>
              <mc:Fallback>
                <p:oleObj name="Формула" r:id="rId23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95536" y="5013176"/>
                        <a:ext cx="1270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Объект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4957772"/>
              </p:ext>
            </p:extLst>
          </p:nvPr>
        </p:nvGraphicFramePr>
        <p:xfrm>
          <a:off x="395536" y="5229200"/>
          <a:ext cx="215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5" name="Формула" r:id="rId25" imgW="215640" imgH="228600" progId="Equation.3">
                  <p:embed/>
                </p:oleObj>
              </mc:Choice>
              <mc:Fallback>
                <p:oleObj name="Формула" r:id="rId25" imgW="215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395536" y="5229200"/>
                        <a:ext cx="215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Объект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80300"/>
              </p:ext>
            </p:extLst>
          </p:nvPr>
        </p:nvGraphicFramePr>
        <p:xfrm>
          <a:off x="395536" y="5517232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6" name="Формула" r:id="rId27" imgW="152280" imgH="164880" progId="Equation.3">
                  <p:embed/>
                </p:oleObj>
              </mc:Choice>
              <mc:Fallback>
                <p:oleObj name="Формула" r:id="rId27" imgW="15228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395536" y="5517232"/>
                        <a:ext cx="1524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Объект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736128"/>
              </p:ext>
            </p:extLst>
          </p:nvPr>
        </p:nvGraphicFramePr>
        <p:xfrm>
          <a:off x="395536" y="5733256"/>
          <a:ext cx="1397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7" name="Формула" r:id="rId29" imgW="139680" imgH="164880" progId="Equation.3">
                  <p:embed/>
                </p:oleObj>
              </mc:Choice>
              <mc:Fallback>
                <p:oleObj name="Формула" r:id="rId29" imgW="13968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95536" y="5733256"/>
                        <a:ext cx="1397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Объект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6895320"/>
              </p:ext>
            </p:extLst>
          </p:nvPr>
        </p:nvGraphicFramePr>
        <p:xfrm>
          <a:off x="395536" y="5949280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" name="Формула" r:id="rId31" imgW="215640" imgH="215640" progId="Equation.3">
                  <p:embed/>
                </p:oleObj>
              </mc:Choice>
              <mc:Fallback>
                <p:oleObj name="Формула" r:id="rId31" imgW="2156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395536" y="5949280"/>
                        <a:ext cx="2159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2" name="Объект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3740235"/>
              </p:ext>
            </p:extLst>
          </p:nvPr>
        </p:nvGraphicFramePr>
        <p:xfrm>
          <a:off x="2411884" y="6165304"/>
          <a:ext cx="2159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9" name="Формула" r:id="rId33" imgW="215640" imgH="215640" progId="Equation.3">
                  <p:embed/>
                </p:oleObj>
              </mc:Choice>
              <mc:Fallback>
                <p:oleObj name="Формула" r:id="rId33" imgW="2156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411884" y="6165304"/>
                        <a:ext cx="2159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378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Середньостатистичні </a:t>
            </a: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значення визначальних параметрів на різних типах доріг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10928"/>
            <a:ext cx="6696744" cy="4926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28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620688"/>
            <a:ext cx="3600400" cy="914400"/>
          </a:xfrm>
        </p:spPr>
        <p:txBody>
          <a:bodyPr>
            <a:noAutofit/>
          </a:bodyPr>
          <a:lstStyle/>
          <a:p>
            <a:pPr algn="ctr"/>
            <a:r>
              <a:rPr lang="uk-UA" sz="1600" b="1" dirty="0">
                <a:solidFill>
                  <a:schemeClr val="accent1">
                    <a:lumMod val="75000"/>
                  </a:schemeClr>
                </a:solidFill>
              </a:rPr>
              <a:t>Б</a:t>
            </a:r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лок </a:t>
            </a:r>
            <a:r>
              <a:rPr lang="uk-UA" sz="1600" b="1" dirty="0">
                <a:solidFill>
                  <a:schemeClr val="accent1">
                    <a:lumMod val="75000"/>
                  </a:schemeClr>
                </a:solidFill>
              </a:rPr>
              <a:t>– схема алгоритму двомірного інтерполювання режимів роботи двигуна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3432355" cy="4497388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19944" y="701080"/>
            <a:ext cx="3600400" cy="91440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600" b="1" dirty="0" smtClean="0">
                <a:solidFill>
                  <a:schemeClr val="accent1">
                    <a:lumMod val="75000"/>
                  </a:schemeClr>
                </a:solidFill>
              </a:rPr>
              <a:t>Блок – схема алгоритму розрахунку характеристик усталеного руху на різних типах доріг</a:t>
            </a:r>
            <a:endParaRPr lang="uk-UA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,kjr c[tvf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15480"/>
            <a:ext cx="3168352" cy="450271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109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3096344" cy="720080"/>
          </a:xfrm>
        </p:spPr>
        <p:txBody>
          <a:bodyPr>
            <a:noAutofit/>
          </a:bodyPr>
          <a:lstStyle/>
          <a:p>
            <a:pPr algn="ctr"/>
            <a:r>
              <a:rPr lang="uk-UA" sz="1800" b="1" dirty="0">
                <a:solidFill>
                  <a:schemeClr val="accent1">
                    <a:lumMod val="75000"/>
                  </a:schemeClr>
                </a:solidFill>
              </a:rPr>
              <a:t>Блок – схема застосування методу багатофакторного планування експерименту</a:t>
            </a:r>
            <a:r>
              <a:rPr lang="uk-UA" sz="1800" dirty="0"/>
              <a:t/>
            </a:r>
            <a:br>
              <a:rPr lang="uk-UA" sz="1800" dirty="0"/>
            </a:br>
            <a:endParaRPr lang="uk-UA" sz="18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550521" cy="4795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243656" y="908720"/>
            <a:ext cx="3432800" cy="720080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uk-UA" sz="1800" b="1" dirty="0">
                <a:solidFill>
                  <a:schemeClr val="accent1">
                    <a:lumMod val="75000"/>
                  </a:schemeClr>
                </a:solidFill>
              </a:rPr>
              <a:t>Матриці </a:t>
            </a:r>
            <a:r>
              <a:rPr lang="uk-UA" sz="1800" b="1" dirty="0" err="1">
                <a:solidFill>
                  <a:schemeClr val="accent1">
                    <a:lumMod val="75000"/>
                  </a:schemeClr>
                </a:solidFill>
              </a:rPr>
              <a:t>трифакторного</a:t>
            </a:r>
            <a:r>
              <a:rPr lang="uk-UA" sz="1800" b="1" dirty="0">
                <a:solidFill>
                  <a:schemeClr val="accent1">
                    <a:lumMod val="75000"/>
                  </a:schemeClr>
                </a:solidFill>
              </a:rPr>
              <a:t> планування лінійного (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</a:rPr>
              <a:t>N </a:t>
            </a:r>
            <a:r>
              <a:rPr lang="uk-UA" sz="1800" b="1" dirty="0">
                <a:solidFill>
                  <a:schemeClr val="accent1">
                    <a:lumMod val="75000"/>
                  </a:schemeClr>
                </a:solidFill>
              </a:rPr>
              <a:t>= 8) і нелінійного (</a:t>
            </a:r>
            <a:r>
              <a:rPr lang="en-US" sz="1800" b="1" i="1" dirty="0">
                <a:solidFill>
                  <a:schemeClr val="accent1">
                    <a:lumMod val="75000"/>
                  </a:schemeClr>
                </a:solidFill>
              </a:rPr>
              <a:t>N </a:t>
            </a:r>
            <a:r>
              <a:rPr lang="uk-UA" sz="1800" b="1" dirty="0">
                <a:solidFill>
                  <a:schemeClr val="accent1">
                    <a:lumMod val="75000"/>
                  </a:schemeClr>
                </a:solidFill>
              </a:rPr>
              <a:t>= 27) дослідження</a:t>
            </a:r>
          </a:p>
          <a:p>
            <a:pPr algn="ctr"/>
            <a:r>
              <a:rPr lang="uk-UA" sz="1800" dirty="0" smtClean="0"/>
              <a:t/>
            </a:r>
            <a:br>
              <a:rPr lang="uk-UA" sz="1800" dirty="0" smtClean="0"/>
            </a:br>
            <a:endParaRPr lang="uk-UA" sz="18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400" y="1412776"/>
            <a:ext cx="4105984" cy="273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652" y="4106969"/>
            <a:ext cx="4105984" cy="23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5684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424" y="404664"/>
            <a:ext cx="8784976" cy="1440160"/>
          </a:xfrm>
        </p:spPr>
        <p:txBody>
          <a:bodyPr>
            <a:noAutofit/>
          </a:bodyPr>
          <a:lstStyle/>
          <a:p>
            <a:pPr algn="ctr"/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</a:rPr>
              <a:t>Матриця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нелінійного планування </a:t>
            </a:r>
            <a:r>
              <a:rPr lang="uk-UA" sz="2400" b="1" dirty="0" err="1">
                <a:solidFill>
                  <a:schemeClr val="tx2">
                    <a:lumMod val="75000"/>
                  </a:schemeClr>
                </a:solidFill>
              </a:rPr>
              <a:t>трифакторного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 експерименту і результати комп’ютерного розрахунку лінійної витрати палива  для заданих комбінацій умов руху </a:t>
            </a: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</a:rPr>
              <a:t>,  для моделей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ГАЗ-3307, </a:t>
            </a: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</a:rPr>
              <a:t>ЗІЛ-4333,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</a:rPr>
              <a:t>КамАЗ-4310 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44824"/>
            <a:ext cx="5473237" cy="4720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340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9144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accent1">
                    <a:lumMod val="75000"/>
                  </a:schemeClr>
                </a:solidFill>
              </a:rPr>
              <a:t>Регресійні </a:t>
            </a: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рівняння взаємозв’язку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дозволили отримати регресійні рівняння взаємозв’язку:</a:t>
            </a:r>
            <a:b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ГАЗ – 3307: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en-US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ЗІЛ – 4333: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uk-UA" sz="7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КамАЗ</a:t>
            </a: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4310: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7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2331068"/>
              </p:ext>
            </p:extLst>
          </p:nvPr>
        </p:nvGraphicFramePr>
        <p:xfrm>
          <a:off x="2843808" y="1916832"/>
          <a:ext cx="36830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0" name="Формула" r:id="rId3" imgW="3682800" imgH="253800" progId="Equation.3">
                  <p:embed/>
                </p:oleObj>
              </mc:Choice>
              <mc:Fallback>
                <p:oleObj name="Формула" r:id="rId3" imgW="36828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3808" y="1916832"/>
                        <a:ext cx="36830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426754"/>
              </p:ext>
            </p:extLst>
          </p:nvPr>
        </p:nvGraphicFramePr>
        <p:xfrm>
          <a:off x="755576" y="2348880"/>
          <a:ext cx="8636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1" name="Формула" r:id="rId5" imgW="863280" imgH="393480" progId="Equation.3">
                  <p:embed/>
                </p:oleObj>
              </mc:Choice>
              <mc:Fallback>
                <p:oleObj name="Формула" r:id="rId5" imgW="863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5576" y="2348880"/>
                        <a:ext cx="8636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0019386"/>
              </p:ext>
            </p:extLst>
          </p:nvPr>
        </p:nvGraphicFramePr>
        <p:xfrm>
          <a:off x="1691680" y="2348880"/>
          <a:ext cx="10541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" name="Формула" r:id="rId7" imgW="1054080" imgH="393480" progId="Equation.3">
                  <p:embed/>
                </p:oleObj>
              </mc:Choice>
              <mc:Fallback>
                <p:oleObj name="Формула" r:id="rId7" imgW="10540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691680" y="2348880"/>
                        <a:ext cx="10541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971297"/>
              </p:ext>
            </p:extLst>
          </p:nvPr>
        </p:nvGraphicFramePr>
        <p:xfrm>
          <a:off x="2843808" y="2348880"/>
          <a:ext cx="10033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3" name="Формула" r:id="rId9" imgW="1002960" imgH="419040" progId="Equation.3">
                  <p:embed/>
                </p:oleObj>
              </mc:Choice>
              <mc:Fallback>
                <p:oleObj name="Формула" r:id="rId9" imgW="100296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43808" y="2348880"/>
                        <a:ext cx="10033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404802"/>
              </p:ext>
            </p:extLst>
          </p:nvPr>
        </p:nvGraphicFramePr>
        <p:xfrm>
          <a:off x="2555776" y="3429000"/>
          <a:ext cx="40005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" name="Формула" r:id="rId11" imgW="4000320" imgH="241200" progId="Equation.3">
                  <p:embed/>
                </p:oleObj>
              </mc:Choice>
              <mc:Fallback>
                <p:oleObj name="Формула" r:id="rId11" imgW="400032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555776" y="3429000"/>
                        <a:ext cx="40005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1384861"/>
              </p:ext>
            </p:extLst>
          </p:nvPr>
        </p:nvGraphicFramePr>
        <p:xfrm>
          <a:off x="755576" y="4077072"/>
          <a:ext cx="8636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5" name="Формула" r:id="rId13" imgW="863280" imgH="393480" progId="Equation.3">
                  <p:embed/>
                </p:oleObj>
              </mc:Choice>
              <mc:Fallback>
                <p:oleObj name="Формула" r:id="rId13" imgW="863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55576" y="4077072"/>
                        <a:ext cx="8636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0190368"/>
              </p:ext>
            </p:extLst>
          </p:nvPr>
        </p:nvGraphicFramePr>
        <p:xfrm>
          <a:off x="1691680" y="4077072"/>
          <a:ext cx="10541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6" name="Формула" r:id="rId15" imgW="1054080" imgH="406080" progId="Equation.3">
                  <p:embed/>
                </p:oleObj>
              </mc:Choice>
              <mc:Fallback>
                <p:oleObj name="Формула" r:id="rId15" imgW="105408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691680" y="4077072"/>
                        <a:ext cx="10541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718303"/>
              </p:ext>
            </p:extLst>
          </p:nvPr>
        </p:nvGraphicFramePr>
        <p:xfrm>
          <a:off x="2771800" y="4077072"/>
          <a:ext cx="10287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7" name="Формула" r:id="rId17" imgW="1028520" imgH="419040" progId="Equation.3">
                  <p:embed/>
                </p:oleObj>
              </mc:Choice>
              <mc:Fallback>
                <p:oleObj name="Формула" r:id="rId17" imgW="102852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771800" y="4077072"/>
                        <a:ext cx="10287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869284"/>
              </p:ext>
            </p:extLst>
          </p:nvPr>
        </p:nvGraphicFramePr>
        <p:xfrm>
          <a:off x="2411760" y="5301208"/>
          <a:ext cx="41529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8" name="Формула" r:id="rId19" imgW="4152600" imgH="228600" progId="Equation.3">
                  <p:embed/>
                </p:oleObj>
              </mc:Choice>
              <mc:Fallback>
                <p:oleObj name="Формула" r:id="rId19" imgW="4152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11760" y="5301208"/>
                        <a:ext cx="41529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5262334"/>
              </p:ext>
            </p:extLst>
          </p:nvPr>
        </p:nvGraphicFramePr>
        <p:xfrm>
          <a:off x="755576" y="5877272"/>
          <a:ext cx="8509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9" name="Формула" r:id="rId21" imgW="850680" imgH="406080" progId="Equation.3">
                  <p:embed/>
                </p:oleObj>
              </mc:Choice>
              <mc:Fallback>
                <p:oleObj name="Формула" r:id="rId21" imgW="85068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755576" y="5877272"/>
                        <a:ext cx="8509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7837469"/>
              </p:ext>
            </p:extLst>
          </p:nvPr>
        </p:nvGraphicFramePr>
        <p:xfrm>
          <a:off x="1691680" y="5877272"/>
          <a:ext cx="1041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0" name="Формула" r:id="rId23" imgW="1041120" imgH="393480" progId="Equation.3">
                  <p:embed/>
                </p:oleObj>
              </mc:Choice>
              <mc:Fallback>
                <p:oleObj name="Формула" r:id="rId23" imgW="10411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691680" y="5877272"/>
                        <a:ext cx="10414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4596536"/>
              </p:ext>
            </p:extLst>
          </p:nvPr>
        </p:nvGraphicFramePr>
        <p:xfrm>
          <a:off x="2771800" y="5877272"/>
          <a:ext cx="11049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1" name="Формула" r:id="rId25" imgW="1104840" imgH="406080" progId="Equation.3">
                  <p:embed/>
                </p:oleObj>
              </mc:Choice>
              <mc:Fallback>
                <p:oleObj name="Формула" r:id="rId25" imgW="1104840" imgH="406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2771800" y="5877272"/>
                        <a:ext cx="1104900" cy="406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100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1208" y="692696"/>
            <a:ext cx="4248472" cy="1584176"/>
          </a:xfrm>
        </p:spPr>
        <p:txBody>
          <a:bodyPr>
            <a:noAutofit/>
          </a:bodyPr>
          <a:lstStyle/>
          <a:p>
            <a:pPr algn="ctr"/>
            <a:r>
              <a:rPr lang="uk-UA" sz="2000" b="1" dirty="0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рафічні </a:t>
            </a: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</a:rPr>
              <a:t>ілюстрації діапазонів зміни паливно – швидкісних характеристик досліджуваних автомобілів, що дозволяють достатньо точно описувати 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взаємозв’язок</a:t>
            </a:r>
            <a:b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(                       ) </a:t>
            </a:r>
            <a:endParaRPr lang="uk-UA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68348"/>
            <a:ext cx="4818032" cy="220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52950"/>
            <a:ext cx="4896544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75856" y="1628800"/>
            <a:ext cx="131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 – 3307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6021288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ЗІЛ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4333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55855" y="3449657"/>
            <a:ext cx="1610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КамАЗ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4310 </a:t>
            </a: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696113"/>
              </p:ext>
            </p:extLst>
          </p:nvPr>
        </p:nvGraphicFramePr>
        <p:xfrm>
          <a:off x="6437117" y="2132856"/>
          <a:ext cx="1168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Формула" r:id="rId5" imgW="1168200" imgH="241200" progId="Equation.3">
                  <p:embed/>
                </p:oleObj>
              </mc:Choice>
              <mc:Fallback>
                <p:oleObj name="Формула" r:id="rId5" imgW="116820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437117" y="2132856"/>
                        <a:ext cx="1168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16</a:t>
            </a:fld>
            <a:endParaRPr lang="uk-UA"/>
          </a:p>
        </p:txBody>
      </p:sp>
      <p:pic>
        <p:nvPicPr>
          <p:cNvPr id="5139" name="Picture 19" descr="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678" y="2460641"/>
            <a:ext cx="4156031" cy="2431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43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824" y="-243408"/>
            <a:ext cx="8856984" cy="914400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 smtClean="0">
                <a:solidFill>
                  <a:schemeClr val="bg1"/>
                </a:solidFill>
              </a:rPr>
              <a:t>Табличний варіант </a:t>
            </a:r>
            <a:r>
              <a:rPr lang="uk-UA" sz="2000" b="1" dirty="0">
                <a:solidFill>
                  <a:schemeClr val="bg1"/>
                </a:solidFill>
              </a:rPr>
              <a:t>диференційованого нормування витрати палива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5719307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" r="684" b="2647"/>
          <a:stretch>
            <a:fillRect/>
          </a:stretch>
        </p:blipFill>
        <p:spPr bwMode="auto">
          <a:xfrm>
            <a:off x="-14496" y="2564904"/>
            <a:ext cx="5738624" cy="220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54890"/>
            <a:ext cx="5738624" cy="220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72200" y="1196752"/>
            <a:ext cx="131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ГАЗ – 3307 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00016" y="3481152"/>
            <a:ext cx="1284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ЗІЛ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4333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18087" y="5586472"/>
            <a:ext cx="16105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КамАЗ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4310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242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964488" cy="914400"/>
          </a:xfrm>
        </p:spPr>
        <p:txBody>
          <a:bodyPr>
            <a:noAutofit/>
          </a:bodyPr>
          <a:lstStyle/>
          <a:p>
            <a:pPr algn="ctr"/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Графічний варіант спрощеного </a:t>
            </a:r>
            <a:r>
              <a:rPr lang="uk-UA" sz="2000" b="1" dirty="0" err="1" smtClean="0">
                <a:solidFill>
                  <a:schemeClr val="accent1">
                    <a:lumMod val="75000"/>
                  </a:schemeClr>
                </a:solidFill>
              </a:rPr>
              <a:t>лінеаризованого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 нормування на прикладі </a:t>
            </a:r>
            <a:r>
              <a:rPr lang="uk-UA" sz="2000" b="1" dirty="0" err="1" smtClean="0">
                <a:solidFill>
                  <a:schemeClr val="accent1">
                    <a:lumMod val="75000"/>
                  </a:schemeClr>
                </a:solidFill>
              </a:rPr>
              <a:t>повноприводного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 автомобіля </a:t>
            </a:r>
            <a:r>
              <a:rPr lang="uk-UA" sz="2000" b="1" dirty="0" err="1" smtClean="0">
                <a:solidFill>
                  <a:schemeClr val="accent1">
                    <a:lumMod val="75000"/>
                  </a:schemeClr>
                </a:solidFill>
              </a:rPr>
              <a:t>КамАЗ</a:t>
            </a:r>
            <a:r>
              <a:rPr lang="uk-UA" sz="2000" b="1" dirty="0" smtClean="0">
                <a:solidFill>
                  <a:schemeClr val="accent1">
                    <a:lumMod val="75000"/>
                  </a:schemeClr>
                </a:solidFill>
              </a:rPr>
              <a:t> – 4310 </a:t>
            </a:r>
            <a:endParaRPr lang="uk-UA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614825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168" y="3256409"/>
            <a:ext cx="8748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accent1">
                    <a:lumMod val="75000"/>
                  </a:schemeClr>
                </a:solidFill>
              </a:rPr>
              <a:t>Порівняльна оцінка діапазону лінійних витрат палива автомобіля </a:t>
            </a:r>
          </a:p>
          <a:p>
            <a:pPr algn="ctr"/>
            <a:r>
              <a:rPr lang="uk-UA" sz="2000" b="1" dirty="0" err="1">
                <a:solidFill>
                  <a:schemeClr val="accent1">
                    <a:lumMod val="75000"/>
                  </a:schemeClr>
                </a:solidFill>
              </a:rPr>
              <a:t>КамАЗ</a:t>
            </a:r>
            <a:r>
              <a:rPr lang="uk-UA" sz="2000" b="1" dirty="0">
                <a:solidFill>
                  <a:schemeClr val="accent1">
                    <a:lumMod val="75000"/>
                  </a:schemeClr>
                </a:solidFill>
              </a:rPr>
              <a:t> – 4310 на різних типах доріг</a:t>
            </a:r>
          </a:p>
        </p:txBody>
      </p:sp>
      <p:pic>
        <p:nvPicPr>
          <p:cNvPr id="13315" name="Picture 3" descr="Безымян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" r="83528" b="93892"/>
          <a:stretch>
            <a:fillRect/>
          </a:stretch>
        </p:blipFill>
        <p:spPr bwMode="auto">
          <a:xfrm>
            <a:off x="1683012" y="3888095"/>
            <a:ext cx="54387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843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4096"/>
          </a:xfrm>
        </p:spPr>
        <p:txBody>
          <a:bodyPr/>
          <a:lstStyle/>
          <a:p>
            <a:pPr algn="ctr"/>
            <a:r>
              <a:rPr lang="uk-UA" dirty="0" smtClean="0"/>
              <a:t>ВИСНОВКИ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pPr marL="0" lvl="0" indent="17780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Проведено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ранжування значимості експлуатаційних факторів на лінійні витрати палива вантажних автомобілів, виділено три групи експлуатаційних і конструктивних факторів, що формують реальну експлуатаційну паливну економічність автомобілів.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7780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Розроблено комплексну методику багатофакторної оцінки паливної економічності усталеного руху вантажних автомобілів на основі 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трифакторного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експерименту, як методами комп’ютерного моделювання руху автомобілів в різних умовах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експлуатації. Отримані результати в залежності від умов руху, дозволяють підвищити точність нормування у 1,5 – 2 рази, а для повнопривідних автомобілів у 2 – 2,2 рази.</a:t>
            </a:r>
          </a:p>
          <a:p>
            <a:pPr marL="0" indent="177800" algn="just">
              <a:buNone/>
            </a:pP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Розроблено алгоритм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комп’ютерного моделювання руху вантажних автомобілів і розрахунку показників паливної економічності на різних типах доріг, у т. ч. з поверхнями, що деформуються (ґрунтових , піщаних, тощо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Визначено, що питомий вплив на формування експлуатаційної паливної економічності вантажних автомобілів має тип і стан дороги (для 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повноприводних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автомобілів до 200 – 250% від базової норми) та нелінійний вплив швидкості руху (до 150%). Значимість завантаження дещо менша, але можна констатувати, що погіршення стану і типу дорожнього покриття зі збільшенням коефіцієнта сумарного опору рухові  на 0,01 обумовлює зростання витрат палива , що еквівалентне 2 – 3 т  </a:t>
            </a:r>
            <a:r>
              <a:rPr lang="uk-UA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дозавантаження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автомобіля.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19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5960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48680"/>
            <a:ext cx="8363272" cy="604867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uk-UA" i="1" dirty="0" smtClean="0"/>
              <a:t>	</a:t>
            </a:r>
            <a:r>
              <a:rPr lang="uk-UA" sz="1800" b="1" i="1" dirty="0" smtClean="0">
                <a:solidFill>
                  <a:schemeClr val="accent1">
                    <a:lumMod val="75000"/>
                  </a:schemeClr>
                </a:solidFill>
              </a:rPr>
              <a:t>Мета </a:t>
            </a:r>
            <a:r>
              <a:rPr lang="uk-UA" sz="1800" b="1" i="1" dirty="0">
                <a:solidFill>
                  <a:schemeClr val="accent1">
                    <a:lumMod val="75000"/>
                  </a:schemeClr>
                </a:solidFill>
              </a:rPr>
              <a:t>роботи</a:t>
            </a:r>
            <a:r>
              <a:rPr lang="uk-UA" sz="1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1800" dirty="0"/>
              <a:t>–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 механізму методів визначення і планування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паливної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економічності вантажних автомобілів у залежності від зміни основних факторів, що формують умови руху, розробка практичних рекомендацій з диференційованої прогностичної оцінки витрати палива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uk-UA" sz="1800" i="1" dirty="0" smtClean="0"/>
              <a:t> 	</a:t>
            </a:r>
            <a:r>
              <a:rPr lang="uk-UA" sz="1800" b="1" i="1" dirty="0" smtClean="0">
                <a:solidFill>
                  <a:schemeClr val="accent1">
                    <a:lumMod val="75000"/>
                  </a:schemeClr>
                </a:solidFill>
              </a:rPr>
              <a:t>Задачі </a:t>
            </a:r>
            <a:r>
              <a:rPr lang="uk-UA" sz="1800" b="1" i="1" dirty="0">
                <a:solidFill>
                  <a:schemeClr val="accent1">
                    <a:lumMod val="75000"/>
                  </a:schemeClr>
                </a:solidFill>
              </a:rPr>
              <a:t>дослідження</a:t>
            </a:r>
            <a:r>
              <a:rPr lang="uk-UA" sz="18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0" indent="0" algn="just">
              <a:buNone/>
            </a:pPr>
            <a:r>
              <a:rPr lang="uk-UA" sz="1600" dirty="0"/>
              <a:t>1. </a:t>
            </a: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Проаналізувати і здійснити ранжування значимості впливу на лінійні витрати палива вантажних автомобілів основних факторів, що пов’язані з умовами руху, конструктивними параметрами, технічними характеристиками вантажних автомобілів.</a:t>
            </a:r>
          </a:p>
          <a:p>
            <a:pPr marL="0" indent="0" algn="just">
              <a:buNone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Розробити методики багатофакторного дослідження і кількісної оцінки взаємозв’язку типу і стану дороги, швидкості руху та завантаження АТЗ з паливною економічністю вантажних автомобілів на базі методів багатофакторного планування експерименту.</a:t>
            </a:r>
          </a:p>
          <a:p>
            <a:pPr marL="0" indent="0" algn="just">
              <a:buNone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Розробити алгоритм комп’ютерного моделювання руху вантажних автомобілів і розрахунку показників паливної економічності на різних типах доріг, у т. ч. з поверхнями, що деформуються (ґрунтових , піщаних, тощо</a:t>
            </a:r>
            <a:r>
              <a:rPr lang="uk-U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 algn="just">
              <a:buNone/>
            </a:pPr>
            <a:r>
              <a:rPr lang="uk-UA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18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Наукова новизна: </a:t>
            </a:r>
            <a:r>
              <a:rPr lang="uk-UA" sz="1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полягає </a:t>
            </a:r>
            <a:r>
              <a:rPr lang="uk-U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розробці методів багатофакторного аналізу для кількісної оцінки взаємозв’язку лінійних витрат палива вантажних автомобілів від типу і стану дороги, швидкості руху та завантаження. </a:t>
            </a:r>
            <a:r>
              <a:rPr lang="uk-UA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Удосконалено</a:t>
            </a:r>
            <a:r>
              <a:rPr lang="uk-UA" sz="1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диференційованого нормування витрат палива в залежності від конкретних умов руху.</a:t>
            </a:r>
          </a:p>
          <a:p>
            <a:pPr marL="0" indent="0" algn="just">
              <a:buNone/>
            </a:pPr>
            <a:endParaRPr lang="uk-UA" sz="1800" b="1" i="1" dirty="0"/>
          </a:p>
          <a:p>
            <a:pPr marL="0" indent="0" algn="just">
              <a:buNone/>
            </a:pPr>
            <a:endParaRPr lang="uk-UA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5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24944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uk-UA" sz="4400" b="1" dirty="0" smtClean="0">
                <a:solidFill>
                  <a:schemeClr val="accent1">
                    <a:lumMod val="75000"/>
                  </a:schemeClr>
                </a:solidFill>
              </a:rPr>
              <a:t>Дякую за увагу, доповідь закінчено!</a:t>
            </a:r>
            <a:endParaRPr lang="uk-UA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20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868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Дослідження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у</a:t>
            </a:r>
            <a:r>
              <a:rPr lang="uk-UA" b="1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сфері паливної економічності автомобіля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5184576"/>
          </a:xfrm>
        </p:spPr>
        <p:txBody>
          <a:bodyPr>
            <a:normAutofit fontScale="92500"/>
          </a:bodyPr>
          <a:lstStyle/>
          <a:p>
            <a:pPr algn="just"/>
            <a:r>
              <a:rPr lang="uk-UA" sz="2400" dirty="0" smtClean="0"/>
              <a:t>оптимізація </a:t>
            </a:r>
            <a:r>
              <a:rPr lang="uk-UA" sz="2400" dirty="0"/>
              <a:t>паливної економічності безпосередньо бензинових і дизельних двигунів в процесі їхнього проектування і </a:t>
            </a:r>
            <a:r>
              <a:rPr lang="uk-UA" sz="2400" dirty="0" smtClean="0"/>
              <a:t>доводки;</a:t>
            </a:r>
          </a:p>
          <a:p>
            <a:pPr algn="just"/>
            <a:endParaRPr lang="uk-UA" dirty="0"/>
          </a:p>
          <a:p>
            <a:pPr algn="just"/>
            <a:r>
              <a:rPr lang="uk-UA" sz="2400" dirty="0" smtClean="0"/>
              <a:t>дослідження </a:t>
            </a:r>
            <a:r>
              <a:rPr lang="uk-UA" sz="2400" dirty="0"/>
              <a:t>і оптимізація паливної економічності в процесі проектування і доводки нових автомобілів, тобто підбір характеристики і параметрів силового приводу, шин, аеродинаміки і інших конструктивних факторів для певних типових умов руху </a:t>
            </a:r>
            <a:r>
              <a:rPr lang="uk-UA" sz="2400" dirty="0" smtClean="0"/>
              <a:t>;</a:t>
            </a:r>
          </a:p>
          <a:p>
            <a:pPr algn="just"/>
            <a:endParaRPr lang="uk-UA" dirty="0"/>
          </a:p>
          <a:p>
            <a:pPr algn="just"/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дослідження </a:t>
            </a:r>
            <a:r>
              <a:rPr lang="uk-UA" sz="2400" dirty="0">
                <a:solidFill>
                  <a:schemeClr val="accent1">
                    <a:lumMod val="75000"/>
                  </a:schemeClr>
                </a:solidFill>
              </a:rPr>
              <a:t>можливостей покращення експлуатаційної паливної економічності серійних автомобілів в реальних та різноманітних умовах експлуатації і вдосконалення нормування витрати палива в </a:t>
            </a:r>
            <a:r>
              <a:rPr lang="uk-UA" sz="2400" dirty="0" smtClean="0">
                <a:solidFill>
                  <a:schemeClr val="accent1">
                    <a:lumMod val="75000"/>
                  </a:schemeClr>
                </a:solidFill>
              </a:rPr>
              <a:t>експлуатації</a:t>
            </a:r>
            <a:r>
              <a:rPr lang="uk-UA" sz="2400" dirty="0" smtClean="0"/>
              <a:t>.</a:t>
            </a:r>
            <a:endParaRPr lang="uk-UA" sz="2400" dirty="0"/>
          </a:p>
          <a:p>
            <a:endParaRPr lang="uk-UA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3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6928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136904" cy="5760640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uk-UA" sz="5600" dirty="0" smtClean="0"/>
              <a:t>	</a:t>
            </a:r>
            <a:r>
              <a:rPr lang="uk-UA" sz="6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 виходячи з системного підходу і потенційних та експлуатаційних властивостей автомобіля і умов експлуатації з відповідною трансформацією можна представити середовище досліджень як: </a:t>
            </a:r>
          </a:p>
          <a:p>
            <a:pPr marL="0" indent="0">
              <a:buNone/>
            </a:pPr>
            <a:r>
              <a:rPr lang="uk-UA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just">
              <a:buNone/>
            </a:pPr>
            <a:r>
              <a:rPr lang="uk-UA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 algn="just">
              <a:buNone/>
            </a:pPr>
            <a:r>
              <a:rPr lang="uk-UA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Де: </a:t>
            </a:r>
            <a:r>
              <a:rPr lang="en-US" sz="5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sz="5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56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головний нормований критерій (показник якості), тут паливна економічність;</a:t>
            </a:r>
          </a:p>
          <a:p>
            <a:pPr marL="0" indent="0" algn="just">
              <a:buNone/>
            </a:pPr>
            <a:r>
              <a:rPr lang="uk-UA" sz="5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uk-UA" sz="5600" i="1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конструктивні параметри і технічні характеристики;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 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технологічні фактори (в тому числі розсіювання параметрів при масовому виробництві);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фізико–математичні і хімічні властивості матеріалів (в тому числі експлуатаційних);</a:t>
            </a:r>
          </a:p>
          <a:p>
            <a:pPr marL="0" indent="0" algn="just">
              <a:buNone/>
            </a:pPr>
            <a:r>
              <a:rPr lang="uk-UA" sz="5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5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особливості виробництва (коливання технічних характеристик при масовому виробництві);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uk-UA" sz="5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внутрішнє середовище і відхилення робочих процесів агрегатів і систем автомобіля;</a:t>
            </a:r>
          </a:p>
          <a:p>
            <a:pPr marL="0" indent="0" algn="just">
              <a:buNone/>
            </a:pPr>
            <a:r>
              <a:rPr lang="en-US" sz="5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uk-UA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сукупність робочих режимів (навантажувальних, швидкісних, температурних і </a:t>
            </a:r>
            <a:r>
              <a:rPr lang="uk-UA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в </a:t>
            </a:r>
            <a:r>
              <a:rPr lang="uk-UA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певному діапазоні 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виконанні робочих функцій автомобіля;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вплив оператора (А–автомобіль, В–водій);</a:t>
            </a:r>
          </a:p>
          <a:p>
            <a:pPr marL="0" indent="0" algn="just">
              <a:buNone/>
            </a:pPr>
            <a:r>
              <a:rPr lang="uk-UA" sz="5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uk-UA" sz="56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ср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зовнішнє середовище (дорога, температура і вологість повітря, дорожня ситуація, пилюка і </a:t>
            </a:r>
            <a:r>
              <a:rPr lang="uk-UA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0" indent="0" algn="just">
              <a:buNone/>
            </a:pPr>
            <a:r>
              <a:rPr lang="en-US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корисне навантаження (використання </a:t>
            </a:r>
            <a:r>
              <a:rPr lang="uk-UA" sz="5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вантажопід’ємності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автомобіля);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56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режими руху (швидкість і інтенсивність її зміни);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діагностика;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профілактика технічного стану автомобіля;</a:t>
            </a:r>
          </a:p>
          <a:p>
            <a:pPr marL="0" indent="0" algn="just">
              <a:buNone/>
            </a:pPr>
            <a:r>
              <a:rPr lang="uk-UA" sz="5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питоме відновлення еталонних характеристик автомобіля</a:t>
            </a:r>
          </a:p>
          <a:p>
            <a:endParaRPr lang="uk-UA" dirty="0"/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6504552"/>
              </p:ext>
            </p:extLst>
          </p:nvPr>
        </p:nvGraphicFramePr>
        <p:xfrm>
          <a:off x="2267744" y="1484784"/>
          <a:ext cx="4945813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6" name="Формула" r:id="rId3" imgW="3314520" imgH="241200" progId="Equation.3">
                  <p:embed/>
                </p:oleObj>
              </mc:Choice>
              <mc:Fallback>
                <p:oleObj name="Формула" r:id="rId3" imgW="331452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7744" y="1484784"/>
                        <a:ext cx="4945813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315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К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</a:rPr>
              <a:t>онтрольні</a:t>
            </a:r>
            <a:r>
              <a:rPr lang="uk-UA" b="1" dirty="0">
                <a:solidFill>
                  <a:schemeClr val="accent1">
                    <a:lumMod val="75000"/>
                  </a:schemeClr>
                </a:solidFill>
              </a:rPr>
              <a:t> витрати та лінійні норми витрати палива </a:t>
            </a:r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автомобілів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*</a:t>
            </a:r>
            <a:endParaRPr lang="uk-UA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76872"/>
            <a:ext cx="7076529" cy="3678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5</a:t>
            </a:fld>
            <a:endParaRPr lang="uk-UA"/>
          </a:p>
        </p:txBody>
      </p:sp>
      <p:sp>
        <p:nvSpPr>
          <p:cNvPr id="4" name="TextBox 3"/>
          <p:cNvSpPr txBox="1"/>
          <p:nvPr/>
        </p:nvSpPr>
        <p:spPr>
          <a:xfrm>
            <a:off x="683568" y="6093296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- </a:t>
            </a:r>
            <a:r>
              <a:rPr lang="ru-RU" dirty="0"/>
              <a:t>Рубец Д. А. Топливная экономичность автомобиля.</a:t>
            </a:r>
          </a:p>
        </p:txBody>
      </p:sp>
    </p:spTree>
    <p:extLst>
      <p:ext uri="{BB962C8B-B14F-4D97-AF65-F5344CB8AC3E}">
        <p14:creationId xmlns:p14="http://schemas.microsoft.com/office/powerpoint/2010/main" val="293113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144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Вплив технічних факторів на лінійну витрату палива </a:t>
            </a:r>
            <a:b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 (у % до встановленої норми)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6</a:t>
            </a:fld>
            <a:endParaRPr lang="uk-UA"/>
          </a:p>
        </p:txBody>
      </p:sp>
      <p:pic>
        <p:nvPicPr>
          <p:cNvPr id="4" name="Picture 2" descr="C:\Users\Misha\Desktop\Безымянный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8261351" cy="5230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48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b="1" dirty="0">
                <a:solidFill>
                  <a:schemeClr val="accent1">
                    <a:lumMod val="75000"/>
                  </a:schemeClr>
                </a:solidFill>
              </a:rPr>
              <a:t>Класифікація основних факторів, що впливають </a:t>
            </a:r>
            <a:br>
              <a:rPr lang="uk-UA" sz="31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sz="3100" b="1" dirty="0">
                <a:solidFill>
                  <a:schemeClr val="accent1">
                    <a:lumMod val="75000"/>
                  </a:schemeClr>
                </a:solidFill>
              </a:rPr>
              <a:t>на витрату палива 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7</a:t>
            </a:fld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059090" cy="533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128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100" b="1" dirty="0">
                <a:solidFill>
                  <a:schemeClr val="accent1">
                    <a:lumMod val="75000"/>
                  </a:schemeClr>
                </a:solidFill>
              </a:rPr>
              <a:t>Структура і ступінь впливу експлуатаційних факторів на втрату палива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396413"/>
            <a:ext cx="4248472" cy="5146415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797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>
                <a:solidFill>
                  <a:schemeClr val="accent1">
                    <a:lumMod val="75000"/>
                  </a:schemeClr>
                </a:solidFill>
              </a:rPr>
              <a:t>Структура розрахунку нормативної витрати палива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86053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427984" y="1268760"/>
            <a:ext cx="432048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/>
              <a:t> </a:t>
            </a:r>
            <a:r>
              <a:rPr lang="en-US" dirty="0" smtClean="0"/>
              <a:t>    </a:t>
            </a:r>
            <a:r>
              <a:rPr lang="uk-UA" dirty="0" smtClean="0"/>
              <a:t>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базова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лінійна норма; 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пробіг, км;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сумарний </a:t>
            </a:r>
            <a:r>
              <a:rPr lang="uk-UA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коефіцієнт;</a:t>
            </a:r>
          </a:p>
          <a:p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автономного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обігрівача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 роботи обігрівача;</a:t>
            </a:r>
          </a:p>
          <a:p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 транспортної роботи; 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uk-U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транспортна робота. </a:t>
            </a:r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4881634"/>
              </p:ext>
            </p:extLst>
          </p:nvPr>
        </p:nvGraphicFramePr>
        <p:xfrm>
          <a:off x="4443749" y="1347406"/>
          <a:ext cx="373035" cy="353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5" name="Формула" r:id="rId4" imgW="241200" imgH="228600" progId="Equation.3">
                  <p:embed/>
                </p:oleObj>
              </mc:Choice>
              <mc:Fallback>
                <p:oleObj name="Формула" r:id="rId4" imgW="241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43749" y="1347406"/>
                        <a:ext cx="373035" cy="3534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4477437"/>
              </p:ext>
            </p:extLst>
          </p:nvPr>
        </p:nvGraphicFramePr>
        <p:xfrm>
          <a:off x="4427984" y="1988840"/>
          <a:ext cx="360040" cy="340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6" name="Формула" r:id="rId6" imgW="228600" imgH="215640" progId="Equation.3">
                  <p:embed/>
                </p:oleObj>
              </mc:Choice>
              <mc:Fallback>
                <p:oleObj name="Формула" r:id="rId6" imgW="22860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27984" y="1988840"/>
                        <a:ext cx="360040" cy="340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079511"/>
              </p:ext>
            </p:extLst>
          </p:nvPr>
        </p:nvGraphicFramePr>
        <p:xfrm>
          <a:off x="4414498" y="2348880"/>
          <a:ext cx="446678" cy="3216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7" name="Формула" r:id="rId8" imgW="317160" imgH="228600" progId="Equation.3">
                  <p:embed/>
                </p:oleObj>
              </mc:Choice>
              <mc:Fallback>
                <p:oleObj name="Формула" r:id="rId8" imgW="317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414498" y="2348880"/>
                        <a:ext cx="446678" cy="3216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6347076"/>
              </p:ext>
            </p:extLst>
          </p:nvPr>
        </p:nvGraphicFramePr>
        <p:xfrm>
          <a:off x="4446829" y="2924944"/>
          <a:ext cx="420047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8" name="Формула" r:id="rId10" imgW="266400" imgH="228600" progId="Equation.3">
                  <p:embed/>
                </p:oleObj>
              </mc:Choice>
              <mc:Fallback>
                <p:oleObj name="Формула" r:id="rId10" imgW="266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46829" y="2924944"/>
                        <a:ext cx="420047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511161"/>
              </p:ext>
            </p:extLst>
          </p:nvPr>
        </p:nvGraphicFramePr>
        <p:xfrm>
          <a:off x="4457462" y="3284984"/>
          <a:ext cx="420046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9" name="Формула" r:id="rId12" imgW="266400" imgH="228600" progId="Equation.3">
                  <p:embed/>
                </p:oleObj>
              </mc:Choice>
              <mc:Fallback>
                <p:oleObj name="Формула" r:id="rId12" imgW="266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457462" y="3284984"/>
                        <a:ext cx="420046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BDC8A9-7EAE-4202-87B6-6C291996EA21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290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cro">
  <a:themeElements>
    <a:clrScheme name="Mac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c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c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TM01859866[[fn=Макрос]]</Template>
  <TotalTime>643</TotalTime>
  <Words>801</Words>
  <Application>Microsoft Office PowerPoint</Application>
  <PresentationFormat>Экран (4:3)</PresentationFormat>
  <Paragraphs>137</Paragraphs>
  <Slides>20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Macro</vt:lpstr>
      <vt:lpstr>Формула</vt:lpstr>
      <vt:lpstr>Презентация PowerPoint</vt:lpstr>
      <vt:lpstr>Презентация PowerPoint</vt:lpstr>
      <vt:lpstr>Дослідження у сфері паливної економічності автомобіля</vt:lpstr>
      <vt:lpstr>Презентация PowerPoint</vt:lpstr>
      <vt:lpstr>Контрольні витрати та лінійні норми витрати палива автомобілів*</vt:lpstr>
      <vt:lpstr>Вплив технічних факторів на лінійну витрату палива   (у % до встановленої норми)</vt:lpstr>
      <vt:lpstr>Класифікація основних факторів, що впливають   на витрату палива  </vt:lpstr>
      <vt:lpstr>Структура і ступінь впливу експлуатаційних факторів на втрату палива </vt:lpstr>
      <vt:lpstr>Структура розрахунку нормативної витрати палива</vt:lpstr>
      <vt:lpstr>Сумарний коефіцієнт опору рухові без врахування класичних складових (макропрофілю – підйомів (спусків)) </vt:lpstr>
      <vt:lpstr>Середньостатистичні значення визначальних параметрів на різних типах доріг</vt:lpstr>
      <vt:lpstr>Блок – схема алгоритму двомірного інтерполювання режимів роботи двигуна</vt:lpstr>
      <vt:lpstr>Блок – схема застосування методу багатофакторного планування експерименту </vt:lpstr>
      <vt:lpstr>Матриця нелінійного планування трифакторного експерименту і результати комп’ютерного розрахунку лінійної витрати палива  для заданих комбінацій умов руху ,  для моделей ГАЗ-3307, ЗІЛ-4333, КамАЗ-4310 </vt:lpstr>
      <vt:lpstr>Регресійні рівняння взаємозв’язку </vt:lpstr>
      <vt:lpstr>Графічні ілюстрації діапазонів зміни паливно – швидкісних характеристик досліджуваних автомобілів, що дозволяють достатньо точно описувати взаємозв’язок (                       ) </vt:lpstr>
      <vt:lpstr>Табличний варіант диференційованого нормування витрати палива</vt:lpstr>
      <vt:lpstr>Графічний варіант спрощеного лінеаризованого нормування на прикладі повноприводного автомобіля КамАЗ – 4310 </vt:lpstr>
      <vt:lpstr>ВИСНОВКИ</vt:lpstr>
      <vt:lpstr>Дякую за увагу, доповідь закінчено!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Misha</dc:creator>
  <cp:lastModifiedBy>Misha</cp:lastModifiedBy>
  <cp:revision>49</cp:revision>
  <dcterms:created xsi:type="dcterms:W3CDTF">2015-11-19T08:56:47Z</dcterms:created>
  <dcterms:modified xsi:type="dcterms:W3CDTF">2015-11-22T15:46:43Z</dcterms:modified>
</cp:coreProperties>
</file>