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2" r:id="rId6"/>
    <p:sldId id="270" r:id="rId7"/>
    <p:sldId id="272" r:id="rId8"/>
    <p:sldId id="273" r:id="rId9"/>
    <p:sldId id="274" r:id="rId10"/>
    <p:sldId id="275" r:id="rId11"/>
    <p:sldId id="276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77" r:id="rId21"/>
    <p:sldId id="269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23376-E551-45EA-B473-C95C7D61E82B}" type="datetimeFigureOut">
              <a:rPr lang="uk-UA" smtClean="0"/>
              <a:t>21.11.2015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5B098-C411-476F-969D-9E3E635A3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646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fld id="{63E819FD-6C31-4763-BDE1-61DC811C5988}" type="slidenum">
              <a:rPr lang="uk-UA" smtClean="0"/>
              <a:t>2</a:t>
            </a:fld>
            <a:fld id="{28C04BE4-1C08-4DAF-9824-F76A41F780F0}" type="slidenum">
              <a:rPr lang="uk-UA" smtClean="0"/>
              <a:t>2</a:t>
            </a:fld>
            <a:fld id="{CF44A528-20E1-4A0E-B9F7-808A7F8F45A7}" type="slidenum">
              <a:rPr lang="uk-UA" smtClean="0"/>
              <a:t>2</a:t>
            </a:fld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5B098-C411-476F-969D-9E3E635A3E7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0269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5B098-C411-476F-969D-9E3E635A3E76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916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52B2-05F0-45CB-A1C7-C0C1362592BF}" type="datetime1">
              <a:rPr lang="uk-UA" smtClean="0"/>
              <a:t>21.11.2015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E80F-DEE9-4556-8469-2734AA01DD44}" type="datetime1">
              <a:rPr lang="uk-UA" smtClean="0"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EFA2-8042-4869-8D4E-9556999512D3}" type="datetime1">
              <a:rPr lang="uk-UA" smtClean="0"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378B-2D90-45D1-ADD3-940E3D547820}" type="datetime1">
              <a:rPr lang="uk-UA" smtClean="0"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46E88-5E5D-4E25-93DD-BD98FBF4B1BA}" type="datetime1">
              <a:rPr lang="uk-UA" smtClean="0"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CFE09-C594-4C4C-BA73-1420B56EF373}" type="datetime1">
              <a:rPr lang="uk-UA" smtClean="0"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0281-CD5B-444A-B07B-E3AC70B20F1E}" type="datetime1">
              <a:rPr lang="uk-UA" smtClean="0"/>
              <a:t>21.11.2015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FB08-0825-4AC7-AA75-CC90A60263E5}" type="datetime1">
              <a:rPr lang="uk-UA" smtClean="0"/>
              <a:t>21.11.2015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7B1C-580A-4037-9E27-6115E5291546}" type="datetime1">
              <a:rPr lang="uk-UA" smtClean="0"/>
              <a:t>21.11.2015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95C9-915F-482A-96A0-B4149ACE4281}" type="datetime1">
              <a:rPr lang="uk-UA" smtClean="0"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7EE2-FFEA-4766-82CC-4DE936691C0A}" type="datetime1">
              <a:rPr lang="uk-UA" smtClean="0"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B88B75-5610-49D0-A849-42D966C2424B}" type="datetime1">
              <a:rPr lang="uk-UA" smtClean="0"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78FBC2C-CE9E-472D-99F2-94537AD1837A}" type="slidenum">
              <a:rPr lang="uk-UA" smtClean="0"/>
              <a:t>‹#›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684" y="404664"/>
            <a:ext cx="5904656" cy="1230805"/>
          </a:xfrm>
        </p:spPr>
        <p:txBody>
          <a:bodyPr/>
          <a:lstStyle/>
          <a:p>
            <a:r>
              <a:rPr lang="uk-UA" sz="14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Вінницький </a:t>
            </a:r>
            <a:r>
              <a:rPr lang="uk-UA" sz="14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національний технічний університет</a:t>
            </a:r>
            <a:br>
              <a:rPr lang="uk-UA" sz="14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Факультет</a:t>
            </a:r>
            <a:r>
              <a:rPr lang="uk-UA" sz="14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 </a:t>
            </a:r>
            <a:r>
              <a:rPr lang="uk-UA" sz="14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машинобудування і транспорту</a:t>
            </a:r>
            <a:br>
              <a:rPr lang="uk-UA" sz="14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Кафедра АТМ</a:t>
            </a:r>
            <a:r>
              <a:rPr lang="uk-UA" sz="1800" dirty="0">
                <a:effectLst/>
              </a:rPr>
              <a:t/>
            </a:r>
            <a:br>
              <a:rPr lang="uk-UA" sz="1800" dirty="0">
                <a:effectLst/>
              </a:rPr>
            </a:br>
            <a:endParaRPr lang="uk-UA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88840"/>
            <a:ext cx="6030416" cy="2064309"/>
          </a:xfrm>
        </p:spPr>
        <p:txBody>
          <a:bodyPr>
            <a:normAutofit fontScale="92500" lnSpcReduction="10000"/>
          </a:bodyPr>
          <a:lstStyle/>
          <a:p>
            <a:endParaRPr lang="en-US" sz="2000" b="1" dirty="0" smtClean="0"/>
          </a:p>
          <a:p>
            <a:r>
              <a:rPr lang="uk-UA" sz="3000" b="1" dirty="0"/>
              <a:t>Механізм формування стратегії просування послуг автотранспортних підприємств</a:t>
            </a:r>
            <a:endParaRPr lang="en-US" sz="3000" dirty="0" smtClean="0">
              <a:solidFill>
                <a:schemeClr val="tx1"/>
              </a:solidFill>
              <a:latin typeface="Times New Roman Cyr" pitchFamily="18" charset="-52"/>
            </a:endParaRPr>
          </a:p>
          <a:p>
            <a:endParaRPr lang="uk-UA" sz="1400" b="1" dirty="0" smtClean="0"/>
          </a:p>
          <a:p>
            <a:r>
              <a:rPr lang="uk-UA" sz="1400" b="1" dirty="0" smtClean="0"/>
              <a:t> магістерська </a:t>
            </a:r>
            <a:r>
              <a:rPr lang="uk-UA" sz="1400" b="1" dirty="0"/>
              <a:t>кваліфікаційна робота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5002302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solidFill>
                  <a:schemeClr val="tx2"/>
                </a:solidFill>
                <a:latin typeface="+mj-lt"/>
              </a:rPr>
              <a:t>Керівник </a:t>
            </a:r>
            <a:r>
              <a:rPr lang="uk-UA" sz="1400" b="1" dirty="0" smtClean="0">
                <a:solidFill>
                  <a:schemeClr val="tx2"/>
                </a:solidFill>
                <a:latin typeface="+mj-lt"/>
              </a:rPr>
              <a:t>роботи:</a:t>
            </a:r>
          </a:p>
          <a:p>
            <a:r>
              <a:rPr lang="uk-UA" sz="1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uk-UA" sz="1400" dirty="0" err="1" smtClean="0">
                <a:solidFill>
                  <a:schemeClr val="tx2"/>
                </a:solidFill>
                <a:latin typeface="+mj-lt"/>
              </a:rPr>
              <a:t>к.е.н</a:t>
            </a:r>
            <a:r>
              <a:rPr lang="uk-UA" sz="1400" dirty="0">
                <a:solidFill>
                  <a:schemeClr val="tx2"/>
                </a:solidFill>
                <a:latin typeface="+mj-lt"/>
              </a:rPr>
              <a:t>., </a:t>
            </a:r>
            <a:r>
              <a:rPr lang="uk-UA" sz="1400" dirty="0" smtClean="0">
                <a:solidFill>
                  <a:schemeClr val="tx2"/>
                </a:solidFill>
                <a:latin typeface="+mj-lt"/>
              </a:rPr>
              <a:t>доцент Бурєнніков Ю.Ю</a:t>
            </a:r>
            <a:r>
              <a:rPr lang="uk-UA" sz="1400" dirty="0" smtClean="0">
                <a:solidFill>
                  <a:schemeClr val="tx2"/>
                </a:solidFill>
                <a:latin typeface="Times New Roman Cyr" pitchFamily="18" charset="-52"/>
              </a:rPr>
              <a:t>.</a:t>
            </a:r>
            <a:r>
              <a:rPr lang="en-US" sz="1400" dirty="0" smtClean="0">
                <a:solidFill>
                  <a:schemeClr val="tx2"/>
                </a:solidFill>
                <a:latin typeface="Times New Roman Cyr" pitchFamily="18" charset="-52"/>
              </a:rPr>
              <a:t> </a:t>
            </a:r>
            <a:endParaRPr lang="uk-UA" sz="1400" dirty="0">
              <a:solidFill>
                <a:schemeClr val="tx2"/>
              </a:solidFill>
              <a:latin typeface="Times New Roman Cyr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980660"/>
            <a:ext cx="3240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+mj-lt"/>
              </a:rPr>
              <a:t>Ви</a:t>
            </a:r>
            <a:r>
              <a:rPr lang="uk-UA" sz="1400" b="1" dirty="0" smtClean="0">
                <a:solidFill>
                  <a:schemeClr val="tx2"/>
                </a:solidFill>
                <a:latin typeface="+mj-lt"/>
              </a:rPr>
              <a:t>конав:</a:t>
            </a:r>
          </a:p>
          <a:p>
            <a:r>
              <a:rPr lang="uk-UA" sz="1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uk-UA" sz="1400" dirty="0" smtClean="0">
                <a:solidFill>
                  <a:schemeClr val="tx2"/>
                </a:solidFill>
                <a:latin typeface="+mj-lt"/>
              </a:rPr>
              <a:t>ст. гр. </a:t>
            </a:r>
            <a:r>
              <a:rPr lang="uk-UA" sz="1400" dirty="0">
                <a:solidFill>
                  <a:schemeClr val="tx2"/>
                </a:solidFill>
                <a:latin typeface="+mj-lt"/>
              </a:rPr>
              <a:t>1АТ-14 </a:t>
            </a:r>
            <a:r>
              <a:rPr lang="uk-UA" sz="1400" dirty="0">
                <a:solidFill>
                  <a:schemeClr val="tx2"/>
                </a:solidFill>
                <a:latin typeface="+mj-lt"/>
              </a:rPr>
              <a:t>м </a:t>
            </a:r>
            <a:r>
              <a:rPr lang="uk-UA" sz="1400" dirty="0">
                <a:solidFill>
                  <a:schemeClr val="tx2"/>
                </a:solidFill>
                <a:latin typeface="+mj-lt"/>
              </a:rPr>
              <a:t>з/н </a:t>
            </a:r>
            <a:r>
              <a:rPr lang="ru-RU" sz="1400" dirty="0" err="1">
                <a:solidFill>
                  <a:schemeClr val="tx2"/>
                </a:solidFill>
                <a:latin typeface="+mj-lt"/>
              </a:rPr>
              <a:t>Гарник</a:t>
            </a:r>
            <a:r>
              <a:rPr lang="ru-RU" sz="1400" dirty="0">
                <a:solidFill>
                  <a:schemeClr val="tx2"/>
                </a:solidFill>
                <a:latin typeface="+mj-lt"/>
              </a:rPr>
              <a:t> </a:t>
            </a:r>
            <a:r>
              <a:rPr lang="uk-UA" sz="1400" dirty="0">
                <a:solidFill>
                  <a:schemeClr val="tx2"/>
                </a:solidFill>
                <a:latin typeface="+mj-lt"/>
              </a:rPr>
              <a:t>О.В</a:t>
            </a:r>
            <a:r>
              <a:rPr lang="uk-UA" sz="1400" dirty="0"/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49649" y="5805264"/>
            <a:ext cx="26642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 smtClean="0">
                <a:solidFill>
                  <a:schemeClr val="tx2"/>
                </a:solidFill>
                <a:latin typeface="Times New Roman Cyr" pitchFamily="18" charset="-52"/>
              </a:rPr>
              <a:t>Вінниця – </a:t>
            </a:r>
            <a:r>
              <a:rPr lang="uk-UA" sz="1400" b="1" dirty="0" smtClean="0">
                <a:solidFill>
                  <a:schemeClr val="tx2"/>
                </a:solidFill>
                <a:latin typeface="Times New Roman Cyr" pitchFamily="18" charset="-52"/>
              </a:rPr>
              <a:t>2015 </a:t>
            </a:r>
            <a:endParaRPr lang="uk-UA" sz="1400" b="1" dirty="0" smtClean="0">
              <a:solidFill>
                <a:schemeClr val="tx2"/>
              </a:solidFill>
              <a:latin typeface="Times New Roman Cyr" pitchFamily="18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92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10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3265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92D050"/>
                </a:solidFill>
              </a:rPr>
              <a:t>ЕКОНОМІЧНІ ПОКАЗНИКИ</a:t>
            </a:r>
            <a:endParaRPr lang="uk-UA" dirty="0">
              <a:solidFill>
                <a:srgbClr val="92D05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327027"/>
              </p:ext>
            </p:extLst>
          </p:nvPr>
        </p:nvGraphicFramePr>
        <p:xfrm>
          <a:off x="323528" y="1484784"/>
          <a:ext cx="8352928" cy="26642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32248"/>
                <a:gridCol w="1841669"/>
                <a:gridCol w="2478811"/>
                <a:gridCol w="1800200"/>
              </a:tblGrid>
              <a:tr h="314332">
                <a:tc gridSpan="4">
                  <a:txBody>
                    <a:bodyPr/>
                    <a:lstStyle/>
                    <a:p>
                      <a:pPr marR="63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Показники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349964">
                <a:tc>
                  <a:txBody>
                    <a:bodyPr/>
                    <a:lstStyle/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питомі</a:t>
                      </a:r>
                      <a:r>
                        <a:rPr lang="uk-UA" sz="1800" spc="-25" dirty="0" smtClean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витрати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на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транспортування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вантажів</a:t>
                      </a:r>
                      <a:r>
                        <a:rPr lang="uk-UA" sz="1800" spc="-35" dirty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різними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видами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транспорту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питомі</a:t>
                      </a:r>
                      <a:r>
                        <a:rPr lang="uk-UA" sz="1800" spc="-30" dirty="0" smtClean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повні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витрати</a:t>
                      </a:r>
                      <a:r>
                        <a:rPr lang="uk-UA" sz="1800" spc="-20" dirty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на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доставку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вантажу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витрати</a:t>
                      </a:r>
                      <a:r>
                        <a:rPr lang="uk-UA" sz="1800" spc="-20" dirty="0" smtClean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на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виробництво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вантажно-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розвантажувальних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і складських</a:t>
                      </a:r>
                      <a:r>
                        <a:rPr lang="uk-UA" sz="1800" spc="-15" dirty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робіт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540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відсоток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транспортних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витрат у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собівартості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продукції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(товару)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1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11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217061" y="18864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1600" dirty="0" smtClean="0">
                <a:solidFill>
                  <a:srgbClr val="92D050"/>
                </a:solidFill>
              </a:rPr>
              <a:t>ГРАФІЧНЕ ВІДОБРАЖЕННЯ  АНАЛІЗУ ЗАЛЕЖНОСТІ </a:t>
            </a:r>
            <a:r>
              <a:rPr lang="uk-UA" sz="1600" dirty="0" smtClean="0">
                <a:solidFill>
                  <a:srgbClr val="92D050"/>
                </a:solidFill>
              </a:rPr>
              <a:t>ЦІНИ НА ПЕРЕВЕЗЕННЯ ПО УКРАЇНІ ВІД ВІДСТАНІ  ТА ВАНТАЖОПІД’ЄМНОСТІ</a:t>
            </a:r>
            <a:endParaRPr lang="uk-UA" sz="1600" dirty="0">
              <a:solidFill>
                <a:srgbClr val="92D05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82" y="936391"/>
            <a:ext cx="3373020" cy="175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1314" y="2720520"/>
            <a:ext cx="3842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dirty="0"/>
              <a:t>Залежність ціни на перевезення по Україні від </a:t>
            </a:r>
            <a:r>
              <a:rPr lang="uk-UA" sz="1200" dirty="0" smtClean="0"/>
              <a:t>відстані (для </a:t>
            </a:r>
            <a:r>
              <a:rPr lang="uk-UA" sz="1200" dirty="0"/>
              <a:t>автомобілів вантажопідйомністю 20-22 т)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7" y="3462351"/>
            <a:ext cx="3356074" cy="172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6924" y="5248727"/>
            <a:ext cx="3570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dirty="0"/>
              <a:t>Залежність ціни на перевезення по Україні від </a:t>
            </a:r>
            <a:r>
              <a:rPr lang="uk-UA" sz="1200" dirty="0" smtClean="0"/>
              <a:t>відстані (для </a:t>
            </a:r>
            <a:r>
              <a:rPr lang="uk-UA" sz="1200" dirty="0"/>
              <a:t>автомобілів вантажопідйомністю 8-12 т)</a:t>
            </a:r>
            <a:endParaRPr lang="uk-UA" sz="12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017" y="942072"/>
            <a:ext cx="3434222" cy="175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29529" y="26969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200" dirty="0"/>
              <a:t>Залежність ціни на перевезення по Україні 1 т вантажопідйомності від відстані (для автомобілів вантажопідйомністю 3-7 т)</a:t>
            </a:r>
            <a:endParaRPr lang="uk-UA" sz="1200" dirty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0"/>
          <a:stretch/>
        </p:blipFill>
        <p:spPr bwMode="auto">
          <a:xfrm>
            <a:off x="4765089" y="3554824"/>
            <a:ext cx="3575150" cy="186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66664" y="54795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200" dirty="0"/>
              <a:t>Розподіл частоти замовлень по відстані перевезень вантажу автомобілями вантажопідйомністю 20-22 </a:t>
            </a:r>
            <a:r>
              <a:rPr lang="uk-UA" sz="1200" dirty="0" smtClean="0"/>
              <a:t>т </a:t>
            </a:r>
          </a:p>
          <a:p>
            <a:pPr algn="ctr"/>
            <a:r>
              <a:rPr lang="uk-UA" sz="1200" dirty="0" smtClean="0"/>
              <a:t>(ПРИКЛАД)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302174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4480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400" dirty="0" smtClean="0">
                <a:solidFill>
                  <a:srgbClr val="92D050"/>
                </a:solidFill>
              </a:rPr>
              <a:t>ЗАЛЕЖНІСТЬ </a:t>
            </a:r>
            <a:r>
              <a:rPr lang="uk-UA" sz="1400" dirty="0">
                <a:solidFill>
                  <a:srgbClr val="92D050"/>
                </a:solidFill>
              </a:rPr>
              <a:t>ЦІНИ НА ПЕРЕВЕЗЕННЯ </a:t>
            </a:r>
            <a:r>
              <a:rPr lang="uk-UA" sz="1400" dirty="0" smtClean="0">
                <a:solidFill>
                  <a:srgbClr val="92D050"/>
                </a:solidFill>
                <a:effectLst/>
              </a:rPr>
              <a:t>В МІЖНАРОДНОМУ СПОЛУЧЕННІ НА ПРИКЛАДІ ПЕРЕВЕЗЕНЬ МІЖ УКРАЇНОЮ ТА ПОЛЬЩЕЮ</a:t>
            </a:r>
            <a:endParaRPr lang="uk-UA" sz="14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12</a:t>
            </a:fld>
            <a:endParaRPr lang="uk-UA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2"/>
          <a:stretch/>
        </p:blipFill>
        <p:spPr bwMode="auto">
          <a:xfrm>
            <a:off x="7561" y="836712"/>
            <a:ext cx="5086887" cy="26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17033"/>
            <a:ext cx="4659783" cy="251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4605980"/>
            <a:ext cx="38443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/>
              <a:t>Залежність ціни на вантажні перевезення з Польщі в Україну автомобілями вантажопідйомністю 20 </a:t>
            </a:r>
            <a:r>
              <a:rPr lang="uk-UA" sz="1400" dirty="0" smtClean="0"/>
              <a:t>т</a:t>
            </a:r>
            <a:endParaRPr lang="uk-UA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1700808"/>
            <a:ext cx="35283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/>
              <a:t>Залежність ціни на вантажні перевезення з України в Польщу автомобілями вантажопідйомністю 20 т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34909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754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000" dirty="0" smtClean="0">
                <a:solidFill>
                  <a:srgbClr val="92D050"/>
                </a:solidFill>
                <a:effectLst/>
              </a:rPr>
              <a:t>ЗАЛЕЖНІСТЬ СПІВВІДНОШЕННІ СОБІВАРТОСТІ ТА ЦІНИ ВІД РІВНЯ ЯКОСТІ</a:t>
            </a:r>
            <a:endParaRPr lang="uk-UA" sz="20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13</a:t>
            </a:fld>
            <a:endParaRPr lang="uk-UA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52521"/>
            <a:ext cx="5256584" cy="422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5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6194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400" dirty="0" smtClean="0">
                <a:solidFill>
                  <a:srgbClr val="92D050"/>
                </a:solidFill>
              </a:rPr>
              <a:t>Фрагмент загального переліку факторів , що впливають на ціну та якість</a:t>
            </a:r>
            <a:endParaRPr lang="uk-UA" sz="2400" dirty="0">
              <a:solidFill>
                <a:srgbClr val="92D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251221"/>
              </p:ext>
            </p:extLst>
          </p:nvPr>
        </p:nvGraphicFramePr>
        <p:xfrm>
          <a:off x="539552" y="1268760"/>
          <a:ext cx="8280919" cy="51146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4056"/>
                <a:gridCol w="5001455"/>
                <a:gridCol w="1387704"/>
                <a:gridCol w="1387704"/>
              </a:tblGrid>
              <a:tr h="288032">
                <a:tc rowSpan="2">
                  <a:txBody>
                    <a:bodyPr/>
                    <a:lstStyle/>
                    <a:p>
                      <a:pPr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65405" marR="64770" indent="330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№ п/п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848360"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n-lt"/>
                        </a:rPr>
                        <a:t>Найменування</a:t>
                      </a:r>
                      <a:r>
                        <a:rPr lang="uk-UA" sz="1400" spc="-2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+mn-lt"/>
                        </a:rPr>
                        <a:t>факторів</a:t>
                      </a:r>
                      <a:endParaRPr lang="uk-U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27965">
                        <a:spcBef>
                          <a:spcPts val="73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Переважний вплив</a:t>
                      </a:r>
                      <a:r>
                        <a:rPr lang="uk-UA" sz="1400" spc="-3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на: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581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220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показники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SWOT-</a:t>
                      </a:r>
                    </a:p>
                    <a:p>
                      <a:pPr marL="24193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стратегії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62648"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26225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Наявність/відсутність сучасної бази</a:t>
                      </a:r>
                      <a:r>
                        <a:rPr lang="uk-UA" sz="1200" spc="-50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для обслуговування автомобілів, що</a:t>
                      </a:r>
                      <a:r>
                        <a:rPr lang="uk-UA" sz="1200" spc="-2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може забезпечити зниження витрат на ТО та</a:t>
                      </a:r>
                      <a:r>
                        <a:rPr lang="uk-UA" sz="1200" spc="-7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ТР та підвищити надійність</a:t>
                      </a:r>
                      <a:r>
                        <a:rPr lang="uk-UA" sz="1200" spc="-7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автомобілів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ціна/</a:t>
                      </a:r>
                      <a:r>
                        <a:rPr lang="uk-UA" sz="1200" spc="-25">
                          <a:effectLst/>
                          <a:latin typeface="+mn-lt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</a:rPr>
                        <a:t>якість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261620" marR="64770" indent="-198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сильні/слабкі сторони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R="635"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2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8128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Наявність/відсутність власної</a:t>
                      </a:r>
                      <a:r>
                        <a:rPr lang="uk-UA" sz="1200" spc="-50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автозаправні станції, що забезпечує економію витрат</a:t>
                      </a:r>
                      <a:r>
                        <a:rPr lang="uk-UA" sz="1200" spc="-50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на паливо за рахунок його придбання</a:t>
                      </a:r>
                      <a:r>
                        <a:rPr lang="uk-UA" sz="1200" spc="-4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по оптових цінах та підвищує якість</a:t>
                      </a:r>
                      <a:r>
                        <a:rPr lang="uk-UA" sz="1200" spc="-85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виконання перевезень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</a:rPr>
                        <a:t>ціна/</a:t>
                      </a:r>
                      <a:r>
                        <a:rPr lang="uk-UA" sz="1200" spc="-25">
                          <a:effectLst/>
                          <a:latin typeface="+mn-lt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</a:rPr>
                        <a:t>якість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261620" marR="64770" indent="-19812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сильні/слабкі сторони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8310">
                <a:tc>
                  <a:txBody>
                    <a:bodyPr/>
                    <a:lstStyle/>
                    <a:p>
                      <a:pPr marL="95885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39116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Реалізація державної програми</a:t>
                      </a:r>
                      <a:r>
                        <a:rPr lang="uk-UA" sz="1200" spc="-35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щодо зменшення долі нелегальних</a:t>
                      </a:r>
                      <a:r>
                        <a:rPr lang="uk-UA" sz="1200" spc="-7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перевезень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ціна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4460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можливості</a:t>
                      </a:r>
                    </a:p>
                  </a:txBody>
                  <a:tcPr marL="0" marR="0" marT="0" marB="0"/>
                </a:tc>
              </a:tr>
              <a:tr h="578310">
                <a:tc>
                  <a:txBody>
                    <a:bodyPr/>
                    <a:lstStyle/>
                    <a:p>
                      <a:pPr marL="95885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Страхування усіх рівнів</a:t>
                      </a:r>
                      <a:r>
                        <a:rPr lang="uk-UA" sz="1200" spc="-4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(водіїв,</a:t>
                      </a:r>
                    </a:p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автомобілів,</a:t>
                      </a:r>
                      <a:r>
                        <a:rPr lang="uk-UA" sz="1200" spc="-3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вантажів)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6860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 marR="262890" indent="6096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сильні сторони</a:t>
                      </a:r>
                    </a:p>
                  </a:txBody>
                  <a:tcPr marL="0" marR="0" marT="0" marB="0"/>
                </a:tc>
              </a:tr>
              <a:tr h="693972"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32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16065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Наявність/відсутність системи</a:t>
                      </a:r>
                      <a:r>
                        <a:rPr lang="uk-UA" sz="1200" spc="-8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фінансового забезпечення водіїв (кредитні</a:t>
                      </a:r>
                      <a:r>
                        <a:rPr lang="uk-UA" sz="1200" spc="-3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картки; Картки для використання на</a:t>
                      </a:r>
                      <a:r>
                        <a:rPr lang="uk-UA" sz="1200" spc="-6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заправках)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7686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 marR="64770" indent="-198120">
                        <a:lnSpc>
                          <a:spcPct val="100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сильні/слабкі сторони</a:t>
                      </a:r>
                    </a:p>
                  </a:txBody>
                  <a:tcPr marL="0" marR="0" marT="0" marB="0"/>
                </a:tc>
              </a:tr>
              <a:tr h="231324"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38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23241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Наявність/відсутність потужної</a:t>
                      </a:r>
                      <a:r>
                        <a:rPr lang="uk-UA" sz="1200" spc="-9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ремонтної бази для проведення деяких видів</a:t>
                      </a:r>
                      <a:r>
                        <a:rPr lang="uk-UA" sz="1200" spc="-4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робіт (паливна апаратура,</a:t>
                      </a:r>
                      <a:r>
                        <a:rPr lang="uk-UA" sz="1200" spc="-6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електроніка)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7686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 marR="64770" indent="-198120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сильні/слабкі сторони</a:t>
                      </a:r>
                    </a:p>
                  </a:txBody>
                  <a:tcPr marL="0" marR="0" marT="0" marB="0"/>
                </a:tc>
              </a:tr>
              <a:tr h="231324"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43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42037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Непередбачуване введення</a:t>
                      </a:r>
                      <a:r>
                        <a:rPr lang="uk-UA" sz="1200" spc="-3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технічних обмежень на застосування певних</a:t>
                      </a:r>
                      <a:r>
                        <a:rPr lang="uk-UA" sz="1200" spc="-6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видів рухомого</a:t>
                      </a:r>
                      <a:r>
                        <a:rPr lang="uk-UA" sz="1200" spc="-1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складу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7686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638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загрози</a:t>
                      </a:r>
                    </a:p>
                  </a:txBody>
                  <a:tcPr marL="0" marR="0" marT="0" marB="0"/>
                </a:tc>
              </a:tr>
              <a:tr h="231324"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7810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Нестабільність кредитування для</a:t>
                      </a:r>
                      <a:r>
                        <a:rPr lang="uk-UA" sz="1200" spc="-8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придбання спеціалізованого рухомого складу в</a:t>
                      </a:r>
                      <a:r>
                        <a:rPr lang="uk-UA" sz="1200" spc="-6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лізинг із-за проблем в банківській</a:t>
                      </a:r>
                      <a:r>
                        <a:rPr lang="uk-UA" sz="1200" spc="-7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системі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7686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6385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загрози</a:t>
                      </a:r>
                    </a:p>
                  </a:txBody>
                  <a:tcPr marL="0" marR="0" marT="0" marB="0"/>
                </a:tc>
              </a:tr>
              <a:tr h="346986"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9588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215265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Введення МВС дорожнього</a:t>
                      </a:r>
                      <a:r>
                        <a:rPr lang="uk-UA" sz="1200" spc="-5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патрулювання для попередження грабіжних нападів</a:t>
                      </a:r>
                      <a:r>
                        <a:rPr lang="uk-UA" sz="1200" spc="-35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вантажівки на</a:t>
                      </a:r>
                      <a:r>
                        <a:rPr lang="uk-UA" sz="1200" spc="-4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дорогах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76860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якість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24460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можливості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26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15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760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rgbClr val="92D050"/>
                </a:solidFill>
              </a:rPr>
              <a:t>ЕКОНОМІКО-МАТЕМАТИЧНА МОДЕЛЬ ПРОЦЕСУ ЗАДОВОЛЕННЯ ПОПИТУ НА ОДНОРІДНУ ТРАНСПОРТНУ ПОСЛУГУ НА РИНКУ</a:t>
            </a:r>
            <a:endParaRPr lang="uk-UA" sz="2000" dirty="0">
              <a:solidFill>
                <a:srgbClr val="92D05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8655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13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914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400" dirty="0">
                <a:solidFill>
                  <a:srgbClr val="92D050"/>
                </a:solidFill>
                <a:effectLst/>
              </a:rPr>
              <a:t>Блок-схема механізму формування стратегій </a:t>
            </a:r>
            <a:r>
              <a:rPr lang="uk-UA" sz="2400" dirty="0" smtClean="0">
                <a:solidFill>
                  <a:srgbClr val="92D050"/>
                </a:solidFill>
                <a:effectLst/>
              </a:rPr>
              <a:t>просування транспортних послуг</a:t>
            </a:r>
            <a:endParaRPr lang="uk-UA" sz="24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16</a:t>
            </a:fld>
            <a:endParaRPr lang="uk-UA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488832" cy="48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2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528392" cy="14344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400" dirty="0" smtClean="0">
                <a:solidFill>
                  <a:srgbClr val="92D050"/>
                </a:solidFill>
                <a:effectLst/>
              </a:rPr>
              <a:t>Блок-схема </a:t>
            </a:r>
            <a:r>
              <a:rPr lang="uk-UA" sz="2400" dirty="0">
                <a:solidFill>
                  <a:srgbClr val="92D050"/>
                </a:solidFill>
                <a:effectLst/>
              </a:rPr>
              <a:t>алгоритму визначення стратегії </a:t>
            </a:r>
            <a:r>
              <a:rPr lang="uk-UA" sz="2400" dirty="0" smtClean="0">
                <a:solidFill>
                  <a:srgbClr val="92D050"/>
                </a:solidFill>
                <a:effectLst/>
              </a:rPr>
              <a:t> автотранспортного підприємства</a:t>
            </a:r>
            <a:endParaRPr lang="uk-UA" sz="24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17</a:t>
            </a:fld>
            <a:endParaRPr lang="uk-UA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086288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7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rgbClr val="92D050"/>
                </a:solidFill>
                <a:effectLst/>
              </a:rPr>
              <a:t>МЕТОДИКА РОЗРОБКИ СТРАТЕГІЙ ПРОСУВАННЯ ТРАНСПОРТНИХ ПОСЛУГ ПІДПРИЄМСТВА</a:t>
            </a:r>
            <a:endParaRPr lang="uk-UA" sz="20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pPr/>
              <a:t>18</a:t>
            </a:fld>
            <a:endParaRPr lang="uk-UA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9"/>
          <a:stretch/>
        </p:blipFill>
        <p:spPr bwMode="auto">
          <a:xfrm>
            <a:off x="34114" y="924132"/>
            <a:ext cx="5170412" cy="410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25"/>
          <a:stretch/>
        </p:blipFill>
        <p:spPr bwMode="auto">
          <a:xfrm>
            <a:off x="26866" y="5028588"/>
            <a:ext cx="5188448" cy="143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5511674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r="5206"/>
          <a:stretch/>
        </p:blipFill>
        <p:spPr bwMode="auto">
          <a:xfrm>
            <a:off x="5364088" y="1844824"/>
            <a:ext cx="366491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15314" y="5115074"/>
            <a:ext cx="3880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solidFill>
                  <a:srgbClr val="92D050"/>
                </a:solidFill>
              </a:rPr>
              <a:t>Графічна ілюстрація динаміки обчислених кількісних оцінок взаємодії напрямків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1484784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2276872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угольник 15"/>
          <p:cNvSpPr/>
          <p:nvPr/>
        </p:nvSpPr>
        <p:spPr>
          <a:xfrm>
            <a:off x="4471004" y="2663272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угольник 16"/>
          <p:cNvSpPr/>
          <p:nvPr/>
        </p:nvSpPr>
        <p:spPr>
          <a:xfrm>
            <a:off x="4497526" y="3068960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>
            <a:off x="4512334" y="3501008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4465284" y="4298653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/>
          <p:cNvSpPr/>
          <p:nvPr/>
        </p:nvSpPr>
        <p:spPr>
          <a:xfrm>
            <a:off x="4465284" y="4531349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Прямоугольник 20"/>
          <p:cNvSpPr/>
          <p:nvPr/>
        </p:nvSpPr>
        <p:spPr>
          <a:xfrm>
            <a:off x="4427984" y="4710483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угольник 21"/>
          <p:cNvSpPr/>
          <p:nvPr/>
        </p:nvSpPr>
        <p:spPr>
          <a:xfrm>
            <a:off x="4622984" y="6165304"/>
            <a:ext cx="576064" cy="1551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8824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634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92D050"/>
                </a:solidFill>
              </a:rPr>
              <a:t>ЗВЕДЕНІ РЕЗУЛЬТАТИ РОЗРОБКИ SWOT-СТРАТЕГІЙ ПП «БЕРКУТ-ТРАНС» ПО ПЕРІОДАХ</a:t>
            </a:r>
            <a:endParaRPr lang="uk-UA" sz="2400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19</a:t>
            </a:fld>
            <a:endParaRPr lang="uk-UA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6" y="2470795"/>
            <a:ext cx="4146176" cy="24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83968" y="220486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sz="1400" b="1" dirty="0"/>
              <a:t>S2O2, S2O3, S2T1, W2O1+O3 - </a:t>
            </a:r>
            <a:r>
              <a:rPr lang="uk-UA" sz="1400" dirty="0"/>
              <a:t>Використання кредитних можливостей для придбання палива по оптових цінах в умовах інфляції при наявності власної заправної станції</a:t>
            </a:r>
            <a:r>
              <a:rPr lang="uk-UA" sz="1400" dirty="0" smtClean="0"/>
              <a:t>.</a:t>
            </a:r>
          </a:p>
          <a:p>
            <a:pPr algn="just"/>
            <a:endParaRPr lang="uk-UA" sz="1400" dirty="0"/>
          </a:p>
          <a:p>
            <a:pPr algn="just"/>
            <a:r>
              <a:rPr lang="uk-UA" sz="1400" b="1" dirty="0"/>
              <a:t>W3O3, W2T1, W3T2, - </a:t>
            </a:r>
            <a:r>
              <a:rPr lang="uk-UA" sz="1400" dirty="0"/>
              <a:t>За умови високої інфляції погашення кредиту в розмірі пропорційному амортизаційним нарахуванням, що дає змогу оптимізувати витрати звітного періоду та знизити загальні витрати, для чого необхідно провести індексацію вартості основних засобів.</a:t>
            </a:r>
          </a:p>
          <a:p>
            <a:pPr algn="just"/>
            <a:r>
              <a:rPr lang="uk-UA" sz="1400" dirty="0"/>
              <a:t/>
            </a:r>
            <a:br>
              <a:rPr lang="uk-UA" sz="1400" dirty="0"/>
            </a:br>
            <a:r>
              <a:rPr lang="uk-UA" sz="1400" b="1" dirty="0"/>
              <a:t>W3 T3 </a:t>
            </a:r>
            <a:r>
              <a:rPr lang="uk-UA" sz="1400" dirty="0"/>
              <a:t>- Провести ревізію лізингових угод з метою продажу частини автомобілів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997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4754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1800" dirty="0" smtClean="0">
                <a:solidFill>
                  <a:srgbClr val="92D050"/>
                </a:solidFill>
                <a:latin typeface="Times New Roman Cyr" pitchFamily="18" charset="-52"/>
              </a:rPr>
              <a:t>ОБҐРУНТУВАННЯ ТЕМИ</a:t>
            </a:r>
            <a:r>
              <a:rPr lang="ru-RU" sz="1800" dirty="0" smtClean="0">
                <a:solidFill>
                  <a:srgbClr val="92D050"/>
                </a:solidFill>
                <a:latin typeface="Times New Roman Cyr" pitchFamily="18" charset="-52"/>
              </a:rPr>
              <a:t>, МЕТИ ТА ЗАВДАНЬ</a:t>
            </a:r>
            <a:r>
              <a:rPr lang="uk-UA" sz="1800" dirty="0" smtClean="0">
                <a:solidFill>
                  <a:srgbClr val="92D050"/>
                </a:solidFill>
                <a:latin typeface="Times New Roman Cyr" pitchFamily="18" charset="-52"/>
              </a:rPr>
              <a:t> МАГІСТЕРСЬКОЇ КВАЛІФІКАЦІЙНОЇ РОБОТИ</a:t>
            </a:r>
            <a:endParaRPr lang="uk-UA" sz="1800" dirty="0">
              <a:solidFill>
                <a:srgbClr val="92D050"/>
              </a:solidFill>
              <a:latin typeface="Times New Roman Cyr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5688632"/>
          </a:xfrm>
        </p:spPr>
        <p:txBody>
          <a:bodyPr>
            <a:normAutofit lnSpcReduction="10000"/>
          </a:bodyPr>
          <a:lstStyle/>
          <a:p>
            <a:pPr marL="0" indent="355600" algn="just">
              <a:spcBef>
                <a:spcPts val="0"/>
              </a:spcBef>
              <a:buNone/>
            </a:pPr>
            <a:endParaRPr lang="uk-UA" sz="1400" b="1" dirty="0" smtClean="0">
              <a:solidFill>
                <a:schemeClr val="tx1"/>
              </a:solidFill>
              <a:latin typeface="Times New Roman Cyr" panose="02020603050405020304" pitchFamily="18" charset="-52"/>
            </a:endParaRPr>
          </a:p>
          <a:p>
            <a:pPr marL="0" indent="355600" algn="just">
              <a:spcBef>
                <a:spcPts val="0"/>
              </a:spcBef>
              <a:buNone/>
            </a:pPr>
            <a:r>
              <a:rPr lang="uk-UA" sz="1600" b="1" dirty="0" smtClean="0">
                <a:solidFill>
                  <a:srgbClr val="92D050"/>
                </a:solidFill>
                <a:latin typeface="Times New Roman Cyr" panose="02020603050405020304" pitchFamily="18" charset="-52"/>
              </a:rPr>
              <a:t>Мета </a:t>
            </a:r>
            <a:r>
              <a:rPr lang="uk-UA" sz="1600" b="1" dirty="0">
                <a:solidFill>
                  <a:srgbClr val="92D050"/>
                </a:solidFill>
                <a:latin typeface="Times New Roman Cyr" pitchFamily="18" charset="-52"/>
              </a:rPr>
              <a:t>і завдання дослідження.</a:t>
            </a:r>
            <a:r>
              <a:rPr lang="uk-UA" sz="1600" b="1" dirty="0">
                <a:solidFill>
                  <a:schemeClr val="tx1"/>
                </a:solidFill>
                <a:latin typeface="Times New Roman Cyr" pitchFamily="18" charset="-52"/>
              </a:rPr>
              <a:t> </a:t>
            </a:r>
            <a:r>
              <a:rPr lang="uk-UA" sz="1600" dirty="0">
                <a:solidFill>
                  <a:schemeClr val="tx1"/>
                </a:solidFill>
                <a:latin typeface="Times New Roman Cyr" pitchFamily="18" charset="-52"/>
              </a:rPr>
              <a:t>Метою дослідження є розробка теоретичних засад, методичних положень і практичних рекомендацій щодо механізму формування стратегій просування транспортних послуг підприємств, який забезпечить найбільший попит на транспортні послуги.</a:t>
            </a:r>
            <a:endParaRPr lang="uk-UA" sz="1600" dirty="0">
              <a:solidFill>
                <a:schemeClr val="tx1"/>
              </a:solidFill>
              <a:latin typeface="Times New Roman Cyr" pitchFamily="18" charset="-52"/>
            </a:endParaRPr>
          </a:p>
          <a:p>
            <a:pPr marL="0" indent="355600" algn="just">
              <a:spcBef>
                <a:spcPts val="0"/>
              </a:spcBef>
              <a:buNone/>
            </a:pPr>
            <a:endParaRPr lang="uk-UA" sz="1400" b="1" dirty="0" smtClean="0">
              <a:solidFill>
                <a:schemeClr val="tx1"/>
              </a:solidFill>
              <a:latin typeface="Times New Roman Cyr" pitchFamily="18" charset="-52"/>
            </a:endParaRPr>
          </a:p>
          <a:p>
            <a:pPr marL="0" indent="355600" algn="just">
              <a:spcBef>
                <a:spcPts val="0"/>
              </a:spcBef>
              <a:buNone/>
            </a:pPr>
            <a:endParaRPr lang="uk-UA" sz="1400" b="1" dirty="0">
              <a:solidFill>
                <a:schemeClr val="tx1"/>
              </a:solidFill>
              <a:latin typeface="Times New Roman Cyr" pitchFamily="18" charset="-52"/>
            </a:endParaRPr>
          </a:p>
          <a:p>
            <a:pPr marL="0" indent="355600" algn="just">
              <a:spcBef>
                <a:spcPts val="0"/>
              </a:spcBef>
              <a:buNone/>
            </a:pPr>
            <a:r>
              <a:rPr lang="uk-UA" sz="1600" b="1" dirty="0" smtClean="0">
                <a:solidFill>
                  <a:srgbClr val="92D050"/>
                </a:solidFill>
                <a:latin typeface="Times New Roman Cyr" pitchFamily="18" charset="-52"/>
              </a:rPr>
              <a:t>Завдання </a:t>
            </a:r>
            <a:r>
              <a:rPr lang="uk-UA" sz="1600" b="1" dirty="0" smtClean="0">
                <a:solidFill>
                  <a:srgbClr val="92D050"/>
                </a:solidFill>
                <a:latin typeface="Times New Roman Cyr" pitchFamily="18" charset="-52"/>
              </a:rPr>
              <a:t>дослідження:</a:t>
            </a:r>
            <a:endParaRPr lang="uk-UA" sz="1600" b="1" dirty="0">
              <a:solidFill>
                <a:srgbClr val="92D050"/>
              </a:solidFill>
              <a:latin typeface="Times New Roman Cyr" pitchFamily="18" charset="-52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r>
              <a:rPr lang="uk-UA" sz="1600" dirty="0">
                <a:latin typeface="Times New Roman"/>
                <a:ea typeface="Symbol"/>
                <a:cs typeface="Times New Roman"/>
              </a:rPr>
              <a:t>узагальнити існуючі теоретико-методичні підходи щодо</a:t>
            </a:r>
            <a:r>
              <a:rPr lang="uk-UA" sz="1600" spc="280" dirty="0">
                <a:latin typeface="Times New Roman"/>
                <a:ea typeface="Symbol"/>
                <a:cs typeface="Times New Roman"/>
              </a:rPr>
              <a:t>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стратегій просування транспортних послуг </a:t>
            </a:r>
            <a:r>
              <a:rPr lang="uk-UA" sz="1600" dirty="0" smtClean="0">
                <a:latin typeface="Times New Roman"/>
                <a:ea typeface="Symbol"/>
                <a:cs typeface="Times New Roman"/>
              </a:rPr>
              <a:t>у сучасних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умовах зростання</a:t>
            </a:r>
            <a:r>
              <a:rPr lang="uk-UA" sz="1600" spc="280" dirty="0">
                <a:latin typeface="Times New Roman"/>
                <a:ea typeface="Symbol"/>
                <a:cs typeface="Times New Roman"/>
              </a:rPr>
              <a:t>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конкурентної боротьбі на</a:t>
            </a:r>
            <a:r>
              <a:rPr lang="uk-UA" sz="1600" spc="-5" dirty="0">
                <a:latin typeface="Times New Roman"/>
                <a:ea typeface="Symbol"/>
                <a:cs typeface="Times New Roman"/>
              </a:rPr>
              <a:t> </a:t>
            </a:r>
            <a:r>
              <a:rPr lang="uk-UA" sz="1600" dirty="0" smtClean="0">
                <a:latin typeface="Times New Roman"/>
                <a:ea typeface="Symbol"/>
                <a:cs typeface="Times New Roman"/>
              </a:rPr>
              <a:t>ринку;</a:t>
            </a: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 smtClean="0">
              <a:latin typeface="Times New Roman"/>
              <a:ea typeface="Symbol"/>
              <a:cs typeface="Times New Roman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r>
              <a:rPr lang="uk-UA" sz="1600" dirty="0" smtClean="0">
                <a:latin typeface="Times New Roman"/>
                <a:ea typeface="Symbol"/>
                <a:cs typeface="Times New Roman"/>
              </a:rPr>
              <a:t>обґрунтувати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методичний підхід до кількісної оцінки впливу факторів на ціну та якість при виборі стратегії просування транспортних послуг підприємств та систематизувати </a:t>
            </a:r>
            <a:r>
              <a:rPr lang="uk-UA" sz="1600" dirty="0" smtClean="0">
                <a:latin typeface="Times New Roman"/>
                <a:ea typeface="Symbol"/>
                <a:cs typeface="Times New Roman"/>
              </a:rPr>
              <a:t>їх;</a:t>
            </a: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 smtClean="0">
              <a:latin typeface="Times New Roman"/>
              <a:ea typeface="Symbol"/>
              <a:cs typeface="Times New Roman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r>
              <a:rPr lang="uk-UA" sz="1600" dirty="0" smtClean="0">
                <a:latin typeface="Times New Roman"/>
                <a:ea typeface="Symbol"/>
                <a:cs typeface="Times New Roman"/>
              </a:rPr>
              <a:t>удосконалити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теоретичний підхід до формалізації процесу впливу ціни та якості на попит та розробити економіко-математичну модель залежності прибутку підприємства від їх </a:t>
            </a:r>
            <a:r>
              <a:rPr lang="uk-UA" sz="1600" dirty="0" smtClean="0">
                <a:latin typeface="Times New Roman"/>
                <a:ea typeface="Symbol"/>
                <a:cs typeface="Times New Roman"/>
              </a:rPr>
              <a:t>взаємодії;</a:t>
            </a: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 smtClean="0">
              <a:latin typeface="Times New Roman"/>
              <a:ea typeface="Symbol"/>
              <a:cs typeface="Times New Roman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r>
              <a:rPr lang="uk-UA" sz="1600" dirty="0" smtClean="0">
                <a:latin typeface="Times New Roman"/>
                <a:ea typeface="Symbol"/>
                <a:cs typeface="Times New Roman"/>
              </a:rPr>
              <a:t>розробити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науково-методичні положення щодо механізму формування стратегії просування транспортних послуг </a:t>
            </a:r>
            <a:r>
              <a:rPr lang="uk-UA" sz="1600" dirty="0" smtClean="0">
                <a:latin typeface="Times New Roman"/>
                <a:ea typeface="Symbol"/>
                <a:cs typeface="Times New Roman"/>
              </a:rPr>
              <a:t>підприємств;</a:t>
            </a: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 smtClean="0">
              <a:latin typeface="Times New Roman"/>
              <a:ea typeface="Symbol"/>
              <a:cs typeface="Times New Roman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r>
              <a:rPr lang="uk-UA" sz="1600" dirty="0" smtClean="0">
                <a:latin typeface="Times New Roman"/>
                <a:ea typeface="Symbol"/>
                <a:cs typeface="Times New Roman"/>
              </a:rPr>
              <a:t>розробити </a:t>
            </a:r>
            <a:r>
              <a:rPr lang="uk-UA" sz="1600" dirty="0">
                <a:latin typeface="Times New Roman"/>
                <a:ea typeface="Symbol"/>
                <a:cs typeface="Times New Roman"/>
              </a:rPr>
              <a:t>методику визначення стратегії діяльності підприємства за допомогою динамічного SWOT-аналізу та кількісної оцінки факторів, які впливають на ціну та якість транспортних послуг.</a:t>
            </a: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 smtClean="0">
              <a:latin typeface="Times New Roman"/>
              <a:ea typeface="Symbol"/>
              <a:cs typeface="Times New Roman"/>
            </a:endParaRPr>
          </a:p>
          <a:p>
            <a:pPr marR="69850" lvl="0" algn="just">
              <a:spcBef>
                <a:spcPts val="10"/>
              </a:spcBef>
              <a:buSzPts val="1400"/>
              <a:buFont typeface="Symbol"/>
              <a:buChar char=""/>
              <a:tabLst>
                <a:tab pos="502285" algn="l"/>
              </a:tabLst>
            </a:pPr>
            <a:endParaRPr lang="uk-UA" sz="1600" dirty="0">
              <a:latin typeface="Calibri"/>
              <a:ea typeface="Symbol"/>
              <a:cs typeface="Times New Roman"/>
            </a:endParaRPr>
          </a:p>
          <a:p>
            <a:pPr marL="0" indent="0">
              <a:buNone/>
            </a:pPr>
            <a:endParaRPr lang="uk-UA" sz="1400" dirty="0">
              <a:solidFill>
                <a:schemeClr val="tx1"/>
              </a:solidFill>
              <a:latin typeface="Times New Roman Cyr" pitchFamily="18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20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20</a:t>
            </a:fld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23875" y="188640"/>
            <a:ext cx="8856984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92D050"/>
                </a:solidFill>
              </a:rPr>
              <a:t>ВИСНОВКИ</a:t>
            </a:r>
            <a:endParaRPr lang="uk-UA" sz="2000" dirty="0">
              <a:solidFill>
                <a:srgbClr val="92D050"/>
              </a:solidFill>
            </a:endParaRPr>
          </a:p>
          <a:p>
            <a:pPr algn="just"/>
            <a:r>
              <a:rPr lang="uk-UA" sz="1400" dirty="0"/>
              <a:t> </a:t>
            </a:r>
            <a:r>
              <a:rPr lang="uk-UA" sz="1300" dirty="0" smtClean="0"/>
              <a:t>1. За </a:t>
            </a:r>
            <a:r>
              <a:rPr lang="uk-UA" sz="1300" dirty="0"/>
              <a:t>результатами проведеного аналізу узагальнено теоретико- методичні підходи щодо формування стратегій просування транспортних послуг підприємствами в сучасних умовах зростання конкурентної боротьби на ринку, й виявлено, що існуючі відповідні стратегії та методики їх формування недостатньо охоплюють коло досліджуваних проблем, зокрема, базуються на урахуванні або ціни, або якості як основних важелів впливу на попит транспортних послуг</a:t>
            </a:r>
            <a:r>
              <a:rPr lang="uk-UA" sz="1300" dirty="0" smtClean="0"/>
              <a:t>.</a:t>
            </a:r>
          </a:p>
          <a:p>
            <a:pPr lvl="0" algn="just"/>
            <a:endParaRPr lang="uk-UA" sz="1300" dirty="0"/>
          </a:p>
          <a:p>
            <a:pPr lvl="0" algn="just"/>
            <a:r>
              <a:rPr lang="uk-UA" sz="1300" dirty="0" smtClean="0"/>
              <a:t>2. Проведений </a:t>
            </a:r>
            <a:r>
              <a:rPr lang="uk-UA" sz="1300" dirty="0"/>
              <a:t>аналіз факторів, які впливають на цінову політику автотранспортних підприємств, дозволив виявити характер залежності  ціни та розподілу частоти замовлень від відстані та напряму перевезень. Це дало підстави в рамках використання засобів маркетингової цінової політики для просування транспортних послуг, провести експерту оцінку впливу факторів, що формують ціну та якість, як основних показників вибору стратегії просування транспортних послуг</a:t>
            </a:r>
            <a:r>
              <a:rPr lang="uk-UA" sz="1300" dirty="0" smtClean="0"/>
              <a:t>.</a:t>
            </a:r>
          </a:p>
          <a:p>
            <a:pPr lvl="0" algn="just"/>
            <a:endParaRPr lang="uk-UA" sz="1300" dirty="0"/>
          </a:p>
          <a:p>
            <a:pPr lvl="0" algn="just"/>
            <a:r>
              <a:rPr lang="uk-UA" sz="1300" dirty="0"/>
              <a:t> </a:t>
            </a:r>
            <a:r>
              <a:rPr lang="uk-UA" sz="1300" dirty="0" smtClean="0"/>
              <a:t>3. Розроблена </a:t>
            </a:r>
            <a:r>
              <a:rPr lang="uk-UA" sz="1300" dirty="0"/>
              <a:t>методика визначення кількісної оцінки впливу факторів на ціну та якість при виборі стратегії просування транспортних послуг підприємств, в якій застосовується перелік факторів, що впливають на можливість використання ціни і якості для просування транспортних послуг, складений на основі експертних оцінок</a:t>
            </a:r>
            <a:r>
              <a:rPr lang="uk-UA" sz="1300" dirty="0" smtClean="0"/>
              <a:t>.</a:t>
            </a:r>
          </a:p>
          <a:p>
            <a:pPr lvl="0" algn="just"/>
            <a:endParaRPr lang="uk-UA" sz="1300" dirty="0"/>
          </a:p>
          <a:p>
            <a:pPr lvl="0" algn="just"/>
            <a:r>
              <a:rPr lang="uk-UA" sz="1300" dirty="0" smtClean="0"/>
              <a:t>4. Удосконалено </a:t>
            </a:r>
            <a:r>
              <a:rPr lang="uk-UA" sz="1300" dirty="0"/>
              <a:t>теоретичний підхід до формалізації процесу взаємодії ціни, якості та попиту й розроблена його економіко-математична модель для визначення прибутку в залежності від попиту, рівня якості та ціни, що розкриває можливості підприємств, які займаються автомобільними перевезеннями вантажів, формувати співвідношення між ціною та якістю транспортних послуг з метою стимулювання попиту споживачів на них</a:t>
            </a:r>
            <a:r>
              <a:rPr lang="uk-UA" sz="1300" dirty="0" smtClean="0"/>
              <a:t>.</a:t>
            </a:r>
          </a:p>
          <a:p>
            <a:pPr lvl="0" algn="just"/>
            <a:endParaRPr lang="uk-UA" sz="1300" dirty="0"/>
          </a:p>
          <a:p>
            <a:pPr lvl="0" algn="just"/>
            <a:r>
              <a:rPr lang="uk-UA" sz="1300" dirty="0" smtClean="0"/>
              <a:t>5. Розроблено механізм </a:t>
            </a:r>
            <a:r>
              <a:rPr lang="uk-UA" sz="1300" dirty="0"/>
              <a:t>формування стратегії просування транспортних послуг підприємств з використанням удосконаленого інструментарію матричного аналізу для розробки довгострокової бізнес-стратегії з урахуванням взаємодії </a:t>
            </a:r>
            <a:r>
              <a:rPr lang="uk-UA" sz="1300" dirty="0" smtClean="0"/>
              <a:t>показників «ціна-якість». </a:t>
            </a:r>
          </a:p>
          <a:p>
            <a:pPr lvl="0" algn="just"/>
            <a:endParaRPr lang="uk-UA" sz="1300" dirty="0" smtClean="0"/>
          </a:p>
          <a:p>
            <a:pPr lvl="0" algn="just"/>
            <a:r>
              <a:rPr lang="uk-UA" sz="1300" dirty="0" smtClean="0"/>
              <a:t>6. Розроблено </a:t>
            </a:r>
            <a:r>
              <a:rPr lang="uk-UA" sz="1300" dirty="0"/>
              <a:t>методику визначення стратегії діяльності підприємства, яка містить в собі декілька етапів: маркетингове дослідження ринку послуг; експертну оцінку взаємного впливу факторів на ціну та якість транспортної послуги; </a:t>
            </a:r>
            <a:r>
              <a:rPr lang="en-US" sz="1300" dirty="0"/>
              <a:t>SWOT- </a:t>
            </a:r>
            <a:r>
              <a:rPr lang="uk-UA" sz="1300" dirty="0"/>
              <a:t>аналіз їх взаємодії на основі кількісних оцінок для кількох послідовних періодів планування; вибір стратегії діяльності підприємства за результатами проведеного аналізу. </a:t>
            </a:r>
            <a:endParaRPr lang="uk-UA" sz="1300" dirty="0" smtClean="0"/>
          </a:p>
          <a:p>
            <a:pPr lvl="0" algn="just"/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6741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2536304"/>
          </a:xfrm>
        </p:spPr>
        <p:txBody>
          <a:bodyPr/>
          <a:lstStyle/>
          <a:p>
            <a:r>
              <a:rPr lang="uk-UA" dirty="0" smtClean="0"/>
              <a:t>ДЯКУЮ ЗА УВАГУ,</a:t>
            </a:r>
            <a:br>
              <a:rPr lang="uk-UA" dirty="0" smtClean="0"/>
            </a:br>
            <a:r>
              <a:rPr lang="uk-UA" dirty="0" smtClean="0"/>
              <a:t>ДОПОВІДЬ ЗАКІНЧЕНО!</a:t>
            </a: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67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48464" y="6463179"/>
            <a:ext cx="561975" cy="365125"/>
          </a:xfrm>
        </p:spPr>
        <p:txBody>
          <a:bodyPr/>
          <a:lstStyle/>
          <a:p>
            <a:fld id="{F78FBC2C-CE9E-472D-99F2-94537AD1837A}" type="slidenum">
              <a:rPr lang="uk-UA" smtClean="0"/>
              <a:t>3</a:t>
            </a:fld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2"/>
            <a:ext cx="871296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uk-UA" sz="1400" b="1" dirty="0" smtClean="0">
                <a:solidFill>
                  <a:srgbClr val="92D050"/>
                </a:solidFill>
                <a:latin typeface="Times New Roman Cyr" pitchFamily="18" charset="-52"/>
              </a:rPr>
              <a:t>Наукова новизна дослідження. </a:t>
            </a:r>
            <a:r>
              <a:rPr lang="ru-RU" sz="1400" dirty="0" err="1">
                <a:latin typeface="Times New Roman Cyr" pitchFamily="18" charset="-52"/>
              </a:rPr>
              <a:t>Основним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науковим</a:t>
            </a:r>
            <a:r>
              <a:rPr lang="ru-RU" sz="1400" dirty="0">
                <a:latin typeface="Times New Roman Cyr" pitchFamily="18" charset="-52"/>
              </a:rPr>
              <a:t> результатом </a:t>
            </a:r>
            <a:r>
              <a:rPr lang="ru-RU" sz="1400" dirty="0" err="1">
                <a:latin typeface="Times New Roman Cyr" pitchFamily="18" charset="-52"/>
              </a:rPr>
              <a:t>проведеного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дослідження</a:t>
            </a:r>
            <a:r>
              <a:rPr lang="ru-RU" sz="1400" dirty="0">
                <a:latin typeface="Times New Roman Cyr" pitchFamily="18" charset="-52"/>
              </a:rPr>
              <a:t> є </a:t>
            </a:r>
            <a:r>
              <a:rPr lang="ru-RU" sz="1400" dirty="0" err="1">
                <a:latin typeface="Times New Roman Cyr" pitchFamily="18" charset="-52"/>
              </a:rPr>
              <a:t>розвиток</a:t>
            </a:r>
            <a:r>
              <a:rPr lang="ru-RU" sz="1400" dirty="0">
                <a:latin typeface="Times New Roman Cyr" pitchFamily="18" charset="-52"/>
              </a:rPr>
              <a:t> теоретико-</a:t>
            </a:r>
            <a:r>
              <a:rPr lang="ru-RU" sz="1400" dirty="0" err="1">
                <a:latin typeface="Times New Roman Cyr" pitchFamily="18" charset="-52"/>
              </a:rPr>
              <a:t>методичних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положень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щодо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механізму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формування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стратегії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просування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транспортних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послуг</a:t>
            </a:r>
            <a:r>
              <a:rPr lang="ru-RU" sz="1400" dirty="0">
                <a:latin typeface="Times New Roman Cyr" pitchFamily="18" charset="-52"/>
              </a:rPr>
              <a:t> </a:t>
            </a:r>
            <a:r>
              <a:rPr lang="ru-RU" sz="1400" dirty="0" err="1">
                <a:latin typeface="Times New Roman Cyr" pitchFamily="18" charset="-52"/>
              </a:rPr>
              <a:t>підприємств</a:t>
            </a:r>
            <a:r>
              <a:rPr lang="ru-RU" sz="1400" dirty="0">
                <a:latin typeface="Times New Roman Cyr" pitchFamily="18" charset="-52"/>
              </a:rPr>
              <a:t>:</a:t>
            </a:r>
            <a:endParaRPr lang="uk-UA" sz="1400" i="1" dirty="0" smtClean="0">
              <a:latin typeface="Times New Roman Cyr" panose="02020603050405020304" pitchFamily="18" charset="-52"/>
            </a:endParaRPr>
          </a:p>
          <a:p>
            <a:pPr lvl="0"/>
            <a:endParaRPr lang="uk-UA" sz="1400" i="1" dirty="0" smtClean="0">
              <a:latin typeface="Times New Roman Cyr" panose="02020603050405020304" pitchFamily="18" charset="-52"/>
            </a:endParaRPr>
          </a:p>
          <a:p>
            <a:pPr lvl="0"/>
            <a:r>
              <a:rPr lang="uk-UA" sz="1400" i="1" dirty="0" smtClean="0">
                <a:solidFill>
                  <a:srgbClr val="92D050"/>
                </a:solidFill>
                <a:latin typeface="Times New Roman Cyr" panose="02020603050405020304" pitchFamily="18" charset="-52"/>
              </a:rPr>
              <a:t>вперше</a:t>
            </a:r>
            <a:r>
              <a:rPr lang="uk-UA" sz="1400" i="1" dirty="0">
                <a:solidFill>
                  <a:srgbClr val="92D050"/>
                </a:solidFill>
                <a:latin typeface="Times New Roman Cyr" panose="02020603050405020304" pitchFamily="18" charset="-52"/>
              </a:rPr>
              <a:t>:</a:t>
            </a:r>
          </a:p>
          <a:p>
            <a:pPr marL="285750" lvl="0" indent="-285750" algn="just">
              <a:buFontTx/>
              <a:buChar char="-"/>
            </a:pPr>
            <a:r>
              <a:rPr lang="uk-UA" sz="1400" dirty="0">
                <a:latin typeface="Times New Roman Cyr" pitchFamily="18" charset="-52"/>
              </a:rPr>
              <a:t>розроблено </a:t>
            </a:r>
            <a:r>
              <a:rPr lang="uk-UA" sz="1400" dirty="0">
                <a:latin typeface="Times New Roman Cyr" pitchFamily="18" charset="-52"/>
              </a:rPr>
              <a:t>науково-методичні положення щодо механізму формування стратегії просування транспортних послуг підприємств, суть яких полягає у розробці довгострокової бізнес-стратегії з урахуванням кількісної оцінки взаємозалежних факторів, що впливають на формування ціни та якості транспортних послуг, з метою стимулювання попиту споживачів на них</a:t>
            </a:r>
            <a:r>
              <a:rPr lang="uk-UA" sz="1400" dirty="0">
                <a:latin typeface="Times New Roman Cyr" pitchFamily="18" charset="-52"/>
              </a:rPr>
              <a:t>;</a:t>
            </a:r>
          </a:p>
          <a:p>
            <a:pPr lvl="0" algn="just"/>
            <a:endParaRPr lang="en-US" sz="1400" i="1" dirty="0" smtClean="0">
              <a:latin typeface="Times New Roman Cyr" panose="02020603050405020304" pitchFamily="18" charset="-52"/>
            </a:endParaRPr>
          </a:p>
          <a:p>
            <a:pPr lvl="0" algn="just"/>
            <a:r>
              <a:rPr lang="uk-UA" sz="1400" i="1" dirty="0" smtClean="0">
                <a:solidFill>
                  <a:srgbClr val="92D050"/>
                </a:solidFill>
                <a:latin typeface="Times New Roman Cyr" panose="02020603050405020304" pitchFamily="18" charset="-52"/>
              </a:rPr>
              <a:t>удосконалено</a:t>
            </a:r>
            <a:r>
              <a:rPr lang="uk-UA" sz="1400" i="1" dirty="0">
                <a:solidFill>
                  <a:srgbClr val="92D050"/>
                </a:solidFill>
                <a:latin typeface="Times New Roman Cyr" panose="02020603050405020304" pitchFamily="18" charset="-52"/>
              </a:rPr>
              <a:t>:</a:t>
            </a:r>
            <a:endParaRPr lang="uk-UA" sz="1400" dirty="0">
              <a:solidFill>
                <a:srgbClr val="92D050"/>
              </a:solidFill>
              <a:latin typeface="Times New Roman Cyr" panose="02020603050405020304" pitchFamily="18" charset="-52"/>
            </a:endParaRPr>
          </a:p>
          <a:p>
            <a:pPr marL="285750" lvl="0" indent="-285750" algn="just">
              <a:buFontTx/>
              <a:buChar char="-"/>
            </a:pPr>
            <a:r>
              <a:rPr lang="uk-UA" sz="1400" dirty="0" smtClean="0">
                <a:latin typeface="Times New Roman Cyr" panose="02020603050405020304" pitchFamily="18" charset="-52"/>
              </a:rPr>
              <a:t>методичні </a:t>
            </a:r>
            <a:r>
              <a:rPr lang="uk-UA" sz="1400" dirty="0">
                <a:latin typeface="Times New Roman Cyr" panose="02020603050405020304" pitchFamily="18" charset="-52"/>
              </a:rPr>
              <a:t>положення оцінювання впливу факторів на просування транспортних послуг, що на відміну від існуючих підходів, базуються на кількісних оцінках впливу цих факторів на </a:t>
            </a:r>
            <a:r>
              <a:rPr lang="en-US" sz="1400" dirty="0">
                <a:latin typeface="Times New Roman Cyr" panose="02020603050405020304" pitchFamily="18" charset="-52"/>
              </a:rPr>
              <a:t>SWOT-</a:t>
            </a:r>
            <a:r>
              <a:rPr lang="uk-UA" sz="1400" dirty="0">
                <a:latin typeface="Times New Roman Cyr" panose="02020603050405020304" pitchFamily="18" charset="-52"/>
              </a:rPr>
              <a:t>напрямки для певних послідовних періодів </a:t>
            </a:r>
            <a:r>
              <a:rPr lang="uk-UA" sz="1400" dirty="0" smtClean="0">
                <a:latin typeface="Times New Roman Cyr" panose="02020603050405020304" pitchFamily="18" charset="-52"/>
              </a:rPr>
              <a:t>планування</a:t>
            </a:r>
            <a:r>
              <a:rPr lang="uk-UA" sz="1400" dirty="0">
                <a:latin typeface="Times New Roman Cyr" panose="02020603050405020304" pitchFamily="18" charset="-52"/>
              </a:rPr>
              <a:t>;</a:t>
            </a:r>
            <a:endParaRPr lang="en-US" sz="1400" dirty="0" smtClean="0">
              <a:latin typeface="Times New Roman Cyr" panose="02020603050405020304" pitchFamily="18" charset="-52"/>
            </a:endParaRPr>
          </a:p>
          <a:p>
            <a:pPr marL="285750" lvl="0" indent="-285750" algn="just">
              <a:buFontTx/>
              <a:buChar char="-"/>
            </a:pPr>
            <a:r>
              <a:rPr lang="uk-UA" sz="1400" dirty="0" smtClean="0">
                <a:latin typeface="Times New Roman Cyr" panose="02020603050405020304" pitchFamily="18" charset="-52"/>
              </a:rPr>
              <a:t>теоретичний </a:t>
            </a:r>
            <a:r>
              <a:rPr lang="uk-UA" sz="1400" dirty="0">
                <a:latin typeface="Times New Roman Cyr" panose="02020603050405020304" pitchFamily="18" charset="-52"/>
              </a:rPr>
              <a:t>підхід до формалізації процесу взаємодії ціни, якості та попиту на основі розробленої економіко-математичної моделі визначення прибутку в залежності від попиту, рівня якості та ціни, що дає можливість підприємствам, знижуючи ціну на транспортні послуги, одночасно з цим, не знижувати рівень якості або навіть й підвищувати її з метою стимулювання попиту споживачів на транспортні </a:t>
            </a:r>
            <a:r>
              <a:rPr lang="uk-UA" sz="1400" dirty="0" smtClean="0">
                <a:latin typeface="Times New Roman Cyr" panose="02020603050405020304" pitchFamily="18" charset="-52"/>
              </a:rPr>
              <a:t>послуги;</a:t>
            </a:r>
            <a:endParaRPr lang="en-US" sz="1400" dirty="0" smtClean="0">
              <a:latin typeface="Times New Roman Cyr" panose="02020603050405020304" pitchFamily="18" charset="-52"/>
            </a:endParaRPr>
          </a:p>
          <a:p>
            <a:pPr marL="285750" lvl="0" indent="-285750" algn="just">
              <a:buFontTx/>
              <a:buChar char="-"/>
            </a:pPr>
            <a:r>
              <a:rPr lang="uk-UA" sz="1400" dirty="0" smtClean="0">
                <a:latin typeface="Times New Roman Cyr" panose="02020603050405020304" pitchFamily="18" charset="-52"/>
              </a:rPr>
              <a:t>концептуальний </a:t>
            </a:r>
            <a:r>
              <a:rPr lang="uk-UA" sz="1400" dirty="0">
                <a:latin typeface="Times New Roman Cyr" panose="02020603050405020304" pitchFamily="18" charset="-52"/>
              </a:rPr>
              <a:t>підхід до визначення параметрів ціни та якості на нову транспортну послугу за рахунок використання методу аналогії при дослідженні закономірностей просування сезонних послуг як аналогу нових з метою стимулювання попиту і зменшення затрат при встановленні заданого рівня якості послуг</a:t>
            </a:r>
            <a:r>
              <a:rPr lang="uk-UA" sz="1400" dirty="0" smtClean="0">
                <a:latin typeface="Times New Roman Cyr" panose="02020603050405020304" pitchFamily="18" charset="-52"/>
              </a:rPr>
              <a:t>;</a:t>
            </a:r>
            <a:endParaRPr lang="en-US" sz="1400" dirty="0">
              <a:latin typeface="Times New Roman Cyr" panose="02020603050405020304" pitchFamily="18" charset="-52"/>
            </a:endParaRPr>
          </a:p>
          <a:p>
            <a:pPr algn="just"/>
            <a:endParaRPr lang="en-US" sz="1400" i="1" dirty="0" smtClean="0"/>
          </a:p>
          <a:p>
            <a:pPr algn="just"/>
            <a:r>
              <a:rPr lang="uk-UA" sz="1400" i="1" dirty="0" smtClean="0">
                <a:solidFill>
                  <a:srgbClr val="92D050"/>
                </a:solidFill>
              </a:rPr>
              <a:t>отримало </a:t>
            </a:r>
            <a:r>
              <a:rPr lang="uk-UA" sz="1400" i="1" dirty="0">
                <a:solidFill>
                  <a:srgbClr val="92D050"/>
                </a:solidFill>
              </a:rPr>
              <a:t>подальший </a:t>
            </a:r>
            <a:r>
              <a:rPr lang="uk-UA" sz="1400" i="1" dirty="0" smtClean="0">
                <a:solidFill>
                  <a:srgbClr val="92D050"/>
                </a:solidFill>
              </a:rPr>
              <a:t>розвиток:</a:t>
            </a:r>
          </a:p>
          <a:p>
            <a:pPr algn="just"/>
            <a:r>
              <a:rPr lang="uk-UA" sz="1400" i="1" dirty="0" smtClean="0">
                <a:latin typeface="Times New Roman Cyr" panose="02020603050405020304" pitchFamily="18" charset="-52"/>
              </a:rPr>
              <a:t>	-</a:t>
            </a:r>
            <a:r>
              <a:rPr lang="uk-UA" sz="1400" i="1" dirty="0" smtClean="0">
                <a:solidFill>
                  <a:srgbClr val="92D050"/>
                </a:solidFill>
                <a:latin typeface="Times New Roman Cyr" panose="02020603050405020304" pitchFamily="18" charset="-52"/>
              </a:rPr>
              <a:t> </a:t>
            </a:r>
            <a:r>
              <a:rPr lang="uk-UA" sz="1400" dirty="0" smtClean="0">
                <a:latin typeface="Times New Roman Cyr" panose="02020603050405020304" pitchFamily="18" charset="-52"/>
              </a:rPr>
              <a:t>систематизація </a:t>
            </a:r>
            <a:r>
              <a:rPr lang="uk-UA" sz="1400" dirty="0">
                <a:latin typeface="Times New Roman Cyr" panose="02020603050405020304" pitchFamily="18" charset="-52"/>
              </a:rPr>
              <a:t>факторів зовнішнього та внутрішнього середовища підприємства за характером їх впливу на ціну та якість для ефективного просування транспортних послуг за умов спадного попиту;</a:t>
            </a:r>
          </a:p>
          <a:p>
            <a:pPr algn="just"/>
            <a:r>
              <a:rPr lang="uk-UA" sz="1400" dirty="0" smtClean="0">
                <a:latin typeface="Times New Roman Cyr" panose="02020603050405020304" pitchFamily="18" charset="-52"/>
              </a:rPr>
              <a:t>	- науковий </a:t>
            </a:r>
            <a:r>
              <a:rPr lang="uk-UA" sz="1400" dirty="0">
                <a:latin typeface="Times New Roman Cyr" panose="02020603050405020304" pitchFamily="18" charset="-52"/>
              </a:rPr>
              <a:t>підхід до формування і реалізації бізнес-стратегії підприємства, що полягає у проведенні </a:t>
            </a:r>
            <a:r>
              <a:rPr lang="en-US" sz="1400" dirty="0">
                <a:latin typeface="Times New Roman Cyr" panose="02020603050405020304" pitchFamily="18" charset="-52"/>
              </a:rPr>
              <a:t>SWOT-</a:t>
            </a:r>
            <a:r>
              <a:rPr lang="uk-UA" sz="1400" dirty="0">
                <a:latin typeface="Times New Roman Cyr" panose="02020603050405020304" pitchFamily="18" charset="-52"/>
              </a:rPr>
              <a:t>аналізу впливу факторів на ціну та якість і вибір стратегії діяльності підприємства за результатами проведеного аналізу.</a:t>
            </a:r>
          </a:p>
          <a:p>
            <a:pPr algn="just"/>
            <a:endParaRPr lang="uk-UA" sz="1400" dirty="0" smtClean="0"/>
          </a:p>
          <a:p>
            <a:pPr marL="285750" lvl="0" indent="-285750" algn="just">
              <a:buFontTx/>
              <a:buChar char="-"/>
            </a:pPr>
            <a:endParaRPr lang="uk-UA" sz="1400" dirty="0"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6358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370" y="116632"/>
            <a:ext cx="8424936" cy="4320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1600" dirty="0" smtClean="0">
                <a:solidFill>
                  <a:srgbClr val="92D050"/>
                </a:solidFill>
                <a:effectLst/>
                <a:latin typeface="Times New Roman Cyr" panose="02020603050405020304" pitchFamily="18" charset="-52"/>
              </a:rPr>
              <a:t>ДИНАМІКА ЗМІНИ ПОКАЗНИКІВ АВТОТРАНСПОРТНОЇ ГАЛУЗІ </a:t>
            </a:r>
            <a:r>
              <a:rPr lang="uk-UA" sz="1600" dirty="0" smtClean="0">
                <a:solidFill>
                  <a:srgbClr val="92D050"/>
                </a:solidFill>
                <a:effectLst/>
                <a:latin typeface="Times New Roman Cyr" panose="02020603050405020304" pitchFamily="18" charset="-52"/>
              </a:rPr>
              <a:t>УКРАЇНИ </a:t>
            </a:r>
            <a:r>
              <a:rPr lang="uk-UA" sz="1600" dirty="0" smtClean="0">
                <a:solidFill>
                  <a:srgbClr val="92D050"/>
                </a:solidFill>
                <a:effectLst/>
                <a:latin typeface="Times New Roman Cyr" panose="02020603050405020304" pitchFamily="18" charset="-52"/>
              </a:rPr>
              <a:t>2001-2014 рр. </a:t>
            </a:r>
            <a:endParaRPr lang="uk-UA" sz="1600" dirty="0">
              <a:solidFill>
                <a:srgbClr val="92D050"/>
              </a:solidFill>
              <a:effectLst/>
              <a:latin typeface="Times New Roman Cyr" pitchFamily="18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4</a:t>
            </a:fld>
            <a:endParaRPr lang="uk-UA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7546" name="Picture 1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46" y="836712"/>
            <a:ext cx="46482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47" name="Picture 13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3"/>
          <a:stretch/>
        </p:blipFill>
        <p:spPr bwMode="auto">
          <a:xfrm>
            <a:off x="3726584" y="3503553"/>
            <a:ext cx="5086350" cy="261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Прямоугольник 141"/>
          <p:cNvSpPr/>
          <p:nvPr/>
        </p:nvSpPr>
        <p:spPr>
          <a:xfrm>
            <a:off x="5041651" y="1315874"/>
            <a:ext cx="37487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Зростання питомої ваги автотранспорту в перевезенні</a:t>
            </a:r>
          </a:p>
          <a:p>
            <a:r>
              <a:rPr lang="uk-UA" dirty="0"/>
              <a:t>вантажів</a:t>
            </a:r>
          </a:p>
        </p:txBody>
      </p:sp>
      <p:sp>
        <p:nvSpPr>
          <p:cNvPr id="143" name="Прямоугольник 142"/>
          <p:cNvSpPr/>
          <p:nvPr/>
        </p:nvSpPr>
        <p:spPr>
          <a:xfrm>
            <a:off x="111376" y="4350966"/>
            <a:ext cx="3452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Порівняльна динаміка обсягів перевезення вантажів автомобільним транспортом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65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5</a:t>
            </a:fld>
            <a:endParaRPr lang="uk-UA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801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1800" dirty="0" smtClean="0">
                <a:solidFill>
                  <a:srgbClr val="92D050"/>
                </a:solidFill>
                <a:effectLst/>
              </a:rPr>
              <a:t>МЕТОДИЧНІ ПІДХОДИ ДО ВИЗНАЧЕННЯ ЦІЛЕЙ ЦІНОУТВОРЕННЯ</a:t>
            </a:r>
            <a:endParaRPr lang="uk-UA" sz="1800" dirty="0">
              <a:solidFill>
                <a:srgbClr val="92D05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690083"/>
              </p:ext>
            </p:extLst>
          </p:nvPr>
        </p:nvGraphicFramePr>
        <p:xfrm>
          <a:off x="1403648" y="764704"/>
          <a:ext cx="6552728" cy="47525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47532"/>
                <a:gridCol w="2305196"/>
              </a:tblGrid>
              <a:tr h="865337">
                <a:tc>
                  <a:txBody>
                    <a:bodyPr/>
                    <a:lstStyle/>
                    <a:p>
                      <a:pPr marL="57912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57912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Підхід </a:t>
                      </a:r>
                      <a:r>
                        <a:rPr lang="uk-UA" sz="1800" dirty="0">
                          <a:effectLst/>
                        </a:rPr>
                        <a:t>до визначення цілей</a:t>
                      </a:r>
                      <a:r>
                        <a:rPr lang="uk-UA" sz="1800" spc="-100" dirty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ціноутворення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marL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Джерело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7629"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503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575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-"/>
                        <a:tabLst>
                          <a:tab pos="169545" algn="l"/>
                        </a:tabLs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виживання;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Char char="-"/>
                        <a:tabLst>
                          <a:tab pos="169545" algn="l"/>
                        </a:tabLs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максимізація</a:t>
                      </a:r>
                      <a:r>
                        <a:rPr lang="uk-UA" sz="1600" spc="-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прибутку;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400"/>
                        <a:buFont typeface="Times New Roman"/>
                        <a:buChar char="-"/>
                        <a:tabLst>
                          <a:tab pos="169545" algn="l"/>
                        </a:tabLs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стабілізація частки</a:t>
                      </a:r>
                      <a:r>
                        <a:rPr lang="uk-UA" sz="1600" spc="-2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ринку.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15430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Літвінов Ю.І.,</a:t>
                      </a:r>
                      <a:r>
                        <a:rPr lang="uk-UA" sz="1400" spc="-45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Останкова Л.А., [71, Стр.</a:t>
                      </a:r>
                      <a:r>
                        <a:rPr lang="uk-UA" sz="1400" spc="-25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316]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50358">
                <a:tc>
                  <a:txBody>
                    <a:bodyPr/>
                    <a:lstStyle/>
                    <a:p>
                      <a:pPr marL="65405" marR="62865">
                        <a:spcAft>
                          <a:spcPts val="0"/>
                        </a:spcAft>
                        <a:tabLst>
                          <a:tab pos="1621155" algn="l"/>
                          <a:tab pos="2366645" algn="l"/>
                          <a:tab pos="3054985" algn="l"/>
                        </a:tabLst>
                      </a:pPr>
                      <a:r>
                        <a:rPr lang="uk-UA" sz="1600" spc="-5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Довгоcтрокова</a:t>
                      </a:r>
                      <a:r>
                        <a:rPr lang="uk-UA" sz="16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ціна	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	</a:t>
                      </a:r>
                      <a:r>
                        <a:rPr lang="uk-UA" sz="16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отримання</a:t>
                      </a:r>
                      <a:r>
                        <a:rPr lang="uk-UA" sz="1600" spc="-33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максимального</a:t>
                      </a:r>
                      <a:r>
                        <a:rPr lang="uk-UA" sz="1600" spc="-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прибутку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22288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Окландер</a:t>
                      </a:r>
                      <a:r>
                        <a:rPr lang="uk-UA" sz="1400" spc="-45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М.А.,Чукурна О.П. [91, Стр.</a:t>
                      </a:r>
                      <a:r>
                        <a:rPr lang="uk-UA" sz="1400" spc="-15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73]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568845">
                <a:tc>
                  <a:txBody>
                    <a:bodyPr/>
                    <a:lstStyle/>
                    <a:p>
                      <a:pPr marL="65405" marR="63500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Планування ціни на рівні підприємства,</a:t>
                      </a:r>
                      <a:r>
                        <a:rPr lang="uk-UA" sz="1600" spc="33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залежно від періоду</a:t>
                      </a:r>
                      <a:r>
                        <a:rPr lang="uk-UA" sz="1600" spc="-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планування: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400"/>
                        <a:buFont typeface="Times New Roman"/>
                        <a:buChar char="-"/>
                        <a:tabLst>
                          <a:tab pos="169545" algn="l"/>
                        </a:tabLs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збільшення</a:t>
                      </a:r>
                      <a:r>
                        <a:rPr lang="uk-UA" sz="1600" spc="-2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доходів;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400"/>
                        <a:buFont typeface="Times New Roman"/>
                        <a:buChar char="-"/>
                        <a:tabLst>
                          <a:tab pos="169545" algn="l"/>
                        </a:tabLs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зменшення податків, які включаються у</a:t>
                      </a:r>
                      <a:r>
                        <a:rPr lang="uk-UA" sz="1600" spc="-75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витрати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77533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Литвиненко</a:t>
                      </a:r>
                      <a:r>
                        <a:rPr lang="uk-UA" sz="1400" spc="-1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Я.В. [70, </a:t>
                      </a:r>
                      <a:r>
                        <a:rPr lang="uk-UA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uk-UA" sz="1400" spc="-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50-51]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9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192994"/>
              </p:ext>
            </p:extLst>
          </p:nvPr>
        </p:nvGraphicFramePr>
        <p:xfrm>
          <a:off x="179512" y="3562657"/>
          <a:ext cx="8712968" cy="25279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23869"/>
                <a:gridCol w="5689099"/>
              </a:tblGrid>
              <a:tr h="210185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028700">
                <a:tc>
                  <a:txBody>
                    <a:bodyPr/>
                    <a:lstStyle/>
                    <a:p>
                      <a:pPr marL="65405" marR="13589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Забезпечення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виживання фірми у</a:t>
                      </a:r>
                      <a:r>
                        <a:rPr lang="uk-UA" sz="1400" spc="-2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складній ринковій</a:t>
                      </a:r>
                      <a:r>
                        <a:rPr lang="uk-UA" sz="1400" spc="-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ситуації («утримання на</a:t>
                      </a:r>
                      <a:r>
                        <a:rPr lang="uk-UA" sz="1400" spc="-7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плаву»)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22034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 умовах економічної кризи,</a:t>
                      </a:r>
                      <a:r>
                        <a:rPr lang="uk-UA" sz="1400" spc="-2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наявності надлишкових </a:t>
                      </a:r>
                      <a:r>
                        <a:rPr lang="uk-UA" sz="1400" dirty="0" err="1">
                          <a:effectLst/>
                        </a:rPr>
                        <a:t>потужностей</a:t>
                      </a:r>
                      <a:r>
                        <a:rPr lang="uk-UA" sz="1400" dirty="0">
                          <a:effectLst/>
                        </a:rPr>
                        <a:t>,</a:t>
                      </a:r>
                      <a:r>
                        <a:rPr lang="uk-UA" sz="1400" spc="-1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інтенсивної конкуренції чи змін в уподобаннях</a:t>
                      </a:r>
                      <a:r>
                        <a:rPr lang="uk-UA" sz="1400" spc="-7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споживачів. Щоб забезпечити роботу підприємства,</a:t>
                      </a:r>
                      <a:r>
                        <a:rPr lang="uk-UA" sz="1400" spc="-5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збут продукції та утримання клієнтів, ціни</a:t>
                      </a:r>
                      <a:r>
                        <a:rPr lang="uk-UA" sz="1400" spc="-11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знижують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24230">
                <a:tc>
                  <a:txBody>
                    <a:bodyPr/>
                    <a:lstStyle/>
                    <a:p>
                      <a:pPr marL="65405" marR="10731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Перемога в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конкурентній боротьбі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8001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Підприємство може створити суттєві</a:t>
                      </a:r>
                      <a:r>
                        <a:rPr lang="uk-UA" sz="1400" spc="-6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перешкоди для входу на певний ринок нових конкурентів</a:t>
                      </a:r>
                      <a:r>
                        <a:rPr lang="uk-UA" sz="1400" spc="-7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або перешкодити зниженню цін</a:t>
                      </a:r>
                      <a:r>
                        <a:rPr lang="uk-UA" sz="1400" spc="-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наявними конкурентами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5925">
                <a:tc>
                  <a:txBody>
                    <a:bodyPr/>
                    <a:lstStyle/>
                    <a:p>
                      <a:pPr marL="6540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Соціальна</a:t>
                      </a:r>
                      <a:r>
                        <a:rPr lang="uk-UA" sz="1400" spc="-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відповідність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726440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Забезпечення цінової доступності</a:t>
                      </a:r>
                      <a:r>
                        <a:rPr lang="uk-UA" sz="1400" spc="-7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товарів споживачам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6</a:t>
            </a:fld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92D050"/>
                </a:solidFill>
              </a:rPr>
              <a:t>МОЖЛИВІ ЦІЛІ ЦІНОУТВОРЕННЯ ТА СПОСОБИ ЇХ ДОСЯГНЕННЯ</a:t>
            </a:r>
            <a:endParaRPr lang="uk-UA" dirty="0">
              <a:solidFill>
                <a:srgbClr val="92D05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134015"/>
              </p:ext>
            </p:extLst>
          </p:nvPr>
        </p:nvGraphicFramePr>
        <p:xfrm>
          <a:off x="179512" y="620688"/>
          <a:ext cx="8712968" cy="31356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23869"/>
                <a:gridCol w="5689099"/>
              </a:tblGrid>
              <a:tr h="210185">
                <a:tc>
                  <a:txBody>
                    <a:bodyPr/>
                    <a:lstStyle/>
                    <a:p>
                      <a:pPr marL="31686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Цілі</a:t>
                      </a:r>
                      <a:r>
                        <a:rPr lang="uk-UA" sz="1400" spc="-3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ціноутворення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345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Способи досягнення</a:t>
                      </a:r>
                      <a:r>
                        <a:rPr lang="uk-UA" sz="1400" spc="-6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цілей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10185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028700">
                <a:tc>
                  <a:txBody>
                    <a:bodyPr/>
                    <a:lstStyle/>
                    <a:p>
                      <a:pPr marL="65405" marR="23558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Максимізація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величини поточного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прибутку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16002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Оцінюється попит на товар і витрати</a:t>
                      </a:r>
                      <a:r>
                        <a:rPr lang="uk-UA" sz="1400" spc="-5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стосовно різних рівнів цін і відповідних обсягів збуту</a:t>
                      </a:r>
                      <a:r>
                        <a:rPr lang="uk-UA" sz="1400" spc="-8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та обирають ціну, яка забезпечує</a:t>
                      </a:r>
                      <a:r>
                        <a:rPr lang="uk-UA" sz="1400" spc="-5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максимальний поточний прибуток. Отже, фірма орієнтується</a:t>
                      </a:r>
                      <a:r>
                        <a:rPr lang="uk-UA" sz="1400" spc="-8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на сьогодення і менше уваги приділяє</a:t>
                      </a:r>
                      <a:r>
                        <a:rPr lang="uk-UA" sz="1400" spc="-9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перспективі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24230">
                <a:tc>
                  <a:txBody>
                    <a:bodyPr/>
                    <a:lstStyle/>
                    <a:p>
                      <a:pPr marL="6540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Збільшення частки</a:t>
                      </a:r>
                      <a:r>
                        <a:rPr lang="uk-UA" sz="1400" spc="-2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ринку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20320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Внаслідок зниження ціни зросте обсяг збуту,</a:t>
                      </a:r>
                      <a:r>
                        <a:rPr lang="uk-UA" sz="1400" spc="-10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що дасть можливість поліпшити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позиції підприємства на ринку і приведе до</a:t>
                      </a:r>
                      <a:r>
                        <a:rPr lang="uk-UA" sz="1400" spc="-9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збільшення прибутку у</a:t>
                      </a:r>
                      <a:r>
                        <a:rPr lang="uk-UA" sz="1400" spc="-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майбутньому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24230">
                <a:tc>
                  <a:txBody>
                    <a:bodyPr/>
                    <a:lstStyle/>
                    <a:p>
                      <a:pPr marL="65405" marR="1739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Завоювання лідерства</a:t>
                      </a:r>
                      <a:r>
                        <a:rPr lang="uk-UA" sz="1400" spc="-4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за якістю</a:t>
                      </a:r>
                      <a:r>
                        <a:rPr lang="uk-UA" sz="1400" spc="-2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продукції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76200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Підприємство реалізує на ринку найкращий</a:t>
                      </a:r>
                      <a:r>
                        <a:rPr lang="uk-UA" sz="1400" spc="-10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товар за високою ціною, що </a:t>
                      </a:r>
                      <a:r>
                        <a:rPr lang="uk-UA" sz="1400" dirty="0" err="1">
                          <a:effectLst/>
                        </a:rPr>
                        <a:t>покриє</a:t>
                      </a:r>
                      <a:r>
                        <a:rPr lang="uk-UA" sz="1400" dirty="0">
                          <a:effectLst/>
                        </a:rPr>
                        <a:t> витрати на</a:t>
                      </a:r>
                      <a:r>
                        <a:rPr lang="uk-UA" sz="1400" spc="-10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науково- дослідні розробки і виробництво</a:t>
                      </a:r>
                      <a:r>
                        <a:rPr lang="uk-UA" sz="1400" spc="-4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високоякісної продукції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7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7</a:t>
            </a:fld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6632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92D050"/>
                </a:solidFill>
              </a:rPr>
              <a:t>ОСНОВНІ МЕТОДИ ЦІНОУТВОРЕННЯ</a:t>
            </a:r>
            <a:endParaRPr lang="uk-UA" dirty="0">
              <a:solidFill>
                <a:srgbClr val="92D050"/>
              </a:solidFill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611" y="761819"/>
            <a:ext cx="5050777" cy="564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14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54395"/>
              </p:ext>
            </p:extLst>
          </p:nvPr>
        </p:nvGraphicFramePr>
        <p:xfrm>
          <a:off x="323528" y="4350955"/>
          <a:ext cx="8424936" cy="17399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28192"/>
                <a:gridCol w="6696744"/>
              </a:tblGrid>
              <a:tr h="177946"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391851">
                <a:tc>
                  <a:txBody>
                    <a:bodyPr/>
                    <a:lstStyle/>
                    <a:p>
                      <a:pPr marL="6540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Доставка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  <a:tabLst>
                          <a:tab pos="967105" algn="l"/>
                        </a:tabLst>
                      </a:pPr>
                      <a:r>
                        <a:rPr lang="uk-UA" sz="1400" spc="-5" dirty="0">
                          <a:effectLst/>
                        </a:rPr>
                        <a:t>вантажів	до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призначеного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терміну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Середнє   відхилення   прибуття   вантажів   від</a:t>
                      </a:r>
                      <a:r>
                        <a:rPr lang="uk-UA" sz="1400" spc="21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призначеного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терміну;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середнє перевищення призначеного</a:t>
                      </a:r>
                      <a:r>
                        <a:rPr lang="uk-UA" sz="1400" spc="-10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терміну;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максимальне перевищення призначеного</a:t>
                      </a:r>
                      <a:r>
                        <a:rPr lang="uk-UA" sz="1400" spc="-9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терміну;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  <a:tabLst>
                          <a:tab pos="1266190" algn="l"/>
                          <a:tab pos="2273300" algn="l"/>
                          <a:tab pos="3324860" algn="l"/>
                          <a:tab pos="3751580" algn="l"/>
                        </a:tabLst>
                      </a:pPr>
                      <a:r>
                        <a:rPr lang="uk-UA" sz="1400" spc="-5" dirty="0">
                          <a:effectLst/>
                        </a:rPr>
                        <a:t>максимально	</a:t>
                      </a:r>
                      <a:r>
                        <a:rPr lang="uk-UA" sz="1400" spc="-10" dirty="0">
                          <a:effectLst/>
                        </a:rPr>
                        <a:t>допустиме	</a:t>
                      </a:r>
                      <a:r>
                        <a:rPr lang="uk-UA" sz="1400" spc="-5" dirty="0">
                          <a:effectLst/>
                        </a:rPr>
                        <a:t>відхилення	від	призначеного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терміну;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число відхилень прибуття вантажу до призначеного</a:t>
                      </a:r>
                      <a:r>
                        <a:rPr lang="uk-UA" sz="1400" spc="-14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терміну;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число </a:t>
                      </a:r>
                      <a:r>
                        <a:rPr lang="uk-UA" sz="1400" dirty="0" err="1">
                          <a:effectLst/>
                        </a:rPr>
                        <a:t>прибуттів</a:t>
                      </a:r>
                      <a:r>
                        <a:rPr lang="uk-UA" sz="1400" dirty="0">
                          <a:effectLst/>
                        </a:rPr>
                        <a:t> вантажів до призначеного</a:t>
                      </a:r>
                      <a:r>
                        <a:rPr lang="uk-UA" sz="1400" spc="-9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терміну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8</a:t>
            </a:fld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92D050"/>
                </a:solidFill>
              </a:rPr>
              <a:t>ПОКАЗНИКИ СВОЄЧАСНОСТІ ДОСТАВКИ ВАНТАЖІВ</a:t>
            </a:r>
            <a:endParaRPr lang="uk-UA" dirty="0">
              <a:solidFill>
                <a:srgbClr val="92D05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119649"/>
              </p:ext>
            </p:extLst>
          </p:nvPr>
        </p:nvGraphicFramePr>
        <p:xfrm>
          <a:off x="323528" y="502647"/>
          <a:ext cx="8424936" cy="40479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88155"/>
                <a:gridCol w="6736781"/>
              </a:tblGrid>
              <a:tr h="201642">
                <a:tc>
                  <a:txBody>
                    <a:bodyPr/>
                    <a:lstStyle/>
                    <a:p>
                      <a:pPr marL="19304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Показники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0652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Характеристика</a:t>
                      </a:r>
                      <a:r>
                        <a:rPr lang="uk-UA" sz="1200" spc="-4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показника</a:t>
                      </a:r>
                      <a:endParaRPr lang="uk-U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03469"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66465">
                <a:tc>
                  <a:txBody>
                    <a:bodyPr/>
                    <a:lstStyle/>
                    <a:p>
                      <a:pPr marL="65405" marR="62865" indent="-63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</a:t>
                      </a:r>
                      <a:r>
                        <a:rPr lang="uk-UA" sz="1400" spc="28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доставки вантажів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90995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Нормативний (договірний ) час доставки</a:t>
                      </a:r>
                      <a:r>
                        <a:rPr lang="uk-UA" sz="1400" spc="-9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 середній час доставки</a:t>
                      </a:r>
                      <a:r>
                        <a:rPr lang="uk-UA" sz="1400" spc="-6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</a:t>
                      </a:r>
                    </a:p>
                    <a:p>
                      <a:pPr marL="65405" marR="62865">
                        <a:spcAft>
                          <a:spcPts val="0"/>
                        </a:spcAft>
                        <a:tabLst>
                          <a:tab pos="1214120" algn="l"/>
                          <a:tab pos="2223135" algn="l"/>
                          <a:tab pos="2607310" algn="l"/>
                          <a:tab pos="3611245" algn="l"/>
                          <a:tab pos="4108450" algn="l"/>
                        </a:tabLst>
                      </a:pPr>
                      <a:r>
                        <a:rPr lang="uk-UA" sz="1400" dirty="0">
                          <a:effectLst/>
                        </a:rPr>
                        <a:t>максимально допустимий час доставки</a:t>
                      </a:r>
                      <a:r>
                        <a:rPr lang="uk-UA" sz="1400" spc="8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 </a:t>
                      </a:r>
                      <a:r>
                        <a:rPr lang="uk-UA" sz="1400" spc="-5" dirty="0">
                          <a:effectLst/>
                        </a:rPr>
                        <a:t>максимальне	відхилення	від	середнього	</a:t>
                      </a:r>
                      <a:r>
                        <a:rPr lang="uk-UA" sz="1400" dirty="0">
                          <a:effectLst/>
                        </a:rPr>
                        <a:t>часу	</a:t>
                      </a:r>
                      <a:r>
                        <a:rPr lang="uk-UA" sz="1400" spc="-5" dirty="0">
                          <a:effectLst/>
                        </a:rPr>
                        <a:t>доставки</a:t>
                      </a:r>
                      <a:r>
                        <a:rPr lang="uk-UA" sz="1400" spc="-32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</a:t>
                      </a:r>
                    </a:p>
                    <a:p>
                      <a:pPr marL="65405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відсоток прибуття вантажів в понаднормативний час</a:t>
                      </a:r>
                      <a:r>
                        <a:rPr lang="uk-UA" sz="1400" spc="-11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;</a:t>
                      </a:r>
                    </a:p>
                    <a:p>
                      <a:pPr marL="65405" marR="1498600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середнє відхилення від нормативного</a:t>
                      </a:r>
                      <a:r>
                        <a:rPr lang="uk-UA" sz="1400" spc="-10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часу; середня швидкість доставки</a:t>
                      </a:r>
                      <a:r>
                        <a:rPr lang="uk-UA" sz="1400" spc="-2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 добовий пробіг транспортного</a:t>
                      </a:r>
                      <a:r>
                        <a:rPr lang="uk-UA" sz="1400" spc="-10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засобу;</a:t>
                      </a:r>
                    </a:p>
                    <a:p>
                      <a:pPr marL="6540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число прибуття вантажів за нормативний</a:t>
                      </a:r>
                      <a:r>
                        <a:rPr lang="uk-UA" sz="1400" spc="-8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час.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90729">
                <a:tc>
                  <a:txBody>
                    <a:bodyPr/>
                    <a:lstStyle/>
                    <a:p>
                      <a:pPr marL="65405" marR="16129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Регулярність прибуття вантажів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6040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Середня кількість прибуття вантажів за одиницю</a:t>
                      </a:r>
                      <a:r>
                        <a:rPr lang="uk-UA" sz="1400" spc="-5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часу; мінімальна кількість </a:t>
                      </a:r>
                      <a:r>
                        <a:rPr lang="uk-UA" sz="1400" dirty="0" err="1">
                          <a:effectLst/>
                        </a:rPr>
                        <a:t>прибуттів</a:t>
                      </a:r>
                      <a:r>
                        <a:rPr lang="uk-UA" sz="1400" dirty="0">
                          <a:effectLst/>
                        </a:rPr>
                        <a:t> вантажу за одиницю</a:t>
                      </a:r>
                      <a:r>
                        <a:rPr lang="uk-UA" sz="1400" spc="4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часу; середній термін між надходженнями</a:t>
                      </a:r>
                      <a:r>
                        <a:rPr lang="uk-UA" sz="1400" spc="-10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</a:t>
                      </a:r>
                    </a:p>
                    <a:p>
                      <a:pPr marL="6540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максимальний час між надходженнями вантажів</a:t>
                      </a:r>
                      <a:r>
                        <a:rPr lang="uk-UA" sz="1400" spc="-12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мінімальний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70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 між надходженнями</a:t>
                      </a:r>
                      <a:r>
                        <a:rPr lang="uk-UA" sz="1400" spc="-6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вантажів;</a:t>
                      </a:r>
                    </a:p>
                    <a:p>
                      <a:pPr marL="65405" marR="6413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число відхилень від встановленої регулярності</a:t>
                      </a:r>
                      <a:r>
                        <a:rPr lang="uk-UA" sz="1400" spc="3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надходження вантажів;</a:t>
                      </a:r>
                    </a:p>
                    <a:p>
                      <a:pPr marL="65405">
                        <a:lnSpc>
                          <a:spcPts val="1590"/>
                        </a:lnSpc>
                        <a:spcAft>
                          <a:spcPts val="0"/>
                        </a:spcAft>
                        <a:tabLst>
                          <a:tab pos="875665" algn="l"/>
                          <a:tab pos="1918335" algn="l"/>
                          <a:tab pos="2721610" algn="l"/>
                          <a:tab pos="2973070" algn="l"/>
                          <a:tab pos="3739515" algn="l"/>
                        </a:tabLst>
                      </a:pPr>
                      <a:r>
                        <a:rPr lang="uk-UA" sz="1400" spc="-5" dirty="0">
                          <a:effectLst/>
                        </a:rPr>
                        <a:t>кількість	надходжень	вантажів	</a:t>
                      </a:r>
                      <a:r>
                        <a:rPr lang="uk-UA" sz="1400" dirty="0">
                          <a:effectLst/>
                        </a:rPr>
                        <a:t>із	</a:t>
                      </a:r>
                      <a:r>
                        <a:rPr lang="uk-UA" sz="1400" spc="-5" dirty="0">
                          <a:effectLst/>
                        </a:rPr>
                        <a:t>заданою	(узгодженою)</a:t>
                      </a:r>
                      <a:endParaRPr lang="uk-UA" sz="1400" dirty="0">
                        <a:effectLst/>
                      </a:endParaRPr>
                    </a:p>
                    <a:p>
                      <a:pPr marL="6540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регулярністю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07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FBC2C-CE9E-472D-99F2-94537AD1837A}" type="slidenum">
              <a:rPr lang="uk-UA" smtClean="0"/>
              <a:t>9</a:t>
            </a:fld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463764" y="183945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92D050"/>
                </a:solidFill>
              </a:rPr>
              <a:t>ПОКАЗНИКИ ЗБЕРЕЖЕННЯ ВАНТАЖІВ</a:t>
            </a:r>
            <a:endParaRPr lang="uk-UA" dirty="0">
              <a:solidFill>
                <a:srgbClr val="92D05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16513"/>
              </p:ext>
            </p:extLst>
          </p:nvPr>
        </p:nvGraphicFramePr>
        <p:xfrm>
          <a:off x="1565431" y="692696"/>
          <a:ext cx="6077585" cy="57543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21510"/>
                <a:gridCol w="4156075"/>
              </a:tblGrid>
              <a:tr h="210185">
                <a:tc>
                  <a:txBody>
                    <a:bodyPr/>
                    <a:lstStyle/>
                    <a:p>
                      <a:pPr marL="54546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Показники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5410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Характеристика</a:t>
                      </a:r>
                      <a:r>
                        <a:rPr lang="uk-UA" sz="1400" spc="-4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показника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10185"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33170">
                <a:tc>
                  <a:txBody>
                    <a:bodyPr/>
                    <a:lstStyle/>
                    <a:p>
                      <a:pPr marL="65405" marR="6286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Забруднення і</a:t>
                      </a:r>
                      <a:r>
                        <a:rPr lang="uk-UA" sz="1400" spc="6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домішки у</a:t>
                      </a:r>
                      <a:r>
                        <a:rPr lang="uk-UA" sz="1400" spc="-2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вантажах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2230">
                        <a:spcAft>
                          <a:spcPts val="0"/>
                        </a:spcAft>
                        <a:tabLst>
                          <a:tab pos="995045" algn="l"/>
                          <a:tab pos="1915160" algn="l"/>
                          <a:tab pos="2101215" algn="l"/>
                          <a:tab pos="2531110" algn="l"/>
                          <a:tab pos="2765425" algn="l"/>
                          <a:tab pos="3376930" algn="l"/>
                          <a:tab pos="3678555" algn="l"/>
                        </a:tabLst>
                      </a:pPr>
                      <a:r>
                        <a:rPr lang="uk-UA" sz="1400">
                          <a:effectLst/>
                        </a:rPr>
                        <a:t>коефіцієнт забруднення вантажів при</a:t>
                      </a:r>
                      <a:r>
                        <a:rPr lang="uk-UA" sz="1400" spc="-5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перевезенні; </a:t>
                      </a:r>
                      <a:r>
                        <a:rPr lang="uk-UA" sz="1400" spc="-5">
                          <a:effectLst/>
                        </a:rPr>
                        <a:t>частка	</a:t>
                      </a:r>
                      <a:r>
                        <a:rPr lang="uk-UA" sz="1400" spc="-10">
                          <a:effectLst/>
                        </a:rPr>
                        <a:t>вантажу,		</a:t>
                      </a:r>
                      <a:r>
                        <a:rPr lang="uk-UA" sz="1400" spc="-5">
                          <a:effectLst/>
                        </a:rPr>
                        <a:t>що		</a:t>
                      </a:r>
                      <a:r>
                        <a:rPr lang="uk-UA" sz="1400">
                          <a:effectLst/>
                        </a:rPr>
                        <a:t>не	</a:t>
                      </a:r>
                      <a:r>
                        <a:rPr lang="uk-UA" sz="1400" spc="-5">
                          <a:effectLst/>
                        </a:rPr>
                        <a:t>прийнята</a:t>
                      </a:r>
                      <a:r>
                        <a:rPr lang="uk-UA" sz="1400" spc="-330">
                          <a:effectLst/>
                        </a:rPr>
                        <a:t> </a:t>
                      </a:r>
                      <a:r>
                        <a:rPr lang="uk-UA" sz="1400" spc="-5">
                          <a:effectLst/>
                        </a:rPr>
                        <a:t>вантажоодержувачем	</a:t>
                      </a:r>
                      <a:r>
                        <a:rPr lang="uk-UA" sz="1400">
                          <a:effectLst/>
                        </a:rPr>
                        <a:t>після	</a:t>
                      </a:r>
                      <a:r>
                        <a:rPr lang="uk-UA" sz="1400" spc="-5">
                          <a:effectLst/>
                        </a:rPr>
                        <a:t>перевезення	через</a:t>
                      </a:r>
                      <a:r>
                        <a:rPr lang="uk-UA" sz="1400" spc="-3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забруднення;</a:t>
                      </a:r>
                      <a:endParaRPr lang="uk-UA" sz="1100">
                        <a:effectLst/>
                      </a:endParaRPr>
                    </a:p>
                    <a:p>
                      <a:pPr marL="65405" marR="6350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допустимий відсоток сторонніх домішок у</a:t>
                      </a:r>
                      <a:r>
                        <a:rPr lang="uk-UA" sz="1400" spc="4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вантажі частку сторонніх домішок у</a:t>
                      </a:r>
                      <a:r>
                        <a:rPr lang="uk-UA" sz="1400" spc="-7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вантажі;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24230">
                <a:tc>
                  <a:txBody>
                    <a:bodyPr/>
                    <a:lstStyle/>
                    <a:p>
                      <a:pPr marL="6540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Крадіжки</a:t>
                      </a:r>
                      <a:r>
                        <a:rPr lang="uk-UA" sz="1400" spc="-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4770">
                        <a:spcAft>
                          <a:spcPts val="0"/>
                        </a:spcAft>
                        <a:tabLst>
                          <a:tab pos="728345" algn="l"/>
                          <a:tab pos="1470025" algn="l"/>
                          <a:tab pos="1835785" algn="l"/>
                          <a:tab pos="3035300" algn="l"/>
                          <a:tab pos="3803650" algn="l"/>
                        </a:tabLst>
                      </a:pPr>
                      <a:r>
                        <a:rPr lang="uk-UA" sz="1400" spc="-5">
                          <a:effectLst/>
                        </a:rPr>
                        <a:t>питомі	витрати	</a:t>
                      </a:r>
                      <a:r>
                        <a:rPr lang="uk-UA" sz="1400" spc="-10">
                          <a:effectLst/>
                        </a:rPr>
                        <a:t>від	</a:t>
                      </a:r>
                      <a:r>
                        <a:rPr lang="uk-UA" sz="1400" spc="-5">
                          <a:effectLst/>
                        </a:rPr>
                        <a:t>незбереження	вантажу	при</a:t>
                      </a:r>
                      <a:r>
                        <a:rPr lang="uk-UA" sz="1400" spc="-33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перевезенні;</a:t>
                      </a:r>
                      <a:endParaRPr lang="uk-UA" sz="1100">
                        <a:effectLst/>
                      </a:endParaRPr>
                    </a:p>
                    <a:p>
                      <a:pPr marL="65405" marR="828040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частка крадіжок вантажів при</a:t>
                      </a:r>
                      <a:r>
                        <a:rPr lang="uk-UA" sz="1400" spc="-8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перевезенні; середній збиток від крадіжок</a:t>
                      </a:r>
                      <a:r>
                        <a:rPr lang="uk-UA" sz="1400" spc="-7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0395">
                <a:tc>
                  <a:txBody>
                    <a:bodyPr/>
                    <a:lstStyle/>
                    <a:p>
                      <a:pPr marL="65405" marR="753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Пошкодження вантажів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511175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частка вантажів, перевезених без</a:t>
                      </a:r>
                      <a:r>
                        <a:rPr lang="uk-UA" sz="1400" spc="-8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пошкоджень; середній збиток від пошкоджень</a:t>
                      </a:r>
                      <a:r>
                        <a:rPr lang="uk-UA" sz="1400" spc="-4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вантажу; питомі витрати від пошкоджень</a:t>
                      </a:r>
                      <a:r>
                        <a:rPr lang="uk-UA" sz="1400" spc="-8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вантажу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33170">
                <a:tc>
                  <a:txBody>
                    <a:bodyPr/>
                    <a:lstStyle/>
                    <a:p>
                      <a:pPr marL="6540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Втрати</a:t>
                      </a:r>
                      <a:r>
                        <a:rPr lang="uk-UA" sz="1400" spc="-1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вантажів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66115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норми </a:t>
                      </a:r>
                      <a:r>
                        <a:rPr lang="uk-UA" sz="1400" dirty="0" err="1">
                          <a:effectLst/>
                        </a:rPr>
                        <a:t>убутку;питомі</a:t>
                      </a:r>
                      <a:r>
                        <a:rPr lang="uk-UA" sz="1400" dirty="0">
                          <a:effectLst/>
                        </a:rPr>
                        <a:t> втрати</a:t>
                      </a:r>
                      <a:r>
                        <a:rPr lang="uk-UA" sz="1400" spc="-2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вантажу; середня втрата вантажів при</a:t>
                      </a:r>
                      <a:r>
                        <a:rPr lang="uk-UA" sz="1400" spc="-40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перевезенні; вартість втрат вантажу при</a:t>
                      </a:r>
                      <a:r>
                        <a:rPr lang="uk-UA" sz="1400" spc="-11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транспортуванні; кількість вантажів, доставлених без</a:t>
                      </a:r>
                      <a:r>
                        <a:rPr lang="uk-UA" sz="1400" spc="-8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втрат;</a:t>
                      </a:r>
                      <a:endParaRPr lang="uk-UA" sz="1100" dirty="0">
                        <a:effectLst/>
                      </a:endParaRPr>
                    </a:p>
                    <a:p>
                      <a:pPr marL="65405" marR="62865">
                        <a:spcAft>
                          <a:spcPts val="0"/>
                        </a:spcAft>
                        <a:tabLst>
                          <a:tab pos="1144270" algn="l"/>
                          <a:tab pos="2142490" algn="l"/>
                          <a:tab pos="2870835" algn="l"/>
                          <a:tab pos="3804920" algn="l"/>
                        </a:tabLst>
                      </a:pPr>
                      <a:r>
                        <a:rPr lang="uk-UA" sz="1400" spc="-5" dirty="0">
                          <a:effectLst/>
                        </a:rPr>
                        <a:t>коефіцієнт	зниження	якості	вантажів	при</a:t>
                      </a:r>
                      <a:r>
                        <a:rPr lang="uk-UA" sz="1400" spc="-335" dirty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перевезенні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9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1215</TotalTime>
  <Words>1307</Words>
  <Application>Microsoft Office PowerPoint</Application>
  <PresentationFormat>Экран (4:3)</PresentationFormat>
  <Paragraphs>284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Исполнительная</vt:lpstr>
      <vt:lpstr>Вінницький національний технічний університет Факультет машинобудування і транспорту Кафедра АТМ </vt:lpstr>
      <vt:lpstr>ОБҐРУНТУВАННЯ ТЕМИ, МЕТИ ТА ЗАВДАНЬ МАГІСТЕРСЬКОЇ КВАЛІФІКАЦІЙНОЇ РОБОТИ</vt:lpstr>
      <vt:lpstr>Презентация PowerPoint</vt:lpstr>
      <vt:lpstr>ДИНАМІКА ЗМІНИ ПОКАЗНИКІВ АВТОТРАНСПОРТНОЇ ГАЛУЗІ УКРАЇНИ 2001-2014 рр. </vt:lpstr>
      <vt:lpstr>МЕТОДИЧНІ ПІДХОДИ ДО ВИЗНАЧЕННЯ ЦІЛЕЙ ЦІНОУТВОРЕННЯ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ЗАЛЕЖНІСТЬ ЦІНИ НА ПЕРЕВЕЗЕННЯ В МІЖНАРОДНОМУ СПОЛУЧЕННІ НА ПРИКЛАДІ ПЕРЕВЕЗЕНЬ МІЖ УКРАЇНОЮ ТА ПОЛЬЩЕЮ</vt:lpstr>
      <vt:lpstr>ЗАЛЕЖНІСТЬ СПІВВІДНОШЕННІ СОБІВАРТОСТІ ТА ЦІНИ ВІД РІВНЯ ЯКОСТІ</vt:lpstr>
      <vt:lpstr>Фрагмент загального переліку факторів , що впливають на ціну та якість</vt:lpstr>
      <vt:lpstr>ЕКОНОМІКО-МАТЕМАТИЧНА МОДЕЛЬ ПРОЦЕСУ ЗАДОВОЛЕННЯ ПОПИТУ НА ОДНОРІДНУ ТРАНСПОРТНУ ПОСЛУГУ НА РИНКУ</vt:lpstr>
      <vt:lpstr>Блок-схема механізму формування стратегій просування транспортних послуг</vt:lpstr>
      <vt:lpstr>Блок-схема алгоритму визначення стратегії  автотранспортного підприємства</vt:lpstr>
      <vt:lpstr>МЕТОДИКА РОЗРОБКИ СТРАТЕГІЙ ПРОСУВАННЯ ТРАНСПОРТНИХ ПОСЛУГ ПІДПРИЄМСТВА</vt:lpstr>
      <vt:lpstr>ЗВЕДЕНІ РЕЗУЛЬТАТИ РОЗРОБКИ SWOT-СТРАТЕГІЙ ПП «БЕРКУТ-ТРАНС» ПО ПЕРІОДАХ</vt:lpstr>
      <vt:lpstr>Презентация PowerPoint</vt:lpstr>
      <vt:lpstr>ДЯКУЮ ЗА УВАГУ, ДОПОВІДЬ ЗАКІНЧЕНО!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науки, молоді та спорту України Вінницький національний технічний університет Інститут машинобудування і транспорту Факультет АРВ Кафедра АТМ</dc:title>
  <dc:creator>Юрий</dc:creator>
  <cp:lastModifiedBy>burennikov@gmail.com</cp:lastModifiedBy>
  <cp:revision>73</cp:revision>
  <cp:lastPrinted>2014-11-24T08:02:52Z</cp:lastPrinted>
  <dcterms:created xsi:type="dcterms:W3CDTF">2012-05-14T15:57:23Z</dcterms:created>
  <dcterms:modified xsi:type="dcterms:W3CDTF">2015-11-21T12:30:03Z</dcterms:modified>
</cp:coreProperties>
</file>