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50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9" r:id="rId4"/>
    <p:sldId id="284" r:id="rId5"/>
    <p:sldId id="292" r:id="rId6"/>
    <p:sldId id="290" r:id="rId7"/>
    <p:sldId id="289" r:id="rId8"/>
    <p:sldId id="288" r:id="rId9"/>
    <p:sldId id="262" r:id="rId10"/>
    <p:sldId id="271" r:id="rId11"/>
    <p:sldId id="279" r:id="rId12"/>
    <p:sldId id="285" r:id="rId13"/>
    <p:sldId id="258" r:id="rId14"/>
    <p:sldId id="277" r:id="rId15"/>
    <p:sldId id="287" r:id="rId16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84" autoAdjust="0"/>
    <p:restoredTop sz="91119" autoAdjust="0"/>
  </p:normalViewPr>
  <p:slideViewPr>
    <p:cSldViewPr>
      <p:cViewPr varScale="1">
        <p:scale>
          <a:sx n="67" d="100"/>
          <a:sy n="67" d="100"/>
        </p:scale>
        <p:origin x="-14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00" d="100"/>
        <a:sy n="3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6640596-106D-493A-AF0C-0EE750600603}" type="datetimeFigureOut">
              <a:rPr lang="uk-UA"/>
              <a:pPr>
                <a:defRPr/>
              </a:pPr>
              <a:t>20.11.2015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6C86030-3248-4577-8104-D22860B90B5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108314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B518326-6235-486A-864A-16CD9BF29D2E}" type="datetimeFigureOut">
              <a:rPr lang="ru-RU"/>
              <a:pPr>
                <a:defRPr/>
              </a:pPr>
              <a:t>20.11.2015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749C39E-B9D6-4765-B250-3DA100F95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17414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C90BFC-BC2F-4E0B-B883-C37096A9604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7693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227ADC-B46B-4641-AAEE-63738962E21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7012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537501-6719-4955-8584-AE0CD9A106B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7729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02F4DA-F869-4FFA-9DFF-B5AC1625199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4961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9220193-D80F-4329-9993-F328B94BC94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5358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32A1C3-D95F-4716-941E-C95821C3922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1332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552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708670-F61F-45FF-8306-5364390CC6D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8443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787F2E-0CFB-4C0C-B9C8-0A398B12565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4532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3626F3-4207-4CF0-A154-590AEC99B49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4257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1A836F-D540-4612-84E6-8784EB3A942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1545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D72797-322E-4DCA-88D9-B025148962E2}" type="slidenum">
              <a:rPr lang="uk-UA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uk-UA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9818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D72797-322E-4DCA-88D9-B025148962E2}" type="slidenum">
              <a:rPr lang="uk-UA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uk-UA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2816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896B23-4A7C-47B9-B99D-52FE2F4C0DB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257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1EF42B-CEE7-40C4-A8BA-4CC405274FB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03831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261DD5-C04C-49FA-ABA1-E17BA17B31D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9428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F576C-A0C6-488D-BD06-A50464FEBE1D}" type="datetime1">
              <a:rPr lang="ru-RU"/>
              <a:pPr>
                <a:defRPr/>
              </a:pPr>
              <a:t>20.11.2015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A230D-A54E-4C6A-A103-A9EFFB88F8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9181B-EACF-4A40-B70F-C4BCE9E8E680}" type="datetime1">
              <a:rPr lang="ru-RU"/>
              <a:pPr>
                <a:defRPr/>
              </a:pPr>
              <a:t>20.11.2015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081C3-0B06-4B10-A5D3-0B98BEBF1B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88853-C4A7-4EE7-83D8-66891A7ABA49}" type="datetime1">
              <a:rPr lang="ru-RU"/>
              <a:pPr>
                <a:defRPr/>
              </a:pPr>
              <a:t>20.11.2015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40BC7-FBD2-4C1A-8F48-3982B6AD9DB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B4521-C675-4F7C-BF71-3933461A433A}" type="datetime1">
              <a:rPr lang="ru-RU"/>
              <a:pPr>
                <a:defRPr/>
              </a:pPr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48488" y="182563"/>
            <a:ext cx="2057400" cy="365125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2A5ECFA1-F929-46BB-9382-F5B4E66CB0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405BE-6CEF-4022-93B4-C77E136DB8F8}" type="datetime1">
              <a:rPr lang="ru-RU"/>
              <a:pPr>
                <a:defRPr/>
              </a:pPr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48488" y="115888"/>
            <a:ext cx="2057400" cy="365125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6BF34F42-81A9-4852-A618-16D172E86F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791F8-B179-4F2E-87C9-1DFD86797699}" type="datetime1">
              <a:rPr lang="ru-RU"/>
              <a:pPr>
                <a:defRPr/>
              </a:pPr>
              <a:t>20.11.2015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88F6C-9D60-470F-B313-912B03FAE2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6E92D-B5EF-44C4-8C7A-C40CE8E573E2}" type="datetime1">
              <a:rPr lang="ru-RU"/>
              <a:pPr>
                <a:defRPr/>
              </a:pPr>
              <a:t>20.11.2015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1B30D-4556-4535-ABB4-42FCAC73AB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76672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75BEE-CE0F-47BD-B660-A7664628A163}" type="datetime1">
              <a:rPr lang="ru-RU"/>
              <a:pPr>
                <a:defRPr/>
              </a:pPr>
              <a:t>20.11.2015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48488" y="188913"/>
            <a:ext cx="2057400" cy="365125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ECF17D2C-1E86-4361-8292-A250C7BCAE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A9722-76F1-496F-8D59-3299A285E868}" type="datetime1">
              <a:rPr lang="ru-RU"/>
              <a:pPr>
                <a:defRPr/>
              </a:pPr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488" y="188913"/>
            <a:ext cx="2057400" cy="365125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5FD95E39-007D-4AAF-BA46-7EB6F6EB54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2313B-502B-41D4-A07A-281D7F235222}" type="datetime1">
              <a:rPr lang="ru-RU"/>
              <a:pPr>
                <a:defRPr/>
              </a:pPr>
              <a:t>20.11.2015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AFCFB-3E48-4C5F-B37C-DD8AB8C0DF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620FF-36F4-4659-83AF-693ABF0E84CD}" type="datetime1">
              <a:rPr lang="ru-RU"/>
              <a:pPr>
                <a:defRPr/>
              </a:pPr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84A8B-7B63-4208-B44E-4FEF4784FA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87C4B0-44B3-4AB1-B286-04B94AB3A9FC}" type="datetime1">
              <a:rPr lang="ru-RU"/>
              <a:pPr>
                <a:defRPr/>
              </a:pPr>
              <a:t>20.11.2015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5CA0C7-61D6-432E-BE1E-EDAECEE050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1" r:id="rId1"/>
    <p:sldLayoutId id="2147484512" r:id="rId2"/>
    <p:sldLayoutId id="2147484513" r:id="rId3"/>
    <p:sldLayoutId id="2147484510" r:id="rId4"/>
    <p:sldLayoutId id="2147484509" r:id="rId5"/>
    <p:sldLayoutId id="2147484514" r:id="rId6"/>
    <p:sldLayoutId id="2147484515" r:id="rId7"/>
    <p:sldLayoutId id="2147484508" r:id="rId8"/>
    <p:sldLayoutId id="2147484516" r:id="rId9"/>
    <p:sldLayoutId id="2147484507" r:id="rId10"/>
    <p:sldLayoutId id="214748450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850" y="333375"/>
            <a:ext cx="8569325" cy="6217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  Ілюстративний матеріал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магістерської кваліфікаційної роботи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cap="all" dirty="0" err="1" smtClean="0">
                <a:latin typeface="Times New Roman" pitchFamily="18" charset="0"/>
                <a:cs typeface="Times New Roman" pitchFamily="18" charset="0"/>
              </a:rPr>
              <a:t>Стахова</a:t>
            </a:r>
            <a:r>
              <a:rPr lang="uk-UA" cap="all" dirty="0" smtClean="0">
                <a:latin typeface="Times New Roman" pitchFamily="18" charset="0"/>
                <a:cs typeface="Times New Roman" pitchFamily="18" charset="0"/>
              </a:rPr>
              <a:t> Віктора Івановича</a:t>
            </a:r>
            <a:endParaRPr lang="en-US" cap="all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b="1" cap="all" dirty="0" smtClean="0">
                <a:latin typeface="Times New Roman" pitchFamily="18" charset="0"/>
                <a:cs typeface="Times New Roman" pitchFamily="18" charset="0"/>
              </a:rPr>
              <a:t>Визначення пріоритетних напрямків розвитку автотранспортних підприємств в ринкових умовах</a:t>
            </a: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   </a:t>
            </a:r>
          </a:p>
          <a:p>
            <a:pPr marL="0" lvl="3"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Науковий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керівник</a:t>
            </a:r>
          </a:p>
          <a:p>
            <a:pPr marL="0" lvl="3" algn="ctr"/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0" lvl="3"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кандидат технічних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наук,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доцент </a:t>
            </a:r>
            <a:r>
              <a:rPr lang="uk-UA" cap="all" dirty="0" err="1" smtClean="0">
                <a:latin typeface="Times New Roman" pitchFamily="18" charset="0"/>
                <a:cs typeface="Times New Roman" pitchFamily="18" charset="0"/>
              </a:rPr>
              <a:t>Крещенецький</a:t>
            </a:r>
            <a:r>
              <a:rPr lang="uk-UA" cap="all" dirty="0" smtClean="0">
                <a:latin typeface="Times New Roman" pitchFamily="18" charset="0"/>
                <a:cs typeface="Times New Roman" pitchFamily="18" charset="0"/>
              </a:rPr>
              <a:t> Володимир Леонідович</a:t>
            </a:r>
          </a:p>
          <a:p>
            <a:pPr marL="0" lvl="3" algn="ctr"/>
            <a:endParaRPr lang="uk-UA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lvl="3" algn="ctr"/>
            <a:endParaRPr lang="uk-UA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lvl="3" algn="ctr"/>
            <a:endParaRPr lang="uk-UA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0" lvl="3" algn="ctr"/>
            <a:r>
              <a:rPr lang="uk-UA" cap="all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інниця 2015</a:t>
            </a:r>
            <a:r>
              <a:rPr lang="uk-UA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 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2"/>
          <p:cNvSpPr>
            <a:spLocks noGrp="1"/>
          </p:cNvSpPr>
          <p:nvPr>
            <p:ph type="title"/>
          </p:nvPr>
        </p:nvSpPr>
        <p:spPr>
          <a:xfrm>
            <a:off x="611188" y="188913"/>
            <a:ext cx="7886700" cy="687387"/>
          </a:xfrm>
        </p:spPr>
        <p:txBody>
          <a:bodyPr/>
          <a:lstStyle/>
          <a:p>
            <a:pPr algn="ctr"/>
            <a:r>
              <a:rPr lang="uk-UA" sz="1800" b="1" dirty="0" smtClean="0">
                <a:latin typeface="Times New Roman" pitchFamily="18" charset="0"/>
              </a:rPr>
              <a:t>АЛГОРИТМ МОДЕЛЮВАННЯ </a:t>
            </a:r>
            <a:r>
              <a:rPr lang="uk-UA" sz="1800" b="1" dirty="0" smtClean="0">
                <a:latin typeface="Times New Roman" pitchFamily="18" charset="0"/>
              </a:rPr>
              <a:t>СТРАТЕГІЙ </a:t>
            </a:r>
            <a:r>
              <a:rPr lang="uk-UA" sz="1800" b="1" dirty="0" smtClean="0">
                <a:latin typeface="Times New Roman" pitchFamily="18" charset="0"/>
              </a:rPr>
              <a:t>РОЗВИТКУ 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ПІДПРИЄМСТВ АВТОМОБІЛЬНОГО ТРАНСПОРТУ</a:t>
            </a:r>
            <a:endParaRPr lang="uk-UA" sz="1800" b="1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ECB294-AD80-4DC3-988B-7D18EBC59A97}" type="slidenum">
              <a:rPr lang="ru-RU"/>
              <a:pPr>
                <a:defRPr/>
              </a:pPr>
              <a:t>10</a:t>
            </a:fld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380367" cy="5919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628650" y="116632"/>
            <a:ext cx="7886700" cy="903288"/>
          </a:xfrm>
        </p:spPr>
        <p:txBody>
          <a:bodyPr/>
          <a:lstStyle/>
          <a:p>
            <a:pPr algn="ctr"/>
            <a:r>
              <a:rPr lang="uk-UA" sz="2000" b="1" cap="all" dirty="0">
                <a:latin typeface="Times New Roman" pitchFamily="18" charset="0"/>
                <a:cs typeface="Times New Roman" pitchFamily="18" charset="0"/>
              </a:rPr>
              <a:t>Результати моделювання інтегральних показників ефективності напрямків </a:t>
            </a:r>
            <a:r>
              <a:rPr lang="uk-UA" sz="2000" b="1" cap="all" dirty="0" smtClean="0">
                <a:latin typeface="Times New Roman" pitchFamily="18" charset="0"/>
                <a:cs typeface="Times New Roman" pitchFamily="18" charset="0"/>
              </a:rPr>
              <a:t>розвитку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FA02E5-D2BA-4B22-B362-25685DF8F2E0}" type="slidenum">
              <a:rPr lang="ru-RU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1928802"/>
          <a:ext cx="8358246" cy="2560320"/>
        </p:xfrm>
        <a:graphic>
          <a:graphicData uri="http://schemas.openxmlformats.org/drawingml/2006/table">
            <a:tbl>
              <a:tblPr/>
              <a:tblGrid>
                <a:gridCol w="1375430"/>
                <a:gridCol w="1197279"/>
                <a:gridCol w="1131782"/>
                <a:gridCol w="1123050"/>
                <a:gridCol w="1214744"/>
                <a:gridCol w="1132655"/>
                <a:gridCol w="1183306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Показники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0160"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uk-UA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Автотранском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ТОВ Назарет Транс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ПП Беркут-транс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ПАТ Вінницьке АТП 0161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ТОВ Транс - Легіон Україна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ЗАТ Укртранс - Вінниця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Показник ефективності структури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0,493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0,470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0,465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0,428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0,543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0,878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Показник ефективності функцій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627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850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847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755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949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698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Показник ефективності організації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691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779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789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996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716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0,8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96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Показник ефективності управління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324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185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359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176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227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357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14282" y="1071546"/>
            <a:ext cx="85011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023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Абсолютні значення 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інтегральних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показників ефективності напрямків розвитку серед підприємств конкурентів м. Вінниці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28596" y="5429264"/>
          <a:ext cx="8358246" cy="612578"/>
        </p:xfrm>
        <a:graphic>
          <a:graphicData uri="http://schemas.openxmlformats.org/drawingml/2006/table">
            <a:tbl>
              <a:tblPr/>
              <a:tblGrid>
                <a:gridCol w="2088936"/>
                <a:gridCol w="2089770"/>
                <a:gridCol w="2089770"/>
                <a:gridCol w="2089770"/>
              </a:tblGrid>
              <a:tr h="408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Структурний напрямок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Функціональний напрямок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Організаційний напрямок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Управлінський напрямок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1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0,562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0,661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0,694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0,903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571472" y="4714884"/>
            <a:ext cx="78380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Відносні інтегральні показники ефективності напрямків досліджуваного підприємства</a:t>
            </a:r>
          </a:p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порівнянні з еталонними значеннями</a:t>
            </a: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886700" cy="430213"/>
          </a:xfrm>
        </p:spPr>
        <p:txBody>
          <a:bodyPr/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ПРАКТИЧНЕ ЗНАЧЕННЯ ОДЕРЖАНИХ РЕЗУЛЬТАТІВ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FA382-9DAC-496D-8324-833380B5DB70}" type="slidenum">
              <a:rPr lang="ru-RU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5288" y="1237229"/>
            <a:ext cx="8353425" cy="47089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 indent="450850" algn="ctr" eaLnBrk="0" hangingPunct="0">
              <a:tabLst>
                <a:tab pos="180975" algn="l"/>
              </a:tabLst>
            </a:pPr>
            <a:r>
              <a:rPr lang="uk-UA" altLang="uk-UA" sz="2000" b="1" dirty="0" smtClean="0"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uk-UA" altLang="uk-UA" sz="2000" b="1" dirty="0">
                <a:latin typeface="Times New Roman" pitchFamily="18" charset="0"/>
                <a:cs typeface="Times New Roman" pitchFamily="18" charset="0"/>
              </a:rPr>
              <a:t>, які мають найбільшу практичну значущість: </a:t>
            </a:r>
          </a:p>
          <a:p>
            <a:pPr indent="450850" algn="just" eaLnBrk="0" hangingPunct="0">
              <a:buFont typeface="Wingdings" pitchFamily="2" charset="2"/>
              <a:buChar char="q"/>
              <a:tabLst>
                <a:tab pos="180975" algn="l"/>
              </a:tabLst>
            </a:pPr>
            <a:r>
              <a:rPr lang="uk-UA" sz="2000" dirty="0" smtClean="0">
                <a:latin typeface="Times New Roman"/>
                <a:ea typeface="Times New Roman"/>
              </a:rPr>
              <a:t>методика </a:t>
            </a:r>
            <a:r>
              <a:rPr lang="uk-UA" sz="2000" dirty="0">
                <a:latin typeface="Times New Roman"/>
                <a:ea typeface="Times New Roman"/>
              </a:rPr>
              <a:t>вибору пріоритетних напрямків розвитку </a:t>
            </a:r>
            <a:r>
              <a:rPr lang="uk-UA" sz="2000" dirty="0" smtClean="0">
                <a:latin typeface="Times New Roman"/>
                <a:ea typeface="Times New Roman"/>
              </a:rPr>
              <a:t>підприємств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автомобільного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транспорту</a:t>
            </a:r>
            <a:r>
              <a:rPr lang="uk-UA" altLang="uk-UA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450850" algn="just" eaLnBrk="0" hangingPunct="0">
              <a:buFont typeface="Wingdings" pitchFamily="2" charset="2"/>
              <a:buChar char="q"/>
              <a:tabLst>
                <a:tab pos="180975" algn="l"/>
              </a:tabLst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програмний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пакет визначення пріоритетних напрямків розвитку підприємств автомобільного транспорту</a:t>
            </a:r>
            <a:r>
              <a:rPr lang="uk-UA" altLang="uk-UA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(Свідоцтво на реєстрацію авторського права на твір № 37401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altLang="uk-UA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uk-UA" alt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180975" algn="l"/>
              </a:tabLst>
            </a:pPr>
            <a:endParaRPr lang="uk-UA" alt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180975" algn="l"/>
              </a:tabLst>
            </a:pPr>
            <a:endParaRPr lang="uk-UA" alt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180975" algn="l"/>
              </a:tabLst>
            </a:pPr>
            <a:endParaRPr lang="uk-UA" alt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180975" algn="l"/>
              </a:tabLst>
            </a:pPr>
            <a:r>
              <a:rPr lang="uk-UA" altLang="uk-UA" sz="2000" b="1" dirty="0" smtClean="0">
                <a:latin typeface="Times New Roman" pitchFamily="18" charset="0"/>
                <a:cs typeface="Times New Roman" pitchFamily="18" charset="0"/>
              </a:rPr>
              <a:t>Впровадження результатів досліджень</a:t>
            </a:r>
          </a:p>
          <a:p>
            <a:pPr indent="450850" algn="just" eaLnBrk="0" hangingPunct="0">
              <a:tabLst>
                <a:tab pos="180975" algn="l"/>
              </a:tabLst>
            </a:pPr>
            <a:r>
              <a:rPr lang="uk-UA" altLang="uk-UA" sz="2000" dirty="0">
                <a:latin typeface="Times New Roman" pitchFamily="18" charset="0"/>
                <a:cs typeface="Times New Roman" pitchFamily="18" charset="0"/>
              </a:rPr>
              <a:t>Запропоновані методики, а також висновки та рекомендації одержані в </a:t>
            </a:r>
            <a:r>
              <a:rPr lang="uk-UA" altLang="uk-UA" sz="2000" dirty="0" smtClean="0">
                <a:latin typeface="Times New Roman" pitchFamily="18" charset="0"/>
                <a:cs typeface="Times New Roman" pitchFamily="18" charset="0"/>
              </a:rPr>
              <a:t>магістерській кваліфікаційній роботі впроваджені </a:t>
            </a:r>
            <a:r>
              <a:rPr lang="uk-UA" altLang="uk-UA" sz="20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ПП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“Автотранском“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tabLst>
                <a:tab pos="180975" algn="l"/>
              </a:tabLst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Матеріали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роботи використовуються в навчальному процесі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кафедри автомобілів та транспортного менеджменту Вінницького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національного технічного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університету.</a:t>
            </a:r>
            <a:endParaRPr lang="uk-UA" alt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755576" y="15032"/>
            <a:ext cx="7886700" cy="83185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НАУКОВА НОВИЗНА ОТРИМАНИХ РЕЗУЛЬТАТІВ</a:t>
            </a: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E80EE-CDA4-4373-8BE7-F395E282F2B0}" type="slidenum">
              <a:rPr lang="ru-RU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647670"/>
            <a:ext cx="8784976" cy="5274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630555" algn="l"/>
              </a:tabLst>
            </a:pPr>
            <a:endParaRPr lang="uk-UA" i="1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630555" algn="l"/>
              </a:tabLst>
            </a:pPr>
            <a:r>
              <a:rPr lang="uk-UA" i="1" dirty="0" smtClean="0">
                <a:latin typeface="Times New Roman"/>
                <a:ea typeface="Times New Roman"/>
              </a:rPr>
              <a:t>вперше</a:t>
            </a:r>
            <a:r>
              <a:rPr lang="uk-UA" i="1" dirty="0">
                <a:latin typeface="Times New Roman"/>
                <a:ea typeface="Times New Roman"/>
              </a:rPr>
              <a:t>: </a:t>
            </a:r>
            <a:endParaRPr lang="ru-RU" sz="1600" dirty="0">
              <a:latin typeface="Times New Roman"/>
              <a:ea typeface="Times New Roman"/>
            </a:endParaRPr>
          </a:p>
          <a:p>
            <a:pPr lvl="0" indent="-342900" algn="just">
              <a:lnSpc>
                <a:spcPct val="101000"/>
              </a:lnSpc>
              <a:spcAft>
                <a:spcPts val="0"/>
              </a:spcAft>
              <a:buFont typeface="Times New Roman"/>
              <a:buChar char="-"/>
              <a:tabLst>
                <a:tab pos="457200" algn="l"/>
                <a:tab pos="630555" algn="l"/>
              </a:tabLst>
            </a:pPr>
            <a:r>
              <a:rPr lang="uk-UA" dirty="0">
                <a:latin typeface="Times New Roman"/>
                <a:ea typeface="Times New Roman"/>
              </a:rPr>
              <a:t>запропоновано методику вибору пріоритетних напрямків розвитку підприємств автомобільного транспорту, яка базується на методі адитивної оптимізації. Дана методика дасть змогу керівництву автотранспортних підприємств швидко визначатися щодо пріоритетних напрямів подальшого розвитку;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buFontTx/>
              <a:buChar char="-"/>
              <a:tabLst>
                <a:tab pos="630555" algn="l"/>
              </a:tabLst>
            </a:pPr>
            <a:r>
              <a:rPr lang="uk-UA" dirty="0" smtClean="0">
                <a:latin typeface="Times New Roman"/>
                <a:ea typeface="Times New Roman"/>
              </a:rPr>
              <a:t>розроблено </a:t>
            </a:r>
            <a:r>
              <a:rPr lang="uk-UA" dirty="0">
                <a:latin typeface="Times New Roman"/>
                <a:ea typeface="Times New Roman"/>
              </a:rPr>
              <a:t>економіко-математичну модель та алгоритм функціонування підприємства, які з достатньою точністю дозволять поетапно для кожної стратегії та варіанту її реалізації визначити економічну ефективність, конкурентоспроможність підприємства та фінансову реалізованість варіанту</a:t>
            </a:r>
            <a:r>
              <a:rPr lang="uk-UA" dirty="0" smtClean="0">
                <a:latin typeface="Times New Roman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  <a:buFontTx/>
              <a:buChar char="-"/>
              <a:tabLst>
                <a:tab pos="630555" algn="l"/>
              </a:tabLst>
            </a:pP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630555" algn="l"/>
              </a:tabLst>
            </a:pPr>
            <a:r>
              <a:rPr lang="uk-UA" i="1" dirty="0">
                <a:latin typeface="Times New Roman"/>
                <a:ea typeface="Times New Roman"/>
              </a:rPr>
              <a:t>удосконалено: 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630555" algn="l"/>
              </a:tabLst>
            </a:pPr>
            <a:r>
              <a:rPr lang="uk-UA" dirty="0" smtClean="0">
                <a:latin typeface="Times New Roman"/>
                <a:ea typeface="Times New Roman"/>
              </a:rPr>
              <a:t>- понятійний апарат економічної сутності категорії розвиток автотранспортних підприємств. </a:t>
            </a:r>
            <a:endParaRPr lang="ru-RU" sz="16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630555" algn="l"/>
              </a:tabLst>
            </a:pP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630555" algn="l"/>
              </a:tabLst>
            </a:pP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630555" algn="l"/>
              </a:tabLst>
            </a:pPr>
            <a:r>
              <a:rPr lang="uk-UA" i="1" dirty="0">
                <a:latin typeface="Times New Roman"/>
                <a:ea typeface="Times New Roman"/>
              </a:rPr>
              <a:t>дістали подальшого розвитку: 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630555" algn="l"/>
              </a:tabLst>
            </a:pPr>
            <a:r>
              <a:rPr lang="uk-UA" dirty="0">
                <a:latin typeface="Times New Roman"/>
                <a:ea typeface="Times New Roman"/>
              </a:rPr>
              <a:t>- </a:t>
            </a:r>
            <a:r>
              <a:rPr lang="uk-UA" dirty="0" smtClean="0">
                <a:latin typeface="Times New Roman"/>
                <a:ea typeface="Times New Roman"/>
              </a:rPr>
              <a:t>напрямки та стратегії розвитку адаптовані для підприємств автомобільного транспорту з врахуванням специфіки їх діяльності. 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title"/>
          </p:nvPr>
        </p:nvSpPr>
        <p:spPr>
          <a:xfrm>
            <a:off x="611560" y="1"/>
            <a:ext cx="7886700" cy="285727"/>
          </a:xfrm>
        </p:spPr>
        <p:txBody>
          <a:bodyPr/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C5AA4E-A577-41FF-B7F8-3C8C8DA25219}" type="slidenum">
              <a:rPr lang="ru-RU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17693"/>
            <a:ext cx="871296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  <a:tab pos="630555" algn="l"/>
              </a:tabLst>
            </a:pPr>
            <a:r>
              <a:rPr lang="uk-UA" dirty="0">
                <a:latin typeface="Times New Roman"/>
                <a:ea typeface="Times New Roman"/>
              </a:rPr>
              <a:t>Виконаний в </a:t>
            </a:r>
            <a:r>
              <a:rPr lang="uk-UA" dirty="0" smtClean="0">
                <a:latin typeface="Times New Roman"/>
                <a:ea typeface="Times New Roman"/>
              </a:rPr>
              <a:t>роботі </a:t>
            </a:r>
            <a:r>
              <a:rPr lang="uk-UA" dirty="0">
                <a:latin typeface="Times New Roman"/>
                <a:ea typeface="Times New Roman"/>
              </a:rPr>
              <a:t>аналіз функціонування та розвитку </a:t>
            </a:r>
            <a:r>
              <a:rPr lang="uk-UA" dirty="0" smtClean="0">
                <a:latin typeface="Times New Roman"/>
                <a:ea typeface="Times New Roman"/>
              </a:rPr>
              <a:t>автотранспортних </a:t>
            </a:r>
            <a:r>
              <a:rPr lang="uk-UA" dirty="0">
                <a:latin typeface="Times New Roman"/>
                <a:ea typeface="Times New Roman"/>
              </a:rPr>
              <a:t>підприємств довів необхідність проведення </a:t>
            </a:r>
            <a:r>
              <a:rPr lang="uk-UA" dirty="0" smtClean="0">
                <a:latin typeface="Times New Roman"/>
                <a:ea typeface="Times New Roman"/>
              </a:rPr>
              <a:t>змін, </a:t>
            </a:r>
            <a:r>
              <a:rPr lang="uk-UA" dirty="0">
                <a:latin typeface="Times New Roman"/>
                <a:ea typeface="Times New Roman"/>
              </a:rPr>
              <a:t>що зумовлено рядом причин: більшість підприємств мають завеликий апарат управління; значна частина підприємств перебувають на межі банкрутства і розпаду через свою </a:t>
            </a:r>
            <a:r>
              <a:rPr lang="uk-UA" dirty="0" err="1">
                <a:latin typeface="Times New Roman"/>
                <a:ea typeface="Times New Roman"/>
              </a:rPr>
              <a:t>неконкурентоспроможність</a:t>
            </a:r>
            <a:r>
              <a:rPr lang="uk-UA" dirty="0">
                <a:latin typeface="Times New Roman"/>
                <a:ea typeface="Times New Roman"/>
              </a:rPr>
              <a:t>.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uk-UA" dirty="0">
                <a:latin typeface="Times New Roman"/>
                <a:ea typeface="Times New Roman"/>
              </a:rPr>
              <a:t>Аналіз наукових досліджень з питань </a:t>
            </a:r>
            <a:r>
              <a:rPr lang="uk-UA" dirty="0" smtClean="0">
                <a:latin typeface="Times New Roman"/>
                <a:ea typeface="Times New Roman"/>
              </a:rPr>
              <a:t>розвитку </a:t>
            </a:r>
            <a:r>
              <a:rPr lang="uk-UA" dirty="0">
                <a:latin typeface="Times New Roman"/>
                <a:ea typeface="Times New Roman"/>
              </a:rPr>
              <a:t>показав, що наявні дослідження мають дещо </a:t>
            </a:r>
            <a:r>
              <a:rPr lang="uk-UA" dirty="0" err="1">
                <a:latin typeface="Times New Roman"/>
                <a:ea typeface="Times New Roman"/>
              </a:rPr>
              <a:t>вузьконацілений</a:t>
            </a:r>
            <a:r>
              <a:rPr lang="uk-UA" dirty="0">
                <a:latin typeface="Times New Roman"/>
                <a:ea typeface="Times New Roman"/>
              </a:rPr>
              <a:t> галузевий характер та не враховують специфіки діяльності підприємств автомобільного </a:t>
            </a:r>
            <a:r>
              <a:rPr lang="uk-UA" dirty="0" smtClean="0">
                <a:latin typeface="Times New Roman"/>
                <a:ea typeface="Times New Roman"/>
              </a:rPr>
              <a:t>транспорту</a:t>
            </a:r>
            <a:r>
              <a:rPr lang="uk-UA" sz="1600" dirty="0" smtClean="0">
                <a:latin typeface="Times New Roman"/>
                <a:ea typeface="Times New Roman"/>
              </a:rPr>
              <a:t> 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uk-UA" dirty="0" smtClean="0">
                <a:latin typeface="Times New Roman"/>
                <a:ea typeface="Times New Roman"/>
              </a:rPr>
              <a:t>На </a:t>
            </a:r>
            <a:r>
              <a:rPr lang="uk-UA" dirty="0">
                <a:latin typeface="Times New Roman"/>
                <a:ea typeface="Times New Roman"/>
              </a:rPr>
              <a:t>підставі зроблених автором узагальнень визначено перспективні напрямки </a:t>
            </a:r>
            <a:r>
              <a:rPr lang="uk-UA" dirty="0" smtClean="0">
                <a:latin typeface="Times New Roman"/>
                <a:ea typeface="Times New Roman"/>
              </a:rPr>
              <a:t>розвитку </a:t>
            </a:r>
            <a:r>
              <a:rPr lang="uk-UA" dirty="0">
                <a:latin typeface="Times New Roman"/>
                <a:ea typeface="Times New Roman"/>
              </a:rPr>
              <a:t>підприємств автомобільного транспорту: структурний, функціональний, організаційний, управлінський.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uk-UA" dirty="0">
                <a:latin typeface="Times New Roman"/>
                <a:ea typeface="Times New Roman"/>
              </a:rPr>
              <a:t>Розроблена методику вибору пріоритетних напрямків розвитку підприємств автомобільного транспорту. Методика реалізована  в програмному пакеті визначення пріоритетних напрямків розвитку підприємств автомобільного транспорту (Свідоцтво на реєстрацію авторського права на твір № 37401</a:t>
            </a:r>
            <a:r>
              <a:rPr lang="uk-UA" dirty="0" smtClean="0">
                <a:latin typeface="Times New Roman"/>
                <a:ea typeface="Times New Roman"/>
              </a:rPr>
              <a:t>).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uk-UA" dirty="0" smtClean="0">
                <a:latin typeface="Times New Roman"/>
                <a:ea typeface="Times New Roman"/>
              </a:rPr>
              <a:t>Розроблена економіко - математична модель та алгоритм моделювання варіантів розвитку підприємств автомобільного транспорту, які дають можливість провести моделювання різних стратегій розвитку та вибрати найбільш ефективні в сучасних умовах.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uk-UA" dirty="0" smtClean="0">
                <a:latin typeface="Times New Roman"/>
                <a:ea typeface="Times New Roman"/>
              </a:rPr>
              <a:t>Проведена експериментальна перевірка адекватності моделі на основі результатів моделювання попередніх років діяльності підприємства ПП «</a:t>
            </a:r>
            <a:r>
              <a:rPr lang="uk-UA" dirty="0" err="1" smtClean="0">
                <a:latin typeface="Times New Roman"/>
                <a:ea typeface="Times New Roman"/>
              </a:rPr>
              <a:t>Автотранском</a:t>
            </a:r>
            <a:r>
              <a:rPr lang="uk-UA" dirty="0" smtClean="0">
                <a:latin typeface="Times New Roman"/>
                <a:ea typeface="Times New Roman"/>
              </a:rPr>
              <a:t>». </a:t>
            </a:r>
            <a:r>
              <a:rPr lang="uk-UA" dirty="0" smtClean="0">
                <a:latin typeface="Times New Roman"/>
                <a:ea typeface="Times New Roman"/>
              </a:rPr>
              <a:t>Встановлено</a:t>
            </a:r>
            <a:r>
              <a:rPr lang="uk-UA" dirty="0" smtClean="0">
                <a:latin typeface="Times New Roman"/>
                <a:ea typeface="Times New Roman"/>
              </a:rPr>
              <a:t>, що пріоритетним напрямком розвитку для даного підприємства є </a:t>
            </a:r>
            <a:r>
              <a:rPr lang="uk-UA" dirty="0" smtClean="0">
                <a:latin typeface="Times New Roman"/>
                <a:ea typeface="Times New Roman"/>
              </a:rPr>
              <a:t>структурний, адже він має найнижче значення як абсолютного так і відносного </a:t>
            </a:r>
            <a:r>
              <a:rPr lang="uk-UA" dirty="0" smtClean="0">
                <a:latin typeface="Times New Roman"/>
                <a:ea typeface="Times New Roman"/>
              </a:rPr>
              <a:t>інтегрального показника </a:t>
            </a:r>
            <a:r>
              <a:rPr lang="uk-UA" dirty="0" smtClean="0">
                <a:latin typeface="Times New Roman"/>
                <a:ea typeface="Times New Roman"/>
              </a:rPr>
              <a:t>ефективності і складає відповідно 0,49 і 0,56. </a:t>
            </a:r>
            <a:endParaRPr lang="ru-RU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/>
          </p:nvPr>
        </p:nvSpPr>
        <p:spPr>
          <a:xfrm>
            <a:off x="2268538" y="1709738"/>
            <a:ext cx="4464050" cy="1431925"/>
          </a:xfrm>
        </p:spPr>
        <p:txBody>
          <a:bodyPr/>
          <a:lstStyle/>
          <a:p>
            <a:r>
              <a:rPr lang="uk-UA" b="1" smtClean="0">
                <a:latin typeface="Times New Roman" pitchFamily="18" charset="0"/>
                <a:cs typeface="Times New Roman" pitchFamily="18" charset="0"/>
              </a:rPr>
              <a:t>Дякую за увагу!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488" y="188913"/>
            <a:ext cx="2057400" cy="365125"/>
          </a:xfrm>
        </p:spPr>
        <p:txBody>
          <a:bodyPr/>
          <a:lstStyle/>
          <a:p>
            <a:pPr>
              <a:defRPr/>
            </a:pPr>
            <a:fld id="{B5518328-B28A-4FD8-8DB7-5FB891E14F45}" type="slidenum">
              <a:rPr lang="ru-RU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288" y="1030288"/>
            <a:ext cx="82804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263" algn="just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Метою </a:t>
            </a: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магістерської кваліфікаційної роботи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є підвищення ефективності роботи автотранспортних підприємств на основі впровадження ефективних напрямків розвитку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49263" algn="just"/>
            <a:endParaRPr lang="uk-UA" sz="1600" dirty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Об’єктом </a:t>
            </a:r>
            <a:r>
              <a:rPr lang="uk-UA" sz="1600" b="1" i="1" dirty="0">
                <a:latin typeface="Times New Roman" pitchFamily="18" charset="0"/>
                <a:cs typeface="Times New Roman" pitchFamily="18" charset="0"/>
              </a:rPr>
              <a:t>дослідження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є виробничі процеси автотранспортних підприємств та напрямки їх розвитку за умови ефективного використання виробничого потенціалу.</a:t>
            </a:r>
          </a:p>
          <a:p>
            <a:pPr indent="449263" algn="just"/>
            <a:endParaRPr lang="uk-UA" sz="1600" dirty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Предметом </a:t>
            </a:r>
            <a:r>
              <a:rPr lang="uk-UA" sz="1600" b="1" i="1" dirty="0">
                <a:latin typeface="Times New Roman" pitchFamily="18" charset="0"/>
                <a:cs typeface="Times New Roman" pitchFamily="18" charset="0"/>
              </a:rPr>
              <a:t>дослідження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є вплив можливих напрямків розвитку автотранспортних підприємств на ефективність їх діяльності. 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endParaRPr lang="uk-UA" sz="1600" b="1" i="1" dirty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uk-UA" sz="1600" b="1" i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адачі</a:t>
            </a:r>
            <a:r>
              <a:rPr lang="uk-UA" sz="1600" b="1" i="1" dirty="0">
                <a:latin typeface="Times New Roman" pitchFamily="18" charset="0"/>
                <a:cs typeface="Times New Roman" pitchFamily="18" charset="0"/>
              </a:rPr>
              <a:t> дослідження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449263" algn="just"/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indent="-457200" algn="just">
              <a:buFont typeface="Wingdings" panose="05000000000000000000" pitchFamily="2" charset="2"/>
              <a:buChar char="Ø"/>
            </a:pPr>
            <a:r>
              <a:rPr lang="uk-UA" sz="1600" dirty="0" smtClean="0">
                <a:latin typeface="Times New Roman"/>
                <a:ea typeface="Times New Roman"/>
              </a:rPr>
              <a:t>виконати </a:t>
            </a:r>
            <a:r>
              <a:rPr lang="uk-UA" sz="1600" dirty="0">
                <a:latin typeface="Times New Roman"/>
                <a:ea typeface="Times New Roman"/>
              </a:rPr>
              <a:t>аналіз існуючих теоретичних підходів щодо сутності і змісту поняття </a:t>
            </a:r>
            <a:r>
              <a:rPr lang="uk-UA" sz="1600" dirty="0" err="1" smtClean="0">
                <a:latin typeface="Times New Roman"/>
                <a:ea typeface="Times New Roman"/>
              </a:rPr>
              <a:t>“розвиток</a:t>
            </a:r>
            <a:r>
              <a:rPr lang="uk-UA" sz="1600" dirty="0" smtClean="0">
                <a:latin typeface="Times New Roman"/>
                <a:ea typeface="Times New Roman"/>
              </a:rPr>
              <a:t> виробництва" </a:t>
            </a:r>
            <a:r>
              <a:rPr lang="uk-UA" sz="1600" dirty="0">
                <a:latin typeface="Times New Roman"/>
                <a:ea typeface="Times New Roman"/>
              </a:rPr>
              <a:t>та </a:t>
            </a:r>
            <a:r>
              <a:rPr lang="uk-UA" sz="1600" dirty="0" smtClean="0">
                <a:latin typeface="Times New Roman"/>
                <a:ea typeface="Times New Roman"/>
              </a:rPr>
              <a:t>уточнити </a:t>
            </a:r>
            <a:r>
              <a:rPr lang="uk-UA" sz="1600" dirty="0">
                <a:latin typeface="Times New Roman"/>
                <a:ea typeface="Times New Roman"/>
              </a:rPr>
              <a:t>його сутність для підприємств автомобільного </a:t>
            </a:r>
            <a:r>
              <a:rPr lang="uk-UA" sz="1600" dirty="0" smtClean="0">
                <a:latin typeface="Times New Roman"/>
                <a:ea typeface="Times New Roman"/>
              </a:rPr>
              <a:t>транспорту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1600" dirty="0" smtClean="0">
              <a:latin typeface="Times New Roman"/>
              <a:ea typeface="Times New Roman"/>
            </a:endParaRPr>
          </a:p>
          <a:p>
            <a:pPr indent="-457200" algn="just">
              <a:buFont typeface="Wingdings" panose="05000000000000000000" pitchFamily="2" charset="2"/>
              <a:buChar char="Ø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розробити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методику вибору пріоритетних напрямків розвитку підприємств автомобільного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транспорту;</a:t>
            </a:r>
          </a:p>
          <a:p>
            <a:pPr indent="-457200" algn="just">
              <a:buFont typeface="Wingdings" panose="05000000000000000000" pitchFamily="2" charset="2"/>
              <a:buChar char="Ø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розробити програмне забезпечення для вибору напрямку подальшого розвитку підприємства автомобільного транспорту.</a:t>
            </a:r>
          </a:p>
        </p:txBody>
      </p:sp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730250" y="222250"/>
            <a:ext cx="7772400" cy="808038"/>
          </a:xfrm>
        </p:spPr>
        <p:txBody>
          <a:bodyPr/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Мета дослідження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C0006C-D877-430B-993C-B9D5F19AC31A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5"/>
          <p:cNvSpPr>
            <a:spLocks noGrp="1"/>
          </p:cNvSpPr>
          <p:nvPr>
            <p:ph type="title"/>
          </p:nvPr>
        </p:nvSpPr>
        <p:spPr>
          <a:xfrm>
            <a:off x="107504" y="254000"/>
            <a:ext cx="8898384" cy="769938"/>
          </a:xfrm>
        </p:spPr>
        <p:txBody>
          <a:bodyPr/>
          <a:lstStyle/>
          <a:p>
            <a:pPr marL="342900" indent="-342900" algn="ctr" defTabSz="914400">
              <a:lnSpc>
                <a:spcPct val="100000"/>
              </a:lnSpc>
            </a:pPr>
            <a:r>
              <a:rPr lang="uk-UA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ОСОБЛИВОСТІ ЗМІН НА АВТОМОБІЛЬНОМУ ТРАНСПОРТІ ПРИ ПЕРЕХОДІ ДО РИНКОВИХ ВІДНОСИН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718DBF-B594-4120-9A0A-768F8DA637F6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grpSp>
        <p:nvGrpSpPr>
          <p:cNvPr id="19459" name="Полотно 1"/>
          <p:cNvGrpSpPr>
            <a:grpSpLocks/>
          </p:cNvGrpSpPr>
          <p:nvPr/>
        </p:nvGrpSpPr>
        <p:grpSpPr bwMode="auto">
          <a:xfrm>
            <a:off x="0" y="0"/>
            <a:ext cx="6208713" cy="3067050"/>
            <a:chOff x="0" y="0"/>
            <a:chExt cx="6209030" cy="3067050"/>
          </a:xfrm>
        </p:grpSpPr>
        <p:sp>
          <p:nvSpPr>
            <p:cNvPr id="19467" name="Прямоугольник 13"/>
            <p:cNvSpPr>
              <a:spLocks noChangeArrowheads="1"/>
            </p:cNvSpPr>
            <p:nvPr/>
          </p:nvSpPr>
          <p:spPr bwMode="auto">
            <a:xfrm>
              <a:off x="0" y="0"/>
              <a:ext cx="6209030" cy="3067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460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>
              <a:latin typeface="Calibri" pitchFamily="34" charset="0"/>
            </a:endParaRPr>
          </a:p>
        </p:txBody>
      </p:sp>
      <p:sp>
        <p:nvSpPr>
          <p:cNvPr id="19461" name="Rectangle 3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>
              <a:latin typeface="Calibri" pitchFamily="34" charset="0"/>
            </a:endParaRPr>
          </a:p>
        </p:txBody>
      </p:sp>
      <p:pic>
        <p:nvPicPr>
          <p:cNvPr id="19462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300" y="1735138"/>
            <a:ext cx="207645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8063" y="1798638"/>
            <a:ext cx="19145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Рисунок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1793875"/>
            <a:ext cx="20764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Прямоугольник 8"/>
          <p:cNvSpPr>
            <a:spLocks noChangeArrowheads="1"/>
          </p:cNvSpPr>
          <p:nvPr/>
        </p:nvSpPr>
        <p:spPr bwMode="auto">
          <a:xfrm>
            <a:off x="628650" y="1241425"/>
            <a:ext cx="78867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Динаміка структури автотранспортних підприємств у Вінницькій області за формою власності</a:t>
            </a:r>
            <a:endParaRPr lang="uk-UA" sz="16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6" name="Рисунок 1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4075" y="3713163"/>
            <a:ext cx="45847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5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769938"/>
          </a:xfrm>
        </p:spPr>
        <p:txBody>
          <a:bodyPr/>
          <a:lstStyle/>
          <a:p>
            <a:pPr algn="ctr"/>
            <a:r>
              <a:rPr lang="uk-UA" sz="24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визначення </a:t>
            </a:r>
            <a:r>
              <a:rPr lang="uk-UA" sz="24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пріоритетних напрямків </a:t>
            </a:r>
            <a:r>
              <a:rPr lang="uk-UA" sz="24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 підприємств автомобільного транспорту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30D098-9F0B-4A13-AD69-2FBC09DEE37F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grpSp>
        <p:nvGrpSpPr>
          <p:cNvPr id="21507" name="Полотно 1"/>
          <p:cNvGrpSpPr>
            <a:grpSpLocks/>
          </p:cNvGrpSpPr>
          <p:nvPr/>
        </p:nvGrpSpPr>
        <p:grpSpPr bwMode="auto">
          <a:xfrm>
            <a:off x="0" y="0"/>
            <a:ext cx="6208713" cy="3067050"/>
            <a:chOff x="0" y="0"/>
            <a:chExt cx="6209030" cy="3067050"/>
          </a:xfrm>
        </p:grpSpPr>
        <p:sp>
          <p:nvSpPr>
            <p:cNvPr id="21511" name="Прямоугольник 13"/>
            <p:cNvSpPr>
              <a:spLocks noChangeArrowheads="1"/>
            </p:cNvSpPr>
            <p:nvPr/>
          </p:nvSpPr>
          <p:spPr bwMode="auto">
            <a:xfrm>
              <a:off x="0" y="0"/>
              <a:ext cx="6209030" cy="3067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08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>
              <a:latin typeface="Calibri" pitchFamily="34" charset="0"/>
            </a:endParaRPr>
          </a:p>
        </p:txBody>
      </p:sp>
      <p:sp>
        <p:nvSpPr>
          <p:cNvPr id="21509" name="Rectangle 3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>
              <a:latin typeface="Calibri" pitchFamily="34" charset="0"/>
            </a:endParaRPr>
          </a:p>
        </p:txBody>
      </p:sp>
      <p:pic>
        <p:nvPicPr>
          <p:cNvPr id="21510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638" y="1844675"/>
            <a:ext cx="7975600" cy="41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107503" y="188913"/>
            <a:ext cx="9036497" cy="693737"/>
          </a:xfrm>
        </p:spPr>
        <p:txBody>
          <a:bodyPr/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МЕТОДИКА ВИБОРУ ПРІОРИТЕТНИХ НАПРЯМКІВ РОЗВИТКУ АТП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0985" y="2241738"/>
            <a:ext cx="87435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Набір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оціночних показників ефективності в межах всіх напрямків розвитку</a:t>
            </a:r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3" y="2611070"/>
            <a:ext cx="9015650" cy="40582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985475"/>
            <a:ext cx="8643028" cy="1153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2448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882650"/>
          </a:xfrm>
        </p:spPr>
        <p:txBody>
          <a:bodyPr/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МЕТОДИКА ВИБОРУ ПРІОРИТЕТНИХ НАПРЯМКІВ РОЗВИТКУ АТП (продовження)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8642350" cy="482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836712"/>
            <a:ext cx="8642350" cy="96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5657671"/>
            <a:ext cx="90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 algn="just"/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Оціночна шкала:</a:t>
            </a:r>
            <a:endParaRPr lang="uk-UA" sz="1200" dirty="0">
              <a:latin typeface="Microsoft Sans Serif" pitchFamily="34" charset="0"/>
              <a:cs typeface="Times New Roman" pitchFamily="18" charset="0"/>
            </a:endParaRPr>
          </a:p>
          <a:p>
            <a:pPr indent="539750" algn="just"/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0,7 &lt; відносний інтегральний показник ефективності &lt; 1 – гарний стан, за умови стабільності зовнішнього середовища підприємство не потребує змін в даному напрямку;</a:t>
            </a:r>
            <a:endParaRPr lang="uk-UA" sz="1200" dirty="0">
              <a:latin typeface="Microsoft Sans Serif" pitchFamily="34" charset="0"/>
              <a:cs typeface="Times New Roman" pitchFamily="18" charset="0"/>
            </a:endParaRPr>
          </a:p>
          <a:p>
            <a:pPr indent="539750" algn="just"/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0,35 &lt; відносний інтегральний показник ефективності &lt; 0,7 – середній стан – необхідне проведення змін по даному напрямку;</a:t>
            </a:r>
            <a:endParaRPr lang="uk-UA" sz="1200" dirty="0">
              <a:latin typeface="Microsoft Sans Serif" pitchFamily="34" charset="0"/>
              <a:cs typeface="Times New Roman" pitchFamily="18" charset="0"/>
            </a:endParaRPr>
          </a:p>
          <a:p>
            <a:pPr indent="539750" algn="just"/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0 &lt; відносний інтегральний показник ефективності &lt; 0,35 – поганий стан і потрібне проведення негайних змін по даному напрямку.</a:t>
            </a:r>
            <a:endParaRPr lang="uk-UA" sz="1200" dirty="0">
              <a:latin typeface="Microsoft Sans Serif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5"/>
          <p:cNvSpPr>
            <a:spLocks noGrp="1"/>
          </p:cNvSpPr>
          <p:nvPr>
            <p:ph type="title"/>
          </p:nvPr>
        </p:nvSpPr>
        <p:spPr>
          <a:xfrm>
            <a:off x="395288" y="182563"/>
            <a:ext cx="8353425" cy="769937"/>
          </a:xfrm>
        </p:spPr>
        <p:txBody>
          <a:bodyPr/>
          <a:lstStyle/>
          <a:p>
            <a:pPr algn="ctr"/>
            <a:r>
              <a:rPr lang="uk-UA" sz="2000" b="1" smtClean="0">
                <a:latin typeface="Times New Roman" pitchFamily="18" charset="0"/>
                <a:cs typeface="Times New Roman" pitchFamily="18" charset="0"/>
              </a:rPr>
              <a:t>МОЖЛИВІ НАПРЯМКИ ТА СТРАТЕГІЇ РОЗВИТКУ ПІДПРИЄМСТВ АВТОМОБІЛЬНОГО ТРАНСПОРТУ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759313-D405-4EDD-97E8-605BB48E1B79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  <p:grpSp>
        <p:nvGrpSpPr>
          <p:cNvPr id="25603" name="Полотно 1"/>
          <p:cNvGrpSpPr>
            <a:grpSpLocks/>
          </p:cNvGrpSpPr>
          <p:nvPr/>
        </p:nvGrpSpPr>
        <p:grpSpPr bwMode="auto">
          <a:xfrm>
            <a:off x="0" y="0"/>
            <a:ext cx="6208713" cy="3067050"/>
            <a:chOff x="0" y="0"/>
            <a:chExt cx="6209030" cy="3067050"/>
          </a:xfrm>
        </p:grpSpPr>
        <p:sp>
          <p:nvSpPr>
            <p:cNvPr id="25607" name="Прямоугольник 13"/>
            <p:cNvSpPr>
              <a:spLocks noChangeArrowheads="1"/>
            </p:cNvSpPr>
            <p:nvPr/>
          </p:nvSpPr>
          <p:spPr bwMode="auto">
            <a:xfrm>
              <a:off x="0" y="0"/>
              <a:ext cx="6209030" cy="3067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5604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>
              <a:latin typeface="Calibri" pitchFamily="34" charset="0"/>
            </a:endParaRPr>
          </a:p>
        </p:txBody>
      </p:sp>
      <p:sp>
        <p:nvSpPr>
          <p:cNvPr id="25605" name="Rectangle 3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>
              <a:latin typeface="Calibri" pitchFamily="34" charset="0"/>
            </a:endParaRPr>
          </a:p>
        </p:txBody>
      </p:sp>
      <p:pic>
        <p:nvPicPr>
          <p:cNvPr id="25606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952500"/>
            <a:ext cx="8588375" cy="574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5"/>
          <p:cNvSpPr>
            <a:spLocks noGrp="1"/>
          </p:cNvSpPr>
          <p:nvPr>
            <p:ph type="title"/>
          </p:nvPr>
        </p:nvSpPr>
        <p:spPr>
          <a:xfrm>
            <a:off x="611188" y="333375"/>
            <a:ext cx="7886700" cy="647700"/>
          </a:xfrm>
        </p:spPr>
        <p:txBody>
          <a:bodyPr/>
          <a:lstStyle/>
          <a:p>
            <a:pPr algn="ctr"/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МАТЕМАТИЧНА МОДЕЛЬ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НАПРЯМКІВ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РОЗВИТКУ ПІДПРИЄМСТВ АВТОМОБІЛЬНОГО ТРАНСПОРТУ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2128D-2B83-4209-847C-1AE04BC20BE1}" type="slidenum">
              <a:rPr lang="ru-RU"/>
              <a:pPr>
                <a:defRPr/>
              </a:pPr>
              <a:t>8</a:t>
            </a:fld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020763"/>
            <a:ext cx="8639175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28613" y="115888"/>
            <a:ext cx="8713787" cy="1081087"/>
          </a:xfrm>
        </p:spPr>
        <p:txBody>
          <a:bodyPr rtlCol="0">
            <a:norm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МАТЕМАТИЧНА МОДЕЛЬ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НАПРЯМКІВ</a:t>
            </a: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 ПІДПРИЄМСТВ АВТОМОБІЛЬНОГО ТРАНСПОРТУ</a:t>
            </a:r>
            <a:r>
              <a:rPr lang="uk-UA" sz="1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(ПРОДОВЖЕННЯ)</a:t>
            </a:r>
            <a:endParaRPr lang="uk-UA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05002-EB43-4850-8EA6-D034C6D71292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490663"/>
            <a:ext cx="8639175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3465</TotalTime>
  <Words>788</Words>
  <Application>Microsoft Office PowerPoint</Application>
  <PresentationFormat>Экран (4:3)</PresentationFormat>
  <Paragraphs>174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Мета дослідження</vt:lpstr>
      <vt:lpstr>ОСОБЛИВОСТІ ЗМІН НА АВТОМОБІЛЬНОМУ ТРАНСПОРТІ ПРИ ПЕРЕХОДІ ДО РИНКОВИХ ВІДНОСИН</vt:lpstr>
      <vt:lpstr>алгоритм визначення пріоритетних напрямків розвитку підприємств автомобільного транспорту </vt:lpstr>
      <vt:lpstr>МЕТОДИКА ВИБОРУ ПРІОРИТЕТНИХ НАПРЯМКІВ РОЗВИТКУ АТП </vt:lpstr>
      <vt:lpstr>МЕТОДИКА ВИБОРУ ПРІОРИТЕТНИХ НАПРЯМКІВ РОЗВИТКУ АТП (продовження)</vt:lpstr>
      <vt:lpstr>МОЖЛИВІ НАПРЯМКИ ТА СТРАТЕГІЇ РОЗВИТКУ ПІДПРИЄМСТВ АВТОМОБІЛЬНОГО ТРАНСПОРТУ</vt:lpstr>
      <vt:lpstr>МАТЕМАТИЧНА МОДЕЛЬ НАПРЯМКІВ РОЗВИТКУ ПІДПРИЄМСТВ АВТОМОБІЛЬНОГО ТРАНСПОРТУ</vt:lpstr>
      <vt:lpstr>МАТЕМАТИЧНА МОДЕЛЬ НАПРЯМКІВ РОЗВИТКУ ПІДПРИЄМСТВ АВТОМОБІЛЬНОГО ТРАНСПОРТУ(ПРОДОВЖЕННЯ)</vt:lpstr>
      <vt:lpstr>АЛГОРИТМ МОДЕЛЮВАННЯ СТРАТЕГІЙ РОЗВИТКУ ПІДПРИЄМСТВ АВТОМОБІЛЬНОГО ТРАНСПОРТУ</vt:lpstr>
      <vt:lpstr>Результати моделювання інтегральних показників ефективності напрямків розвитку</vt:lpstr>
      <vt:lpstr>ПРАКТИЧНЕ ЗНАЧЕННЯ ОДЕРЖАНИХ РЕЗУЛЬТАТІВ</vt:lpstr>
      <vt:lpstr>НАУКОВА НОВИЗНА ОТРИМАНИХ РЕЗУЛЬТАТІВ</vt:lpstr>
      <vt:lpstr>ВИСНОВКИ</vt:lpstr>
      <vt:lpstr>Дякую за увагу!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та обґрунтування стратегій технічного розвитку виробництва на автомобільному транспорті</dc:title>
  <dc:creator>User1</dc:creator>
  <cp:lastModifiedBy>Admin</cp:lastModifiedBy>
  <cp:revision>141</cp:revision>
  <cp:lastPrinted>2014-05-21T14:38:48Z</cp:lastPrinted>
  <dcterms:created xsi:type="dcterms:W3CDTF">2007-04-08T15:12:46Z</dcterms:created>
  <dcterms:modified xsi:type="dcterms:W3CDTF">2015-11-20T11:16:03Z</dcterms:modified>
</cp:coreProperties>
</file>