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6" r:id="rId2"/>
    <p:sldId id="275" r:id="rId3"/>
    <p:sldId id="257" r:id="rId4"/>
    <p:sldId id="265" r:id="rId5"/>
    <p:sldId id="276" r:id="rId6"/>
    <p:sldId id="277" r:id="rId7"/>
    <p:sldId id="278" r:id="rId8"/>
    <p:sldId id="279" r:id="rId9"/>
    <p:sldId id="280" r:id="rId10"/>
    <p:sldId id="281" r:id="rId11"/>
    <p:sldId id="282" r:id="rId12"/>
    <p:sldId id="283" r:id="rId13"/>
    <p:sldId id="284" r:id="rId14"/>
    <p:sldId id="285" r:id="rId15"/>
    <p:sldId id="286" r:id="rId16"/>
    <p:sldId id="287" r:id="rId17"/>
    <p:sldId id="288" r:id="rId18"/>
    <p:sldId id="289" r:id="rId19"/>
    <p:sldId id="290" r:id="rId20"/>
    <p:sldId id="291" r:id="rId21"/>
    <p:sldId id="273" r:id="rId22"/>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537" autoAdjust="0"/>
    <p:restoredTop sz="94671" autoAdjust="0"/>
  </p:normalViewPr>
  <p:slideViewPr>
    <p:cSldViewPr>
      <p:cViewPr>
        <p:scale>
          <a:sx n="66" d="100"/>
          <a:sy n="66" d="100"/>
        </p:scale>
        <p:origin x="-3084" y="-1068"/>
      </p:cViewPr>
      <p:guideLst>
        <p:guide orient="horz" pos="2160"/>
        <p:guide pos="2880"/>
      </p:guideLst>
    </p:cSldViewPr>
  </p:slideViewPr>
  <p:outlineViewPr>
    <p:cViewPr>
      <p:scale>
        <a:sx n="33" d="100"/>
        <a:sy n="33" d="100"/>
      </p:scale>
      <p:origin x="0" y="47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uk-U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3.6496509039378282E-2"/>
          <c:y val="8.8286272247743089E-2"/>
          <c:w val="0.93050193050193053"/>
          <c:h val="0.74439461883408076"/>
        </c:manualLayout>
      </c:layout>
      <c:lineChart>
        <c:grouping val="standard"/>
        <c:varyColors val="0"/>
        <c:ser>
          <c:idx val="0"/>
          <c:order val="0"/>
          <c:spPr>
            <a:ln w="38099">
              <a:solidFill>
                <a:srgbClr val="000080"/>
              </a:solidFill>
              <a:prstDash val="solid"/>
            </a:ln>
          </c:spPr>
          <c:marker>
            <c:symbol val="diamond"/>
            <c:size val="8"/>
            <c:spPr>
              <a:solidFill>
                <a:srgbClr val="000080"/>
              </a:solidFill>
              <a:ln>
                <a:solidFill>
                  <a:srgbClr val="000080"/>
                </a:solidFill>
                <a:prstDash val="solid"/>
              </a:ln>
            </c:spPr>
          </c:marker>
          <c:val>
            <c:numRef>
              <c:f>Лист1!$A$1:$J$1</c:f>
              <c:numCache>
                <c:formatCode>General</c:formatCode>
                <c:ptCount val="10"/>
                <c:pt idx="0">
                  <c:v>0</c:v>
                </c:pt>
                <c:pt idx="1">
                  <c:v>0</c:v>
                </c:pt>
                <c:pt idx="2">
                  <c:v>1</c:v>
                </c:pt>
                <c:pt idx="3">
                  <c:v>1</c:v>
                </c:pt>
                <c:pt idx="4">
                  <c:v>1</c:v>
                </c:pt>
                <c:pt idx="5">
                  <c:v>2</c:v>
                </c:pt>
                <c:pt idx="6">
                  <c:v>2</c:v>
                </c:pt>
                <c:pt idx="7">
                  <c:v>2</c:v>
                </c:pt>
                <c:pt idx="8">
                  <c:v>3</c:v>
                </c:pt>
                <c:pt idx="9">
                  <c:v>3</c:v>
                </c:pt>
              </c:numCache>
            </c:numRef>
          </c:val>
          <c:smooth val="0"/>
        </c:ser>
        <c:ser>
          <c:idx val="1"/>
          <c:order val="1"/>
          <c:spPr>
            <a:ln w="38099">
              <a:solidFill>
                <a:srgbClr val="000000"/>
              </a:solidFill>
              <a:prstDash val="solid"/>
            </a:ln>
          </c:spPr>
          <c:marker>
            <c:symbol val="square"/>
            <c:size val="8"/>
            <c:spPr>
              <a:solidFill>
                <a:srgbClr val="000000"/>
              </a:solidFill>
              <a:ln>
                <a:solidFill>
                  <a:srgbClr val="000000"/>
                </a:solidFill>
                <a:prstDash val="solid"/>
              </a:ln>
            </c:spPr>
          </c:marker>
          <c:val>
            <c:numRef>
              <c:f>Лист1!$A$2:$J$2</c:f>
              <c:numCache>
                <c:formatCode>General</c:formatCode>
                <c:ptCount val="10"/>
                <c:pt idx="0">
                  <c:v>0</c:v>
                </c:pt>
                <c:pt idx="1">
                  <c:v>0</c:v>
                </c:pt>
                <c:pt idx="2">
                  <c:v>0</c:v>
                </c:pt>
                <c:pt idx="3">
                  <c:v>0</c:v>
                </c:pt>
                <c:pt idx="4">
                  <c:v>0</c:v>
                </c:pt>
                <c:pt idx="5">
                  <c:v>3</c:v>
                </c:pt>
                <c:pt idx="6">
                  <c:v>3</c:v>
                </c:pt>
                <c:pt idx="7">
                  <c:v>3</c:v>
                </c:pt>
                <c:pt idx="8">
                  <c:v>3</c:v>
                </c:pt>
                <c:pt idx="9">
                  <c:v>3</c:v>
                </c:pt>
              </c:numCache>
            </c:numRef>
          </c:val>
          <c:smooth val="0"/>
        </c:ser>
        <c:dLbls>
          <c:showLegendKey val="0"/>
          <c:showVal val="0"/>
          <c:showCatName val="0"/>
          <c:showSerName val="0"/>
          <c:showPercent val="0"/>
          <c:showBubbleSize val="0"/>
        </c:dLbls>
        <c:marker val="1"/>
        <c:smooth val="0"/>
        <c:axId val="39886208"/>
        <c:axId val="42604032"/>
      </c:lineChart>
      <c:catAx>
        <c:axId val="39886208"/>
        <c:scaling>
          <c:orientation val="minMax"/>
        </c:scaling>
        <c:delete val="0"/>
        <c:axPos val="b"/>
        <c:numFmt formatCode="General" sourceLinked="1"/>
        <c:majorTickMark val="out"/>
        <c:minorTickMark val="none"/>
        <c:tickLblPos val="nextTo"/>
        <c:spPr>
          <a:ln w="3175">
            <a:solidFill>
              <a:srgbClr val="000000"/>
            </a:solidFill>
            <a:prstDash val="solid"/>
          </a:ln>
        </c:spPr>
        <c:txPr>
          <a:bodyPr rot="0" vert="horz"/>
          <a:lstStyle/>
          <a:p>
            <a:pPr>
              <a:defRPr sz="850" b="0" i="0" u="none" strike="noStrike" baseline="0">
                <a:solidFill>
                  <a:srgbClr val="000000"/>
                </a:solidFill>
                <a:latin typeface="Arial Cyr"/>
                <a:ea typeface="Arial Cyr"/>
                <a:cs typeface="Arial Cyr"/>
              </a:defRPr>
            </a:pPr>
            <a:endParaRPr lang="uk-UA"/>
          </a:p>
        </c:txPr>
        <c:crossAx val="42604032"/>
        <c:crosses val="autoZero"/>
        <c:auto val="1"/>
        <c:lblAlgn val="ctr"/>
        <c:lblOffset val="100"/>
        <c:tickLblSkip val="1"/>
        <c:tickMarkSkip val="1"/>
        <c:noMultiLvlLbl val="0"/>
      </c:catAx>
      <c:valAx>
        <c:axId val="42604032"/>
        <c:scaling>
          <c:orientation val="minMax"/>
        </c:scaling>
        <c:delete val="0"/>
        <c:axPos val="l"/>
        <c:majorGridlines>
          <c:spPr>
            <a:ln w="3175">
              <a:solidFill>
                <a:srgbClr val="000000"/>
              </a:solidFill>
              <a:prstDash val="solid"/>
            </a:ln>
          </c:spPr>
        </c:majorGridlines>
        <c:numFmt formatCode="General" sourceLinked="1"/>
        <c:majorTickMark val="out"/>
        <c:minorTickMark val="none"/>
        <c:tickLblPos val="nextTo"/>
        <c:spPr>
          <a:ln w="3175">
            <a:solidFill>
              <a:srgbClr val="000000"/>
            </a:solidFill>
            <a:prstDash val="solid"/>
          </a:ln>
        </c:spPr>
        <c:txPr>
          <a:bodyPr rot="0" vert="horz"/>
          <a:lstStyle/>
          <a:p>
            <a:pPr>
              <a:defRPr sz="850" b="0" i="0" u="none" strike="noStrike" baseline="0">
                <a:solidFill>
                  <a:srgbClr val="000000"/>
                </a:solidFill>
                <a:latin typeface="Arial Cyr"/>
                <a:ea typeface="Arial Cyr"/>
                <a:cs typeface="Arial Cyr"/>
              </a:defRPr>
            </a:pPr>
            <a:endParaRPr lang="uk-UA"/>
          </a:p>
        </c:txPr>
        <c:crossAx val="39886208"/>
        <c:crosses val="autoZero"/>
        <c:crossBetween val="between"/>
        <c:majorUnit val="1"/>
      </c:valAx>
      <c:spPr>
        <a:solidFill>
          <a:srgbClr val="C0C0C0"/>
        </a:solidFill>
        <a:ln w="12700">
          <a:solidFill>
            <a:srgbClr val="808080"/>
          </a:solidFill>
          <a:prstDash val="solid"/>
        </a:ln>
      </c:spPr>
    </c:plotArea>
    <c:plotVisOnly val="1"/>
    <c:dispBlanksAs val="gap"/>
    <c:showDLblsOverMax val="0"/>
  </c:chart>
  <c:spPr>
    <a:solidFill>
      <a:srgbClr val="FFFFFF"/>
    </a:solidFill>
    <a:ln w="3175">
      <a:solidFill>
        <a:srgbClr val="000000"/>
      </a:solidFill>
      <a:prstDash val="solid"/>
    </a:ln>
  </c:spPr>
  <c:txPr>
    <a:bodyPr/>
    <a:lstStyle/>
    <a:p>
      <a:pPr>
        <a:defRPr sz="525" b="0" i="0" u="none" strike="noStrike" baseline="0">
          <a:solidFill>
            <a:srgbClr val="000000"/>
          </a:solidFill>
          <a:latin typeface="Arial Cyr"/>
          <a:ea typeface="Arial Cyr"/>
          <a:cs typeface="Arial Cyr"/>
        </a:defRPr>
      </a:pPr>
      <a:endParaRPr lang="uk-UA"/>
    </a:p>
  </c:txPr>
  <c:externalData r:id="rId1">
    <c:autoUpdate val="0"/>
  </c:externalData>
</c:chartSpace>
</file>

<file path=ppt/drawings/_rels/vmlDrawing1.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image" Target="../media/image1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1.wmf"/><Relationship Id="rId1" Type="http://schemas.openxmlformats.org/officeDocument/2006/relationships/image" Target="../media/image16.wmf"/><Relationship Id="rId4" Type="http://schemas.openxmlformats.org/officeDocument/2006/relationships/image" Target="../media/image1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image" Target="../media/image27.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C2B50BC-748E-4D13-BEBC-07399D78D1D0}" type="datetimeFigureOut">
              <a:rPr lang="ru-RU" smtClean="0"/>
              <a:t>25.11.2015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4C64B5-2C77-4C88-809C-15BA1874315D}" type="slidenum">
              <a:rPr lang="ru-RU" smtClean="0"/>
              <a:t>‹#›</a:t>
            </a:fld>
            <a:endParaRPr lang="ru-RU"/>
          </a:p>
        </p:txBody>
      </p:sp>
    </p:spTree>
    <p:extLst>
      <p:ext uri="{BB962C8B-B14F-4D97-AF65-F5344CB8AC3E}">
        <p14:creationId xmlns:p14="http://schemas.microsoft.com/office/powerpoint/2010/main" val="32637639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ий слайд">
    <p:bg>
      <p:bgRef idx="1001">
        <a:schemeClr val="bg2"/>
      </p:bgRef>
    </p:bg>
    <p:spTree>
      <p:nvGrpSpPr>
        <p:cNvPr id="1" name=""/>
        <p:cNvGrpSpPr/>
        <p:nvPr/>
      </p:nvGrpSpPr>
      <p:grpSpPr>
        <a:xfrm>
          <a:off x="0" y="0"/>
          <a:ext cx="0" cy="0"/>
          <a:chOff x="0" y="0"/>
          <a:chExt cx="0" cy="0"/>
        </a:xfrm>
      </p:grpSpPr>
      <p:sp>
        <p:nvSpPr>
          <p:cNvPr id="15" name="Прямокут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кутник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кут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кутник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кутник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ідзаголовок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uk-UA" smtClean="0"/>
              <a:t>Зразок підзаголовка</a:t>
            </a:r>
            <a:endParaRPr kumimoji="0" lang="en-US"/>
          </a:p>
        </p:txBody>
      </p:sp>
      <p:sp>
        <p:nvSpPr>
          <p:cNvPr id="28" name="Місце для дати 27"/>
          <p:cNvSpPr>
            <a:spLocks noGrp="1"/>
          </p:cNvSpPr>
          <p:nvPr>
            <p:ph type="dt" sz="half" idx="10"/>
          </p:nvPr>
        </p:nvSpPr>
        <p:spPr/>
        <p:txBody>
          <a:bodyPr/>
          <a:lstStyle/>
          <a:p>
            <a:fld id="{C90A66AE-81F5-474A-B74B-EE41E9320F19}" type="datetimeFigureOut">
              <a:rPr lang="uk-UA" smtClean="0"/>
              <a:t>25.11.2015</a:t>
            </a:fld>
            <a:endParaRPr lang="uk-UA"/>
          </a:p>
        </p:txBody>
      </p:sp>
      <p:sp>
        <p:nvSpPr>
          <p:cNvPr id="17" name="Місце для нижнього колонтитула 16"/>
          <p:cNvSpPr>
            <a:spLocks noGrp="1"/>
          </p:cNvSpPr>
          <p:nvPr>
            <p:ph type="ftr" sz="quarter" idx="11"/>
          </p:nvPr>
        </p:nvSpPr>
        <p:spPr/>
        <p:txBody>
          <a:bodyPr/>
          <a:lstStyle/>
          <a:p>
            <a:endParaRPr lang="uk-UA"/>
          </a:p>
        </p:txBody>
      </p:sp>
      <p:sp>
        <p:nvSpPr>
          <p:cNvPr id="7" name="Пряма сполучна лінія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Прямокутник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Овал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Овал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Місце для номера слайда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64F593F-0D5B-4CF0-BEE2-6583C73E7271}" type="slidenum">
              <a:rPr lang="uk-UA" smtClean="0"/>
              <a:t>‹#›</a:t>
            </a:fld>
            <a:endParaRPr lang="uk-UA"/>
          </a:p>
        </p:txBody>
      </p:sp>
      <p:sp>
        <p:nvSpPr>
          <p:cNvPr id="8" name="Заголовок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uk-UA" smtClean="0"/>
              <a:t>Зразок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uk-UA" smtClean="0"/>
              <a:t>Зразок заголовка</a:t>
            </a:r>
            <a:endParaRPr kumimoji="0" lang="en-US"/>
          </a:p>
        </p:txBody>
      </p:sp>
      <p:sp>
        <p:nvSpPr>
          <p:cNvPr id="3" name="Місце для вертикального тексту 2"/>
          <p:cNvSpPr>
            <a:spLocks noGrp="1"/>
          </p:cNvSpPr>
          <p:nvPr>
            <p:ph type="body" orient="vert" idx="1"/>
          </p:nvPr>
        </p:nvSpPr>
        <p:spPr/>
        <p:txBody>
          <a:bodyPr vert="eaVert"/>
          <a:lstStyle/>
          <a:p>
            <a:pPr lvl="0" eaLnBrk="1" latinLnBrk="0" hangingPunct="1"/>
            <a:r>
              <a:rPr lang="uk-UA" smtClean="0"/>
              <a:t>Зразок тексту</a:t>
            </a:r>
          </a:p>
          <a:p>
            <a:pPr lvl="1" eaLnBrk="1" latinLnBrk="0" hangingPunct="1"/>
            <a:r>
              <a:rPr lang="uk-UA" smtClean="0"/>
              <a:t>Другий рівень</a:t>
            </a:r>
          </a:p>
          <a:p>
            <a:pPr lvl="2" eaLnBrk="1" latinLnBrk="0" hangingPunct="1"/>
            <a:r>
              <a:rPr lang="uk-UA" smtClean="0"/>
              <a:t>Третій рівень</a:t>
            </a:r>
          </a:p>
          <a:p>
            <a:pPr lvl="3" eaLnBrk="1" latinLnBrk="0" hangingPunct="1"/>
            <a:r>
              <a:rPr lang="uk-UA" smtClean="0"/>
              <a:t>Четвертий рівень</a:t>
            </a:r>
          </a:p>
          <a:p>
            <a:pPr lvl="4" eaLnBrk="1" latinLnBrk="0" hangingPunct="1"/>
            <a:r>
              <a:rPr lang="uk-UA" smtClean="0"/>
              <a:t>П'ятий рівень</a:t>
            </a:r>
            <a:endParaRPr kumimoji="0" lang="en-US"/>
          </a:p>
        </p:txBody>
      </p:sp>
      <p:sp>
        <p:nvSpPr>
          <p:cNvPr id="4" name="Місце для дати 3"/>
          <p:cNvSpPr>
            <a:spLocks noGrp="1"/>
          </p:cNvSpPr>
          <p:nvPr>
            <p:ph type="dt" sz="half" idx="10"/>
          </p:nvPr>
        </p:nvSpPr>
        <p:spPr/>
        <p:txBody>
          <a:bodyPr/>
          <a:lstStyle/>
          <a:p>
            <a:fld id="{C90A66AE-81F5-474A-B74B-EE41E9320F19}" type="datetimeFigureOut">
              <a:rPr lang="uk-UA" smtClean="0"/>
              <a:t>25.11.2015</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764F593F-0D5B-4CF0-BEE2-6583C73E7271}" type="slidenum">
              <a:rPr lang="uk-UA" smtClean="0"/>
              <a:t>‹#›</a:t>
            </a:fld>
            <a:endParaRPr lang="uk-UA"/>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ий заголовок і текст">
    <p:bg>
      <p:bgRef idx="1001">
        <a:schemeClr val="bg2"/>
      </p:bgRef>
    </p:bg>
    <p:spTree>
      <p:nvGrpSpPr>
        <p:cNvPr id="1" name=""/>
        <p:cNvGrpSpPr/>
        <p:nvPr/>
      </p:nvGrpSpPr>
      <p:grpSpPr>
        <a:xfrm>
          <a:off x="0" y="0"/>
          <a:ext cx="0" cy="0"/>
          <a:chOff x="0" y="0"/>
          <a:chExt cx="0" cy="0"/>
        </a:xfrm>
      </p:grpSpPr>
      <p:sp>
        <p:nvSpPr>
          <p:cNvPr id="7" name="Прямокут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кутник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кутник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кутник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кутник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кутник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Пряма сполучна лінія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Овал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Місце для номера слайда 5"/>
          <p:cNvSpPr>
            <a:spLocks noGrp="1"/>
          </p:cNvSpPr>
          <p:nvPr>
            <p:ph type="sldNum" sz="quarter" idx="12"/>
          </p:nvPr>
        </p:nvSpPr>
        <p:spPr>
          <a:xfrm>
            <a:off x="6915912" y="3009901"/>
            <a:ext cx="457200" cy="441325"/>
          </a:xfrm>
        </p:spPr>
        <p:txBody>
          <a:bodyPr/>
          <a:lstStyle/>
          <a:p>
            <a:fld id="{764F593F-0D5B-4CF0-BEE2-6583C73E7271}" type="slidenum">
              <a:rPr lang="uk-UA" smtClean="0"/>
              <a:t>‹#›</a:t>
            </a:fld>
            <a:endParaRPr lang="uk-UA"/>
          </a:p>
        </p:txBody>
      </p:sp>
      <p:sp>
        <p:nvSpPr>
          <p:cNvPr id="3" name="Місце для вертикального тексту 2"/>
          <p:cNvSpPr>
            <a:spLocks noGrp="1"/>
          </p:cNvSpPr>
          <p:nvPr>
            <p:ph type="body" orient="vert" idx="1"/>
          </p:nvPr>
        </p:nvSpPr>
        <p:spPr>
          <a:xfrm>
            <a:off x="304800" y="304800"/>
            <a:ext cx="6553200" cy="5821366"/>
          </a:xfrm>
        </p:spPr>
        <p:txBody>
          <a:bodyPr vert="eaVert"/>
          <a:lstStyle/>
          <a:p>
            <a:pPr lvl="0" eaLnBrk="1" latinLnBrk="0" hangingPunct="1"/>
            <a:r>
              <a:rPr lang="uk-UA" smtClean="0"/>
              <a:t>Зразок тексту</a:t>
            </a:r>
          </a:p>
          <a:p>
            <a:pPr lvl="1" eaLnBrk="1" latinLnBrk="0" hangingPunct="1"/>
            <a:r>
              <a:rPr lang="uk-UA" smtClean="0"/>
              <a:t>Другий рівень</a:t>
            </a:r>
          </a:p>
          <a:p>
            <a:pPr lvl="2" eaLnBrk="1" latinLnBrk="0" hangingPunct="1"/>
            <a:r>
              <a:rPr lang="uk-UA" smtClean="0"/>
              <a:t>Третій рівень</a:t>
            </a:r>
          </a:p>
          <a:p>
            <a:pPr lvl="3" eaLnBrk="1" latinLnBrk="0" hangingPunct="1"/>
            <a:r>
              <a:rPr lang="uk-UA" smtClean="0"/>
              <a:t>Четвертий рівень</a:t>
            </a:r>
          </a:p>
          <a:p>
            <a:pPr lvl="4" eaLnBrk="1" latinLnBrk="0" hangingPunct="1"/>
            <a:r>
              <a:rPr lang="uk-UA" smtClean="0"/>
              <a:t>П'ятий рівень</a:t>
            </a:r>
            <a:endParaRPr kumimoji="0" lang="en-US"/>
          </a:p>
        </p:txBody>
      </p:sp>
      <p:sp>
        <p:nvSpPr>
          <p:cNvPr id="4" name="Місце для дати 3"/>
          <p:cNvSpPr>
            <a:spLocks noGrp="1"/>
          </p:cNvSpPr>
          <p:nvPr>
            <p:ph type="dt" sz="half" idx="10"/>
          </p:nvPr>
        </p:nvSpPr>
        <p:spPr/>
        <p:txBody>
          <a:bodyPr/>
          <a:lstStyle/>
          <a:p>
            <a:fld id="{C90A66AE-81F5-474A-B74B-EE41E9320F19}" type="datetimeFigureOut">
              <a:rPr lang="uk-UA" smtClean="0"/>
              <a:t>25.11.2015</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2" name="Вертикальний заголовок 1"/>
          <p:cNvSpPr>
            <a:spLocks noGrp="1"/>
          </p:cNvSpPr>
          <p:nvPr>
            <p:ph type="title" orient="vert"/>
          </p:nvPr>
        </p:nvSpPr>
        <p:spPr>
          <a:xfrm>
            <a:off x="7391400" y="304801"/>
            <a:ext cx="1447800" cy="5851525"/>
          </a:xfrm>
        </p:spPr>
        <p:txBody>
          <a:bodyPr vert="eaVert"/>
          <a:lstStyle/>
          <a:p>
            <a:r>
              <a:rPr kumimoji="0" lang="uk-UA" smtClean="0"/>
              <a:t>Зразок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і об'єк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chemeClr val="accent3">
                    <a:shade val="75000"/>
                  </a:schemeClr>
                </a:solidFill>
              </a:defRPr>
            </a:lvl1pPr>
          </a:lstStyle>
          <a:p>
            <a:r>
              <a:rPr kumimoji="0" lang="uk-UA" smtClean="0"/>
              <a:t>Зразок заголовка</a:t>
            </a:r>
            <a:endParaRPr kumimoji="0" lang="en-US"/>
          </a:p>
        </p:txBody>
      </p:sp>
      <p:sp>
        <p:nvSpPr>
          <p:cNvPr id="4" name="Місце для дати 3"/>
          <p:cNvSpPr>
            <a:spLocks noGrp="1"/>
          </p:cNvSpPr>
          <p:nvPr>
            <p:ph type="dt" sz="half" idx="10"/>
          </p:nvPr>
        </p:nvSpPr>
        <p:spPr/>
        <p:txBody>
          <a:bodyPr/>
          <a:lstStyle/>
          <a:p>
            <a:fld id="{C90A66AE-81F5-474A-B74B-EE41E9320F19}" type="datetimeFigureOut">
              <a:rPr lang="uk-UA" smtClean="0"/>
              <a:t>25.11.2015</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a:xfrm>
            <a:off x="4361688" y="1026372"/>
            <a:ext cx="457200" cy="441325"/>
          </a:xfrm>
        </p:spPr>
        <p:txBody>
          <a:bodyPr/>
          <a:lstStyle/>
          <a:p>
            <a:fld id="{764F593F-0D5B-4CF0-BEE2-6583C73E7271}" type="slidenum">
              <a:rPr lang="uk-UA" smtClean="0"/>
              <a:t>‹#›</a:t>
            </a:fld>
            <a:endParaRPr lang="uk-UA"/>
          </a:p>
        </p:txBody>
      </p:sp>
      <p:sp>
        <p:nvSpPr>
          <p:cNvPr id="8" name="Місце для вмісту 7"/>
          <p:cNvSpPr>
            <a:spLocks noGrp="1"/>
          </p:cNvSpPr>
          <p:nvPr>
            <p:ph sz="quarter" idx="1"/>
          </p:nvPr>
        </p:nvSpPr>
        <p:spPr>
          <a:xfrm>
            <a:off x="301752" y="1527048"/>
            <a:ext cx="8503920" cy="4572000"/>
          </a:xfrm>
        </p:spPr>
        <p:txBody>
          <a:bodyPr/>
          <a:lstStyle/>
          <a:p>
            <a:pPr lvl="0" eaLnBrk="1" latinLnBrk="0" hangingPunct="1"/>
            <a:r>
              <a:rPr lang="uk-UA" smtClean="0"/>
              <a:t>Зразок тексту</a:t>
            </a:r>
          </a:p>
          <a:p>
            <a:pPr lvl="1" eaLnBrk="1" latinLnBrk="0" hangingPunct="1"/>
            <a:r>
              <a:rPr lang="uk-UA" smtClean="0"/>
              <a:t>Другий рівень</a:t>
            </a:r>
          </a:p>
          <a:p>
            <a:pPr lvl="2" eaLnBrk="1" latinLnBrk="0" hangingPunct="1"/>
            <a:r>
              <a:rPr lang="uk-UA" smtClean="0"/>
              <a:t>Третій рівень</a:t>
            </a:r>
          </a:p>
          <a:p>
            <a:pPr lvl="3" eaLnBrk="1" latinLnBrk="0" hangingPunct="1"/>
            <a:r>
              <a:rPr lang="uk-UA" smtClean="0"/>
              <a:t>Четвертий рівень</a:t>
            </a:r>
          </a:p>
          <a:p>
            <a:pPr lvl="4" eaLnBrk="1" latinLnBrk="0" hangingPunct="1"/>
            <a:r>
              <a:rPr lang="uk-UA" smtClean="0"/>
              <a:t>П'ятий рівень</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озділу">
    <p:bg>
      <p:bgRef idx="1001">
        <a:schemeClr val="bg1"/>
      </p:bgRef>
    </p:bg>
    <p:spTree>
      <p:nvGrpSpPr>
        <p:cNvPr id="1" name=""/>
        <p:cNvGrpSpPr/>
        <p:nvPr/>
      </p:nvGrpSpPr>
      <p:grpSpPr>
        <a:xfrm>
          <a:off x="0" y="0"/>
          <a:ext cx="0" cy="0"/>
          <a:chOff x="0" y="0"/>
          <a:chExt cx="0" cy="0"/>
        </a:xfrm>
      </p:grpSpPr>
      <p:sp>
        <p:nvSpPr>
          <p:cNvPr id="17" name="Прямокут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кут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кутник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кутник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кутник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кутник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Місце для тексту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uk-UA" smtClean="0"/>
              <a:t>Зразок тексту</a:t>
            </a:r>
          </a:p>
        </p:txBody>
      </p:sp>
      <p:sp>
        <p:nvSpPr>
          <p:cNvPr id="13" name="Прямокутник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Прямокутник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Місце для нижнього колонтитула 4"/>
          <p:cNvSpPr>
            <a:spLocks noGrp="1"/>
          </p:cNvSpPr>
          <p:nvPr>
            <p:ph type="ftr" sz="quarter" idx="11"/>
          </p:nvPr>
        </p:nvSpPr>
        <p:spPr/>
        <p:txBody>
          <a:bodyPr/>
          <a:lstStyle/>
          <a:p>
            <a:endParaRPr lang="uk-UA"/>
          </a:p>
        </p:txBody>
      </p:sp>
      <p:sp>
        <p:nvSpPr>
          <p:cNvPr id="4" name="Місце для дати 3"/>
          <p:cNvSpPr>
            <a:spLocks noGrp="1"/>
          </p:cNvSpPr>
          <p:nvPr>
            <p:ph type="dt" sz="half" idx="10"/>
          </p:nvPr>
        </p:nvSpPr>
        <p:spPr/>
        <p:txBody>
          <a:bodyPr/>
          <a:lstStyle/>
          <a:p>
            <a:fld id="{C90A66AE-81F5-474A-B74B-EE41E9320F19}" type="datetimeFigureOut">
              <a:rPr lang="uk-UA" smtClean="0"/>
              <a:t>25.11.2015</a:t>
            </a:fld>
            <a:endParaRPr lang="uk-UA"/>
          </a:p>
        </p:txBody>
      </p:sp>
      <p:sp>
        <p:nvSpPr>
          <p:cNvPr id="8" name="Пряма сполучна лінія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Овал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Місце для номера слайда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64F593F-0D5B-4CF0-BEE2-6583C73E7271}" type="slidenum">
              <a:rPr lang="uk-UA" smtClean="0"/>
              <a:t>‹#›</a:t>
            </a:fld>
            <a:endParaRPr lang="uk-UA"/>
          </a:p>
        </p:txBody>
      </p:sp>
      <p:sp>
        <p:nvSpPr>
          <p:cNvPr id="2" name="Заголовок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uk-UA" smtClean="0"/>
              <a:t>Зразок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228600"/>
            <a:ext cx="8534400" cy="758952"/>
          </a:xfrm>
        </p:spPr>
        <p:txBody>
          <a:bodyPr/>
          <a:lstStyle/>
          <a:p>
            <a:r>
              <a:rPr kumimoji="0" lang="uk-UA" smtClean="0"/>
              <a:t>Зразок заголовка</a:t>
            </a:r>
            <a:endParaRPr kumimoji="0" lang="en-US"/>
          </a:p>
        </p:txBody>
      </p:sp>
      <p:sp>
        <p:nvSpPr>
          <p:cNvPr id="5" name="Місце для дати 4"/>
          <p:cNvSpPr>
            <a:spLocks noGrp="1"/>
          </p:cNvSpPr>
          <p:nvPr>
            <p:ph type="dt" sz="half" idx="10"/>
          </p:nvPr>
        </p:nvSpPr>
        <p:spPr>
          <a:xfrm>
            <a:off x="5791200" y="6409944"/>
            <a:ext cx="3044952" cy="365760"/>
          </a:xfrm>
        </p:spPr>
        <p:txBody>
          <a:bodyPr/>
          <a:lstStyle/>
          <a:p>
            <a:fld id="{C90A66AE-81F5-474A-B74B-EE41E9320F19}" type="datetimeFigureOut">
              <a:rPr lang="uk-UA" smtClean="0"/>
              <a:t>25.11.2015</a:t>
            </a:fld>
            <a:endParaRPr lang="uk-UA"/>
          </a:p>
        </p:txBody>
      </p:sp>
      <p:sp>
        <p:nvSpPr>
          <p:cNvPr id="6" name="Місце для нижнього колонтитула 5"/>
          <p:cNvSpPr>
            <a:spLocks noGrp="1"/>
          </p:cNvSpPr>
          <p:nvPr>
            <p:ph type="ftr" sz="quarter" idx="11"/>
          </p:nvPr>
        </p:nvSpPr>
        <p:spPr/>
        <p:txBody>
          <a:bodyPr/>
          <a:lstStyle/>
          <a:p>
            <a:endParaRPr lang="uk-UA"/>
          </a:p>
        </p:txBody>
      </p:sp>
      <p:sp>
        <p:nvSpPr>
          <p:cNvPr id="7" name="Місце для номера слайда 6"/>
          <p:cNvSpPr>
            <a:spLocks noGrp="1"/>
          </p:cNvSpPr>
          <p:nvPr>
            <p:ph type="sldNum" sz="quarter" idx="12"/>
          </p:nvPr>
        </p:nvSpPr>
        <p:spPr/>
        <p:txBody>
          <a:bodyPr/>
          <a:lstStyle/>
          <a:p>
            <a:fld id="{764F593F-0D5B-4CF0-BEE2-6583C73E7271}" type="slidenum">
              <a:rPr lang="uk-UA" smtClean="0"/>
              <a:t>‹#›</a:t>
            </a:fld>
            <a:endParaRPr lang="uk-UA"/>
          </a:p>
        </p:txBody>
      </p:sp>
      <p:sp>
        <p:nvSpPr>
          <p:cNvPr id="8" name="Пряма сполучна лінія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Місце для вмісту 9"/>
          <p:cNvSpPr>
            <a:spLocks noGrp="1"/>
          </p:cNvSpPr>
          <p:nvPr>
            <p:ph sz="half" idx="1"/>
          </p:nvPr>
        </p:nvSpPr>
        <p:spPr>
          <a:xfrm>
            <a:off x="301752" y="1371600"/>
            <a:ext cx="4038600" cy="4681728"/>
          </a:xfrm>
        </p:spPr>
        <p:txBody>
          <a:bodyPr/>
          <a:lstStyle>
            <a:lvl1pPr>
              <a:defRPr sz="2500"/>
            </a:lvl1pPr>
          </a:lstStyle>
          <a:p>
            <a:pPr lvl="0" eaLnBrk="1" latinLnBrk="0" hangingPunct="1"/>
            <a:r>
              <a:rPr lang="uk-UA" smtClean="0"/>
              <a:t>Зразок тексту</a:t>
            </a:r>
          </a:p>
          <a:p>
            <a:pPr lvl="1" eaLnBrk="1" latinLnBrk="0" hangingPunct="1"/>
            <a:r>
              <a:rPr lang="uk-UA" smtClean="0"/>
              <a:t>Другий рівень</a:t>
            </a:r>
          </a:p>
          <a:p>
            <a:pPr lvl="2" eaLnBrk="1" latinLnBrk="0" hangingPunct="1"/>
            <a:r>
              <a:rPr lang="uk-UA" smtClean="0"/>
              <a:t>Третій рівень</a:t>
            </a:r>
          </a:p>
          <a:p>
            <a:pPr lvl="3" eaLnBrk="1" latinLnBrk="0" hangingPunct="1"/>
            <a:r>
              <a:rPr lang="uk-UA" smtClean="0"/>
              <a:t>Четвертий рівень</a:t>
            </a:r>
          </a:p>
          <a:p>
            <a:pPr lvl="4" eaLnBrk="1" latinLnBrk="0" hangingPunct="1"/>
            <a:r>
              <a:rPr lang="uk-UA" smtClean="0"/>
              <a:t>П'ятий рівень</a:t>
            </a:r>
            <a:endParaRPr kumimoji="0" lang="en-US"/>
          </a:p>
        </p:txBody>
      </p:sp>
      <p:sp>
        <p:nvSpPr>
          <p:cNvPr id="12" name="Місце для вмісту 11"/>
          <p:cNvSpPr>
            <a:spLocks noGrp="1"/>
          </p:cNvSpPr>
          <p:nvPr>
            <p:ph sz="half" idx="2"/>
          </p:nvPr>
        </p:nvSpPr>
        <p:spPr>
          <a:xfrm>
            <a:off x="4800600" y="1371600"/>
            <a:ext cx="4038600" cy="4681728"/>
          </a:xfrm>
        </p:spPr>
        <p:txBody>
          <a:bodyPr/>
          <a:lstStyle>
            <a:lvl1pPr>
              <a:defRPr sz="2500"/>
            </a:lvl1pPr>
          </a:lstStyle>
          <a:p>
            <a:pPr lvl="0" eaLnBrk="1" latinLnBrk="0" hangingPunct="1"/>
            <a:r>
              <a:rPr lang="uk-UA" smtClean="0"/>
              <a:t>Зразок тексту</a:t>
            </a:r>
          </a:p>
          <a:p>
            <a:pPr lvl="1" eaLnBrk="1" latinLnBrk="0" hangingPunct="1"/>
            <a:r>
              <a:rPr lang="uk-UA" smtClean="0"/>
              <a:t>Другий рівень</a:t>
            </a:r>
          </a:p>
          <a:p>
            <a:pPr lvl="2" eaLnBrk="1" latinLnBrk="0" hangingPunct="1"/>
            <a:r>
              <a:rPr lang="uk-UA" smtClean="0"/>
              <a:t>Третій рівень</a:t>
            </a:r>
          </a:p>
          <a:p>
            <a:pPr lvl="3" eaLnBrk="1" latinLnBrk="0" hangingPunct="1"/>
            <a:r>
              <a:rPr lang="uk-UA" smtClean="0"/>
              <a:t>Четвертий рівень</a:t>
            </a:r>
          </a:p>
          <a:p>
            <a:pPr lvl="4" eaLnBrk="1" latinLnBrk="0" hangingPunct="1"/>
            <a:r>
              <a:rPr lang="uk-UA" smtClean="0"/>
              <a:t>П'ятий рівень</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Порівняння">
    <p:bg>
      <p:bgRef idx="1001">
        <a:schemeClr val="bg2"/>
      </p:bgRef>
    </p:bg>
    <p:spTree>
      <p:nvGrpSpPr>
        <p:cNvPr id="1" name=""/>
        <p:cNvGrpSpPr/>
        <p:nvPr/>
      </p:nvGrpSpPr>
      <p:grpSpPr>
        <a:xfrm>
          <a:off x="0" y="0"/>
          <a:ext cx="0" cy="0"/>
          <a:chOff x="0" y="0"/>
          <a:chExt cx="0" cy="0"/>
        </a:xfrm>
      </p:grpSpPr>
      <p:sp>
        <p:nvSpPr>
          <p:cNvPr id="10" name="Пряма сполучна лінія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Прямокутник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кут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Прямокутник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Прямокутник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кутник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кутник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Місце для тексту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uk-UA" smtClean="0"/>
              <a:t>Зразок тексту</a:t>
            </a:r>
          </a:p>
        </p:txBody>
      </p:sp>
      <p:sp>
        <p:nvSpPr>
          <p:cNvPr id="4" name="Місце для тексту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uk-UA" smtClean="0"/>
              <a:t>Зразок тексту</a:t>
            </a:r>
          </a:p>
        </p:txBody>
      </p:sp>
      <p:sp>
        <p:nvSpPr>
          <p:cNvPr id="7" name="Місце для дати 6"/>
          <p:cNvSpPr>
            <a:spLocks noGrp="1"/>
          </p:cNvSpPr>
          <p:nvPr>
            <p:ph type="dt" sz="half" idx="10"/>
          </p:nvPr>
        </p:nvSpPr>
        <p:spPr/>
        <p:txBody>
          <a:bodyPr/>
          <a:lstStyle/>
          <a:p>
            <a:fld id="{C90A66AE-81F5-474A-B74B-EE41E9320F19}" type="datetimeFigureOut">
              <a:rPr lang="uk-UA" smtClean="0"/>
              <a:t>25.11.2015</a:t>
            </a:fld>
            <a:endParaRPr lang="uk-UA"/>
          </a:p>
        </p:txBody>
      </p:sp>
      <p:sp>
        <p:nvSpPr>
          <p:cNvPr id="8" name="Місце для нижнього колонтитула 7"/>
          <p:cNvSpPr>
            <a:spLocks noGrp="1"/>
          </p:cNvSpPr>
          <p:nvPr>
            <p:ph type="ftr" sz="quarter" idx="11"/>
          </p:nvPr>
        </p:nvSpPr>
        <p:spPr>
          <a:xfrm>
            <a:off x="304800" y="6409944"/>
            <a:ext cx="3581400" cy="365760"/>
          </a:xfrm>
        </p:spPr>
        <p:txBody>
          <a:bodyPr/>
          <a:lstStyle/>
          <a:p>
            <a:endParaRPr lang="uk-UA"/>
          </a:p>
        </p:txBody>
      </p:sp>
      <p:sp>
        <p:nvSpPr>
          <p:cNvPr id="15" name="Пряма сполучна лінія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Прямокутник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Місце для вмісту 23"/>
          <p:cNvSpPr>
            <a:spLocks noGrp="1"/>
          </p:cNvSpPr>
          <p:nvPr>
            <p:ph sz="quarter" idx="2"/>
          </p:nvPr>
        </p:nvSpPr>
        <p:spPr>
          <a:xfrm>
            <a:off x="301752" y="2471383"/>
            <a:ext cx="4041648" cy="3818404"/>
          </a:xfrm>
        </p:spPr>
        <p:txBody>
          <a:bodyPr/>
          <a:lstStyle/>
          <a:p>
            <a:pPr lvl="0" eaLnBrk="1" latinLnBrk="0" hangingPunct="1"/>
            <a:r>
              <a:rPr lang="uk-UA" smtClean="0"/>
              <a:t>Зразок тексту</a:t>
            </a:r>
          </a:p>
          <a:p>
            <a:pPr lvl="1" eaLnBrk="1" latinLnBrk="0" hangingPunct="1"/>
            <a:r>
              <a:rPr lang="uk-UA" smtClean="0"/>
              <a:t>Другий рівень</a:t>
            </a:r>
          </a:p>
          <a:p>
            <a:pPr lvl="2" eaLnBrk="1" latinLnBrk="0" hangingPunct="1"/>
            <a:r>
              <a:rPr lang="uk-UA" smtClean="0"/>
              <a:t>Третій рівень</a:t>
            </a:r>
          </a:p>
          <a:p>
            <a:pPr lvl="3" eaLnBrk="1" latinLnBrk="0" hangingPunct="1"/>
            <a:r>
              <a:rPr lang="uk-UA" smtClean="0"/>
              <a:t>Четвертий рівень</a:t>
            </a:r>
          </a:p>
          <a:p>
            <a:pPr lvl="4" eaLnBrk="1" latinLnBrk="0" hangingPunct="1"/>
            <a:r>
              <a:rPr lang="uk-UA" smtClean="0"/>
              <a:t>П'ятий рівень</a:t>
            </a:r>
            <a:endParaRPr kumimoji="0" lang="en-US"/>
          </a:p>
        </p:txBody>
      </p:sp>
      <p:sp>
        <p:nvSpPr>
          <p:cNvPr id="26" name="Місце для вмісту 25"/>
          <p:cNvSpPr>
            <a:spLocks noGrp="1"/>
          </p:cNvSpPr>
          <p:nvPr>
            <p:ph sz="quarter" idx="4"/>
          </p:nvPr>
        </p:nvSpPr>
        <p:spPr>
          <a:xfrm>
            <a:off x="4800600" y="2471383"/>
            <a:ext cx="4038600" cy="3822192"/>
          </a:xfrm>
        </p:spPr>
        <p:txBody>
          <a:bodyPr/>
          <a:lstStyle/>
          <a:p>
            <a:pPr lvl="0" eaLnBrk="1" latinLnBrk="0" hangingPunct="1"/>
            <a:r>
              <a:rPr lang="uk-UA" smtClean="0"/>
              <a:t>Зразок тексту</a:t>
            </a:r>
          </a:p>
          <a:p>
            <a:pPr lvl="1" eaLnBrk="1" latinLnBrk="0" hangingPunct="1"/>
            <a:r>
              <a:rPr lang="uk-UA" smtClean="0"/>
              <a:t>Другий рівень</a:t>
            </a:r>
          </a:p>
          <a:p>
            <a:pPr lvl="2" eaLnBrk="1" latinLnBrk="0" hangingPunct="1"/>
            <a:r>
              <a:rPr lang="uk-UA" smtClean="0"/>
              <a:t>Третій рівень</a:t>
            </a:r>
          </a:p>
          <a:p>
            <a:pPr lvl="3" eaLnBrk="1" latinLnBrk="0" hangingPunct="1"/>
            <a:r>
              <a:rPr lang="uk-UA" smtClean="0"/>
              <a:t>Четвертий рівень</a:t>
            </a:r>
          </a:p>
          <a:p>
            <a:pPr lvl="4" eaLnBrk="1" latinLnBrk="0" hangingPunct="1"/>
            <a:r>
              <a:rPr lang="uk-UA" smtClean="0"/>
              <a:t>П'ятий рівень</a:t>
            </a:r>
            <a:endParaRPr kumimoji="0" lang="en-US"/>
          </a:p>
        </p:txBody>
      </p:sp>
      <p:sp>
        <p:nvSpPr>
          <p:cNvPr id="25" name="Овал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Овал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Місце для номера слайда 8"/>
          <p:cNvSpPr>
            <a:spLocks noGrp="1"/>
          </p:cNvSpPr>
          <p:nvPr>
            <p:ph type="sldNum" sz="quarter" idx="12"/>
          </p:nvPr>
        </p:nvSpPr>
        <p:spPr>
          <a:xfrm>
            <a:off x="4343400" y="1042416"/>
            <a:ext cx="457200" cy="441325"/>
          </a:xfrm>
        </p:spPr>
        <p:txBody>
          <a:bodyPr/>
          <a:lstStyle>
            <a:lvl1pPr algn="ctr">
              <a:defRPr/>
            </a:lvl1pPr>
          </a:lstStyle>
          <a:p>
            <a:fld id="{764F593F-0D5B-4CF0-BEE2-6583C73E7271}" type="slidenum">
              <a:rPr lang="uk-UA" smtClean="0"/>
              <a:t>‹#›</a:t>
            </a:fld>
            <a:endParaRPr lang="uk-UA"/>
          </a:p>
        </p:txBody>
      </p:sp>
      <p:sp>
        <p:nvSpPr>
          <p:cNvPr id="23" name="Заголовок 22"/>
          <p:cNvSpPr>
            <a:spLocks noGrp="1"/>
          </p:cNvSpPr>
          <p:nvPr>
            <p:ph type="title"/>
          </p:nvPr>
        </p:nvSpPr>
        <p:spPr/>
        <p:txBody>
          <a:bodyPr rtlCol="0" anchor="b" anchorCtr="0"/>
          <a:lstStyle/>
          <a:p>
            <a:r>
              <a:rPr kumimoji="0" lang="uk-UA" smtClean="0"/>
              <a:t>Зразок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uk-UA" smtClean="0"/>
              <a:t>Зразок заголовка</a:t>
            </a:r>
            <a:endParaRPr kumimoji="0" lang="en-US"/>
          </a:p>
        </p:txBody>
      </p:sp>
      <p:sp>
        <p:nvSpPr>
          <p:cNvPr id="3" name="Місце для дати 2"/>
          <p:cNvSpPr>
            <a:spLocks noGrp="1"/>
          </p:cNvSpPr>
          <p:nvPr>
            <p:ph type="dt" sz="half" idx="10"/>
          </p:nvPr>
        </p:nvSpPr>
        <p:spPr/>
        <p:txBody>
          <a:bodyPr/>
          <a:lstStyle/>
          <a:p>
            <a:fld id="{C90A66AE-81F5-474A-B74B-EE41E9320F19}" type="datetimeFigureOut">
              <a:rPr lang="uk-UA" smtClean="0"/>
              <a:t>25.11.2015</a:t>
            </a:fld>
            <a:endParaRPr lang="uk-UA"/>
          </a:p>
        </p:txBody>
      </p:sp>
      <p:sp>
        <p:nvSpPr>
          <p:cNvPr id="4" name="Місце для нижнього колонтитула 3"/>
          <p:cNvSpPr>
            <a:spLocks noGrp="1"/>
          </p:cNvSpPr>
          <p:nvPr>
            <p:ph type="ftr" sz="quarter" idx="11"/>
          </p:nvPr>
        </p:nvSpPr>
        <p:spPr/>
        <p:txBody>
          <a:bodyPr/>
          <a:lstStyle/>
          <a:p>
            <a:endParaRPr lang="uk-UA"/>
          </a:p>
        </p:txBody>
      </p:sp>
      <p:sp>
        <p:nvSpPr>
          <p:cNvPr id="5" name="Місце для номера слайда 4"/>
          <p:cNvSpPr>
            <a:spLocks noGrp="1"/>
          </p:cNvSpPr>
          <p:nvPr>
            <p:ph type="sldNum" sz="quarter" idx="12"/>
          </p:nvPr>
        </p:nvSpPr>
        <p:spPr>
          <a:xfrm>
            <a:off x="4343400" y="1036020"/>
            <a:ext cx="457200" cy="441325"/>
          </a:xfrm>
        </p:spPr>
        <p:txBody>
          <a:bodyPr/>
          <a:lstStyle/>
          <a:p>
            <a:fld id="{764F593F-0D5B-4CF0-BEE2-6583C73E7271}" type="slidenum">
              <a:rPr lang="uk-UA" smtClean="0"/>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ий слайд">
    <p:spTree>
      <p:nvGrpSpPr>
        <p:cNvPr id="1" name=""/>
        <p:cNvGrpSpPr/>
        <p:nvPr/>
      </p:nvGrpSpPr>
      <p:grpSpPr>
        <a:xfrm>
          <a:off x="0" y="0"/>
          <a:ext cx="0" cy="0"/>
          <a:chOff x="0" y="0"/>
          <a:chExt cx="0" cy="0"/>
        </a:xfrm>
      </p:grpSpPr>
      <p:sp>
        <p:nvSpPr>
          <p:cNvPr id="7" name="Прямокут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кутник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кутник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кутник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Прямокутник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Прямокутник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Місце для дати 1"/>
          <p:cNvSpPr>
            <a:spLocks noGrp="1"/>
          </p:cNvSpPr>
          <p:nvPr>
            <p:ph type="dt" sz="half" idx="10"/>
          </p:nvPr>
        </p:nvSpPr>
        <p:spPr/>
        <p:txBody>
          <a:bodyPr/>
          <a:lstStyle/>
          <a:p>
            <a:fld id="{C90A66AE-81F5-474A-B74B-EE41E9320F19}" type="datetimeFigureOut">
              <a:rPr lang="uk-UA" smtClean="0"/>
              <a:t>25.11.2015</a:t>
            </a:fld>
            <a:endParaRPr lang="uk-UA"/>
          </a:p>
        </p:txBody>
      </p:sp>
      <p:sp>
        <p:nvSpPr>
          <p:cNvPr id="3" name="Місце для нижнього колонтитула 2"/>
          <p:cNvSpPr>
            <a:spLocks noGrp="1"/>
          </p:cNvSpPr>
          <p:nvPr>
            <p:ph type="ftr" sz="quarter" idx="11"/>
          </p:nvPr>
        </p:nvSpPr>
        <p:spPr/>
        <p:txBody>
          <a:bodyPr/>
          <a:lstStyle/>
          <a:p>
            <a:endParaRPr lang="uk-UA"/>
          </a:p>
        </p:txBody>
      </p:sp>
      <p:sp>
        <p:nvSpPr>
          <p:cNvPr id="4" name="Місце для номера слайда 3"/>
          <p:cNvSpPr>
            <a:spLocks noGrp="1"/>
          </p:cNvSpPr>
          <p:nvPr>
            <p:ph type="sldNum" sz="quarter" idx="12"/>
          </p:nvPr>
        </p:nvSpPr>
        <p:spPr>
          <a:xfrm>
            <a:off x="4267200" y="6324600"/>
            <a:ext cx="609600" cy="441324"/>
          </a:xfrm>
        </p:spPr>
        <p:txBody>
          <a:bodyPr/>
          <a:lstStyle>
            <a:lvl1pPr>
              <a:defRPr>
                <a:solidFill>
                  <a:srgbClr val="FFFFFF"/>
                </a:solidFill>
              </a:defRPr>
            </a:lvl1pPr>
          </a:lstStyle>
          <a:p>
            <a:fld id="{764F593F-0D5B-4CF0-BEE2-6583C73E7271}" type="slidenum">
              <a:rPr lang="uk-UA" smtClean="0"/>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Вміст із підписом">
    <p:bg>
      <p:bgRef idx="1001">
        <a:schemeClr val="bg1"/>
      </p:bgRef>
    </p:bg>
    <p:spTree>
      <p:nvGrpSpPr>
        <p:cNvPr id="1" name=""/>
        <p:cNvGrpSpPr/>
        <p:nvPr/>
      </p:nvGrpSpPr>
      <p:grpSpPr>
        <a:xfrm>
          <a:off x="0" y="0"/>
          <a:ext cx="0" cy="0"/>
          <a:chOff x="0" y="0"/>
          <a:chExt cx="0" cy="0"/>
        </a:xfrm>
      </p:grpSpPr>
      <p:sp>
        <p:nvSpPr>
          <p:cNvPr id="19" name="Прямокутник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кут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кутник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кутник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кут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Прямокутник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uk-UA" smtClean="0"/>
              <a:t>Зразок заголовка</a:t>
            </a:r>
            <a:endParaRPr kumimoji="0" lang="en-US"/>
          </a:p>
        </p:txBody>
      </p:sp>
      <p:sp>
        <p:nvSpPr>
          <p:cNvPr id="3" name="Місце для тексту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uk-UA" smtClean="0"/>
              <a:t>Зразок тексту</a:t>
            </a:r>
          </a:p>
        </p:txBody>
      </p:sp>
      <p:sp>
        <p:nvSpPr>
          <p:cNvPr id="8" name="Прямокутник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Пряма сполучна лінія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Місце для вмісту 19"/>
          <p:cNvSpPr>
            <a:spLocks noGrp="1"/>
          </p:cNvSpPr>
          <p:nvPr>
            <p:ph sz="quarter" idx="1"/>
          </p:nvPr>
        </p:nvSpPr>
        <p:spPr>
          <a:xfrm>
            <a:off x="3124200" y="685800"/>
            <a:ext cx="5638800" cy="5410200"/>
          </a:xfrm>
        </p:spPr>
        <p:txBody>
          <a:bodyPr/>
          <a:lstStyle/>
          <a:p>
            <a:pPr lvl="0" eaLnBrk="1" latinLnBrk="0" hangingPunct="1"/>
            <a:r>
              <a:rPr lang="uk-UA" smtClean="0"/>
              <a:t>Зразок тексту</a:t>
            </a:r>
          </a:p>
          <a:p>
            <a:pPr lvl="1" eaLnBrk="1" latinLnBrk="0" hangingPunct="1"/>
            <a:r>
              <a:rPr lang="uk-UA" smtClean="0"/>
              <a:t>Другий рівень</a:t>
            </a:r>
          </a:p>
          <a:p>
            <a:pPr lvl="2" eaLnBrk="1" latinLnBrk="0" hangingPunct="1"/>
            <a:r>
              <a:rPr lang="uk-UA" smtClean="0"/>
              <a:t>Третій рівень</a:t>
            </a:r>
          </a:p>
          <a:p>
            <a:pPr lvl="3" eaLnBrk="1" latinLnBrk="0" hangingPunct="1"/>
            <a:r>
              <a:rPr lang="uk-UA" smtClean="0"/>
              <a:t>Четвертий рівень</a:t>
            </a:r>
          </a:p>
          <a:p>
            <a:pPr lvl="4" eaLnBrk="1" latinLnBrk="0" hangingPunct="1"/>
            <a:r>
              <a:rPr lang="uk-UA" smtClean="0"/>
              <a:t>П'ятий рівень</a:t>
            </a:r>
            <a:endParaRPr kumimoji="0" lang="en-US"/>
          </a:p>
        </p:txBody>
      </p:sp>
      <p:sp>
        <p:nvSpPr>
          <p:cNvPr id="10" name="Овал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Місце для номера слайда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764F593F-0D5B-4CF0-BEE2-6583C73E7271}" type="slidenum">
              <a:rPr lang="uk-UA" smtClean="0"/>
              <a:t>‹#›</a:t>
            </a:fld>
            <a:endParaRPr lang="uk-UA"/>
          </a:p>
        </p:txBody>
      </p:sp>
      <p:sp>
        <p:nvSpPr>
          <p:cNvPr id="21" name="Прямокутник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Місце для дати 4"/>
          <p:cNvSpPr>
            <a:spLocks noGrp="1"/>
          </p:cNvSpPr>
          <p:nvPr>
            <p:ph type="dt" sz="half" idx="10"/>
          </p:nvPr>
        </p:nvSpPr>
        <p:spPr/>
        <p:txBody>
          <a:bodyPr/>
          <a:lstStyle/>
          <a:p>
            <a:fld id="{C90A66AE-81F5-474A-B74B-EE41E9320F19}" type="datetimeFigureOut">
              <a:rPr lang="uk-UA" smtClean="0"/>
              <a:t>25.11.2015</a:t>
            </a:fld>
            <a:endParaRPr lang="uk-UA"/>
          </a:p>
        </p:txBody>
      </p:sp>
      <p:sp>
        <p:nvSpPr>
          <p:cNvPr id="6" name="Місце для нижнього колонтитула 5"/>
          <p:cNvSpPr>
            <a:spLocks noGrp="1"/>
          </p:cNvSpPr>
          <p:nvPr>
            <p:ph type="ftr" sz="quarter" idx="11"/>
          </p:nvPr>
        </p:nvSpPr>
        <p:spPr>
          <a:xfrm>
            <a:off x="301752" y="6410848"/>
            <a:ext cx="3383280" cy="365760"/>
          </a:xfrm>
        </p:spPr>
        <p:txBody>
          <a:bodyPr/>
          <a:lstStyle/>
          <a:p>
            <a:endParaRPr lang="uk-U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Зображення з підписом">
    <p:spTree>
      <p:nvGrpSpPr>
        <p:cNvPr id="1" name=""/>
        <p:cNvGrpSpPr/>
        <p:nvPr/>
      </p:nvGrpSpPr>
      <p:grpSpPr>
        <a:xfrm>
          <a:off x="0" y="0"/>
          <a:ext cx="0" cy="0"/>
          <a:chOff x="0" y="0"/>
          <a:chExt cx="0" cy="0"/>
        </a:xfrm>
      </p:grpSpPr>
      <p:sp>
        <p:nvSpPr>
          <p:cNvPr id="21" name="Пряма сполучна лінія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Прямокут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кутник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кутник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кут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Прямокутник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кутник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Прямокутник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Овал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Овал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Місце для номера слайда 6"/>
          <p:cNvSpPr>
            <a:spLocks noGrp="1"/>
          </p:cNvSpPr>
          <p:nvPr>
            <p:ph type="sldNum" sz="quarter" idx="12"/>
          </p:nvPr>
        </p:nvSpPr>
        <p:spPr>
          <a:xfrm>
            <a:off x="1371600" y="312738"/>
            <a:ext cx="457200" cy="441325"/>
          </a:xfrm>
        </p:spPr>
        <p:txBody>
          <a:bodyPr/>
          <a:lstStyle/>
          <a:p>
            <a:fld id="{764F593F-0D5B-4CF0-BEE2-6583C73E7271}" type="slidenum">
              <a:rPr lang="uk-UA" smtClean="0"/>
              <a:t>‹#›</a:t>
            </a:fld>
            <a:endParaRPr lang="uk-UA"/>
          </a:p>
        </p:txBody>
      </p:sp>
      <p:sp>
        <p:nvSpPr>
          <p:cNvPr id="2" name="Заголовок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uk-UA" smtClean="0"/>
              <a:t>Зразок заголовка</a:t>
            </a:r>
            <a:endParaRPr kumimoji="0" lang="en-US"/>
          </a:p>
        </p:txBody>
      </p:sp>
      <p:sp>
        <p:nvSpPr>
          <p:cNvPr id="3" name="Місце для зображення 2"/>
          <p:cNvSpPr>
            <a:spLocks noGrp="1"/>
          </p:cNvSpPr>
          <p:nvPr>
            <p:ph type="pic" idx="1"/>
          </p:nvPr>
        </p:nvSpPr>
        <p:spPr>
          <a:xfrm>
            <a:off x="3000375" y="609600"/>
            <a:ext cx="5867400" cy="4267200"/>
          </a:xfrm>
        </p:spPr>
        <p:txBody>
          <a:bodyPr/>
          <a:lstStyle>
            <a:lvl1pPr marL="0" indent="0">
              <a:buNone/>
              <a:defRPr sz="3200"/>
            </a:lvl1pPr>
          </a:lstStyle>
          <a:p>
            <a:r>
              <a:rPr kumimoji="0" lang="uk-UA" smtClean="0"/>
              <a:t>Клацніть піктограму, щоб додати зображення</a:t>
            </a:r>
            <a:endParaRPr kumimoji="0" lang="en-US" dirty="0"/>
          </a:p>
        </p:txBody>
      </p:sp>
      <p:sp>
        <p:nvSpPr>
          <p:cNvPr id="4" name="Місце для тексту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uk-UA" smtClean="0"/>
              <a:t>Зразок тексту</a:t>
            </a:r>
          </a:p>
        </p:txBody>
      </p:sp>
      <p:sp>
        <p:nvSpPr>
          <p:cNvPr id="22" name="Прямокутник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Місце для дати 4"/>
          <p:cNvSpPr>
            <a:spLocks noGrp="1"/>
          </p:cNvSpPr>
          <p:nvPr>
            <p:ph type="dt" sz="half" idx="10"/>
          </p:nvPr>
        </p:nvSpPr>
        <p:spPr>
          <a:xfrm>
            <a:off x="5788152" y="6404984"/>
            <a:ext cx="3044952" cy="365760"/>
          </a:xfrm>
        </p:spPr>
        <p:txBody>
          <a:bodyPr/>
          <a:lstStyle/>
          <a:p>
            <a:fld id="{C90A66AE-81F5-474A-B74B-EE41E9320F19}" type="datetimeFigureOut">
              <a:rPr lang="uk-UA" smtClean="0"/>
              <a:t>25.11.2015</a:t>
            </a:fld>
            <a:endParaRPr lang="uk-UA"/>
          </a:p>
        </p:txBody>
      </p:sp>
      <p:sp>
        <p:nvSpPr>
          <p:cNvPr id="6" name="Місце для нижнього колонтитула 5"/>
          <p:cNvSpPr>
            <a:spLocks noGrp="1"/>
          </p:cNvSpPr>
          <p:nvPr>
            <p:ph type="ftr" sz="quarter" idx="11"/>
          </p:nvPr>
        </p:nvSpPr>
        <p:spPr>
          <a:xfrm>
            <a:off x="301752" y="6410848"/>
            <a:ext cx="3584448" cy="365760"/>
          </a:xfrm>
        </p:spPr>
        <p:txBody>
          <a:bodyPr/>
          <a:lstStyle/>
          <a:p>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Прямокутник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кутник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кут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кутник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кутник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Місце для дати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C90A66AE-81F5-474A-B74B-EE41E9320F19}" type="datetimeFigureOut">
              <a:rPr lang="uk-UA" smtClean="0"/>
              <a:t>25.11.2015</a:t>
            </a:fld>
            <a:endParaRPr lang="uk-UA"/>
          </a:p>
        </p:txBody>
      </p:sp>
      <p:sp>
        <p:nvSpPr>
          <p:cNvPr id="3" name="Місце для нижнього колонтитула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uk-UA"/>
          </a:p>
        </p:txBody>
      </p:sp>
      <p:sp>
        <p:nvSpPr>
          <p:cNvPr id="8" name="Прямокутник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Пряма сполучна лінія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Овал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Місце для номера слайда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764F593F-0D5B-4CF0-BEE2-6583C73E7271}" type="slidenum">
              <a:rPr lang="uk-UA" smtClean="0"/>
              <a:t>‹#›</a:t>
            </a:fld>
            <a:endParaRPr lang="uk-UA"/>
          </a:p>
        </p:txBody>
      </p:sp>
      <p:sp>
        <p:nvSpPr>
          <p:cNvPr id="22" name="Місце для заголовка 21"/>
          <p:cNvSpPr>
            <a:spLocks noGrp="1"/>
          </p:cNvSpPr>
          <p:nvPr>
            <p:ph type="title"/>
          </p:nvPr>
        </p:nvSpPr>
        <p:spPr>
          <a:xfrm>
            <a:off x="301752" y="228600"/>
            <a:ext cx="8534400" cy="758952"/>
          </a:xfrm>
          <a:prstGeom prst="rect">
            <a:avLst/>
          </a:prstGeom>
        </p:spPr>
        <p:txBody>
          <a:bodyPr vert="horz" anchor="b">
            <a:normAutofit/>
          </a:bodyPr>
          <a:lstStyle/>
          <a:p>
            <a:r>
              <a:rPr kumimoji="0" lang="uk-UA" smtClean="0"/>
              <a:t>Зразок заголовка</a:t>
            </a:r>
            <a:endParaRPr kumimoji="0" lang="en-US"/>
          </a:p>
        </p:txBody>
      </p:sp>
      <p:sp>
        <p:nvSpPr>
          <p:cNvPr id="13" name="Місце для тексту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uk-UA" smtClean="0"/>
              <a:t>Зразок тексту</a:t>
            </a:r>
          </a:p>
          <a:p>
            <a:pPr lvl="1" eaLnBrk="1" latinLnBrk="0" hangingPunct="1"/>
            <a:r>
              <a:rPr kumimoji="0" lang="uk-UA" smtClean="0"/>
              <a:t>Другий рівень</a:t>
            </a:r>
          </a:p>
          <a:p>
            <a:pPr lvl="2" eaLnBrk="1" latinLnBrk="0" hangingPunct="1"/>
            <a:r>
              <a:rPr kumimoji="0" lang="uk-UA" smtClean="0"/>
              <a:t>Третій рівень</a:t>
            </a:r>
          </a:p>
          <a:p>
            <a:pPr lvl="3" eaLnBrk="1" latinLnBrk="0" hangingPunct="1"/>
            <a:r>
              <a:rPr kumimoji="0" lang="uk-UA" smtClean="0"/>
              <a:t>Четвертий рівень</a:t>
            </a:r>
          </a:p>
          <a:p>
            <a:pPr lvl="4" eaLnBrk="1" latinLnBrk="0" hangingPunct="1"/>
            <a:r>
              <a:rPr kumimoji="0" lang="uk-UA" smtClean="0"/>
              <a:t>П'ятий рівень</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chart" Target="../charts/chart1.xml"/><Relationship Id="rId4" Type="http://schemas.openxmlformats.org/officeDocument/2006/relationships/image" Target="../media/image15.wmf"/></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image" Target="../media/image19.png"/><Relationship Id="rId7" Type="http://schemas.openxmlformats.org/officeDocument/2006/relationships/image" Target="../media/image11.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6.bin"/><Relationship Id="rId11" Type="http://schemas.openxmlformats.org/officeDocument/2006/relationships/image" Target="../media/image18.wmf"/><Relationship Id="rId5" Type="http://schemas.openxmlformats.org/officeDocument/2006/relationships/image" Target="../media/image16.wmf"/><Relationship Id="rId10" Type="http://schemas.openxmlformats.org/officeDocument/2006/relationships/oleObject" Target="../embeddings/oleObject8.bin"/><Relationship Id="rId4" Type="http://schemas.openxmlformats.org/officeDocument/2006/relationships/oleObject" Target="../embeddings/oleObject5.bin"/><Relationship Id="rId9" Type="http://schemas.openxmlformats.org/officeDocument/2006/relationships/image" Target="../media/image17.w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image" Target="../media/image26.emf"/></Relationships>
</file>

<file path=ppt/slides/_rels/slide15.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9.png"/><Relationship Id="rId7" Type="http://schemas.openxmlformats.org/officeDocument/2006/relationships/image" Target="../media/image28.w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1.bin"/><Relationship Id="rId5" Type="http://schemas.openxmlformats.org/officeDocument/2006/relationships/image" Target="../media/image27.wmf"/><Relationship Id="rId4" Type="http://schemas.openxmlformats.org/officeDocument/2006/relationships/oleObject" Target="../embeddings/oleObject10.bin"/></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7.xml"/><Relationship Id="rId1" Type="http://schemas.openxmlformats.org/officeDocument/2006/relationships/vmlDrawing" Target="../drawings/vmlDrawing6.vml"/><Relationship Id="rId4" Type="http://schemas.openxmlformats.org/officeDocument/2006/relationships/image" Target="../media/image31.emf"/></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emf"/><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8" Type="http://schemas.openxmlformats.org/officeDocument/2006/relationships/image" Target="../media/image10.gif"/><Relationship Id="rId3" Type="http://schemas.openxmlformats.org/officeDocument/2006/relationships/image" Target="../media/image10.png"/><Relationship Id="rId7" Type="http://schemas.openxmlformats.org/officeDocument/2006/relationships/image" Target="../media/image9.gif"/><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image" Target="../media/image14.png"/><Relationship Id="rId7" Type="http://schemas.openxmlformats.org/officeDocument/2006/relationships/image" Target="../media/image12.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1.wmf"/><Relationship Id="rId4" Type="http://schemas.openxmlformats.org/officeDocument/2006/relationships/oleObject" Target="../embeddings/oleObject1.bin"/><Relationship Id="rId9" Type="http://schemas.openxmlformats.org/officeDocument/2006/relationships/image" Target="../media/image13.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ідзаголовок 2"/>
          <p:cNvSpPr>
            <a:spLocks noGrp="1"/>
          </p:cNvSpPr>
          <p:nvPr>
            <p:ph type="subTitle" idx="1"/>
          </p:nvPr>
        </p:nvSpPr>
        <p:spPr>
          <a:xfrm>
            <a:off x="179512" y="3908648"/>
            <a:ext cx="8712968" cy="1752600"/>
          </a:xfrm>
        </p:spPr>
        <p:txBody>
          <a:bodyPr>
            <a:normAutofit/>
          </a:bodyPr>
          <a:lstStyle/>
          <a:p>
            <a:pPr algn="just"/>
            <a:r>
              <a:rPr lang="uk-UA" sz="1600" dirty="0" smtClean="0">
                <a:solidFill>
                  <a:schemeClr val="tx1"/>
                </a:solidFill>
              </a:rPr>
              <a:t>Доповідач:                    ст. </a:t>
            </a:r>
            <a:r>
              <a:rPr lang="uk-UA" sz="1600" dirty="0" err="1" smtClean="0">
                <a:solidFill>
                  <a:schemeClr val="tx1"/>
                </a:solidFill>
              </a:rPr>
              <a:t>гр</a:t>
            </a:r>
            <a:r>
              <a:rPr lang="uk-UA" sz="1600" dirty="0" smtClean="0">
                <a:solidFill>
                  <a:schemeClr val="tx1"/>
                </a:solidFill>
              </a:rPr>
              <a:t> </a:t>
            </a:r>
            <a:r>
              <a:rPr lang="uk-UA" dirty="0" smtClean="0">
                <a:solidFill>
                  <a:schemeClr val="tx1"/>
                </a:solidFill>
              </a:rPr>
              <a:t>МП-14м</a:t>
            </a:r>
            <a:r>
              <a:rPr lang="uk-UA" sz="1600" dirty="0" smtClean="0">
                <a:solidFill>
                  <a:schemeClr val="tx1"/>
                </a:solidFill>
              </a:rPr>
              <a:t> </a:t>
            </a:r>
            <a:r>
              <a:rPr lang="uk-UA" sz="1600" dirty="0" err="1" smtClean="0">
                <a:solidFill>
                  <a:schemeClr val="tx1"/>
                </a:solidFill>
              </a:rPr>
              <a:t>Гуральник</a:t>
            </a:r>
            <a:r>
              <a:rPr lang="uk-UA" sz="1600" dirty="0" smtClean="0">
                <a:solidFill>
                  <a:schemeClr val="tx1"/>
                </a:solidFill>
              </a:rPr>
              <a:t> А.Б</a:t>
            </a:r>
          </a:p>
          <a:p>
            <a:pPr algn="just"/>
            <a:r>
              <a:rPr lang="uk-UA" sz="1600" dirty="0" smtClean="0">
                <a:solidFill>
                  <a:schemeClr val="tx1"/>
                </a:solidFill>
              </a:rPr>
              <a:t>Керівник:                        зав. Каф. Електроніки проф. </a:t>
            </a:r>
            <a:r>
              <a:rPr lang="uk-UA" sz="1600" dirty="0" err="1" smtClean="0">
                <a:solidFill>
                  <a:schemeClr val="tx1"/>
                </a:solidFill>
              </a:rPr>
              <a:t>Білинський</a:t>
            </a:r>
            <a:r>
              <a:rPr lang="uk-UA" sz="1600" dirty="0" smtClean="0">
                <a:solidFill>
                  <a:schemeClr val="tx1"/>
                </a:solidFill>
              </a:rPr>
              <a:t> Й.Й</a:t>
            </a:r>
            <a:endParaRPr lang="uk-UA" sz="1600" dirty="0">
              <a:solidFill>
                <a:schemeClr val="tx1"/>
              </a:solidFill>
            </a:endParaRPr>
          </a:p>
        </p:txBody>
      </p:sp>
      <p:sp>
        <p:nvSpPr>
          <p:cNvPr id="2" name="Заголовок 1"/>
          <p:cNvSpPr>
            <a:spLocks noGrp="1"/>
          </p:cNvSpPr>
          <p:nvPr>
            <p:ph type="ctrTitle"/>
          </p:nvPr>
        </p:nvSpPr>
        <p:spPr/>
        <p:txBody>
          <a:bodyPr>
            <a:normAutofit fontScale="90000"/>
          </a:bodyPr>
          <a:lstStyle/>
          <a:p>
            <a:r>
              <a:rPr lang="uk-UA" dirty="0" smtClean="0"/>
              <a:t>Розробка контурного детектора рентгенівських зображень</a:t>
            </a:r>
            <a:endParaRPr lang="uk-UA" dirty="0"/>
          </a:p>
        </p:txBody>
      </p:sp>
    </p:spTree>
    <p:extLst>
      <p:ext uri="{BB962C8B-B14F-4D97-AF65-F5344CB8AC3E}">
        <p14:creationId xmlns:p14="http://schemas.microsoft.com/office/powerpoint/2010/main" val="2279188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764704"/>
            <a:ext cx="8534400" cy="758952"/>
          </a:xfrm>
        </p:spPr>
        <p:txBody>
          <a:bodyPr>
            <a:normAutofit fontScale="90000"/>
          </a:bodyPr>
          <a:lstStyle/>
          <a:p>
            <a:r>
              <a:rPr lang="uk-UA" b="1" dirty="0"/>
              <a:t>Математична модель підвищення різкості рентгенівських   зображень</a:t>
            </a:r>
            <a:r>
              <a:rPr lang="uk-UA" dirty="0"/>
              <a:t/>
            </a:r>
            <a:br>
              <a:rPr lang="uk-UA" dirty="0"/>
            </a:br>
            <a:endParaRPr lang="uk-UA" dirty="0"/>
          </a:p>
        </p:txBody>
      </p:sp>
      <p:sp>
        <p:nvSpPr>
          <p:cNvPr id="3" name="Объект 2"/>
          <p:cNvSpPr>
            <a:spLocks noGrp="1"/>
          </p:cNvSpPr>
          <p:nvPr>
            <p:ph sz="quarter" idx="1"/>
          </p:nvPr>
        </p:nvSpPr>
        <p:spPr>
          <a:xfrm>
            <a:off x="320040" y="1556792"/>
            <a:ext cx="8503920" cy="4572000"/>
          </a:xfrm>
        </p:spPr>
        <p:txBody>
          <a:bodyPr/>
          <a:lstStyle/>
          <a:p>
            <a:endParaRPr lang="uk-UA" dirty="0" smtClean="0"/>
          </a:p>
          <a:p>
            <a:pPr marL="0" indent="0">
              <a:buNone/>
            </a:pPr>
            <a:endParaRPr lang="uk-UA" dirty="0" smtClean="0"/>
          </a:p>
          <a:p>
            <a:pPr marL="0" indent="0">
              <a:buNone/>
            </a:pPr>
            <a:endParaRPr lang="uk-UA" dirty="0" smtClean="0"/>
          </a:p>
          <a:p>
            <a:pPr marL="0" indent="0">
              <a:buNone/>
            </a:pPr>
            <a:endParaRPr lang="uk-UA" dirty="0"/>
          </a:p>
          <a:p>
            <a:pPr marL="0" indent="0">
              <a:buNone/>
            </a:pPr>
            <a:endParaRPr lang="uk-UA" dirty="0" smtClean="0"/>
          </a:p>
          <a:p>
            <a:pPr marL="0" indent="0">
              <a:buNone/>
            </a:pPr>
            <a:endParaRPr lang="uk-UA" dirty="0"/>
          </a:p>
          <a:p>
            <a:pPr marL="0" indent="0">
              <a:buNone/>
            </a:pPr>
            <a:endParaRPr lang="uk-UA" sz="1400" dirty="0" smtClean="0"/>
          </a:p>
          <a:p>
            <a:pPr marL="0" indent="0">
              <a:buNone/>
            </a:pPr>
            <a:endParaRPr lang="uk-UA" sz="1400" dirty="0" smtClean="0"/>
          </a:p>
          <a:p>
            <a:pPr marL="0" indent="0">
              <a:buNone/>
            </a:pPr>
            <a:r>
              <a:rPr lang="uk-UA" sz="1400" dirty="0" smtClean="0"/>
              <a:t>Математична модель </a:t>
            </a:r>
            <a:r>
              <a:rPr lang="uk-UA" sz="1400" dirty="0"/>
              <a:t>підвищення різкості </a:t>
            </a:r>
            <a:r>
              <a:rPr lang="uk-UA" sz="1400" dirty="0" smtClean="0"/>
              <a:t> </a:t>
            </a:r>
          </a:p>
          <a:p>
            <a:pPr marL="0" indent="0">
              <a:buNone/>
            </a:pPr>
            <a:r>
              <a:rPr lang="uk-UA" sz="1400" dirty="0" smtClean="0"/>
              <a:t>	в загальному випадку</a:t>
            </a:r>
            <a:endParaRPr lang="uk-UA" sz="1400"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5" name="Объект 4"/>
          <p:cNvGraphicFramePr>
            <a:graphicFrameLocks noChangeAspect="1"/>
          </p:cNvGraphicFramePr>
          <p:nvPr>
            <p:extLst>
              <p:ext uri="{D42A27DB-BD31-4B8C-83A1-F6EECF244321}">
                <p14:modId xmlns:p14="http://schemas.microsoft.com/office/powerpoint/2010/main" val="3878463086"/>
              </p:ext>
            </p:extLst>
          </p:nvPr>
        </p:nvGraphicFramePr>
        <p:xfrm>
          <a:off x="683568" y="1628800"/>
          <a:ext cx="3456384" cy="3266704"/>
        </p:xfrm>
        <a:graphic>
          <a:graphicData uri="http://schemas.openxmlformats.org/presentationml/2006/ole">
            <mc:AlternateContent xmlns:mc="http://schemas.openxmlformats.org/markup-compatibility/2006">
              <mc:Choice xmlns:v="urn:schemas-microsoft-com:vml" Requires="v">
                <p:oleObj spid="_x0000_s8198" name="Формула" r:id="rId3" imgW="2667000" imgH="2540000" progId="Equation.3">
                  <p:embed/>
                </p:oleObj>
              </mc:Choice>
              <mc:Fallback>
                <p:oleObj name="Формула" r:id="rId3" imgW="2667000" imgH="25400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3568" y="1628800"/>
                        <a:ext cx="3456384" cy="3266704"/>
                      </a:xfrm>
                      <a:prstGeom prst="rect">
                        <a:avLst/>
                      </a:prstGeom>
                      <a:noFill/>
                    </p:spPr>
                  </p:pic>
                </p:oleObj>
              </mc:Fallback>
            </mc:AlternateContent>
          </a:graphicData>
        </a:graphic>
      </p:graphicFrame>
      <p:sp>
        <p:nvSpPr>
          <p:cNvPr id="6" name="Прямоугольник 5"/>
          <p:cNvSpPr/>
          <p:nvPr/>
        </p:nvSpPr>
        <p:spPr>
          <a:xfrm>
            <a:off x="4355976" y="1628800"/>
            <a:ext cx="4572000" cy="1169551"/>
          </a:xfrm>
          <a:prstGeom prst="rect">
            <a:avLst/>
          </a:prstGeom>
        </p:spPr>
        <p:txBody>
          <a:bodyPr>
            <a:spAutoFit/>
          </a:bodyPr>
          <a:lstStyle/>
          <a:p>
            <a:r>
              <a:rPr lang="uk-UA" sz="1400" i="1" dirty="0"/>
              <a:t>n</a:t>
            </a:r>
            <a:r>
              <a:rPr lang="uk-UA" sz="1400" dirty="0"/>
              <a:t> – розмірність маски;</a:t>
            </a:r>
          </a:p>
          <a:p>
            <a:r>
              <a:rPr lang="uk-UA" sz="1400" i="1" dirty="0" err="1"/>
              <a:t>I</a:t>
            </a:r>
            <a:r>
              <a:rPr lang="uk-UA" sz="1400" i="1" baseline="-25000" dirty="0" err="1"/>
              <a:t>ij</a:t>
            </a:r>
            <a:r>
              <a:rPr lang="uk-UA" sz="1400" dirty="0"/>
              <a:t> – вхідне значення інтенсивності поточного </a:t>
            </a:r>
            <a:r>
              <a:rPr lang="uk-UA" sz="1400" dirty="0" err="1"/>
              <a:t>піксела</a:t>
            </a:r>
            <a:r>
              <a:rPr lang="uk-UA" sz="1400" dirty="0"/>
              <a:t>;</a:t>
            </a:r>
          </a:p>
          <a:p>
            <a:r>
              <a:rPr lang="uk-UA" sz="1400" i="1" dirty="0" err="1"/>
              <a:t>I’</a:t>
            </a:r>
            <a:r>
              <a:rPr lang="uk-UA" sz="1400" i="1" baseline="-25000" dirty="0" err="1"/>
              <a:t>ij</a:t>
            </a:r>
            <a:r>
              <a:rPr lang="uk-UA" sz="1400" dirty="0"/>
              <a:t> – вихідне значення інтенсивності поточного </a:t>
            </a:r>
            <a:r>
              <a:rPr lang="uk-UA" sz="1400" dirty="0" err="1"/>
              <a:t>піксела</a:t>
            </a:r>
            <a:r>
              <a:rPr lang="uk-UA" sz="1400" dirty="0"/>
              <a:t>.</a:t>
            </a:r>
          </a:p>
        </p:txBody>
      </p:sp>
      <p:graphicFrame>
        <p:nvGraphicFramePr>
          <p:cNvPr id="7" name="Диаграмма 6"/>
          <p:cNvGraphicFramePr>
            <a:graphicFrameLocks noChangeAspect="1"/>
          </p:cNvGraphicFramePr>
          <p:nvPr>
            <p:extLst>
              <p:ext uri="{D42A27DB-BD31-4B8C-83A1-F6EECF244321}">
                <p14:modId xmlns:p14="http://schemas.microsoft.com/office/powerpoint/2010/main" val="3021562292"/>
              </p:ext>
            </p:extLst>
          </p:nvPr>
        </p:nvGraphicFramePr>
        <p:xfrm>
          <a:off x="4355976" y="2996952"/>
          <a:ext cx="4437983" cy="1961639"/>
        </p:xfrm>
        <a:graphic>
          <a:graphicData uri="http://schemas.openxmlformats.org/drawingml/2006/chart">
            <c:chart xmlns:c="http://schemas.openxmlformats.org/drawingml/2006/chart" xmlns:r="http://schemas.openxmlformats.org/officeDocument/2006/relationships" r:id="rId5"/>
          </a:graphicData>
        </a:graphic>
      </p:graphicFrame>
      <p:sp>
        <p:nvSpPr>
          <p:cNvPr id="8" name="Прямоугольник 7"/>
          <p:cNvSpPr/>
          <p:nvPr/>
        </p:nvSpPr>
        <p:spPr>
          <a:xfrm>
            <a:off x="4388814" y="5085184"/>
            <a:ext cx="4572000" cy="738664"/>
          </a:xfrm>
          <a:prstGeom prst="rect">
            <a:avLst/>
          </a:prstGeom>
        </p:spPr>
        <p:txBody>
          <a:bodyPr>
            <a:spAutoFit/>
          </a:bodyPr>
          <a:lstStyle/>
          <a:p>
            <a:pPr algn="ctr"/>
            <a:r>
              <a:rPr lang="ru-RU" sz="1400" dirty="0" err="1"/>
              <a:t>Порівняльна</a:t>
            </a:r>
            <a:r>
              <a:rPr lang="ru-RU" sz="1400" dirty="0"/>
              <a:t> характеристика </a:t>
            </a:r>
            <a:r>
              <a:rPr lang="ru-RU" sz="1400" dirty="0" err="1"/>
              <a:t>результатів</a:t>
            </a:r>
            <a:r>
              <a:rPr lang="ru-RU" sz="1400" dirty="0"/>
              <a:t> </a:t>
            </a:r>
            <a:r>
              <a:rPr lang="ru-RU" sz="1400" dirty="0" err="1"/>
              <a:t>моделюванняідеального</a:t>
            </a:r>
            <a:r>
              <a:rPr lang="ru-RU" sz="1400" dirty="0"/>
              <a:t> </a:t>
            </a:r>
            <a:r>
              <a:rPr lang="ru-RU" sz="1400" dirty="0" err="1"/>
              <a:t>одновимірного</a:t>
            </a:r>
            <a:r>
              <a:rPr lang="ru-RU" sz="1400" dirty="0"/>
              <a:t> перепаду </a:t>
            </a:r>
            <a:r>
              <a:rPr lang="ru-RU" sz="1400" dirty="0" err="1"/>
              <a:t>інтенсивності</a:t>
            </a:r>
            <a:r>
              <a:rPr lang="ru-RU" sz="1400" dirty="0"/>
              <a:t> до та </a:t>
            </a:r>
            <a:r>
              <a:rPr lang="ru-RU" sz="1400" dirty="0" err="1"/>
              <a:t>після</a:t>
            </a:r>
            <a:r>
              <a:rPr lang="ru-RU" sz="1400" dirty="0"/>
              <a:t> </a:t>
            </a:r>
            <a:r>
              <a:rPr lang="ru-RU" sz="1400" dirty="0" err="1"/>
              <a:t>підвищення</a:t>
            </a:r>
            <a:r>
              <a:rPr lang="ru-RU" sz="1400" dirty="0"/>
              <a:t> </a:t>
            </a:r>
            <a:r>
              <a:rPr lang="ru-RU" sz="1400" dirty="0" err="1"/>
              <a:t>різкості</a:t>
            </a:r>
            <a:r>
              <a:rPr lang="ru-RU" sz="1400" dirty="0"/>
              <a:t> </a:t>
            </a:r>
            <a:endParaRPr lang="uk-UA" sz="1400" dirty="0"/>
          </a:p>
        </p:txBody>
      </p:sp>
    </p:spTree>
    <p:extLst>
      <p:ext uri="{BB962C8B-B14F-4D97-AF65-F5344CB8AC3E}">
        <p14:creationId xmlns:p14="http://schemas.microsoft.com/office/powerpoint/2010/main" val="41408333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332656"/>
            <a:ext cx="8534400" cy="758952"/>
          </a:xfrm>
        </p:spPr>
        <p:txBody>
          <a:bodyPr>
            <a:noAutofit/>
          </a:bodyPr>
          <a:lstStyle/>
          <a:p>
            <a:r>
              <a:rPr lang="uk-UA" sz="2800" b="1" dirty="0" smtClean="0"/>
              <a:t>Дослідження </a:t>
            </a:r>
            <a:r>
              <a:rPr lang="uk-UA" sz="2800" b="1" dirty="0"/>
              <a:t>роботи методу підвищення різкості рентгенівських     зображень</a:t>
            </a:r>
            <a:endParaRPr lang="uk-UA" sz="2800" dirty="0"/>
          </a:p>
        </p:txBody>
      </p:sp>
      <p:sp>
        <p:nvSpPr>
          <p:cNvPr id="3" name="Объект 2"/>
          <p:cNvSpPr>
            <a:spLocks noGrp="1"/>
          </p:cNvSpPr>
          <p:nvPr>
            <p:ph sz="quarter" idx="1"/>
          </p:nvPr>
        </p:nvSpPr>
        <p:spPr/>
        <p:txBody>
          <a:bodyPr/>
          <a:lstStyle/>
          <a:p>
            <a:pPr marL="0" indent="0">
              <a:buNone/>
            </a:pPr>
            <a:endParaRPr lang="uk-UA" sz="1400" dirty="0" smtClean="0"/>
          </a:p>
          <a:p>
            <a:pPr marL="0" indent="0">
              <a:buNone/>
            </a:pPr>
            <a:endParaRPr lang="uk-UA" sz="1400" dirty="0"/>
          </a:p>
          <a:p>
            <a:pPr marL="0" indent="0">
              <a:buNone/>
            </a:pPr>
            <a:endParaRPr lang="uk-UA" sz="1400" dirty="0"/>
          </a:p>
          <a:p>
            <a:pPr marL="0" indent="0">
              <a:buNone/>
            </a:pPr>
            <a:r>
              <a:rPr lang="uk-UA" sz="1400" dirty="0" smtClean="0"/>
              <a:t>Критерій </a:t>
            </a:r>
            <a:r>
              <a:rPr lang="uk-UA" sz="1400" dirty="0"/>
              <a:t>нормованої середньоквадратичної </a:t>
            </a:r>
            <a:endParaRPr lang="uk-UA" sz="1400" dirty="0" smtClean="0"/>
          </a:p>
          <a:p>
            <a:pPr marL="0" indent="0">
              <a:buNone/>
            </a:pPr>
            <a:r>
              <a:rPr lang="uk-UA" sz="1400" dirty="0" smtClean="0"/>
              <a:t>похибки</a:t>
            </a:r>
          </a:p>
          <a:p>
            <a:pPr marL="0" indent="0">
              <a:buNone/>
            </a:pPr>
            <a:endParaRPr lang="ru-RU" dirty="0"/>
          </a:p>
          <a:p>
            <a:pPr marL="0" indent="0">
              <a:buNone/>
            </a:pPr>
            <a:endParaRPr lang="ru-RU" dirty="0" smtClean="0"/>
          </a:p>
          <a:p>
            <a:pPr marL="0" indent="0">
              <a:buNone/>
            </a:pPr>
            <a:r>
              <a:rPr lang="ru-RU" dirty="0" smtClean="0"/>
              <a:t> </a:t>
            </a:r>
            <a:r>
              <a:rPr lang="uk-UA" sz="1400" dirty="0" smtClean="0"/>
              <a:t>Критерій нормованої </a:t>
            </a:r>
            <a:r>
              <a:rPr lang="uk-UA" sz="1400" dirty="0" smtClean="0"/>
              <a:t>кореляції описується</a:t>
            </a:r>
          </a:p>
          <a:p>
            <a:pPr marL="0" indent="0">
              <a:buNone/>
            </a:pPr>
            <a:endParaRPr lang="uk-UA" dirty="0"/>
          </a:p>
        </p:txBody>
      </p:sp>
      <p:pic>
        <p:nvPicPr>
          <p:cNvPr id="4" name="Рисунок 3"/>
          <p:cNvPicPr/>
          <p:nvPr/>
        </p:nvPicPr>
        <p:blipFill>
          <a:blip r:embed="rId3">
            <a:extLst>
              <a:ext uri="{28A0092B-C50C-407E-A947-70E740481C1C}">
                <a14:useLocalDpi xmlns:a14="http://schemas.microsoft.com/office/drawing/2010/main" val="0"/>
              </a:ext>
            </a:extLst>
          </a:blip>
          <a:srcRect/>
          <a:stretch>
            <a:fillRect/>
          </a:stretch>
        </p:blipFill>
        <p:spPr bwMode="auto">
          <a:xfrm>
            <a:off x="5220072" y="1412776"/>
            <a:ext cx="3744416" cy="2160240"/>
          </a:xfrm>
          <a:prstGeom prst="rect">
            <a:avLst/>
          </a:prstGeom>
          <a:noFill/>
          <a:ln>
            <a:noFill/>
          </a:ln>
        </p:spPr>
      </p:pic>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6" name="Объект 5"/>
          <p:cNvGraphicFramePr>
            <a:graphicFrameLocks noChangeAspect="1"/>
          </p:cNvGraphicFramePr>
          <p:nvPr>
            <p:extLst>
              <p:ext uri="{D42A27DB-BD31-4B8C-83A1-F6EECF244321}">
                <p14:modId xmlns:p14="http://schemas.microsoft.com/office/powerpoint/2010/main" val="3421838030"/>
              </p:ext>
            </p:extLst>
          </p:nvPr>
        </p:nvGraphicFramePr>
        <p:xfrm>
          <a:off x="251520" y="1412776"/>
          <a:ext cx="2600325" cy="1009650"/>
        </p:xfrm>
        <a:graphic>
          <a:graphicData uri="http://schemas.openxmlformats.org/presentationml/2006/ole">
            <mc:AlternateContent xmlns:mc="http://schemas.openxmlformats.org/markup-compatibility/2006">
              <mc:Choice xmlns:v="urn:schemas-microsoft-com:vml" Requires="v">
                <p:oleObj spid="_x0000_s9229" name="Формула" r:id="rId4" imgW="2171700" imgH="838200" progId="Equation.3">
                  <p:embed/>
                </p:oleObj>
              </mc:Choice>
              <mc:Fallback>
                <p:oleObj name="Формула" r:id="rId4" imgW="2171700" imgH="838200" progId="Equation.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520" y="1412776"/>
                        <a:ext cx="2600325" cy="1009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Объект 6"/>
          <p:cNvGraphicFramePr>
            <a:graphicFrameLocks noChangeAspect="1"/>
          </p:cNvGraphicFramePr>
          <p:nvPr>
            <p:extLst>
              <p:ext uri="{D42A27DB-BD31-4B8C-83A1-F6EECF244321}">
                <p14:modId xmlns:p14="http://schemas.microsoft.com/office/powerpoint/2010/main" val="2900481176"/>
              </p:ext>
            </p:extLst>
          </p:nvPr>
        </p:nvGraphicFramePr>
        <p:xfrm>
          <a:off x="6372564" y="3715494"/>
          <a:ext cx="2543175" cy="1009650"/>
        </p:xfrm>
        <a:graphic>
          <a:graphicData uri="http://schemas.openxmlformats.org/presentationml/2006/ole">
            <mc:AlternateContent xmlns:mc="http://schemas.openxmlformats.org/markup-compatibility/2006">
              <mc:Choice xmlns:v="urn:schemas-microsoft-com:vml" Requires="v">
                <p:oleObj spid="_x0000_s9230" name="Формула" r:id="rId6" imgW="2133600" imgH="838200" progId="Equation.3">
                  <p:embed/>
                </p:oleObj>
              </mc:Choice>
              <mc:Fallback>
                <p:oleObj name="Формула" r:id="rId6" imgW="2133600" imgH="838200" progId="Equation.3">
                  <p:embed/>
                  <p:pic>
                    <p:nvPicPr>
                      <p:cNvPr id="0" name="Объект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72564" y="3715494"/>
                        <a:ext cx="25431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Объект 7"/>
          <p:cNvGraphicFramePr>
            <a:graphicFrameLocks noChangeAspect="1"/>
          </p:cNvGraphicFramePr>
          <p:nvPr>
            <p:extLst>
              <p:ext uri="{D42A27DB-BD31-4B8C-83A1-F6EECF244321}">
                <p14:modId xmlns:p14="http://schemas.microsoft.com/office/powerpoint/2010/main" val="362759831"/>
              </p:ext>
            </p:extLst>
          </p:nvPr>
        </p:nvGraphicFramePr>
        <p:xfrm>
          <a:off x="467544" y="4725144"/>
          <a:ext cx="2466975" cy="733425"/>
        </p:xfrm>
        <a:graphic>
          <a:graphicData uri="http://schemas.openxmlformats.org/presentationml/2006/ole">
            <mc:AlternateContent xmlns:mc="http://schemas.openxmlformats.org/markup-compatibility/2006">
              <mc:Choice xmlns:v="urn:schemas-microsoft-com:vml" Requires="v">
                <p:oleObj spid="_x0000_s9231" name="Формула" r:id="rId8" imgW="2070100" imgH="609600" progId="Equation.3">
                  <p:embed/>
                </p:oleObj>
              </mc:Choice>
              <mc:Fallback>
                <p:oleObj name="Формула" r:id="rId8" imgW="2070100" imgH="609600" progId="Equation.3">
                  <p:embed/>
                  <p:pic>
                    <p:nvPicPr>
                      <p:cNvPr id="0" name="Объект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7544" y="4725144"/>
                        <a:ext cx="2466975"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10" name="Объект 9"/>
          <p:cNvGraphicFramePr>
            <a:graphicFrameLocks noChangeAspect="1"/>
          </p:cNvGraphicFramePr>
          <p:nvPr>
            <p:extLst>
              <p:ext uri="{D42A27DB-BD31-4B8C-83A1-F6EECF244321}">
                <p14:modId xmlns:p14="http://schemas.microsoft.com/office/powerpoint/2010/main" val="4211545463"/>
              </p:ext>
            </p:extLst>
          </p:nvPr>
        </p:nvGraphicFramePr>
        <p:xfrm>
          <a:off x="395536" y="2924944"/>
          <a:ext cx="2133600" cy="1009650"/>
        </p:xfrm>
        <a:graphic>
          <a:graphicData uri="http://schemas.openxmlformats.org/presentationml/2006/ole">
            <mc:AlternateContent xmlns:mc="http://schemas.openxmlformats.org/markup-compatibility/2006">
              <mc:Choice xmlns:v="urn:schemas-microsoft-com:vml" Requires="v">
                <p:oleObj spid="_x0000_s9232" name="Формула" r:id="rId10" imgW="1790700" imgH="838200" progId="Equation.3">
                  <p:embed/>
                </p:oleObj>
              </mc:Choice>
              <mc:Fallback>
                <p:oleObj name="Формула" r:id="rId10" imgW="1790700" imgH="838200" progId="Equation.3">
                  <p:embed/>
                  <p:pic>
                    <p:nvPicPr>
                      <p:cNvPr id="0" name="Object 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95536" y="2924944"/>
                        <a:ext cx="2133600" cy="1009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Прямоугольник 10"/>
          <p:cNvSpPr/>
          <p:nvPr/>
        </p:nvSpPr>
        <p:spPr>
          <a:xfrm>
            <a:off x="251520" y="5445224"/>
            <a:ext cx="3816424" cy="523220"/>
          </a:xfrm>
          <a:prstGeom prst="rect">
            <a:avLst/>
          </a:prstGeom>
        </p:spPr>
        <p:txBody>
          <a:bodyPr wrap="square">
            <a:spAutoFit/>
          </a:bodyPr>
          <a:lstStyle/>
          <a:p>
            <a:r>
              <a:rPr lang="uk-UA" sz="1400" dirty="0"/>
              <a:t>Критерій середньоквадратичної </a:t>
            </a:r>
            <a:r>
              <a:rPr lang="uk-UA" sz="1400" dirty="0" smtClean="0"/>
              <a:t>похибки визначається як</a:t>
            </a:r>
            <a:endParaRPr lang="uk-UA" sz="1400" dirty="0"/>
          </a:p>
        </p:txBody>
      </p:sp>
      <p:sp>
        <p:nvSpPr>
          <p:cNvPr id="12" name="Прямоугольник 11"/>
          <p:cNvSpPr/>
          <p:nvPr/>
        </p:nvSpPr>
        <p:spPr>
          <a:xfrm>
            <a:off x="5724128" y="4725144"/>
            <a:ext cx="3240360" cy="523220"/>
          </a:xfrm>
          <a:prstGeom prst="rect">
            <a:avLst/>
          </a:prstGeom>
        </p:spPr>
        <p:txBody>
          <a:bodyPr wrap="square">
            <a:spAutoFit/>
          </a:bodyPr>
          <a:lstStyle/>
          <a:p>
            <a:r>
              <a:rPr lang="uk-UA" sz="1400" dirty="0" smtClean="0"/>
              <a:t>Критерій пікового співвідношення сигнал/шум визначається</a:t>
            </a:r>
            <a:endParaRPr lang="uk-UA" sz="1400" dirty="0"/>
          </a:p>
        </p:txBody>
      </p:sp>
    </p:spTree>
    <p:extLst>
      <p:ext uri="{BB962C8B-B14F-4D97-AF65-F5344CB8AC3E}">
        <p14:creationId xmlns:p14="http://schemas.microsoft.com/office/powerpoint/2010/main" val="11947774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836712"/>
            <a:ext cx="8534400" cy="758952"/>
          </a:xfrm>
        </p:spPr>
        <p:txBody>
          <a:bodyPr>
            <a:normAutofit fontScale="90000"/>
          </a:bodyPr>
          <a:lstStyle/>
          <a:p>
            <a:r>
              <a:rPr lang="uk-UA" b="1" dirty="0"/>
              <a:t>Значення критеріїв якості для різних методів підвищення різкості</a:t>
            </a:r>
            <a:r>
              <a:rPr lang="uk-UA" dirty="0"/>
              <a:t/>
            </a:r>
            <a:br>
              <a:rPr lang="uk-UA" dirty="0"/>
            </a:br>
            <a:endParaRPr lang="uk-UA" dirty="0"/>
          </a:p>
        </p:txBody>
      </p:sp>
      <p:graphicFrame>
        <p:nvGraphicFramePr>
          <p:cNvPr id="4" name="Объект 3"/>
          <p:cNvGraphicFramePr>
            <a:graphicFrameLocks noGrp="1"/>
          </p:cNvGraphicFramePr>
          <p:nvPr>
            <p:ph sz="quarter" idx="1"/>
            <p:extLst>
              <p:ext uri="{D42A27DB-BD31-4B8C-83A1-F6EECF244321}">
                <p14:modId xmlns:p14="http://schemas.microsoft.com/office/powerpoint/2010/main" val="2754308490"/>
              </p:ext>
            </p:extLst>
          </p:nvPr>
        </p:nvGraphicFramePr>
        <p:xfrm>
          <a:off x="971600" y="2132856"/>
          <a:ext cx="7196683" cy="3993487"/>
        </p:xfrm>
        <a:graphic>
          <a:graphicData uri="http://schemas.openxmlformats.org/drawingml/2006/table">
            <a:tbl>
              <a:tblPr firstRow="1" firstCol="1" lastRow="1" lastCol="1" bandRow="1" bandCol="1">
                <a:tableStyleId>{5C22544A-7EE6-4342-B048-85BDC9FD1C3A}</a:tableStyleId>
              </a:tblPr>
              <a:tblGrid>
                <a:gridCol w="2401150"/>
                <a:gridCol w="928726"/>
                <a:gridCol w="1334056"/>
                <a:gridCol w="1334808"/>
                <a:gridCol w="1197943"/>
              </a:tblGrid>
              <a:tr h="289188">
                <a:tc>
                  <a:txBody>
                    <a:bodyPr/>
                    <a:lstStyle/>
                    <a:p>
                      <a:pPr algn="just">
                        <a:lnSpc>
                          <a:spcPct val="150000"/>
                        </a:lnSpc>
                        <a:spcAft>
                          <a:spcPts val="0"/>
                        </a:spcAft>
                      </a:pPr>
                      <a:r>
                        <a:rPr lang="uk-UA" sz="1400" dirty="0">
                          <a:effectLst/>
                        </a:rPr>
                        <a:t>                  Критерії                                                                </a:t>
                      </a:r>
                    </a:p>
                    <a:p>
                      <a:pPr algn="just">
                        <a:lnSpc>
                          <a:spcPct val="150000"/>
                        </a:lnSpc>
                        <a:spcAft>
                          <a:spcPts val="0"/>
                        </a:spcAft>
                      </a:pPr>
                      <a:r>
                        <a:rPr lang="uk-UA" sz="1400" dirty="0">
                          <a:effectLst/>
                        </a:rPr>
                        <a:t>Метод</a:t>
                      </a:r>
                      <a:endParaRPr lang="uk-UA" sz="1400" dirty="0">
                        <a:effectLst/>
                        <a:latin typeface="Times New Roman"/>
                        <a:ea typeface="Times New Roman"/>
                        <a:cs typeface="Times New Roman"/>
                      </a:endParaRPr>
                    </a:p>
                  </a:txBody>
                  <a:tcPr marL="68580" marR="68580" marT="0" marB="0">
                    <a:solidFill>
                      <a:schemeClr val="accent1">
                        <a:alpha val="96000"/>
                      </a:schemeClr>
                    </a:solidFill>
                  </a:tcPr>
                </a:tc>
                <a:tc>
                  <a:txBody>
                    <a:bodyPr/>
                    <a:lstStyle/>
                    <a:p>
                      <a:pPr algn="ctr">
                        <a:lnSpc>
                          <a:spcPct val="150000"/>
                        </a:lnSpc>
                        <a:spcAft>
                          <a:spcPts val="0"/>
                        </a:spcAft>
                      </a:pPr>
                      <a:r>
                        <a:rPr lang="en-US" sz="1400">
                          <a:effectLst/>
                        </a:rPr>
                        <a:t>PSNR</a:t>
                      </a:r>
                      <a:endParaRPr lang="uk-UA" sz="1400">
                        <a:effectLst/>
                        <a:latin typeface="Times New Roman"/>
                        <a:ea typeface="Times New Roman"/>
                        <a:cs typeface="Times New Roman"/>
                      </a:endParaRPr>
                    </a:p>
                  </a:txBody>
                  <a:tcPr marL="68580" marR="68580" marT="0" marB="0">
                    <a:solidFill>
                      <a:schemeClr val="accent1">
                        <a:alpha val="96000"/>
                      </a:schemeClr>
                    </a:solidFill>
                  </a:tcPr>
                </a:tc>
                <a:tc>
                  <a:txBody>
                    <a:bodyPr/>
                    <a:lstStyle/>
                    <a:p>
                      <a:pPr algn="ctr">
                        <a:lnSpc>
                          <a:spcPct val="150000"/>
                        </a:lnSpc>
                        <a:spcAft>
                          <a:spcPts val="0"/>
                        </a:spcAft>
                      </a:pPr>
                      <a:r>
                        <a:rPr lang="en-US" sz="1400">
                          <a:effectLst/>
                        </a:rPr>
                        <a:t>MSE</a:t>
                      </a:r>
                      <a:endParaRPr lang="uk-UA" sz="1400">
                        <a:effectLst/>
                        <a:latin typeface="Times New Roman"/>
                        <a:ea typeface="Times New Roman"/>
                        <a:cs typeface="Times New Roman"/>
                      </a:endParaRPr>
                    </a:p>
                  </a:txBody>
                  <a:tcPr marL="68580" marR="68580" marT="0" marB="0">
                    <a:solidFill>
                      <a:schemeClr val="accent1">
                        <a:alpha val="96000"/>
                      </a:schemeClr>
                    </a:solidFill>
                  </a:tcPr>
                </a:tc>
                <a:tc>
                  <a:txBody>
                    <a:bodyPr/>
                    <a:lstStyle/>
                    <a:p>
                      <a:pPr algn="ctr">
                        <a:lnSpc>
                          <a:spcPct val="150000"/>
                        </a:lnSpc>
                        <a:spcAft>
                          <a:spcPts val="0"/>
                        </a:spcAft>
                      </a:pPr>
                      <a:r>
                        <a:rPr lang="en-US" sz="1400" dirty="0">
                          <a:effectLst/>
                        </a:rPr>
                        <a:t>NMSE</a:t>
                      </a:r>
                      <a:endParaRPr lang="uk-UA" sz="1400" dirty="0">
                        <a:effectLst/>
                        <a:latin typeface="Times New Roman"/>
                        <a:ea typeface="Times New Roman"/>
                        <a:cs typeface="Times New Roman"/>
                      </a:endParaRPr>
                    </a:p>
                  </a:txBody>
                  <a:tcPr marL="68580" marR="68580" marT="0" marB="0">
                    <a:solidFill>
                      <a:schemeClr val="accent1">
                        <a:alpha val="96000"/>
                      </a:schemeClr>
                    </a:solidFill>
                  </a:tcPr>
                </a:tc>
                <a:tc>
                  <a:txBody>
                    <a:bodyPr/>
                    <a:lstStyle/>
                    <a:p>
                      <a:pPr algn="ctr">
                        <a:lnSpc>
                          <a:spcPct val="150000"/>
                        </a:lnSpc>
                        <a:spcAft>
                          <a:spcPts val="0"/>
                        </a:spcAft>
                      </a:pPr>
                      <a:r>
                        <a:rPr lang="en-US" sz="1400">
                          <a:effectLst/>
                        </a:rPr>
                        <a:t>NK</a:t>
                      </a:r>
                      <a:endParaRPr lang="uk-UA" sz="1400">
                        <a:effectLst/>
                        <a:latin typeface="Times New Roman"/>
                        <a:ea typeface="Times New Roman"/>
                        <a:cs typeface="Times New Roman"/>
                      </a:endParaRPr>
                    </a:p>
                  </a:txBody>
                  <a:tcPr marL="68580" marR="68580" marT="0" marB="0">
                    <a:solidFill>
                      <a:schemeClr val="accent1">
                        <a:alpha val="96000"/>
                      </a:schemeClr>
                    </a:solidFill>
                  </a:tcPr>
                </a:tc>
              </a:tr>
              <a:tr h="360455">
                <a:tc>
                  <a:txBody>
                    <a:bodyPr/>
                    <a:lstStyle/>
                    <a:p>
                      <a:pPr algn="just">
                        <a:lnSpc>
                          <a:spcPct val="150000"/>
                        </a:lnSpc>
                        <a:spcAft>
                          <a:spcPts val="0"/>
                        </a:spcAft>
                      </a:pPr>
                      <a:r>
                        <a:rPr lang="en-US" sz="1400">
                          <a:effectLst/>
                        </a:rPr>
                        <a:t>Image in Depth</a:t>
                      </a:r>
                      <a:endParaRPr lang="uk-UA" sz="1400">
                        <a:effectLst/>
                        <a:latin typeface="Times New Roman"/>
                        <a:ea typeface="Times New Roman"/>
                        <a:cs typeface="Times New Roman"/>
                      </a:endParaRPr>
                    </a:p>
                  </a:txBody>
                  <a:tcPr marL="68580" marR="68580" marT="0" marB="0">
                    <a:solidFill>
                      <a:schemeClr val="accent1">
                        <a:alpha val="96000"/>
                      </a:schemeClr>
                    </a:solidFill>
                  </a:tcPr>
                </a:tc>
                <a:tc>
                  <a:txBody>
                    <a:bodyPr/>
                    <a:lstStyle/>
                    <a:p>
                      <a:pPr algn="ctr">
                        <a:lnSpc>
                          <a:spcPct val="150000"/>
                        </a:lnSpc>
                        <a:spcAft>
                          <a:spcPts val="0"/>
                        </a:spcAft>
                      </a:pPr>
                      <a:r>
                        <a:rPr lang="uk-UA" sz="1400">
                          <a:effectLst/>
                        </a:rPr>
                        <a:t>15,3</a:t>
                      </a:r>
                      <a:endParaRPr lang="uk-UA" sz="1400">
                        <a:effectLst/>
                        <a:latin typeface="Times New Roman"/>
                        <a:ea typeface="Times New Roman"/>
                        <a:cs typeface="Times New Roman"/>
                      </a:endParaRPr>
                    </a:p>
                  </a:txBody>
                  <a:tcPr marL="68580" marR="68580" marT="0" marB="0">
                    <a:solidFill>
                      <a:schemeClr val="accent1">
                        <a:alpha val="96000"/>
                      </a:schemeClr>
                    </a:solidFill>
                  </a:tcPr>
                </a:tc>
                <a:tc>
                  <a:txBody>
                    <a:bodyPr/>
                    <a:lstStyle/>
                    <a:p>
                      <a:pPr algn="ctr">
                        <a:lnSpc>
                          <a:spcPct val="150000"/>
                        </a:lnSpc>
                        <a:spcAft>
                          <a:spcPts val="0"/>
                        </a:spcAft>
                      </a:pPr>
                      <a:r>
                        <a:rPr lang="uk-UA" sz="1400" dirty="0">
                          <a:effectLst/>
                        </a:rPr>
                        <a:t>1214</a:t>
                      </a:r>
                      <a:endParaRPr lang="uk-UA" sz="1400" dirty="0">
                        <a:effectLst/>
                        <a:latin typeface="Times New Roman"/>
                        <a:ea typeface="Times New Roman"/>
                        <a:cs typeface="Times New Roman"/>
                      </a:endParaRPr>
                    </a:p>
                  </a:txBody>
                  <a:tcPr marL="68580" marR="68580" marT="0" marB="0">
                    <a:solidFill>
                      <a:schemeClr val="accent1">
                        <a:alpha val="96000"/>
                      </a:schemeClr>
                    </a:solidFill>
                  </a:tcPr>
                </a:tc>
                <a:tc>
                  <a:txBody>
                    <a:bodyPr/>
                    <a:lstStyle/>
                    <a:p>
                      <a:pPr algn="ctr">
                        <a:lnSpc>
                          <a:spcPct val="150000"/>
                        </a:lnSpc>
                        <a:spcAft>
                          <a:spcPts val="0"/>
                        </a:spcAft>
                      </a:pPr>
                      <a:r>
                        <a:rPr lang="en-US" sz="1400">
                          <a:effectLst/>
                        </a:rPr>
                        <a:t>0</a:t>
                      </a:r>
                      <a:r>
                        <a:rPr lang="uk-UA" sz="1400">
                          <a:effectLst/>
                        </a:rPr>
                        <a:t>,</a:t>
                      </a:r>
                      <a:r>
                        <a:rPr lang="en-US" sz="1400">
                          <a:effectLst/>
                        </a:rPr>
                        <a:t>0117</a:t>
                      </a:r>
                      <a:endParaRPr lang="uk-UA" sz="1400">
                        <a:effectLst/>
                        <a:latin typeface="Times New Roman"/>
                        <a:ea typeface="Times New Roman"/>
                        <a:cs typeface="Times New Roman"/>
                      </a:endParaRPr>
                    </a:p>
                  </a:txBody>
                  <a:tcPr marL="68580" marR="68580" marT="0" marB="0">
                    <a:solidFill>
                      <a:schemeClr val="accent1">
                        <a:alpha val="96000"/>
                      </a:schemeClr>
                    </a:solidFill>
                  </a:tcPr>
                </a:tc>
                <a:tc>
                  <a:txBody>
                    <a:bodyPr/>
                    <a:lstStyle/>
                    <a:p>
                      <a:pPr algn="ctr">
                        <a:lnSpc>
                          <a:spcPct val="150000"/>
                        </a:lnSpc>
                        <a:spcAft>
                          <a:spcPts val="0"/>
                        </a:spcAft>
                      </a:pPr>
                      <a:r>
                        <a:rPr lang="en-US" sz="1400">
                          <a:effectLst/>
                        </a:rPr>
                        <a:t>1,0032</a:t>
                      </a:r>
                      <a:endParaRPr lang="uk-UA" sz="1400">
                        <a:effectLst/>
                        <a:latin typeface="Times New Roman"/>
                        <a:ea typeface="Times New Roman"/>
                        <a:cs typeface="Times New Roman"/>
                      </a:endParaRPr>
                    </a:p>
                  </a:txBody>
                  <a:tcPr marL="68580" marR="68580" marT="0" marB="0">
                    <a:solidFill>
                      <a:schemeClr val="accent1">
                        <a:alpha val="96000"/>
                      </a:schemeClr>
                    </a:solidFill>
                  </a:tcPr>
                </a:tc>
              </a:tr>
              <a:tr h="360455">
                <a:tc>
                  <a:txBody>
                    <a:bodyPr/>
                    <a:lstStyle/>
                    <a:p>
                      <a:pPr algn="just">
                        <a:lnSpc>
                          <a:spcPct val="150000"/>
                        </a:lnSpc>
                        <a:spcAft>
                          <a:spcPts val="0"/>
                        </a:spcAft>
                      </a:pPr>
                      <a:r>
                        <a:rPr lang="en-US" sz="1400" dirty="0">
                          <a:effectLst/>
                        </a:rPr>
                        <a:t>Photoshop</a:t>
                      </a:r>
                      <a:endParaRPr lang="uk-UA" sz="1400" dirty="0">
                        <a:effectLst/>
                        <a:latin typeface="Times New Roman"/>
                        <a:ea typeface="Times New Roman"/>
                        <a:cs typeface="Times New Roman"/>
                      </a:endParaRPr>
                    </a:p>
                  </a:txBody>
                  <a:tcPr marL="68580" marR="68580" marT="0" marB="0">
                    <a:solidFill>
                      <a:schemeClr val="accent1">
                        <a:alpha val="96000"/>
                      </a:schemeClr>
                    </a:solidFill>
                  </a:tcPr>
                </a:tc>
                <a:tc>
                  <a:txBody>
                    <a:bodyPr/>
                    <a:lstStyle/>
                    <a:p>
                      <a:pPr algn="ctr">
                        <a:lnSpc>
                          <a:spcPct val="150000"/>
                        </a:lnSpc>
                        <a:spcAft>
                          <a:spcPts val="0"/>
                        </a:spcAft>
                      </a:pPr>
                      <a:r>
                        <a:rPr lang="uk-UA" sz="1400">
                          <a:effectLst/>
                        </a:rPr>
                        <a:t>27,4</a:t>
                      </a:r>
                      <a:endParaRPr lang="uk-UA" sz="1400">
                        <a:effectLst/>
                        <a:latin typeface="Times New Roman"/>
                        <a:ea typeface="Times New Roman"/>
                        <a:cs typeface="Times New Roman"/>
                      </a:endParaRPr>
                    </a:p>
                  </a:txBody>
                  <a:tcPr marL="68580" marR="68580" marT="0" marB="0">
                    <a:solidFill>
                      <a:schemeClr val="accent1">
                        <a:alpha val="96000"/>
                      </a:schemeClr>
                    </a:solidFill>
                  </a:tcPr>
                </a:tc>
                <a:tc>
                  <a:txBody>
                    <a:bodyPr/>
                    <a:lstStyle/>
                    <a:p>
                      <a:pPr algn="ctr">
                        <a:lnSpc>
                          <a:spcPct val="150000"/>
                        </a:lnSpc>
                        <a:spcAft>
                          <a:spcPts val="0"/>
                        </a:spcAft>
                      </a:pPr>
                      <a:r>
                        <a:rPr lang="uk-UA" sz="1400">
                          <a:effectLst/>
                        </a:rPr>
                        <a:t>1062</a:t>
                      </a:r>
                      <a:endParaRPr lang="uk-UA" sz="1400">
                        <a:effectLst/>
                        <a:latin typeface="Times New Roman"/>
                        <a:ea typeface="Times New Roman"/>
                        <a:cs typeface="Times New Roman"/>
                      </a:endParaRPr>
                    </a:p>
                  </a:txBody>
                  <a:tcPr marL="68580" marR="68580" marT="0" marB="0">
                    <a:solidFill>
                      <a:schemeClr val="accent1">
                        <a:alpha val="96000"/>
                      </a:schemeClr>
                    </a:solidFill>
                  </a:tcPr>
                </a:tc>
                <a:tc>
                  <a:txBody>
                    <a:bodyPr/>
                    <a:lstStyle/>
                    <a:p>
                      <a:pPr algn="ctr">
                        <a:lnSpc>
                          <a:spcPct val="150000"/>
                        </a:lnSpc>
                        <a:spcAft>
                          <a:spcPts val="0"/>
                        </a:spcAft>
                      </a:pPr>
                      <a:r>
                        <a:rPr lang="en-US" sz="1400">
                          <a:effectLst/>
                        </a:rPr>
                        <a:t>0</a:t>
                      </a:r>
                      <a:r>
                        <a:rPr lang="uk-UA" sz="1400">
                          <a:effectLst/>
                        </a:rPr>
                        <a:t>,</a:t>
                      </a:r>
                      <a:r>
                        <a:rPr lang="en-US" sz="1400">
                          <a:effectLst/>
                        </a:rPr>
                        <a:t>006</a:t>
                      </a:r>
                      <a:endParaRPr lang="uk-UA" sz="1400">
                        <a:effectLst/>
                        <a:latin typeface="Times New Roman"/>
                        <a:ea typeface="Times New Roman"/>
                        <a:cs typeface="Times New Roman"/>
                      </a:endParaRPr>
                    </a:p>
                  </a:txBody>
                  <a:tcPr marL="68580" marR="68580" marT="0" marB="0">
                    <a:solidFill>
                      <a:schemeClr val="accent1">
                        <a:alpha val="96000"/>
                      </a:schemeClr>
                    </a:solidFill>
                  </a:tcPr>
                </a:tc>
                <a:tc>
                  <a:txBody>
                    <a:bodyPr/>
                    <a:lstStyle/>
                    <a:p>
                      <a:pPr algn="ctr">
                        <a:lnSpc>
                          <a:spcPct val="150000"/>
                        </a:lnSpc>
                        <a:spcAft>
                          <a:spcPts val="0"/>
                        </a:spcAft>
                      </a:pPr>
                      <a:r>
                        <a:rPr lang="en-US" sz="1400">
                          <a:effectLst/>
                        </a:rPr>
                        <a:t>1,0047</a:t>
                      </a:r>
                      <a:endParaRPr lang="uk-UA" sz="1400">
                        <a:effectLst/>
                        <a:latin typeface="Times New Roman"/>
                        <a:ea typeface="Times New Roman"/>
                        <a:cs typeface="Times New Roman"/>
                      </a:endParaRPr>
                    </a:p>
                  </a:txBody>
                  <a:tcPr marL="68580" marR="68580" marT="0" marB="0">
                    <a:solidFill>
                      <a:schemeClr val="accent1">
                        <a:alpha val="96000"/>
                      </a:schemeClr>
                    </a:solidFill>
                  </a:tcPr>
                </a:tc>
              </a:tr>
              <a:tr h="360455">
                <a:tc>
                  <a:txBody>
                    <a:bodyPr/>
                    <a:lstStyle/>
                    <a:p>
                      <a:pPr>
                        <a:lnSpc>
                          <a:spcPct val="150000"/>
                        </a:lnSpc>
                        <a:spcAft>
                          <a:spcPts val="0"/>
                        </a:spcAft>
                      </a:pPr>
                      <a:r>
                        <a:rPr lang="en-US" sz="1400" dirty="0" err="1">
                          <a:effectLst/>
                        </a:rPr>
                        <a:t>CxImage</a:t>
                      </a:r>
                      <a:endParaRPr lang="uk-UA" sz="1400" dirty="0">
                        <a:effectLst/>
                        <a:latin typeface="Times New Roman"/>
                        <a:ea typeface="Times New Roman"/>
                        <a:cs typeface="Times New Roman"/>
                      </a:endParaRPr>
                    </a:p>
                  </a:txBody>
                  <a:tcPr marL="68580" marR="68580" marT="0" marB="0">
                    <a:solidFill>
                      <a:schemeClr val="accent1">
                        <a:alpha val="96000"/>
                      </a:schemeClr>
                    </a:solidFill>
                  </a:tcPr>
                </a:tc>
                <a:tc>
                  <a:txBody>
                    <a:bodyPr/>
                    <a:lstStyle/>
                    <a:p>
                      <a:pPr algn="ctr">
                        <a:lnSpc>
                          <a:spcPct val="150000"/>
                        </a:lnSpc>
                        <a:spcAft>
                          <a:spcPts val="0"/>
                        </a:spcAft>
                      </a:pPr>
                      <a:r>
                        <a:rPr lang="uk-UA" sz="1400">
                          <a:effectLst/>
                        </a:rPr>
                        <a:t>31,2</a:t>
                      </a:r>
                      <a:endParaRPr lang="uk-UA" sz="1400">
                        <a:effectLst/>
                        <a:latin typeface="Times New Roman"/>
                        <a:ea typeface="Times New Roman"/>
                        <a:cs typeface="Times New Roman"/>
                      </a:endParaRPr>
                    </a:p>
                  </a:txBody>
                  <a:tcPr marL="68580" marR="68580" marT="0" marB="0">
                    <a:solidFill>
                      <a:schemeClr val="accent1">
                        <a:alpha val="96000"/>
                      </a:schemeClr>
                    </a:solidFill>
                  </a:tcPr>
                </a:tc>
                <a:tc>
                  <a:txBody>
                    <a:bodyPr/>
                    <a:lstStyle/>
                    <a:p>
                      <a:pPr algn="ctr">
                        <a:lnSpc>
                          <a:spcPct val="150000"/>
                        </a:lnSpc>
                        <a:spcAft>
                          <a:spcPts val="0"/>
                        </a:spcAft>
                      </a:pPr>
                      <a:r>
                        <a:rPr lang="uk-UA" sz="1400" dirty="0">
                          <a:effectLst/>
                        </a:rPr>
                        <a:t>315</a:t>
                      </a:r>
                      <a:endParaRPr lang="uk-UA" sz="1400" dirty="0">
                        <a:effectLst/>
                        <a:latin typeface="Times New Roman"/>
                        <a:ea typeface="Times New Roman"/>
                        <a:cs typeface="Times New Roman"/>
                      </a:endParaRPr>
                    </a:p>
                  </a:txBody>
                  <a:tcPr marL="68580" marR="68580" marT="0" marB="0">
                    <a:solidFill>
                      <a:schemeClr val="accent1">
                        <a:alpha val="96000"/>
                      </a:schemeClr>
                    </a:solidFill>
                  </a:tcPr>
                </a:tc>
                <a:tc>
                  <a:txBody>
                    <a:bodyPr/>
                    <a:lstStyle/>
                    <a:p>
                      <a:pPr algn="ctr">
                        <a:lnSpc>
                          <a:spcPct val="150000"/>
                        </a:lnSpc>
                        <a:spcAft>
                          <a:spcPts val="0"/>
                        </a:spcAft>
                      </a:pPr>
                      <a:r>
                        <a:rPr lang="en-US" sz="1400">
                          <a:effectLst/>
                        </a:rPr>
                        <a:t>0,0032</a:t>
                      </a:r>
                      <a:endParaRPr lang="uk-UA" sz="1400">
                        <a:effectLst/>
                        <a:latin typeface="Times New Roman"/>
                        <a:ea typeface="Times New Roman"/>
                        <a:cs typeface="Times New Roman"/>
                      </a:endParaRPr>
                    </a:p>
                  </a:txBody>
                  <a:tcPr marL="68580" marR="68580" marT="0" marB="0">
                    <a:solidFill>
                      <a:schemeClr val="accent1">
                        <a:alpha val="96000"/>
                      </a:schemeClr>
                    </a:solidFill>
                  </a:tcPr>
                </a:tc>
                <a:tc>
                  <a:txBody>
                    <a:bodyPr/>
                    <a:lstStyle/>
                    <a:p>
                      <a:pPr algn="ctr">
                        <a:lnSpc>
                          <a:spcPct val="150000"/>
                        </a:lnSpc>
                        <a:spcAft>
                          <a:spcPts val="0"/>
                        </a:spcAft>
                      </a:pPr>
                      <a:r>
                        <a:rPr lang="en-US" sz="1400">
                          <a:effectLst/>
                        </a:rPr>
                        <a:t>1,0009</a:t>
                      </a:r>
                      <a:endParaRPr lang="uk-UA" sz="1400">
                        <a:effectLst/>
                        <a:latin typeface="Times New Roman"/>
                        <a:ea typeface="Times New Roman"/>
                        <a:cs typeface="Times New Roman"/>
                      </a:endParaRPr>
                    </a:p>
                  </a:txBody>
                  <a:tcPr marL="68580" marR="68580" marT="0" marB="0">
                    <a:solidFill>
                      <a:schemeClr val="accent1">
                        <a:alpha val="96000"/>
                      </a:schemeClr>
                    </a:solidFill>
                  </a:tcPr>
                </a:tc>
              </a:tr>
              <a:tr h="360455">
                <a:tc>
                  <a:txBody>
                    <a:bodyPr/>
                    <a:lstStyle/>
                    <a:p>
                      <a:pPr algn="just">
                        <a:lnSpc>
                          <a:spcPct val="150000"/>
                        </a:lnSpc>
                        <a:spcAft>
                          <a:spcPts val="0"/>
                        </a:spcAft>
                      </a:pPr>
                      <a:r>
                        <a:rPr lang="uk-UA" sz="1400">
                          <a:effectLst/>
                        </a:rPr>
                        <a:t>Лапласіан</a:t>
                      </a:r>
                      <a:endParaRPr lang="uk-UA" sz="1400">
                        <a:effectLst/>
                        <a:latin typeface="Times New Roman"/>
                        <a:ea typeface="Times New Roman"/>
                        <a:cs typeface="Times New Roman"/>
                      </a:endParaRPr>
                    </a:p>
                  </a:txBody>
                  <a:tcPr marL="68580" marR="68580" marT="0" marB="0">
                    <a:solidFill>
                      <a:schemeClr val="accent1">
                        <a:alpha val="96000"/>
                      </a:schemeClr>
                    </a:solidFill>
                  </a:tcPr>
                </a:tc>
                <a:tc>
                  <a:txBody>
                    <a:bodyPr/>
                    <a:lstStyle/>
                    <a:p>
                      <a:pPr algn="ctr">
                        <a:lnSpc>
                          <a:spcPct val="150000"/>
                        </a:lnSpc>
                        <a:spcAft>
                          <a:spcPts val="0"/>
                        </a:spcAft>
                      </a:pPr>
                      <a:r>
                        <a:rPr lang="uk-UA" sz="1400">
                          <a:effectLst/>
                        </a:rPr>
                        <a:t>33,2</a:t>
                      </a:r>
                      <a:endParaRPr lang="uk-UA" sz="1400">
                        <a:effectLst/>
                        <a:latin typeface="Times New Roman"/>
                        <a:ea typeface="Times New Roman"/>
                        <a:cs typeface="Times New Roman"/>
                      </a:endParaRPr>
                    </a:p>
                  </a:txBody>
                  <a:tcPr marL="68580" marR="68580" marT="0" marB="0">
                    <a:solidFill>
                      <a:schemeClr val="accent1">
                        <a:alpha val="96000"/>
                      </a:schemeClr>
                    </a:solidFill>
                  </a:tcPr>
                </a:tc>
                <a:tc>
                  <a:txBody>
                    <a:bodyPr/>
                    <a:lstStyle/>
                    <a:p>
                      <a:pPr algn="ctr">
                        <a:lnSpc>
                          <a:spcPct val="150000"/>
                        </a:lnSpc>
                        <a:spcAft>
                          <a:spcPts val="0"/>
                        </a:spcAft>
                      </a:pPr>
                      <a:r>
                        <a:rPr lang="uk-UA" sz="1400">
                          <a:effectLst/>
                        </a:rPr>
                        <a:t>252</a:t>
                      </a:r>
                      <a:endParaRPr lang="uk-UA" sz="1400">
                        <a:effectLst/>
                        <a:latin typeface="Times New Roman"/>
                        <a:ea typeface="Times New Roman"/>
                        <a:cs typeface="Times New Roman"/>
                      </a:endParaRPr>
                    </a:p>
                  </a:txBody>
                  <a:tcPr marL="68580" marR="68580" marT="0" marB="0">
                    <a:solidFill>
                      <a:schemeClr val="accent1">
                        <a:alpha val="96000"/>
                      </a:schemeClr>
                    </a:solidFill>
                  </a:tcPr>
                </a:tc>
                <a:tc>
                  <a:txBody>
                    <a:bodyPr/>
                    <a:lstStyle/>
                    <a:p>
                      <a:pPr algn="ctr">
                        <a:lnSpc>
                          <a:spcPct val="150000"/>
                        </a:lnSpc>
                        <a:spcAft>
                          <a:spcPts val="0"/>
                        </a:spcAft>
                      </a:pPr>
                      <a:r>
                        <a:rPr lang="en-US" sz="1400">
                          <a:effectLst/>
                        </a:rPr>
                        <a:t>0</a:t>
                      </a:r>
                      <a:r>
                        <a:rPr lang="uk-UA" sz="1400">
                          <a:effectLst/>
                        </a:rPr>
                        <a:t>,</a:t>
                      </a:r>
                      <a:r>
                        <a:rPr lang="en-US" sz="1400">
                          <a:effectLst/>
                        </a:rPr>
                        <a:t>001</a:t>
                      </a:r>
                      <a:r>
                        <a:rPr lang="uk-UA" sz="1400">
                          <a:effectLst/>
                        </a:rPr>
                        <a:t>4</a:t>
                      </a:r>
                      <a:endParaRPr lang="uk-UA" sz="1400">
                        <a:effectLst/>
                        <a:latin typeface="Times New Roman"/>
                        <a:ea typeface="Times New Roman"/>
                        <a:cs typeface="Times New Roman"/>
                      </a:endParaRPr>
                    </a:p>
                  </a:txBody>
                  <a:tcPr marL="68580" marR="68580" marT="0" marB="0">
                    <a:solidFill>
                      <a:schemeClr val="accent1">
                        <a:alpha val="96000"/>
                      </a:schemeClr>
                    </a:solidFill>
                  </a:tcPr>
                </a:tc>
                <a:tc>
                  <a:txBody>
                    <a:bodyPr/>
                    <a:lstStyle/>
                    <a:p>
                      <a:pPr algn="ctr">
                        <a:lnSpc>
                          <a:spcPct val="150000"/>
                        </a:lnSpc>
                        <a:spcAft>
                          <a:spcPts val="0"/>
                        </a:spcAft>
                      </a:pPr>
                      <a:r>
                        <a:rPr lang="en-US" sz="1400">
                          <a:effectLst/>
                        </a:rPr>
                        <a:t>1,0054</a:t>
                      </a:r>
                      <a:endParaRPr lang="uk-UA" sz="1400">
                        <a:effectLst/>
                        <a:latin typeface="Times New Roman"/>
                        <a:ea typeface="Times New Roman"/>
                        <a:cs typeface="Times New Roman"/>
                      </a:endParaRPr>
                    </a:p>
                  </a:txBody>
                  <a:tcPr marL="68580" marR="68580" marT="0" marB="0">
                    <a:solidFill>
                      <a:schemeClr val="accent1">
                        <a:alpha val="96000"/>
                      </a:schemeClr>
                    </a:solidFill>
                  </a:tcPr>
                </a:tc>
              </a:tr>
              <a:tr h="1365419">
                <a:tc>
                  <a:txBody>
                    <a:bodyPr/>
                    <a:lstStyle/>
                    <a:p>
                      <a:pPr algn="just">
                        <a:spcAft>
                          <a:spcPts val="0"/>
                        </a:spcAft>
                      </a:pPr>
                      <a:r>
                        <a:rPr lang="uk-UA" sz="1400">
                          <a:effectLst/>
                        </a:rPr>
                        <a:t>Підвищення різкості до максимального нахилу примежової кривої</a:t>
                      </a:r>
                      <a:endParaRPr lang="uk-UA" sz="1400">
                        <a:effectLst/>
                        <a:latin typeface="Times New Roman"/>
                        <a:ea typeface="Times New Roman"/>
                        <a:cs typeface="Times New Roman"/>
                      </a:endParaRPr>
                    </a:p>
                  </a:txBody>
                  <a:tcPr marL="68580" marR="68580" marT="0" marB="0">
                    <a:solidFill>
                      <a:schemeClr val="accent1">
                        <a:alpha val="96000"/>
                      </a:schemeClr>
                    </a:solidFill>
                  </a:tcPr>
                </a:tc>
                <a:tc>
                  <a:txBody>
                    <a:bodyPr/>
                    <a:lstStyle/>
                    <a:p>
                      <a:pPr algn="ctr">
                        <a:lnSpc>
                          <a:spcPct val="150000"/>
                        </a:lnSpc>
                        <a:spcAft>
                          <a:spcPts val="0"/>
                        </a:spcAft>
                      </a:pPr>
                      <a:r>
                        <a:rPr lang="uk-UA" sz="1400">
                          <a:effectLst/>
                        </a:rPr>
                        <a:t>35,7</a:t>
                      </a:r>
                      <a:endParaRPr lang="uk-UA" sz="1400">
                        <a:effectLst/>
                        <a:latin typeface="Times New Roman"/>
                        <a:ea typeface="Times New Roman"/>
                        <a:cs typeface="Times New Roman"/>
                      </a:endParaRPr>
                    </a:p>
                  </a:txBody>
                  <a:tcPr marL="68580" marR="68580" marT="0" marB="0">
                    <a:solidFill>
                      <a:schemeClr val="accent1">
                        <a:alpha val="96000"/>
                      </a:schemeClr>
                    </a:solidFill>
                  </a:tcPr>
                </a:tc>
                <a:tc>
                  <a:txBody>
                    <a:bodyPr/>
                    <a:lstStyle/>
                    <a:p>
                      <a:pPr algn="ctr">
                        <a:lnSpc>
                          <a:spcPct val="150000"/>
                        </a:lnSpc>
                        <a:spcAft>
                          <a:spcPts val="0"/>
                        </a:spcAft>
                      </a:pPr>
                      <a:r>
                        <a:rPr lang="uk-UA" sz="1400">
                          <a:effectLst/>
                        </a:rPr>
                        <a:t>220</a:t>
                      </a:r>
                      <a:endParaRPr lang="uk-UA" sz="1400">
                        <a:effectLst/>
                        <a:latin typeface="Times New Roman"/>
                        <a:ea typeface="Times New Roman"/>
                        <a:cs typeface="Times New Roman"/>
                      </a:endParaRPr>
                    </a:p>
                  </a:txBody>
                  <a:tcPr marL="68580" marR="68580" marT="0" marB="0">
                    <a:solidFill>
                      <a:schemeClr val="accent1">
                        <a:alpha val="96000"/>
                      </a:schemeClr>
                    </a:solidFill>
                  </a:tcPr>
                </a:tc>
                <a:tc>
                  <a:txBody>
                    <a:bodyPr/>
                    <a:lstStyle/>
                    <a:p>
                      <a:pPr algn="ctr">
                        <a:lnSpc>
                          <a:spcPct val="150000"/>
                        </a:lnSpc>
                        <a:spcAft>
                          <a:spcPts val="0"/>
                        </a:spcAft>
                      </a:pPr>
                      <a:r>
                        <a:rPr lang="en-US" sz="1400">
                          <a:effectLst/>
                        </a:rPr>
                        <a:t>0</a:t>
                      </a:r>
                      <a:r>
                        <a:rPr lang="uk-UA" sz="1400">
                          <a:effectLst/>
                        </a:rPr>
                        <a:t>,</a:t>
                      </a:r>
                      <a:r>
                        <a:rPr lang="en-US" sz="1400">
                          <a:effectLst/>
                        </a:rPr>
                        <a:t>0012</a:t>
                      </a:r>
                      <a:endParaRPr lang="uk-UA" sz="1400">
                        <a:effectLst/>
                        <a:latin typeface="Times New Roman"/>
                        <a:ea typeface="Times New Roman"/>
                        <a:cs typeface="Times New Roman"/>
                      </a:endParaRPr>
                    </a:p>
                  </a:txBody>
                  <a:tcPr marL="68580" marR="68580" marT="0" marB="0">
                    <a:solidFill>
                      <a:schemeClr val="accent1">
                        <a:alpha val="96000"/>
                      </a:schemeClr>
                    </a:solidFill>
                  </a:tcPr>
                </a:tc>
                <a:tc>
                  <a:txBody>
                    <a:bodyPr/>
                    <a:lstStyle/>
                    <a:p>
                      <a:pPr algn="ctr">
                        <a:lnSpc>
                          <a:spcPct val="150000"/>
                        </a:lnSpc>
                        <a:spcAft>
                          <a:spcPts val="0"/>
                        </a:spcAft>
                      </a:pPr>
                      <a:r>
                        <a:rPr lang="en-US" sz="1400" dirty="0">
                          <a:effectLst/>
                        </a:rPr>
                        <a:t>1,0072</a:t>
                      </a:r>
                      <a:endParaRPr lang="uk-UA" sz="1400" dirty="0">
                        <a:effectLst/>
                        <a:latin typeface="Times New Roman"/>
                        <a:ea typeface="Times New Roman"/>
                        <a:cs typeface="Times New Roman"/>
                      </a:endParaRPr>
                    </a:p>
                  </a:txBody>
                  <a:tcPr marL="68580" marR="68580" marT="0" marB="0">
                    <a:solidFill>
                      <a:schemeClr val="accent1">
                        <a:alpha val="96000"/>
                      </a:schemeClr>
                    </a:solidFill>
                  </a:tcPr>
                </a:tc>
              </a:tr>
              <a:tr h="546168">
                <a:tc>
                  <a:txBody>
                    <a:bodyPr/>
                    <a:lstStyle/>
                    <a:p>
                      <a:pPr algn="just">
                        <a:spcAft>
                          <a:spcPts val="0"/>
                        </a:spcAft>
                      </a:pPr>
                      <a:r>
                        <a:rPr lang="uk-UA" sz="1400" dirty="0">
                          <a:effectLst/>
                        </a:rPr>
                        <a:t>Коефіцієнт ефективності</a:t>
                      </a:r>
                      <a:endParaRPr lang="uk-UA" sz="1400" dirty="0">
                        <a:effectLst/>
                        <a:latin typeface="Times New Roman"/>
                        <a:ea typeface="Times New Roman"/>
                        <a:cs typeface="Times New Roman"/>
                      </a:endParaRPr>
                    </a:p>
                  </a:txBody>
                  <a:tcPr marL="68580" marR="68580" marT="0" marB="0">
                    <a:solidFill>
                      <a:schemeClr val="accent1">
                        <a:alpha val="96000"/>
                      </a:schemeClr>
                    </a:solidFill>
                  </a:tcPr>
                </a:tc>
                <a:tc>
                  <a:txBody>
                    <a:bodyPr/>
                    <a:lstStyle/>
                    <a:p>
                      <a:pPr algn="ctr">
                        <a:lnSpc>
                          <a:spcPct val="150000"/>
                        </a:lnSpc>
                        <a:spcAft>
                          <a:spcPts val="0"/>
                        </a:spcAft>
                      </a:pPr>
                      <a:r>
                        <a:rPr lang="uk-UA" sz="1400">
                          <a:effectLst/>
                        </a:rPr>
                        <a:t>1,08</a:t>
                      </a:r>
                      <a:endParaRPr lang="uk-UA" sz="1400">
                        <a:effectLst/>
                        <a:latin typeface="Times New Roman"/>
                        <a:ea typeface="Times New Roman"/>
                        <a:cs typeface="Times New Roman"/>
                      </a:endParaRPr>
                    </a:p>
                  </a:txBody>
                  <a:tcPr marL="68580" marR="68580" marT="0" marB="0">
                    <a:solidFill>
                      <a:schemeClr val="accent1">
                        <a:alpha val="96000"/>
                      </a:schemeClr>
                    </a:solidFill>
                  </a:tcPr>
                </a:tc>
                <a:tc>
                  <a:txBody>
                    <a:bodyPr/>
                    <a:lstStyle/>
                    <a:p>
                      <a:pPr algn="ctr">
                        <a:lnSpc>
                          <a:spcPct val="150000"/>
                        </a:lnSpc>
                        <a:spcAft>
                          <a:spcPts val="0"/>
                        </a:spcAft>
                      </a:pPr>
                      <a:r>
                        <a:rPr lang="uk-UA" sz="1400">
                          <a:effectLst/>
                        </a:rPr>
                        <a:t>1,15</a:t>
                      </a:r>
                      <a:endParaRPr lang="uk-UA" sz="1400">
                        <a:effectLst/>
                        <a:latin typeface="Times New Roman"/>
                        <a:ea typeface="Times New Roman"/>
                        <a:cs typeface="Times New Roman"/>
                      </a:endParaRPr>
                    </a:p>
                  </a:txBody>
                  <a:tcPr marL="68580" marR="68580" marT="0" marB="0">
                    <a:solidFill>
                      <a:schemeClr val="accent1">
                        <a:alpha val="96000"/>
                      </a:schemeClr>
                    </a:solidFill>
                  </a:tcPr>
                </a:tc>
                <a:tc>
                  <a:txBody>
                    <a:bodyPr/>
                    <a:lstStyle/>
                    <a:p>
                      <a:pPr algn="ctr">
                        <a:lnSpc>
                          <a:spcPct val="150000"/>
                        </a:lnSpc>
                        <a:spcAft>
                          <a:spcPts val="0"/>
                        </a:spcAft>
                      </a:pPr>
                      <a:r>
                        <a:rPr lang="uk-UA" sz="1400" dirty="0">
                          <a:effectLst/>
                        </a:rPr>
                        <a:t>1,17</a:t>
                      </a:r>
                      <a:endParaRPr lang="uk-UA" sz="1400" dirty="0">
                        <a:effectLst/>
                        <a:latin typeface="Times New Roman"/>
                        <a:ea typeface="Times New Roman"/>
                        <a:cs typeface="Times New Roman"/>
                      </a:endParaRPr>
                    </a:p>
                  </a:txBody>
                  <a:tcPr marL="68580" marR="68580" marT="0" marB="0">
                    <a:solidFill>
                      <a:schemeClr val="accent1">
                        <a:alpha val="96000"/>
                      </a:schemeClr>
                    </a:solidFill>
                  </a:tcPr>
                </a:tc>
                <a:tc>
                  <a:txBody>
                    <a:bodyPr/>
                    <a:lstStyle/>
                    <a:p>
                      <a:pPr algn="ctr">
                        <a:lnSpc>
                          <a:spcPct val="150000"/>
                        </a:lnSpc>
                        <a:spcAft>
                          <a:spcPts val="0"/>
                        </a:spcAft>
                      </a:pPr>
                      <a:r>
                        <a:rPr lang="uk-UA" sz="1400" dirty="0">
                          <a:effectLst/>
                        </a:rPr>
                        <a:t>1,002</a:t>
                      </a:r>
                      <a:endParaRPr lang="uk-UA" sz="1400" dirty="0">
                        <a:effectLst/>
                        <a:latin typeface="Times New Roman"/>
                        <a:ea typeface="Times New Roman"/>
                        <a:cs typeface="Times New Roman"/>
                      </a:endParaRPr>
                    </a:p>
                  </a:txBody>
                  <a:tcPr marL="68580" marR="68580" marT="0" marB="0">
                    <a:solidFill>
                      <a:schemeClr val="accent1">
                        <a:alpha val="96000"/>
                      </a:schemeClr>
                    </a:solidFill>
                  </a:tcPr>
                </a:tc>
              </a:tr>
            </a:tbl>
          </a:graphicData>
        </a:graphic>
      </p:graphicFrame>
      <p:cxnSp>
        <p:nvCxnSpPr>
          <p:cNvPr id="6" name="Прямая соединительная линия 5"/>
          <p:cNvCxnSpPr/>
          <p:nvPr/>
        </p:nvCxnSpPr>
        <p:spPr>
          <a:xfrm>
            <a:off x="1547664" y="2348880"/>
            <a:ext cx="1872208" cy="576064"/>
          </a:xfrm>
          <a:prstGeom prst="line">
            <a:avLst/>
          </a:prstGeom>
        </p:spPr>
        <p:style>
          <a:lnRef idx="1">
            <a:schemeClr val="accent1"/>
          </a:lnRef>
          <a:fillRef idx="0">
            <a:schemeClr val="accent1"/>
          </a:fillRef>
          <a:effectRef idx="0">
            <a:schemeClr val="accent1"/>
          </a:effectRef>
          <a:fontRef idx="minor">
            <a:schemeClr val="tx1"/>
          </a:fontRef>
        </p:style>
      </p:cxnSp>
      <p:sp>
        <p:nvSpPr>
          <p:cNvPr id="7" name="Прямоугольник 6"/>
          <p:cNvSpPr/>
          <p:nvPr/>
        </p:nvSpPr>
        <p:spPr>
          <a:xfrm>
            <a:off x="827584" y="1669450"/>
            <a:ext cx="7632848" cy="369332"/>
          </a:xfrm>
          <a:prstGeom prst="rect">
            <a:avLst/>
          </a:prstGeom>
        </p:spPr>
        <p:txBody>
          <a:bodyPr wrap="square">
            <a:spAutoFit/>
          </a:bodyPr>
          <a:lstStyle/>
          <a:p>
            <a:r>
              <a:rPr lang="uk-UA" b="1" dirty="0"/>
              <a:t>К</a:t>
            </a:r>
            <a:r>
              <a:rPr lang="uk-UA" b="1" dirty="0" smtClean="0"/>
              <a:t>ритерії </a:t>
            </a:r>
            <a:r>
              <a:rPr lang="uk-UA" b="1" dirty="0"/>
              <a:t>якості для різних методів підвищення різкості</a:t>
            </a:r>
            <a:endParaRPr lang="uk-UA" dirty="0"/>
          </a:p>
        </p:txBody>
      </p:sp>
    </p:spTree>
    <p:extLst>
      <p:ext uri="{BB962C8B-B14F-4D97-AF65-F5344CB8AC3E}">
        <p14:creationId xmlns:p14="http://schemas.microsoft.com/office/powerpoint/2010/main" val="34819989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332656"/>
            <a:ext cx="8534400" cy="758952"/>
          </a:xfrm>
        </p:spPr>
        <p:txBody>
          <a:bodyPr>
            <a:normAutofit fontScale="90000"/>
          </a:bodyPr>
          <a:lstStyle/>
          <a:p>
            <a:r>
              <a:rPr lang="uk-UA" dirty="0"/>
              <a:t>Гістограми зображень для різних методів підвищення різкості</a:t>
            </a:r>
            <a:endParaRPr lang="uk-UA" dirty="0"/>
          </a:p>
        </p:txBody>
      </p:sp>
      <p:sp>
        <p:nvSpPr>
          <p:cNvPr id="3" name="Объект 2"/>
          <p:cNvSpPr>
            <a:spLocks noGrp="1"/>
          </p:cNvSpPr>
          <p:nvPr>
            <p:ph sz="quarter" idx="1"/>
          </p:nvPr>
        </p:nvSpPr>
        <p:spPr>
          <a:xfrm>
            <a:off x="264479" y="1485900"/>
            <a:ext cx="8503920" cy="4572000"/>
          </a:xfrm>
        </p:spPr>
        <p:txBody>
          <a:bodyPr>
            <a:normAutofit fontScale="77500" lnSpcReduction="20000"/>
          </a:bodyPr>
          <a:lstStyle/>
          <a:p>
            <a:endParaRPr lang="uk-UA" dirty="0" smtClean="0"/>
          </a:p>
          <a:p>
            <a:endParaRPr lang="uk-UA" dirty="0"/>
          </a:p>
          <a:p>
            <a:endParaRPr lang="uk-UA" dirty="0" smtClean="0"/>
          </a:p>
          <a:p>
            <a:endParaRPr lang="uk-UA" dirty="0"/>
          </a:p>
          <a:p>
            <a:endParaRPr lang="uk-UA" dirty="0" smtClean="0"/>
          </a:p>
          <a:p>
            <a:endParaRPr lang="uk-UA" dirty="0"/>
          </a:p>
          <a:p>
            <a:endParaRPr lang="uk-UA" dirty="0" smtClean="0"/>
          </a:p>
          <a:p>
            <a:endParaRPr lang="uk-UA" dirty="0"/>
          </a:p>
          <a:p>
            <a:endParaRPr lang="uk-UA" dirty="0" smtClean="0"/>
          </a:p>
          <a:p>
            <a:endParaRPr lang="uk-UA" dirty="0"/>
          </a:p>
          <a:p>
            <a:endParaRPr lang="uk-UA" dirty="0" smtClean="0"/>
          </a:p>
          <a:p>
            <a:endParaRPr lang="uk-UA" dirty="0"/>
          </a:p>
          <a:p>
            <a:pPr marL="0" indent="0" algn="just">
              <a:buNone/>
            </a:pPr>
            <a:endParaRPr lang="uk-UA" sz="1800" dirty="0"/>
          </a:p>
          <a:p>
            <a:pPr marL="0" indent="0" algn="ctr">
              <a:buNone/>
            </a:pPr>
            <a:r>
              <a:rPr lang="uk-UA" sz="1800" i="1" dirty="0" smtClean="0"/>
              <a:t>а</a:t>
            </a:r>
            <a:r>
              <a:rPr lang="uk-UA" sz="1800" dirty="0" smtClean="0"/>
              <a:t> </a:t>
            </a:r>
            <a:r>
              <a:rPr lang="uk-UA" sz="1800" dirty="0"/>
              <a:t>– спотворене зображення, </a:t>
            </a:r>
            <a:r>
              <a:rPr lang="uk-UA" sz="1800" i="1" dirty="0"/>
              <a:t>б</a:t>
            </a:r>
            <a:r>
              <a:rPr lang="uk-UA" sz="1800" dirty="0"/>
              <a:t> – </a:t>
            </a:r>
            <a:r>
              <a:rPr lang="en-US" sz="1800" dirty="0" err="1"/>
              <a:t>CxImage</a:t>
            </a:r>
            <a:r>
              <a:rPr lang="uk-UA" sz="1800" dirty="0"/>
              <a:t>, </a:t>
            </a:r>
            <a:r>
              <a:rPr lang="uk-UA" sz="1800" i="1" dirty="0"/>
              <a:t>в</a:t>
            </a:r>
            <a:r>
              <a:rPr lang="uk-UA" sz="1800" dirty="0"/>
              <a:t> – </a:t>
            </a:r>
            <a:r>
              <a:rPr lang="en-US" sz="1800" dirty="0"/>
              <a:t>Image In Depth</a:t>
            </a:r>
            <a:r>
              <a:rPr lang="uk-UA" sz="1800" dirty="0" smtClean="0"/>
              <a:t>,  </a:t>
            </a:r>
            <a:r>
              <a:rPr lang="uk-UA" sz="1800" i="1" dirty="0" smtClean="0"/>
              <a:t>г</a:t>
            </a:r>
            <a:r>
              <a:rPr lang="uk-UA" sz="1800" dirty="0" smtClean="0"/>
              <a:t> </a:t>
            </a:r>
            <a:r>
              <a:rPr lang="uk-UA" sz="1800" dirty="0"/>
              <a:t>– </a:t>
            </a:r>
            <a:r>
              <a:rPr lang="en-US" sz="1800" dirty="0" err="1"/>
              <a:t>Matlab</a:t>
            </a:r>
            <a:r>
              <a:rPr lang="uk-UA" sz="1800" dirty="0"/>
              <a:t>, </a:t>
            </a:r>
            <a:r>
              <a:rPr lang="uk-UA" sz="1800" i="1" dirty="0"/>
              <a:t>д</a:t>
            </a:r>
            <a:r>
              <a:rPr lang="uk-UA" sz="1800" dirty="0"/>
              <a:t> – </a:t>
            </a:r>
            <a:r>
              <a:rPr lang="en-US" sz="1800" dirty="0"/>
              <a:t>Photoshop</a:t>
            </a:r>
            <a:r>
              <a:rPr lang="uk-UA" sz="1800" dirty="0"/>
              <a:t>, </a:t>
            </a:r>
            <a:r>
              <a:rPr lang="uk-UA" sz="1800" i="1" dirty="0"/>
              <a:t>е</a:t>
            </a:r>
            <a:r>
              <a:rPr lang="uk-UA" sz="1800" dirty="0"/>
              <a:t> – запропонований метод</a:t>
            </a:r>
          </a:p>
        </p:txBody>
      </p:sp>
      <p:pic>
        <p:nvPicPr>
          <p:cNvPr id="11279" name="Рисунок 55" descr="Описание: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4479" y="1628800"/>
            <a:ext cx="4342371" cy="1008112"/>
          </a:xfrm>
          <a:prstGeom prst="rect">
            <a:avLst/>
          </a:prstGeom>
          <a:noFill/>
          <a:extLst>
            <a:ext uri="{909E8E84-426E-40DD-AFC4-6F175D3DCCD1}">
              <a14:hiddenFill xmlns:a14="http://schemas.microsoft.com/office/drawing/2010/main">
                <a:solidFill>
                  <a:srgbClr val="FFFFFF"/>
                </a:solidFill>
              </a14:hiddenFill>
            </a:ext>
          </a:extLst>
        </p:spPr>
      </p:pic>
      <p:pic>
        <p:nvPicPr>
          <p:cNvPr id="11278" name="Рисунок 54" descr="Описание: C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39124" y="1628800"/>
            <a:ext cx="4109340" cy="100811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2" name="Rectangle 17"/>
          <p:cNvSpPr>
            <a:spLocks noChangeArrowheads="1"/>
          </p:cNvSpPr>
          <p:nvPr/>
        </p:nvSpPr>
        <p:spPr bwMode="auto">
          <a:xfrm>
            <a:off x="0" y="14287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 </a:t>
            </a:r>
            <a:endParaRPr kumimoji="0" lang="uk-UA" sz="1800" b="0" i="0" u="none" strike="noStrike" cap="none" normalizeH="0" baseline="0" smtClean="0">
              <a:ln>
                <a:noFill/>
              </a:ln>
              <a:solidFill>
                <a:schemeClr val="tx1"/>
              </a:solidFill>
              <a:effectLst/>
              <a:latin typeface="Arial" pitchFamily="34" charset="0"/>
              <a:cs typeface="Arial" pitchFamily="34" charset="0"/>
            </a:endParaRPr>
          </a:p>
        </p:txBody>
      </p:sp>
      <p:sp>
        <p:nvSpPr>
          <p:cNvPr id="13" name="Rectangle 18"/>
          <p:cNvSpPr>
            <a:spLocks noChangeArrowheads="1"/>
          </p:cNvSpPr>
          <p:nvPr/>
        </p:nvSpPr>
        <p:spPr bwMode="auto">
          <a:xfrm>
            <a:off x="2527374" y="2267580"/>
            <a:ext cx="42235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uk-UA" sz="1400" b="0"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p>
          <a:p>
            <a:pPr marL="0" marR="0" lvl="0" indent="0" algn="just" defTabSz="914400" rtl="0" eaLnBrk="1" fontAlgn="base" latinLnBrk="0" hangingPunct="1">
              <a:lnSpc>
                <a:spcPct val="100000"/>
              </a:lnSpc>
              <a:spcBef>
                <a:spcPct val="0"/>
              </a:spcBef>
              <a:spcAft>
                <a:spcPct val="0"/>
              </a:spcAft>
              <a:buClrTx/>
              <a:buSzTx/>
              <a:buFontTx/>
              <a:buNone/>
              <a:tabLst/>
            </a:pPr>
            <a:endParaRPr lang="uk-UA" sz="1400" i="1" dirty="0">
              <a:solidFill>
                <a:srgbClr val="000000"/>
              </a:solidFill>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uk-UA" sz="1400" b="0"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а                                                                    б</a:t>
            </a:r>
            <a:endParaRPr kumimoji="0" lang="uk-UA"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1284" name="Рисунок 53" descr="Описание: IID"/>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337" y="3023418"/>
            <a:ext cx="4229663" cy="942786"/>
          </a:xfrm>
          <a:prstGeom prst="rect">
            <a:avLst/>
          </a:prstGeom>
          <a:noFill/>
          <a:extLst>
            <a:ext uri="{909E8E84-426E-40DD-AFC4-6F175D3DCCD1}">
              <a14:hiddenFill xmlns:a14="http://schemas.microsoft.com/office/drawing/2010/main">
                <a:solidFill>
                  <a:srgbClr val="FFFFFF"/>
                </a:solidFill>
              </a14:hiddenFill>
            </a:ext>
          </a:extLst>
        </p:spPr>
      </p:pic>
      <p:pic>
        <p:nvPicPr>
          <p:cNvPr id="11283" name="Рисунок 52" descr="Описание: Lapl_M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39124" y="3009873"/>
            <a:ext cx="4109339" cy="969876"/>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2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5" name="Rectangle 22"/>
          <p:cNvSpPr>
            <a:spLocks noChangeArrowheads="1"/>
          </p:cNvSpPr>
          <p:nvPr/>
        </p:nvSpPr>
        <p:spPr bwMode="auto">
          <a:xfrm>
            <a:off x="0" y="14859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 </a:t>
            </a:r>
            <a:endParaRPr kumimoji="0" lang="uk-UA" sz="1800" b="0" i="0" u="none" strike="noStrike" cap="none" normalizeH="0" baseline="0" smtClean="0">
              <a:ln>
                <a:noFill/>
              </a:ln>
              <a:solidFill>
                <a:schemeClr val="tx1"/>
              </a:solidFill>
              <a:effectLst/>
              <a:latin typeface="Arial" pitchFamily="34" charset="0"/>
              <a:cs typeface="Arial" pitchFamily="34" charset="0"/>
            </a:endParaRPr>
          </a:p>
        </p:txBody>
      </p:sp>
      <p:sp>
        <p:nvSpPr>
          <p:cNvPr id="16" name="Rectangle 23"/>
          <p:cNvSpPr>
            <a:spLocks noChangeArrowheads="1"/>
          </p:cNvSpPr>
          <p:nvPr/>
        </p:nvSpPr>
        <p:spPr bwMode="auto">
          <a:xfrm>
            <a:off x="0" y="2514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uk-UA" sz="1800" b="0" i="0" u="none" strike="noStrike" cap="none" normalizeH="0" baseline="0" smtClean="0">
              <a:ln>
                <a:noFill/>
              </a:ln>
              <a:solidFill>
                <a:schemeClr val="tx1"/>
              </a:solidFill>
              <a:effectLst/>
              <a:latin typeface="Arial" pitchFamily="34" charset="0"/>
              <a:cs typeface="Arial" pitchFamily="34" charset="0"/>
            </a:endParaRPr>
          </a:p>
        </p:txBody>
      </p:sp>
      <p:sp>
        <p:nvSpPr>
          <p:cNvPr id="17" name="Прямоугольник 16"/>
          <p:cNvSpPr/>
          <p:nvPr/>
        </p:nvSpPr>
        <p:spPr>
          <a:xfrm>
            <a:off x="2516375" y="4021286"/>
            <a:ext cx="3927833" cy="307777"/>
          </a:xfrm>
          <a:prstGeom prst="rect">
            <a:avLst/>
          </a:prstGeom>
        </p:spPr>
        <p:txBody>
          <a:bodyPr wrap="square">
            <a:spAutoFit/>
          </a:bodyPr>
          <a:lstStyle/>
          <a:p>
            <a:r>
              <a:rPr lang="uk-UA" sz="1400" i="1" dirty="0"/>
              <a:t> в                                                          </a:t>
            </a:r>
            <a:r>
              <a:rPr lang="uk-UA" sz="1400" i="1" dirty="0" smtClean="0"/>
              <a:t>                 г          </a:t>
            </a:r>
            <a:endParaRPr lang="uk-UA" dirty="0"/>
          </a:p>
        </p:txBody>
      </p:sp>
      <p:pic>
        <p:nvPicPr>
          <p:cNvPr id="28" name="Рисунок 27" descr="PS"/>
          <p:cNvPicPr/>
          <p:nvPr/>
        </p:nvPicPr>
        <p:blipFill>
          <a:blip r:embed="rId6">
            <a:extLst>
              <a:ext uri="{28A0092B-C50C-407E-A947-70E740481C1C}">
                <a14:useLocalDpi xmlns:a14="http://schemas.microsoft.com/office/drawing/2010/main" val="0"/>
              </a:ext>
            </a:extLst>
          </a:blip>
          <a:srcRect/>
          <a:stretch>
            <a:fillRect/>
          </a:stretch>
        </p:blipFill>
        <p:spPr bwMode="auto">
          <a:xfrm>
            <a:off x="342337" y="4365104"/>
            <a:ext cx="4229663" cy="854804"/>
          </a:xfrm>
          <a:prstGeom prst="rect">
            <a:avLst/>
          </a:prstGeom>
          <a:noFill/>
          <a:ln>
            <a:noFill/>
          </a:ln>
        </p:spPr>
      </p:pic>
      <p:pic>
        <p:nvPicPr>
          <p:cNvPr id="29" name="Рисунок 28" descr="rizk"/>
          <p:cNvPicPr/>
          <p:nvPr/>
        </p:nvPicPr>
        <p:blipFill>
          <a:blip r:embed="rId7">
            <a:extLst>
              <a:ext uri="{28A0092B-C50C-407E-A947-70E740481C1C}">
                <a14:useLocalDpi xmlns:a14="http://schemas.microsoft.com/office/drawing/2010/main" val="0"/>
              </a:ext>
            </a:extLst>
          </a:blip>
          <a:srcRect/>
          <a:stretch>
            <a:fillRect/>
          </a:stretch>
        </p:blipFill>
        <p:spPr bwMode="auto">
          <a:xfrm>
            <a:off x="4684597" y="4365105"/>
            <a:ext cx="4063866" cy="854804"/>
          </a:xfrm>
          <a:prstGeom prst="rect">
            <a:avLst/>
          </a:prstGeom>
          <a:noFill/>
          <a:ln>
            <a:noFill/>
          </a:ln>
        </p:spPr>
      </p:pic>
      <p:sp>
        <p:nvSpPr>
          <p:cNvPr id="18" name="Прямоугольник 17"/>
          <p:cNvSpPr/>
          <p:nvPr/>
        </p:nvSpPr>
        <p:spPr>
          <a:xfrm>
            <a:off x="2548649" y="5229188"/>
            <a:ext cx="3525324" cy="307777"/>
          </a:xfrm>
          <a:prstGeom prst="rect">
            <a:avLst/>
          </a:prstGeom>
        </p:spPr>
        <p:txBody>
          <a:bodyPr wrap="none">
            <a:spAutoFit/>
          </a:bodyPr>
          <a:lstStyle/>
          <a:p>
            <a:r>
              <a:rPr lang="uk-UA" sz="1400" i="1" dirty="0"/>
              <a:t> д                                                                   </a:t>
            </a:r>
            <a:r>
              <a:rPr lang="uk-UA" sz="1400" i="1" dirty="0" smtClean="0"/>
              <a:t>     </a:t>
            </a:r>
            <a:r>
              <a:rPr lang="uk-UA" sz="1400" i="1" dirty="0"/>
              <a:t>е</a:t>
            </a:r>
            <a:endParaRPr lang="uk-UA" sz="1400" dirty="0"/>
          </a:p>
        </p:txBody>
      </p:sp>
      <p:sp>
        <p:nvSpPr>
          <p:cNvPr id="19" name="Rectangle 2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34980848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620688"/>
            <a:ext cx="2483768" cy="974849"/>
          </a:xfrm>
        </p:spPr>
        <p:txBody>
          <a:bodyPr>
            <a:noAutofit/>
          </a:bodyPr>
          <a:lstStyle/>
          <a:p>
            <a:r>
              <a:rPr lang="uk-UA" sz="1800" b="1" dirty="0"/>
              <a:t>Алгоритм підвищення різкості рентгенівських зображень</a:t>
            </a:r>
            <a:endParaRPr lang="uk-UA" sz="1800"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5" name="Объект 4"/>
          <p:cNvGraphicFramePr>
            <a:graphicFrameLocks noChangeAspect="1"/>
          </p:cNvGraphicFramePr>
          <p:nvPr>
            <p:extLst>
              <p:ext uri="{D42A27DB-BD31-4B8C-83A1-F6EECF244321}">
                <p14:modId xmlns:p14="http://schemas.microsoft.com/office/powerpoint/2010/main" val="1331450752"/>
              </p:ext>
            </p:extLst>
          </p:nvPr>
        </p:nvGraphicFramePr>
        <p:xfrm>
          <a:off x="3347864" y="188640"/>
          <a:ext cx="5328592" cy="6048672"/>
        </p:xfrm>
        <a:graphic>
          <a:graphicData uri="http://schemas.openxmlformats.org/presentationml/2006/ole">
            <mc:AlternateContent xmlns:mc="http://schemas.openxmlformats.org/markup-compatibility/2006">
              <mc:Choice xmlns:v="urn:schemas-microsoft-com:vml" Requires="v">
                <p:oleObj spid="_x0000_s12292" name="Visio" r:id="rId3" imgW="5224758" imgH="8602621" progId="Visio.Drawing.11">
                  <p:embed/>
                </p:oleObj>
              </mc:Choice>
              <mc:Fallback>
                <p:oleObj name="Visio" r:id="rId3" imgW="5224758" imgH="8602621" progId="Visio.Drawing.11">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7864" y="188640"/>
                        <a:ext cx="5328592" cy="6048672"/>
                      </a:xfrm>
                      <a:prstGeom prst="rect">
                        <a:avLst/>
                      </a:prstGeom>
                      <a:noFill/>
                    </p:spPr>
                  </p:pic>
                </p:oleObj>
              </mc:Fallback>
            </mc:AlternateContent>
          </a:graphicData>
        </a:graphic>
      </p:graphicFrame>
    </p:spTree>
    <p:extLst>
      <p:ext uri="{BB962C8B-B14F-4D97-AF65-F5344CB8AC3E}">
        <p14:creationId xmlns:p14="http://schemas.microsoft.com/office/powerpoint/2010/main" val="25978834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323528" y="332656"/>
            <a:ext cx="8534400" cy="758952"/>
          </a:xfrm>
        </p:spPr>
        <p:txBody>
          <a:bodyPr>
            <a:noAutofit/>
          </a:bodyPr>
          <a:lstStyle/>
          <a:p>
            <a:r>
              <a:rPr lang="ru-RU" sz="2800" b="1" dirty="0"/>
              <a:t>М</a:t>
            </a:r>
            <a:r>
              <a:rPr lang="ru-RU" sz="2800" b="1" dirty="0" smtClean="0"/>
              <a:t>етод  </a:t>
            </a:r>
            <a:r>
              <a:rPr lang="ru-RU" sz="2800" b="1" dirty="0" err="1"/>
              <a:t>виділення</a:t>
            </a:r>
            <a:r>
              <a:rPr lang="ru-RU" sz="2800" b="1" dirty="0"/>
              <a:t> контуру </a:t>
            </a:r>
            <a:r>
              <a:rPr lang="ru-RU" sz="2800" b="1" dirty="0" err="1"/>
              <a:t>об’єктів</a:t>
            </a:r>
            <a:r>
              <a:rPr lang="ru-RU" sz="2800" b="1" dirty="0"/>
              <a:t> на </a:t>
            </a:r>
            <a:r>
              <a:rPr lang="ru-RU" sz="2800" b="1" dirty="0" err="1"/>
              <a:t>рентгенівському</a:t>
            </a:r>
            <a:r>
              <a:rPr lang="ru-RU" sz="2800" b="1" dirty="0"/>
              <a:t> </a:t>
            </a:r>
            <a:r>
              <a:rPr lang="ru-RU" sz="2800" b="1" dirty="0" err="1"/>
              <a:t>зображенні</a:t>
            </a:r>
            <a:r>
              <a:rPr lang="ru-RU" sz="2800" b="1" dirty="0"/>
              <a:t> </a:t>
            </a:r>
            <a:endParaRPr lang="uk-UA" sz="2800" dirty="0"/>
          </a:p>
        </p:txBody>
      </p:sp>
      <mc:AlternateContent xmlns:mc="http://schemas.openxmlformats.org/markup-compatibility/2006">
        <mc:Choice xmlns:a14="http://schemas.microsoft.com/office/drawing/2010/main" Requires="a14">
          <p:sp>
            <p:nvSpPr>
              <p:cNvPr id="5" name="Объект 4"/>
              <p:cNvSpPr>
                <a:spLocks noGrp="1"/>
              </p:cNvSpPr>
              <p:nvPr>
                <p:ph sz="quarter" idx="1"/>
              </p:nvPr>
            </p:nvSpPr>
            <p:spPr/>
            <p:txBody>
              <a:bodyPr>
                <a:normAutofit fontScale="92500" lnSpcReduction="20000"/>
              </a:bodyPr>
              <a:lstStyle/>
              <a:p>
                <a:pPr marL="0" indent="0">
                  <a:buNone/>
                </a:pPr>
                <a:endParaRPr lang="ru-RU" sz="1500" dirty="0"/>
              </a:p>
              <a:p>
                <a:pPr marL="0" indent="0">
                  <a:buNone/>
                </a:pPr>
                <a:endParaRPr lang="ru-RU" sz="1400" dirty="0"/>
              </a:p>
              <a:p>
                <a:pPr marL="0" indent="0">
                  <a:buNone/>
                </a:pPr>
                <a:endParaRPr lang="ru-RU" sz="1400" dirty="0" smtClean="0"/>
              </a:p>
              <a:p>
                <a:pPr marL="0" indent="0">
                  <a:buNone/>
                </a:pPr>
                <a:r>
                  <a:rPr lang="uk-UA" sz="1400" dirty="0" smtClean="0"/>
                  <a:t>Фільтрація зображення </a:t>
                </a:r>
                <a:r>
                  <a:rPr lang="uk-UA" sz="1400" i="1" dirty="0" smtClean="0"/>
                  <a:t>f(x,y)</a:t>
                </a:r>
                <a:r>
                  <a:rPr lang="uk-UA" sz="1400" dirty="0" smtClean="0"/>
                  <a:t> за допомогою </a:t>
                </a:r>
              </a:p>
              <a:p>
                <a:pPr marL="0" indent="0">
                  <a:buNone/>
                </a:pPr>
                <a:r>
                  <a:rPr lang="uk-UA" sz="1400" dirty="0" smtClean="0"/>
                  <a:t>фільтра </a:t>
                </a:r>
                <a:r>
                  <a:rPr lang="uk-UA" sz="1400" dirty="0"/>
                  <a:t>розмірністю </a:t>
                </a:r>
                <a14:m>
                  <m:oMath xmlns:m="http://schemas.openxmlformats.org/officeDocument/2006/math">
                    <m:r>
                      <a:rPr lang="en-US" sz="1400" i="1"/>
                      <m:t>𝑚</m:t>
                    </m:r>
                    <m:r>
                      <a:rPr lang="uk-UA" sz="1400" i="1"/>
                      <m:t>∗</m:t>
                    </m:r>
                    <m:r>
                      <a:rPr lang="en-US" sz="1400" i="1"/>
                      <m:t>𝑛</m:t>
                    </m:r>
                  </m:oMath>
                </a14:m>
                <a:r>
                  <a:rPr lang="uk-UA" sz="1400" dirty="0"/>
                  <a:t> </a:t>
                </a:r>
                <a:r>
                  <a:rPr lang="uk-UA" sz="1400" dirty="0" smtClean="0"/>
                  <a:t> </a:t>
                </a:r>
              </a:p>
              <a:p>
                <a:pPr marL="0" indent="0">
                  <a:buNone/>
                </a:pPr>
                <a:endParaRPr lang="uk-UA" sz="1400" dirty="0"/>
              </a:p>
              <a:p>
                <a:pPr marL="0" indent="0">
                  <a:buNone/>
                </a:pPr>
                <a:r>
                  <a:rPr lang="en-US" sz="1400" i="1" dirty="0" smtClean="0"/>
                  <a:t>a</a:t>
                </a:r>
                <a:r>
                  <a:rPr lang="en-US" sz="1400" i="1" dirty="0"/>
                  <a:t>=(m-1)/2</a:t>
                </a:r>
                <a:r>
                  <a:rPr lang="en-US" sz="1400" dirty="0"/>
                  <a:t> </a:t>
                </a:r>
                <a:r>
                  <a:rPr lang="ru-RU" sz="1400" dirty="0"/>
                  <a:t>та </a:t>
                </a:r>
                <a:r>
                  <a:rPr lang="en-US" sz="1400" i="1" dirty="0"/>
                  <a:t>b=(n-1)/</a:t>
                </a:r>
                <a:r>
                  <a:rPr lang="en-US" sz="1400" i="1" dirty="0" smtClean="0"/>
                  <a:t>2</a:t>
                </a:r>
                <a:r>
                  <a:rPr lang="en-US" sz="1400" dirty="0" smtClean="0"/>
                  <a:t>;</a:t>
                </a:r>
                <a:r>
                  <a:rPr lang="en-US" sz="1400" i="1" dirty="0" smtClean="0"/>
                  <a:t>w(x</a:t>
                </a:r>
                <a:r>
                  <a:rPr lang="en-US" sz="1400" i="1" dirty="0"/>
                  <a:t>, y)</a:t>
                </a:r>
                <a:r>
                  <a:rPr lang="en-US" sz="1400" dirty="0"/>
                  <a:t> – </a:t>
                </a:r>
                <a:r>
                  <a:rPr lang="ru-RU" sz="1400" dirty="0" err="1"/>
                  <a:t>коефіцієнти</a:t>
                </a:r>
                <a:r>
                  <a:rPr lang="ru-RU" sz="1400" dirty="0"/>
                  <a:t> маски </a:t>
                </a:r>
                <a:r>
                  <a:rPr lang="ru-RU" sz="1400" dirty="0" smtClean="0"/>
                  <a:t>з</a:t>
                </a:r>
              </a:p>
              <a:p>
                <a:pPr marL="0" indent="0">
                  <a:buNone/>
                </a:pPr>
                <a:r>
                  <a:rPr lang="ru-RU" sz="1400" dirty="0" smtClean="0"/>
                  <a:t> </a:t>
                </a:r>
                <a:r>
                  <a:rPr lang="ru-RU" sz="1400" dirty="0" err="1"/>
                  <a:t>відносними</a:t>
                </a:r>
                <a:r>
                  <a:rPr lang="ru-RU" sz="1400" dirty="0"/>
                  <a:t> </a:t>
                </a:r>
                <a:r>
                  <a:rPr lang="ru-RU" sz="1400" dirty="0" err="1"/>
                  <a:t>значеннями</a:t>
                </a:r>
                <a:r>
                  <a:rPr lang="ru-RU" sz="1400" dirty="0"/>
                  <a:t> координат</a:t>
                </a:r>
                <a:r>
                  <a:rPr lang="en-US" sz="1400" dirty="0"/>
                  <a:t>.</a:t>
                </a:r>
                <a:endParaRPr lang="uk-UA" sz="1400" dirty="0"/>
              </a:p>
              <a:p>
                <a:pPr marL="0" indent="0">
                  <a:buNone/>
                </a:pPr>
                <a:endParaRPr lang="ru-RU" sz="1400" dirty="0" smtClean="0"/>
              </a:p>
              <a:p>
                <a:pPr marL="0" indent="0">
                  <a:buNone/>
                </a:pPr>
                <a:endParaRPr lang="ru-RU" sz="1400" dirty="0"/>
              </a:p>
              <a:p>
                <a:pPr marL="0" indent="0">
                  <a:buNone/>
                </a:pPr>
                <a:endParaRPr lang="ru-RU" sz="1400" dirty="0" smtClean="0"/>
              </a:p>
              <a:p>
                <a:pPr marL="0" indent="0">
                  <a:buNone/>
                </a:pPr>
                <a:endParaRPr lang="ru-RU" sz="1600" dirty="0"/>
              </a:p>
              <a:p>
                <a:pPr marL="0" indent="0">
                  <a:buNone/>
                </a:pPr>
                <a:r>
                  <a:rPr lang="uk-UA" sz="1600" i="1" dirty="0"/>
                  <a:t>x · </a:t>
                </a:r>
                <a:r>
                  <a:rPr lang="uk-UA" sz="1600" i="1" dirty="0" err="1"/>
                  <a:t>cos</a:t>
                </a:r>
                <a:r>
                  <a:rPr lang="uk-UA" sz="1600" i="1" dirty="0"/>
                  <a:t> θ + y · </a:t>
                </a:r>
                <a:r>
                  <a:rPr lang="uk-UA" sz="1600" i="1" dirty="0" err="1"/>
                  <a:t>sin</a:t>
                </a:r>
                <a:r>
                  <a:rPr lang="uk-UA" sz="1600" i="1" dirty="0"/>
                  <a:t> θ − ρ = 0</a:t>
                </a:r>
                <a:r>
                  <a:rPr lang="uk-UA" sz="1600" i="1" dirty="0" smtClean="0"/>
                  <a:t>,</a:t>
                </a:r>
                <a:endParaRPr lang="uk-UA" sz="1600" dirty="0"/>
              </a:p>
              <a:p>
                <a:pPr marL="0" indent="0">
                  <a:buNone/>
                </a:pPr>
                <a:endParaRPr lang="ru-RU" sz="1400" dirty="0"/>
              </a:p>
              <a:p>
                <a:pPr marL="0" indent="0">
                  <a:buNone/>
                </a:pPr>
                <a:r>
                  <a:rPr lang="ru-RU" sz="1400" dirty="0" err="1" smtClean="0"/>
                  <a:t>Перетворення</a:t>
                </a:r>
                <a:r>
                  <a:rPr lang="ru-RU" sz="1400" dirty="0" smtClean="0"/>
                  <a:t> </a:t>
                </a:r>
                <a:r>
                  <a:rPr lang="ru-RU" sz="1400" dirty="0" err="1"/>
                  <a:t>Хафа</a:t>
                </a:r>
                <a:r>
                  <a:rPr lang="ru-RU" sz="1400" dirty="0"/>
                  <a:t> </a:t>
                </a:r>
                <a:endParaRPr lang="ru-RU" sz="1400" dirty="0" smtClean="0"/>
              </a:p>
              <a:p>
                <a:pPr marL="0" indent="0">
                  <a:buNone/>
                </a:pPr>
                <a:endParaRPr lang="ru-RU" sz="1400" dirty="0"/>
              </a:p>
              <a:p>
                <a:pPr marL="0" indent="0">
                  <a:buNone/>
                </a:pPr>
                <a:endParaRPr lang="ru-RU" sz="1400" dirty="0" smtClean="0"/>
              </a:p>
              <a:p>
                <a:pPr marL="0" indent="0">
                  <a:buNone/>
                </a:pPr>
                <a:endParaRPr lang="ru-RU" sz="1400" dirty="0"/>
              </a:p>
              <a:p>
                <a:pPr marL="0" indent="0">
                  <a:buNone/>
                </a:pPr>
                <a:endParaRPr lang="ru-RU" sz="1400" dirty="0" smtClean="0"/>
              </a:p>
              <a:p>
                <a:pPr marL="0" indent="0">
                  <a:buNone/>
                </a:pPr>
                <a:endParaRPr lang="ru-RU" sz="1400" dirty="0"/>
              </a:p>
              <a:p>
                <a:pPr marL="0" indent="0">
                  <a:buNone/>
                </a:pPr>
                <a:endParaRPr lang="ru-RU" sz="1400" dirty="0" smtClean="0"/>
              </a:p>
              <a:p>
                <a:pPr marL="0" indent="0">
                  <a:buNone/>
                </a:pPr>
                <a:r>
                  <a:rPr lang="ru-RU" sz="1400" dirty="0" err="1" smtClean="0"/>
                  <a:t>Математична</a:t>
                </a:r>
                <a:r>
                  <a:rPr lang="ru-RU" sz="1400" dirty="0" smtClean="0"/>
                  <a:t> модель </a:t>
                </a:r>
                <a:r>
                  <a:rPr lang="ru-RU" sz="1400" dirty="0" err="1" smtClean="0"/>
                  <a:t>виділення</a:t>
                </a:r>
                <a:r>
                  <a:rPr lang="ru-RU" sz="1400" dirty="0" smtClean="0"/>
                  <a:t> </a:t>
                </a:r>
                <a:r>
                  <a:rPr lang="ru-RU" sz="1400" dirty="0"/>
                  <a:t>контуру </a:t>
                </a:r>
                <a:endParaRPr lang="uk-UA" sz="1400" dirty="0"/>
              </a:p>
            </p:txBody>
          </p:sp>
        </mc:Choice>
        <mc:Fallback>
          <p:sp>
            <p:nvSpPr>
              <p:cNvPr id="5" name="Объект 4"/>
              <p:cNvSpPr>
                <a:spLocks noGrp="1" noRot="1" noChangeAspect="1" noMove="1" noResize="1" noEditPoints="1" noAdjustHandles="1" noChangeArrowheads="1" noChangeShapeType="1" noTextEdit="1"/>
              </p:cNvSpPr>
              <p:nvPr>
                <p:ph sz="quarter" idx="1"/>
              </p:nvPr>
            </p:nvSpPr>
            <p:spPr>
              <a:blipFill rotWithShape="1">
                <a:blip r:embed="rId3"/>
                <a:stretch>
                  <a:fillRect l="-287"/>
                </a:stretch>
              </a:blipFill>
            </p:spPr>
            <p:txBody>
              <a:bodyPr/>
              <a:lstStyle/>
              <a:p>
                <a:r>
                  <a:rPr lang="uk-UA">
                    <a:noFill/>
                  </a:rPr>
                  <a:t> </a:t>
                </a:r>
              </a:p>
            </p:txBody>
          </p:sp>
        </mc:Fallback>
      </mc:AlternateContent>
      <p:graphicFrame>
        <p:nvGraphicFramePr>
          <p:cNvPr id="6" name="Объект 5"/>
          <p:cNvGraphicFramePr>
            <a:graphicFrameLocks noChangeAspect="1"/>
          </p:cNvGraphicFramePr>
          <p:nvPr>
            <p:extLst>
              <p:ext uri="{D42A27DB-BD31-4B8C-83A1-F6EECF244321}">
                <p14:modId xmlns:p14="http://schemas.microsoft.com/office/powerpoint/2010/main" val="1392679901"/>
              </p:ext>
            </p:extLst>
          </p:nvPr>
        </p:nvGraphicFramePr>
        <p:xfrm>
          <a:off x="323528" y="4797152"/>
          <a:ext cx="3489618" cy="648072"/>
        </p:xfrm>
        <a:graphic>
          <a:graphicData uri="http://schemas.openxmlformats.org/presentationml/2006/ole">
            <mc:AlternateContent xmlns:mc="http://schemas.openxmlformats.org/markup-compatibility/2006">
              <mc:Choice xmlns:v="urn:schemas-microsoft-com:vml" Requires="v">
                <p:oleObj spid="_x0000_s13321" name="Формула" r:id="rId4" imgW="2463480" imgH="457200" progId="Equation.3">
                  <p:embed/>
                </p:oleObj>
              </mc:Choice>
              <mc:Fallback>
                <p:oleObj name="Формула" r:id="rId4" imgW="2463480" imgH="4572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528" y="4797152"/>
                        <a:ext cx="3489618" cy="648072"/>
                      </a:xfrm>
                      <a:prstGeom prst="rect">
                        <a:avLst/>
                      </a:prstGeom>
                      <a:noFill/>
                    </p:spPr>
                  </p:pic>
                </p:oleObj>
              </mc:Fallback>
            </mc:AlternateContent>
          </a:graphicData>
        </a:graphic>
      </p:graphicFrame>
      <p:graphicFrame>
        <p:nvGraphicFramePr>
          <p:cNvPr id="7" name="Объект 6"/>
          <p:cNvGraphicFramePr>
            <a:graphicFrameLocks noChangeAspect="1"/>
          </p:cNvGraphicFramePr>
          <p:nvPr>
            <p:extLst>
              <p:ext uri="{D42A27DB-BD31-4B8C-83A1-F6EECF244321}">
                <p14:modId xmlns:p14="http://schemas.microsoft.com/office/powerpoint/2010/main" val="2989894283"/>
              </p:ext>
            </p:extLst>
          </p:nvPr>
        </p:nvGraphicFramePr>
        <p:xfrm>
          <a:off x="251520" y="1484784"/>
          <a:ext cx="3118259" cy="576064"/>
        </p:xfrm>
        <a:graphic>
          <a:graphicData uri="http://schemas.openxmlformats.org/presentationml/2006/ole">
            <mc:AlternateContent xmlns:mc="http://schemas.openxmlformats.org/markup-compatibility/2006">
              <mc:Choice xmlns:v="urn:schemas-microsoft-com:vml" Requires="v">
                <p:oleObj spid="_x0000_s13322" name="Формула" r:id="rId6" imgW="2374900" imgH="431800" progId="Equation.3">
                  <p:embed/>
                </p:oleObj>
              </mc:Choice>
              <mc:Fallback>
                <p:oleObj name="Формула" r:id="rId6" imgW="2374900" imgH="431800" progId="Equation.3">
                  <p:embed/>
                  <p:pic>
                    <p:nvPicPr>
                      <p:cNvPr id="0" name="Объект 1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1520" y="1484784"/>
                        <a:ext cx="3118259" cy="576064"/>
                      </a:xfrm>
                      <a:prstGeom prst="rect">
                        <a:avLst/>
                      </a:prstGeom>
                      <a:noFill/>
                      <a:ln>
                        <a:noFill/>
                      </a:ln>
                    </p:spPr>
                  </p:pic>
                </p:oleObj>
              </mc:Fallback>
            </mc:AlternateContent>
          </a:graphicData>
        </a:graphic>
      </p:graphicFrame>
      <p:pic>
        <p:nvPicPr>
          <p:cNvPr id="13318"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16016" y="1844824"/>
            <a:ext cx="4150098" cy="1913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Прямоугольник 7"/>
          <p:cNvSpPr/>
          <p:nvPr/>
        </p:nvSpPr>
        <p:spPr>
          <a:xfrm>
            <a:off x="4505065" y="3890664"/>
            <a:ext cx="4572000" cy="646331"/>
          </a:xfrm>
          <a:prstGeom prst="rect">
            <a:avLst/>
          </a:prstGeom>
        </p:spPr>
        <p:txBody>
          <a:bodyPr>
            <a:spAutoFit/>
          </a:bodyPr>
          <a:lstStyle/>
          <a:p>
            <a:r>
              <a:rPr lang="ru-RU" dirty="0" smtClean="0"/>
              <a:t>а)</a:t>
            </a:r>
            <a:r>
              <a:rPr lang="ru-RU" dirty="0" err="1" smtClean="0"/>
              <a:t>початкове</a:t>
            </a:r>
            <a:r>
              <a:rPr lang="ru-RU" dirty="0" smtClean="0"/>
              <a:t> </a:t>
            </a:r>
            <a:r>
              <a:rPr lang="ru-RU" dirty="0" err="1"/>
              <a:t>зображення</a:t>
            </a:r>
            <a:r>
              <a:rPr lang="ru-RU" dirty="0"/>
              <a:t>, б) </a:t>
            </a:r>
            <a:r>
              <a:rPr lang="ru-RU" dirty="0" err="1"/>
              <a:t>зображення</a:t>
            </a:r>
            <a:r>
              <a:rPr lang="ru-RU" dirty="0"/>
              <a:t> з </a:t>
            </a:r>
            <a:r>
              <a:rPr lang="ru-RU" dirty="0" err="1"/>
              <a:t>виділеними</a:t>
            </a:r>
            <a:r>
              <a:rPr lang="ru-RU" dirty="0"/>
              <a:t> контурами</a:t>
            </a:r>
            <a:endParaRPr lang="uk-UA" dirty="0"/>
          </a:p>
        </p:txBody>
      </p:sp>
    </p:spTree>
    <p:extLst>
      <p:ext uri="{BB962C8B-B14F-4D97-AF65-F5344CB8AC3E}">
        <p14:creationId xmlns:p14="http://schemas.microsoft.com/office/powerpoint/2010/main" val="16933093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9150" y="1196752"/>
            <a:ext cx="2195736" cy="758825"/>
          </a:xfrm>
        </p:spPr>
        <p:txBody>
          <a:bodyPr>
            <a:normAutofit fontScale="90000"/>
          </a:bodyPr>
          <a:lstStyle/>
          <a:p>
            <a:r>
              <a:rPr lang="uk-UA" sz="2000" b="1" dirty="0" smtClean="0"/>
              <a:t>Алгоритм </a:t>
            </a:r>
            <a:r>
              <a:rPr lang="uk-UA" sz="2000" b="1" dirty="0"/>
              <a:t>контурного детектора рентгенівських зображень</a:t>
            </a:r>
            <a:r>
              <a:rPr lang="uk-UA" dirty="0"/>
              <a:t/>
            </a:r>
            <a:br>
              <a:rPr lang="uk-UA" dirty="0"/>
            </a:br>
            <a:endParaRPr lang="uk-UA"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5" name="Объект 4"/>
          <p:cNvGraphicFramePr>
            <a:graphicFrameLocks noChangeAspect="1"/>
          </p:cNvGraphicFramePr>
          <p:nvPr>
            <p:extLst>
              <p:ext uri="{D42A27DB-BD31-4B8C-83A1-F6EECF244321}">
                <p14:modId xmlns:p14="http://schemas.microsoft.com/office/powerpoint/2010/main" val="1704670661"/>
              </p:ext>
            </p:extLst>
          </p:nvPr>
        </p:nvGraphicFramePr>
        <p:xfrm>
          <a:off x="4788024" y="188640"/>
          <a:ext cx="4000500" cy="6192688"/>
        </p:xfrm>
        <a:graphic>
          <a:graphicData uri="http://schemas.openxmlformats.org/presentationml/2006/ole">
            <mc:AlternateContent xmlns:mc="http://schemas.openxmlformats.org/markup-compatibility/2006">
              <mc:Choice xmlns:v="urn:schemas-microsoft-com:vml" Requires="v">
                <p:oleObj spid="_x0000_s14340" name="Visio" r:id="rId3" imgW="3190000" imgH="4733100" progId="Visio.Drawing.11">
                  <p:embed/>
                </p:oleObj>
              </mc:Choice>
              <mc:Fallback>
                <p:oleObj name="Visio" r:id="rId3" imgW="3190000" imgH="4733100" progId="Visio.Drawing.11">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8024" y="188640"/>
                        <a:ext cx="4000500" cy="6192688"/>
                      </a:xfrm>
                      <a:prstGeom prst="rect">
                        <a:avLst/>
                      </a:prstGeom>
                      <a:noFill/>
                    </p:spPr>
                  </p:pic>
                </p:oleObj>
              </mc:Fallback>
            </mc:AlternateContent>
          </a:graphicData>
        </a:graphic>
      </p:graphicFrame>
    </p:spTree>
    <p:extLst>
      <p:ext uri="{BB962C8B-B14F-4D97-AF65-F5344CB8AC3E}">
        <p14:creationId xmlns:p14="http://schemas.microsoft.com/office/powerpoint/2010/main" val="24515298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dirty="0" smtClean="0"/>
              <a:t>Базова підготовка зображення</a:t>
            </a:r>
            <a:endParaRPr lang="uk-UA" dirty="0"/>
          </a:p>
        </p:txBody>
      </p:sp>
      <p:pic>
        <p:nvPicPr>
          <p:cNvPr id="4" name="Объект 3"/>
          <p:cNvPicPr>
            <a:picLocks noGrp="1"/>
          </p:cNvPicPr>
          <p:nvPr>
            <p:ph sz="quarter" idx="1"/>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1700808"/>
            <a:ext cx="3528392" cy="2304256"/>
          </a:xfrm>
          <a:prstGeom prst="rect">
            <a:avLst/>
          </a:prstGeom>
          <a:noFill/>
          <a:ln>
            <a:noFill/>
          </a:ln>
        </p:spPr>
      </p:pic>
      <p:pic>
        <p:nvPicPr>
          <p:cNvPr id="15362" name="Рисунок 2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51388" y="1772816"/>
            <a:ext cx="2476500" cy="1857375"/>
          </a:xfrm>
          <a:prstGeom prst="rect">
            <a:avLst/>
          </a:prstGeom>
          <a:noFill/>
          <a:extLst>
            <a:ext uri="{909E8E84-426E-40DD-AFC4-6F175D3DCCD1}">
              <a14:hiddenFill xmlns:a14="http://schemas.microsoft.com/office/drawing/2010/main">
                <a:solidFill>
                  <a:srgbClr val="FFFFFF"/>
                </a:solidFill>
              </a14:hiddenFill>
            </a:ext>
          </a:extLst>
        </p:spPr>
      </p:pic>
      <p:pic>
        <p:nvPicPr>
          <p:cNvPr id="15361" name="Рисунок 2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51388" y="3789040"/>
            <a:ext cx="2962275" cy="189547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uk-UA" sz="1800" b="0" i="0" u="none" strike="noStrike" cap="none" normalizeH="0" baseline="0" smtClean="0">
              <a:ln>
                <a:noFill/>
              </a:ln>
              <a:solidFill>
                <a:schemeClr val="tx1"/>
              </a:solidFill>
              <a:effectLst/>
              <a:latin typeface="Arial" pitchFamily="34" charset="0"/>
              <a:cs typeface="Arial" pitchFamily="34" charset="0"/>
            </a:endParaRPr>
          </a:p>
        </p:txBody>
      </p:sp>
      <p:sp>
        <p:nvSpPr>
          <p:cNvPr id="6" name="Rectangle 4"/>
          <p:cNvSpPr>
            <a:spLocks noChangeArrowheads="1"/>
          </p:cNvSpPr>
          <p:nvPr/>
        </p:nvSpPr>
        <p:spPr bwMode="auto">
          <a:xfrm>
            <a:off x="179388" y="2314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7" name="Rectangle 5"/>
          <p:cNvSpPr>
            <a:spLocks noChangeArrowheads="1"/>
          </p:cNvSpPr>
          <p:nvPr/>
        </p:nvSpPr>
        <p:spPr bwMode="auto">
          <a:xfrm>
            <a:off x="179388" y="42100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uk-UA"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Прямоугольник 7"/>
          <p:cNvSpPr/>
          <p:nvPr/>
        </p:nvSpPr>
        <p:spPr>
          <a:xfrm>
            <a:off x="156557" y="4090446"/>
            <a:ext cx="4572000" cy="523220"/>
          </a:xfrm>
          <a:prstGeom prst="rect">
            <a:avLst/>
          </a:prstGeom>
        </p:spPr>
        <p:txBody>
          <a:bodyPr>
            <a:spAutoFit/>
          </a:bodyPr>
          <a:lstStyle/>
          <a:p>
            <a:r>
              <a:rPr lang="uk-UA" sz="1400" dirty="0"/>
              <a:t>Рентгенівський знімок кульшового </a:t>
            </a:r>
            <a:r>
              <a:rPr lang="uk-UA" sz="1400" dirty="0" err="1"/>
              <a:t>суставу</a:t>
            </a:r>
            <a:r>
              <a:rPr lang="uk-UA" sz="1400" dirty="0"/>
              <a:t> дитини віком 8 місяців</a:t>
            </a:r>
          </a:p>
        </p:txBody>
      </p:sp>
      <p:sp>
        <p:nvSpPr>
          <p:cNvPr id="9" name="Прямоугольник 8"/>
          <p:cNvSpPr/>
          <p:nvPr/>
        </p:nvSpPr>
        <p:spPr>
          <a:xfrm>
            <a:off x="4067944" y="5838181"/>
            <a:ext cx="4572000" cy="307777"/>
          </a:xfrm>
          <a:prstGeom prst="rect">
            <a:avLst/>
          </a:prstGeom>
        </p:spPr>
        <p:txBody>
          <a:bodyPr>
            <a:spAutoFit/>
          </a:bodyPr>
          <a:lstStyle/>
          <a:p>
            <a:r>
              <a:rPr lang="ru-RU" sz="1400" dirty="0" err="1" smtClean="0"/>
              <a:t>Вибір</a:t>
            </a:r>
            <a:r>
              <a:rPr lang="ru-RU" sz="1400" dirty="0" smtClean="0"/>
              <a:t> </a:t>
            </a:r>
            <a:r>
              <a:rPr lang="ru-RU" sz="1400" dirty="0" err="1"/>
              <a:t>робочої</a:t>
            </a:r>
            <a:r>
              <a:rPr lang="ru-RU" sz="1400" dirty="0"/>
              <a:t>  </a:t>
            </a:r>
            <a:r>
              <a:rPr lang="ru-RU" sz="1400" dirty="0" err="1"/>
              <a:t>частини</a:t>
            </a:r>
            <a:r>
              <a:rPr lang="ru-RU" sz="1400" dirty="0"/>
              <a:t> </a:t>
            </a:r>
            <a:r>
              <a:rPr lang="ru-RU" sz="1400" dirty="0" err="1"/>
              <a:t>рентгенівського</a:t>
            </a:r>
            <a:r>
              <a:rPr lang="ru-RU" sz="1400" dirty="0"/>
              <a:t> </a:t>
            </a:r>
            <a:r>
              <a:rPr lang="ru-RU" sz="1400" dirty="0" err="1"/>
              <a:t>знімку</a:t>
            </a:r>
            <a:endParaRPr lang="uk-UA" sz="1400" dirty="0"/>
          </a:p>
        </p:txBody>
      </p:sp>
    </p:spTree>
    <p:extLst>
      <p:ext uri="{BB962C8B-B14F-4D97-AF65-F5344CB8AC3E}">
        <p14:creationId xmlns:p14="http://schemas.microsoft.com/office/powerpoint/2010/main" val="35343983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332656"/>
            <a:ext cx="8534400" cy="758952"/>
          </a:xfrm>
        </p:spPr>
        <p:txBody>
          <a:bodyPr>
            <a:normAutofit fontScale="90000"/>
          </a:bodyPr>
          <a:lstStyle/>
          <a:p>
            <a:r>
              <a:rPr lang="ru-RU" b="1" dirty="0" err="1"/>
              <a:t>Фільтрація</a:t>
            </a:r>
            <a:r>
              <a:rPr lang="ru-RU" b="1" dirty="0"/>
              <a:t> </a:t>
            </a:r>
            <a:r>
              <a:rPr lang="ru-RU" b="1" dirty="0" err="1"/>
              <a:t>обраної</a:t>
            </a:r>
            <a:r>
              <a:rPr lang="ru-RU" b="1" dirty="0"/>
              <a:t> </a:t>
            </a:r>
            <a:r>
              <a:rPr lang="ru-RU" b="1" dirty="0" err="1"/>
              <a:t>області</a:t>
            </a:r>
            <a:r>
              <a:rPr lang="ru-RU" b="1" dirty="0"/>
              <a:t> </a:t>
            </a:r>
            <a:r>
              <a:rPr lang="ru-RU" b="1" dirty="0" err="1"/>
              <a:t>фільтром</a:t>
            </a:r>
            <a:r>
              <a:rPr lang="ru-RU" b="1" dirty="0"/>
              <a:t> </a:t>
            </a:r>
            <a:r>
              <a:rPr lang="ru-RU" b="1" dirty="0" err="1"/>
              <a:t>Вінера</a:t>
            </a:r>
            <a:endParaRPr lang="uk-UA" dirty="0"/>
          </a:p>
        </p:txBody>
      </p:sp>
      <p:pic>
        <p:nvPicPr>
          <p:cNvPr id="5" name="Объект 4"/>
          <p:cNvPicPr>
            <a:picLocks noGrp="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683568" y="1988840"/>
            <a:ext cx="3456384" cy="2134488"/>
          </a:xfrm>
          <a:prstGeom prst="rect">
            <a:avLst/>
          </a:prstGeom>
          <a:noFill/>
          <a:ln>
            <a:noFill/>
          </a:ln>
        </p:spPr>
      </p:pic>
      <p:pic>
        <p:nvPicPr>
          <p:cNvPr id="6" name="Рисунок 5"/>
          <p:cNvPicPr/>
          <p:nvPr/>
        </p:nvPicPr>
        <p:blipFill>
          <a:blip r:embed="rId3">
            <a:extLst>
              <a:ext uri="{28A0092B-C50C-407E-A947-70E740481C1C}">
                <a14:useLocalDpi xmlns:a14="http://schemas.microsoft.com/office/drawing/2010/main" val="0"/>
              </a:ext>
            </a:extLst>
          </a:blip>
          <a:srcRect/>
          <a:stretch>
            <a:fillRect/>
          </a:stretch>
        </p:blipFill>
        <p:spPr bwMode="auto">
          <a:xfrm>
            <a:off x="5004048" y="1988840"/>
            <a:ext cx="3181474" cy="2160240"/>
          </a:xfrm>
          <a:prstGeom prst="rect">
            <a:avLst/>
          </a:prstGeom>
          <a:noFill/>
          <a:ln>
            <a:noFill/>
          </a:ln>
        </p:spPr>
      </p:pic>
      <p:sp>
        <p:nvSpPr>
          <p:cNvPr id="7" name="Прямоугольник 6"/>
          <p:cNvSpPr/>
          <p:nvPr/>
        </p:nvSpPr>
        <p:spPr>
          <a:xfrm>
            <a:off x="683568" y="4149080"/>
            <a:ext cx="7501954" cy="646331"/>
          </a:xfrm>
          <a:prstGeom prst="rect">
            <a:avLst/>
          </a:prstGeom>
        </p:spPr>
        <p:txBody>
          <a:bodyPr wrap="square">
            <a:spAutoFit/>
          </a:bodyPr>
          <a:lstStyle/>
          <a:p>
            <a:pPr algn="ctr"/>
            <a:r>
              <a:rPr lang="ru-RU" dirty="0"/>
              <a:t>Результат </a:t>
            </a:r>
            <a:r>
              <a:rPr lang="ru-RU" dirty="0" err="1"/>
              <a:t>фільтрації</a:t>
            </a:r>
            <a:r>
              <a:rPr lang="ru-RU" dirty="0"/>
              <a:t> </a:t>
            </a:r>
            <a:r>
              <a:rPr lang="ru-RU" dirty="0" err="1"/>
              <a:t>зображення</a:t>
            </a:r>
            <a:r>
              <a:rPr lang="ru-RU" dirty="0"/>
              <a:t> а) </a:t>
            </a:r>
            <a:r>
              <a:rPr lang="ru-RU" dirty="0" err="1"/>
              <a:t>фільтроване</a:t>
            </a:r>
            <a:r>
              <a:rPr lang="ru-RU" dirty="0"/>
              <a:t> </a:t>
            </a:r>
            <a:r>
              <a:rPr lang="ru-RU" dirty="0" err="1"/>
              <a:t>зображення</a:t>
            </a:r>
            <a:r>
              <a:rPr lang="ru-RU" dirty="0"/>
              <a:t> б) </a:t>
            </a:r>
            <a:r>
              <a:rPr lang="ru-RU" dirty="0" err="1"/>
              <a:t>початкове</a:t>
            </a:r>
            <a:r>
              <a:rPr lang="ru-RU" dirty="0"/>
              <a:t> </a:t>
            </a:r>
            <a:r>
              <a:rPr lang="ru-RU" dirty="0" err="1"/>
              <a:t>зображення</a:t>
            </a:r>
            <a:endParaRPr lang="uk-UA" dirty="0"/>
          </a:p>
        </p:txBody>
      </p:sp>
    </p:spTree>
    <p:extLst>
      <p:ext uri="{BB962C8B-B14F-4D97-AF65-F5344CB8AC3E}">
        <p14:creationId xmlns:p14="http://schemas.microsoft.com/office/powerpoint/2010/main" val="39896307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332656"/>
            <a:ext cx="8534400" cy="758952"/>
          </a:xfrm>
        </p:spPr>
        <p:txBody>
          <a:bodyPr>
            <a:noAutofit/>
          </a:bodyPr>
          <a:lstStyle/>
          <a:p>
            <a:r>
              <a:rPr lang="ru-RU" sz="2500" b="1" dirty="0" err="1"/>
              <a:t>Підвищення</a:t>
            </a:r>
            <a:r>
              <a:rPr lang="ru-RU" sz="2500" b="1" dirty="0"/>
              <a:t> </a:t>
            </a:r>
            <a:r>
              <a:rPr lang="ru-RU" sz="2500" b="1" dirty="0" err="1" smtClean="0"/>
              <a:t>різкості</a:t>
            </a:r>
            <a:r>
              <a:rPr lang="ru-RU" sz="2500" b="1" dirty="0" smtClean="0"/>
              <a:t> та </a:t>
            </a:r>
            <a:r>
              <a:rPr lang="ru-RU" sz="2500" b="1" dirty="0" err="1" smtClean="0"/>
              <a:t>виділення</a:t>
            </a:r>
            <a:r>
              <a:rPr lang="ru-RU" sz="2500" b="1" dirty="0" smtClean="0"/>
              <a:t> контуру </a:t>
            </a:r>
            <a:r>
              <a:rPr lang="ru-RU" sz="2500" b="1" dirty="0" err="1"/>
              <a:t>робочої</a:t>
            </a:r>
            <a:r>
              <a:rPr lang="ru-RU" sz="2500" b="1" dirty="0"/>
              <a:t> </a:t>
            </a:r>
            <a:r>
              <a:rPr lang="ru-RU" sz="2500" b="1" dirty="0" err="1"/>
              <a:t>області</a:t>
            </a:r>
            <a:r>
              <a:rPr lang="ru-RU" sz="2500" b="1" dirty="0"/>
              <a:t> </a:t>
            </a:r>
            <a:r>
              <a:rPr lang="ru-RU" sz="2500" b="1" dirty="0" err="1"/>
              <a:t>рентгенівського</a:t>
            </a:r>
            <a:r>
              <a:rPr lang="ru-RU" sz="2500" b="1" dirty="0"/>
              <a:t> </a:t>
            </a:r>
            <a:r>
              <a:rPr lang="ru-RU" sz="2500" b="1" dirty="0" err="1"/>
              <a:t>зображення</a:t>
            </a:r>
            <a:r>
              <a:rPr lang="ru-RU" sz="2500" b="1" dirty="0"/>
              <a:t> </a:t>
            </a:r>
            <a:endParaRPr lang="uk-UA" sz="2500" dirty="0"/>
          </a:p>
        </p:txBody>
      </p:sp>
      <p:pic>
        <p:nvPicPr>
          <p:cNvPr id="5" name="Объект 4"/>
          <p:cNvPicPr>
            <a:picLocks noGrp="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395536" y="1628800"/>
            <a:ext cx="4248472" cy="4176464"/>
          </a:xfrm>
          <a:prstGeom prst="rect">
            <a:avLst/>
          </a:prstGeom>
          <a:noFill/>
          <a:ln>
            <a:noFill/>
          </a:ln>
        </p:spPr>
      </p:pic>
      <p:pic>
        <p:nvPicPr>
          <p:cNvPr id="7" name="Рисунок 6"/>
          <p:cNvPicPr/>
          <p:nvPr/>
        </p:nvPicPr>
        <p:blipFill>
          <a:blip r:embed="rId3">
            <a:extLst>
              <a:ext uri="{28A0092B-C50C-407E-A947-70E740481C1C}">
                <a14:useLocalDpi xmlns:a14="http://schemas.microsoft.com/office/drawing/2010/main" val="0"/>
              </a:ext>
            </a:extLst>
          </a:blip>
          <a:srcRect/>
          <a:stretch>
            <a:fillRect/>
          </a:stretch>
        </p:blipFill>
        <p:spPr bwMode="auto">
          <a:xfrm>
            <a:off x="5077048" y="2060848"/>
            <a:ext cx="3465195" cy="2211070"/>
          </a:xfrm>
          <a:prstGeom prst="rect">
            <a:avLst/>
          </a:prstGeom>
          <a:noFill/>
          <a:ln>
            <a:noFill/>
          </a:ln>
        </p:spPr>
      </p:pic>
      <p:sp>
        <p:nvSpPr>
          <p:cNvPr id="8" name="Прямоугольник 7"/>
          <p:cNvSpPr/>
          <p:nvPr/>
        </p:nvSpPr>
        <p:spPr>
          <a:xfrm>
            <a:off x="5062399" y="4296124"/>
            <a:ext cx="3465195" cy="954107"/>
          </a:xfrm>
          <a:prstGeom prst="rect">
            <a:avLst/>
          </a:prstGeom>
        </p:spPr>
        <p:txBody>
          <a:bodyPr wrap="square">
            <a:spAutoFit/>
          </a:bodyPr>
          <a:lstStyle/>
          <a:p>
            <a:pPr algn="ctr"/>
            <a:r>
              <a:rPr lang="ru-RU" sz="1400" dirty="0" err="1"/>
              <a:t>Виділення</a:t>
            </a:r>
            <a:r>
              <a:rPr lang="ru-RU" sz="1400" dirty="0"/>
              <a:t> контуру </a:t>
            </a:r>
            <a:r>
              <a:rPr lang="ru-RU" sz="1400" dirty="0" err="1"/>
              <a:t>зображення</a:t>
            </a:r>
            <a:r>
              <a:rPr lang="ru-RU" sz="1400" dirty="0"/>
              <a:t> з </a:t>
            </a:r>
            <a:r>
              <a:rPr lang="ru-RU" sz="1400" dirty="0" err="1"/>
              <a:t>використанням</a:t>
            </a:r>
            <a:r>
              <a:rPr lang="ru-RU" sz="1400" dirty="0"/>
              <a:t> </a:t>
            </a:r>
            <a:r>
              <a:rPr lang="ru-RU" sz="1400" dirty="0" err="1"/>
              <a:t>запропонованого</a:t>
            </a:r>
            <a:r>
              <a:rPr lang="ru-RU" sz="1400" dirty="0"/>
              <a:t> метода з </a:t>
            </a:r>
            <a:r>
              <a:rPr lang="ru-RU" sz="1400" dirty="0" err="1"/>
              <a:t>використанням</a:t>
            </a:r>
            <a:r>
              <a:rPr lang="ru-RU" sz="1400" dirty="0"/>
              <a:t> </a:t>
            </a:r>
            <a:r>
              <a:rPr lang="ru-RU" sz="1400" dirty="0" err="1"/>
              <a:t>додаткової</a:t>
            </a:r>
            <a:r>
              <a:rPr lang="ru-RU" sz="1400" dirty="0"/>
              <a:t> </a:t>
            </a:r>
            <a:r>
              <a:rPr lang="ru-RU" sz="1400" dirty="0" err="1"/>
              <a:t>фільтрації</a:t>
            </a:r>
            <a:endParaRPr lang="uk-UA" sz="1400" dirty="0"/>
          </a:p>
        </p:txBody>
      </p:sp>
    </p:spTree>
    <p:extLst>
      <p:ext uri="{BB962C8B-B14F-4D97-AF65-F5344CB8AC3E}">
        <p14:creationId xmlns:p14="http://schemas.microsoft.com/office/powerpoint/2010/main" val="22563494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Актуальність</a:t>
            </a:r>
            <a:endParaRPr lang="uk-UA" dirty="0"/>
          </a:p>
        </p:txBody>
      </p:sp>
      <p:sp>
        <p:nvSpPr>
          <p:cNvPr id="3" name="Объект 2"/>
          <p:cNvSpPr>
            <a:spLocks noGrp="1"/>
          </p:cNvSpPr>
          <p:nvPr>
            <p:ph sz="quarter" idx="1"/>
          </p:nvPr>
        </p:nvSpPr>
        <p:spPr/>
        <p:txBody>
          <a:bodyPr>
            <a:normAutofit fontScale="62500" lnSpcReduction="20000"/>
          </a:bodyPr>
          <a:lstStyle/>
          <a:p>
            <a:pPr marL="0" indent="0" algn="just">
              <a:buNone/>
            </a:pPr>
            <a:r>
              <a:rPr lang="uk-UA" dirty="0"/>
              <a:t> </a:t>
            </a:r>
          </a:p>
          <a:p>
            <a:pPr marL="0" indent="0" algn="just">
              <a:buNone/>
            </a:pPr>
            <a:r>
              <a:rPr lang="uk-UA" dirty="0"/>
              <a:t>	</a:t>
            </a:r>
            <a:r>
              <a:rPr lang="uk-UA" dirty="0" err="1" smtClean="0"/>
              <a:t>Медико-біологічні</a:t>
            </a:r>
            <a:r>
              <a:rPr lang="uk-UA" dirty="0" smtClean="0"/>
              <a:t> </a:t>
            </a:r>
            <a:r>
              <a:rPr lang="uk-UA" dirty="0"/>
              <a:t>зображення мають різну фізичну природу. Їх по різному може сприймати людина-оператор чи автоматизована система. Тому важливим завданням є адаптація процесу обробки зображення до конкретного користувача, тобто до вузької задачі, яку розв’язує споживач інформації. Часто недостатньо представити спостерігачу об’єкт за допомогою ідеальної системи відображення, оскільки необхідна інформація для аналізу зображення з метою пошуку та ідентифікації об’єктів, визначення різного роду кількісних характеристик може бути проявлено тільки в результаті цифрового оброблення. Тому на перший план виходить попереднє оброблення отриманих зображень </a:t>
            </a:r>
            <a:r>
              <a:rPr lang="uk-UA" dirty="0" err="1"/>
              <a:t>медико-біологічних</a:t>
            </a:r>
            <a:r>
              <a:rPr lang="uk-UA" dirty="0"/>
              <a:t> об’єктів, яке вимагає покращення самого зображення, виділення прихованих об’єктів, визначення їх геометричних параметрів .</a:t>
            </a:r>
          </a:p>
          <a:p>
            <a:pPr marL="0" indent="0" algn="just">
              <a:buNone/>
            </a:pPr>
            <a:r>
              <a:rPr lang="uk-UA" dirty="0" smtClean="0"/>
              <a:t>	Більше </a:t>
            </a:r>
            <a:r>
              <a:rPr lang="uk-UA" dirty="0"/>
              <a:t>того виділення контурів та фільтрація зображень є дуже важливою частиною для надточних медичних операцій, таких як операції на серці та головному мозку людини, де потрібна максимальна точність дій та розуміння того, де саме потрібно робити ті чи інші медичні процедури, щоб не зашкодити пацієнту. При виділенні та фільтрації медичних зображень потрібно забезпечити не тільки високу точність, а й високу швидкість, тому існує необхідність у підборі таких методів детектування,  які будуть працювати з максимальною швидкодією при мінімальному використанні ресурсу.</a:t>
            </a:r>
          </a:p>
          <a:p>
            <a:pPr marL="0" indent="0">
              <a:buNone/>
            </a:pPr>
            <a:endParaRPr lang="uk-UA" dirty="0"/>
          </a:p>
        </p:txBody>
      </p:sp>
    </p:spTree>
    <p:extLst>
      <p:ext uri="{BB962C8B-B14F-4D97-AF65-F5344CB8AC3E}">
        <p14:creationId xmlns:p14="http://schemas.microsoft.com/office/powerpoint/2010/main" val="10575016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404664"/>
            <a:ext cx="8534400" cy="758952"/>
          </a:xfrm>
        </p:spPr>
        <p:txBody>
          <a:bodyPr>
            <a:normAutofit fontScale="90000"/>
          </a:bodyPr>
          <a:lstStyle/>
          <a:p>
            <a:r>
              <a:rPr lang="ru-RU" dirty="0" err="1"/>
              <a:t>В</a:t>
            </a:r>
            <a:r>
              <a:rPr lang="ru-RU" dirty="0" err="1" smtClean="0"/>
              <a:t>изначення</a:t>
            </a:r>
            <a:r>
              <a:rPr lang="ru-RU" dirty="0" smtClean="0"/>
              <a:t> </a:t>
            </a:r>
            <a:r>
              <a:rPr lang="ru-RU" dirty="0" err="1"/>
              <a:t>кутових</a:t>
            </a:r>
            <a:r>
              <a:rPr lang="ru-RU" dirty="0"/>
              <a:t> </a:t>
            </a:r>
            <a:r>
              <a:rPr lang="ru-RU" dirty="0" err="1"/>
              <a:t>параметрів</a:t>
            </a:r>
            <a:r>
              <a:rPr lang="ru-RU" dirty="0"/>
              <a:t> </a:t>
            </a:r>
            <a:r>
              <a:rPr lang="ru-RU" dirty="0" smtClean="0"/>
              <a:t> для </a:t>
            </a:r>
            <a:r>
              <a:rPr lang="ru-RU" dirty="0" err="1" smtClean="0"/>
              <a:t>діагностування</a:t>
            </a:r>
            <a:r>
              <a:rPr lang="ru-RU" dirty="0" smtClean="0"/>
              <a:t> </a:t>
            </a:r>
            <a:r>
              <a:rPr lang="ru-RU" dirty="0" err="1" smtClean="0"/>
              <a:t>дисплазії</a:t>
            </a:r>
            <a:endParaRPr lang="uk-UA" dirty="0"/>
          </a:p>
        </p:txBody>
      </p:sp>
      <p:pic>
        <p:nvPicPr>
          <p:cNvPr id="4" name="Объект 3"/>
          <p:cNvPicPr>
            <a:picLocks noGrp="1"/>
          </p:cNvPicPr>
          <p:nvPr>
            <p:ph sz="quarter" idx="1"/>
          </p:nvPr>
        </p:nvPicPr>
        <p:blipFill>
          <a:blip r:embed="rId2"/>
          <a:srcRect/>
          <a:stretch>
            <a:fillRect/>
          </a:stretch>
        </p:blipFill>
        <p:spPr bwMode="auto">
          <a:xfrm>
            <a:off x="539552" y="1488832"/>
            <a:ext cx="2289600" cy="4028400"/>
          </a:xfrm>
          <a:prstGeom prst="rect">
            <a:avLst/>
          </a:prstGeom>
          <a:noFill/>
          <a:ln w="9525">
            <a:noFill/>
            <a:miter lim="800000"/>
            <a:headEnd/>
            <a:tailEnd/>
          </a:ln>
        </p:spPr>
      </p:pic>
      <p:sp>
        <p:nvSpPr>
          <p:cNvPr id="5" name="Прямоугольник 4"/>
          <p:cNvSpPr/>
          <p:nvPr/>
        </p:nvSpPr>
        <p:spPr>
          <a:xfrm>
            <a:off x="179512" y="5517232"/>
            <a:ext cx="4572000" cy="523220"/>
          </a:xfrm>
          <a:prstGeom prst="rect">
            <a:avLst/>
          </a:prstGeom>
        </p:spPr>
        <p:txBody>
          <a:bodyPr>
            <a:spAutoFit/>
          </a:bodyPr>
          <a:lstStyle/>
          <a:p>
            <a:pPr algn="ctr"/>
            <a:r>
              <a:rPr lang="ru-RU" sz="1400" dirty="0"/>
              <a:t>Блок-схема </a:t>
            </a:r>
            <a:r>
              <a:rPr lang="ru-RU" sz="1400" dirty="0" err="1"/>
              <a:t>роботи</a:t>
            </a:r>
            <a:r>
              <a:rPr lang="ru-RU" sz="1400" dirty="0"/>
              <a:t> </a:t>
            </a:r>
            <a:r>
              <a:rPr lang="ru-RU" sz="1400" dirty="0" smtClean="0"/>
              <a:t> </a:t>
            </a:r>
            <a:r>
              <a:rPr lang="ru-RU" sz="1400" dirty="0" err="1"/>
              <a:t>визначення</a:t>
            </a:r>
            <a:r>
              <a:rPr lang="ru-RU" sz="1400" dirty="0"/>
              <a:t> </a:t>
            </a:r>
            <a:r>
              <a:rPr lang="ru-RU" sz="1400" dirty="0" err="1"/>
              <a:t>кутових</a:t>
            </a:r>
            <a:r>
              <a:rPr lang="ru-RU" sz="1400" dirty="0"/>
              <a:t> </a:t>
            </a:r>
            <a:r>
              <a:rPr lang="ru-RU" sz="1400" dirty="0" err="1"/>
              <a:t>параметрів</a:t>
            </a:r>
            <a:r>
              <a:rPr lang="ru-RU" sz="1400" dirty="0"/>
              <a:t> </a:t>
            </a:r>
            <a:r>
              <a:rPr lang="ru-RU" sz="1400" dirty="0" err="1"/>
              <a:t>малогабаритних</a:t>
            </a:r>
            <a:r>
              <a:rPr lang="ru-RU" sz="1400" dirty="0"/>
              <a:t> </a:t>
            </a:r>
            <a:r>
              <a:rPr lang="ru-RU" sz="1400" dirty="0" err="1"/>
              <a:t>об’єктів</a:t>
            </a:r>
            <a:r>
              <a:rPr lang="ru-RU" sz="1400" dirty="0"/>
              <a:t> </a:t>
            </a:r>
            <a:r>
              <a:rPr lang="ru-RU" sz="1400" dirty="0" err="1"/>
              <a:t>складної</a:t>
            </a:r>
            <a:r>
              <a:rPr lang="ru-RU" sz="1400" dirty="0"/>
              <a:t> </a:t>
            </a:r>
            <a:r>
              <a:rPr lang="ru-RU" sz="1400" dirty="0" err="1"/>
              <a:t>форми</a:t>
            </a:r>
            <a:endParaRPr lang="uk-UA" sz="1400" dirty="0"/>
          </a:p>
        </p:txBody>
      </p:sp>
      <p:pic>
        <p:nvPicPr>
          <p:cNvPr id="6" name="Рисунок 5"/>
          <p:cNvPicPr/>
          <p:nvPr/>
        </p:nvPicPr>
        <p:blipFill>
          <a:blip r:embed="rId3">
            <a:extLst>
              <a:ext uri="{28A0092B-C50C-407E-A947-70E740481C1C}">
                <a14:useLocalDpi xmlns:a14="http://schemas.microsoft.com/office/drawing/2010/main" val="0"/>
              </a:ext>
            </a:extLst>
          </a:blip>
          <a:srcRect/>
          <a:stretch>
            <a:fillRect/>
          </a:stretch>
        </p:blipFill>
        <p:spPr bwMode="auto">
          <a:xfrm>
            <a:off x="4571999" y="1628800"/>
            <a:ext cx="4092575" cy="2593975"/>
          </a:xfrm>
          <a:prstGeom prst="rect">
            <a:avLst/>
          </a:prstGeom>
          <a:noFill/>
          <a:ln>
            <a:noFill/>
          </a:ln>
        </p:spPr>
      </p:pic>
      <mc:AlternateContent xmlns:mc="http://schemas.openxmlformats.org/markup-compatibility/2006">
        <mc:Choice xmlns:a14="http://schemas.microsoft.com/office/drawing/2010/main" Requires="a14">
          <p:sp>
            <p:nvSpPr>
              <p:cNvPr id="7" name="Прямоугольник 6"/>
              <p:cNvSpPr/>
              <p:nvPr/>
            </p:nvSpPr>
            <p:spPr>
              <a:xfrm>
                <a:off x="4332286" y="4365104"/>
                <a:ext cx="4572000" cy="954107"/>
              </a:xfrm>
              <a:prstGeom prst="rect">
                <a:avLst/>
              </a:prstGeom>
            </p:spPr>
            <p:txBody>
              <a:bodyPr>
                <a:spAutoFit/>
              </a:bodyPr>
              <a:lstStyle/>
              <a:p>
                <a:r>
                  <a:rPr lang="ru-RU" sz="1400" dirty="0" err="1"/>
                  <a:t>Вимірювання</a:t>
                </a:r>
                <a:r>
                  <a:rPr lang="ru-RU" sz="1400" dirty="0"/>
                  <a:t> кута </a:t>
                </a:r>
                <a:r>
                  <a:rPr lang="ru-RU" sz="1400" dirty="0" err="1"/>
                  <a:t>між</a:t>
                </a:r>
                <a:r>
                  <a:rPr lang="ru-RU" sz="1400" dirty="0"/>
                  <a:t> </a:t>
                </a:r>
                <a:r>
                  <a:rPr lang="ru-RU" sz="1400" dirty="0" err="1"/>
                  <a:t>лініями</a:t>
                </a:r>
                <a:r>
                  <a:rPr lang="ru-RU" sz="1400" dirty="0"/>
                  <a:t> </a:t>
                </a:r>
                <a:r>
                  <a:rPr lang="ru-RU" sz="1400" dirty="0" err="1"/>
                  <a:t>виділеного</a:t>
                </a:r>
                <a:r>
                  <a:rPr lang="ru-RU" sz="1400" dirty="0"/>
                  <a:t> </a:t>
                </a:r>
                <a:r>
                  <a:rPr lang="ru-RU" sz="1400" dirty="0" smtClean="0"/>
                  <a:t>контуру</a:t>
                </a:r>
              </a:p>
              <a:p>
                <a:endParaRPr lang="ru-RU" sz="1400" dirty="0"/>
              </a:p>
              <a:p>
                <a:r>
                  <a:rPr lang="uk-UA" sz="1400" dirty="0" smtClean="0"/>
                  <a:t>Міра кута склала 148</a:t>
                </a:r>
                <a14:m>
                  <m:oMath xmlns:m="http://schemas.openxmlformats.org/officeDocument/2006/math">
                    <m:r>
                      <a:rPr lang="uk-UA" sz="1400" i="1" smtClean="0">
                        <a:latin typeface="Cambria Math"/>
                        <a:ea typeface="Cambria Math"/>
                      </a:rPr>
                      <m:t>°</m:t>
                    </m:r>
                  </m:oMath>
                </a14:m>
                <a:r>
                  <a:rPr lang="ru-RU" sz="1400" dirty="0" smtClean="0"/>
                  <a:t>, </a:t>
                </a:r>
                <a:r>
                  <a:rPr lang="ru-RU" sz="1400" dirty="0" err="1" smtClean="0"/>
                  <a:t>звідси</a:t>
                </a:r>
                <a:r>
                  <a:rPr lang="ru-RU" sz="1400" dirty="0" smtClean="0"/>
                  <a:t> </a:t>
                </a:r>
                <a:r>
                  <a:rPr lang="ru-RU" sz="1400" dirty="0" err="1" smtClean="0"/>
                  <a:t>висновок</a:t>
                </a:r>
                <a:r>
                  <a:rPr lang="ru-RU" sz="1400" dirty="0" smtClean="0"/>
                  <a:t>, </a:t>
                </a:r>
                <a:r>
                  <a:rPr lang="ru-RU" sz="1400" dirty="0" err="1" smtClean="0"/>
                  <a:t>що</a:t>
                </a:r>
                <a:r>
                  <a:rPr lang="ru-RU" sz="1400" dirty="0" smtClean="0"/>
                  <a:t> на </a:t>
                </a:r>
                <a:r>
                  <a:rPr lang="ru-RU" sz="1400" dirty="0" err="1" smtClean="0"/>
                  <a:t>знімку</a:t>
                </a:r>
                <a:r>
                  <a:rPr lang="ru-RU" sz="1400" dirty="0" smtClean="0"/>
                  <a:t> </a:t>
                </a:r>
                <a:r>
                  <a:rPr lang="ru-RU" sz="1400" dirty="0" err="1" smtClean="0"/>
                  <a:t>кульшового</a:t>
                </a:r>
                <a:r>
                  <a:rPr lang="ru-RU" sz="1400" dirty="0" smtClean="0"/>
                  <a:t> </a:t>
                </a:r>
                <a:r>
                  <a:rPr lang="ru-RU" sz="1400" dirty="0" err="1" smtClean="0"/>
                  <a:t>суглоба</a:t>
                </a:r>
                <a:r>
                  <a:rPr lang="ru-RU" sz="1400" dirty="0" smtClean="0"/>
                  <a:t> </a:t>
                </a:r>
                <a:r>
                  <a:rPr lang="ru-RU" sz="1400" dirty="0" err="1" smtClean="0"/>
                  <a:t>присутня</a:t>
                </a:r>
                <a:r>
                  <a:rPr lang="ru-RU" sz="1400" dirty="0" smtClean="0"/>
                  <a:t> </a:t>
                </a:r>
                <a:r>
                  <a:rPr lang="ru-RU" sz="1400" dirty="0" err="1" smtClean="0"/>
                  <a:t>дисплазія</a:t>
                </a:r>
                <a:endParaRPr lang="ru-RU" sz="1400" dirty="0" smtClean="0"/>
              </a:p>
            </p:txBody>
          </p:sp>
        </mc:Choice>
        <mc:Fallback>
          <p:sp>
            <p:nvSpPr>
              <p:cNvPr id="7" name="Прямоугольник 6"/>
              <p:cNvSpPr>
                <a:spLocks noRot="1" noChangeAspect="1" noMove="1" noResize="1" noEditPoints="1" noAdjustHandles="1" noChangeArrowheads="1" noChangeShapeType="1" noTextEdit="1"/>
              </p:cNvSpPr>
              <p:nvPr/>
            </p:nvSpPr>
            <p:spPr>
              <a:xfrm>
                <a:off x="4332286" y="4365104"/>
                <a:ext cx="4572000" cy="954107"/>
              </a:xfrm>
              <a:prstGeom prst="rect">
                <a:avLst/>
              </a:prstGeom>
              <a:blipFill rotWithShape="1">
                <a:blip r:embed="rId4"/>
                <a:stretch>
                  <a:fillRect l="-400" t="-1274" b="-4459"/>
                </a:stretch>
              </a:blipFill>
            </p:spPr>
            <p:txBody>
              <a:bodyPr/>
              <a:lstStyle/>
              <a:p>
                <a:r>
                  <a:rPr lang="uk-UA">
                    <a:noFill/>
                  </a:rPr>
                  <a:t> </a:t>
                </a:r>
              </a:p>
            </p:txBody>
          </p:sp>
        </mc:Fallback>
      </mc:AlternateContent>
    </p:spTree>
    <p:extLst>
      <p:ext uri="{BB962C8B-B14F-4D97-AF65-F5344CB8AC3E}">
        <p14:creationId xmlns:p14="http://schemas.microsoft.com/office/powerpoint/2010/main" val="16271197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228601"/>
            <a:ext cx="8534400" cy="464095"/>
          </a:xfrm>
        </p:spPr>
        <p:txBody>
          <a:bodyPr>
            <a:normAutofit fontScale="90000"/>
          </a:bodyPr>
          <a:lstStyle/>
          <a:p>
            <a:r>
              <a:rPr lang="uk-UA" dirty="0" smtClean="0"/>
              <a:t>Висновки</a:t>
            </a:r>
            <a:endParaRPr lang="ru-RU" dirty="0"/>
          </a:p>
        </p:txBody>
      </p:sp>
      <p:sp>
        <p:nvSpPr>
          <p:cNvPr id="5" name="Прямоугольник 4"/>
          <p:cNvSpPr/>
          <p:nvPr/>
        </p:nvSpPr>
        <p:spPr>
          <a:xfrm>
            <a:off x="167815" y="620688"/>
            <a:ext cx="8796672" cy="6001643"/>
          </a:xfrm>
          <a:prstGeom prst="rect">
            <a:avLst/>
          </a:prstGeom>
        </p:spPr>
        <p:txBody>
          <a:bodyPr wrap="square">
            <a:spAutoFit/>
          </a:bodyPr>
          <a:lstStyle/>
          <a:p>
            <a:pPr marL="228600" lvl="0" indent="-228600" algn="just">
              <a:buFont typeface="+mj-lt"/>
              <a:buAutoNum type="arabicPeriod"/>
            </a:pPr>
            <a:r>
              <a:rPr lang="uk-UA" sz="1200" dirty="0" smtClean="0"/>
              <a:t>Проаналізовано основні методи виділення контурів зображень показали основні позитивні та негативні риси кожного з основних методів виділення контурів зображень. Так можливо побачити що у оператора </a:t>
            </a:r>
            <a:r>
              <a:rPr lang="uk-UA" sz="1200" dirty="0" err="1" smtClean="0"/>
              <a:t>Кенні</a:t>
            </a:r>
            <a:r>
              <a:rPr lang="uk-UA" sz="1200" dirty="0" smtClean="0"/>
              <a:t> є проблема, яка полягає у тому, що під час роботи, алгоритм знаходить неіснуючі контури, тому головною проблемою є фільтрація зображення.</a:t>
            </a:r>
          </a:p>
          <a:p>
            <a:pPr marL="228600" lvl="0" indent="-228600" algn="just">
              <a:buFont typeface="+mj-lt"/>
              <a:buAutoNum type="arabicPeriod"/>
            </a:pPr>
            <a:r>
              <a:rPr lang="uk-UA" sz="1200" dirty="0" smtClean="0"/>
              <a:t>Проаналізовані основні методи попередньої обробки рентгенівських зображень,  показали позитивні та негативні риси кожного з основних методів обробки та фільтрації рентгенівських зображень, зокрема кульшового суглоба  дітей.</a:t>
            </a:r>
          </a:p>
          <a:p>
            <a:pPr marL="228600" lvl="0" indent="-228600" algn="just">
              <a:buFont typeface="+mj-lt"/>
              <a:buAutoNum type="arabicPeriod"/>
            </a:pPr>
            <a:r>
              <a:rPr lang="uk-UA" sz="1200" dirty="0" smtClean="0"/>
              <a:t>Представлено принципи діагностування захворювань кульшового суглоба дітей, зокрема </a:t>
            </a:r>
            <a:r>
              <a:rPr lang="uk-UA" sz="1200" dirty="0" err="1" smtClean="0"/>
              <a:t>дисплазії</a:t>
            </a:r>
            <a:r>
              <a:rPr lang="uk-UA" sz="1200" dirty="0" smtClean="0"/>
              <a:t>. Показані  основні методи діагностування захворювання </a:t>
            </a:r>
            <a:r>
              <a:rPr lang="uk-UA" sz="1200" dirty="0" err="1" smtClean="0"/>
              <a:t>дисплазії</a:t>
            </a:r>
            <a:r>
              <a:rPr lang="uk-UA" sz="1200" dirty="0" smtClean="0"/>
              <a:t>, їх негативні та </a:t>
            </a:r>
            <a:r>
              <a:rPr lang="uk-UA" sz="1200" dirty="0" err="1" smtClean="0"/>
              <a:t>позитвні</a:t>
            </a:r>
            <a:r>
              <a:rPr lang="uk-UA" sz="1200" dirty="0" smtClean="0"/>
              <a:t> риси.</a:t>
            </a:r>
          </a:p>
          <a:p>
            <a:pPr marL="228600" lvl="0" indent="-228600" algn="just">
              <a:buFont typeface="+mj-lt"/>
              <a:buAutoNum type="arabicPeriod"/>
            </a:pPr>
            <a:r>
              <a:rPr lang="uk-UA" sz="1200" dirty="0" smtClean="0"/>
              <a:t>Представлена використовувані математична модель та алгоритм методу підвищення різкості рентгенівських зображень, яка використовується в контурному детекторі. Модель є узагальненою, тому що її можна застосовувати  для підвищення різкості зображень з будь-яким ступенем розмитості.</a:t>
            </a:r>
          </a:p>
          <a:p>
            <a:pPr marL="228600" lvl="0" indent="-228600" algn="just">
              <a:buFont typeface="+mj-lt"/>
              <a:buAutoNum type="arabicPeriod"/>
            </a:pPr>
            <a:r>
              <a:rPr lang="uk-UA" sz="1200" dirty="0"/>
              <a:t>Проаналізовано роботу обраного метода фільтрації рентгенівських зображень. При обробці </a:t>
            </a:r>
            <a:r>
              <a:rPr lang="uk-UA" sz="1200" dirty="0" err="1"/>
              <a:t>зашумленого</a:t>
            </a:r>
            <a:r>
              <a:rPr lang="uk-UA" sz="1200" dirty="0"/>
              <a:t> еталонного зображення обраним методом, Інверсним фільтром, </a:t>
            </a:r>
            <a:r>
              <a:rPr lang="uk-UA" sz="1200" dirty="0" err="1"/>
              <a:t>фільтром</a:t>
            </a:r>
            <a:r>
              <a:rPr lang="uk-UA" sz="1200" dirty="0"/>
              <a:t> </a:t>
            </a:r>
            <a:r>
              <a:rPr lang="uk-UA" sz="1200" dirty="0" err="1"/>
              <a:t>Градєнту</a:t>
            </a:r>
            <a:r>
              <a:rPr lang="uk-UA" sz="1200" dirty="0"/>
              <a:t>, Медіанним фільтром та фільтром Гауса, найкращі результати показав обраний метод, про що свідчить значення критерію </a:t>
            </a:r>
            <a:r>
              <a:rPr lang="en-US" sz="1200" dirty="0"/>
              <a:t>PSNR </a:t>
            </a:r>
            <a:r>
              <a:rPr lang="uk-UA" sz="1200" dirty="0" err="1"/>
              <a:t>таб</a:t>
            </a:r>
            <a:r>
              <a:rPr lang="uk-UA" sz="1200" dirty="0"/>
              <a:t>. 3.1.</a:t>
            </a:r>
          </a:p>
          <a:p>
            <a:pPr marL="228600" lvl="0" indent="-228600" algn="just">
              <a:buFont typeface="+mj-lt"/>
              <a:buAutoNum type="arabicPeriod"/>
            </a:pPr>
            <a:r>
              <a:rPr lang="uk-UA" sz="1200" dirty="0"/>
              <a:t>Проаналізовано роботу обраного метода підвищення різкості рентгенівських зображень. При відтворенні різкості спотвореного синтезованого зображення найкращі результати показав запропонований метод в порівнянні з методами, що застосовуються в відомих програмах </a:t>
            </a:r>
            <a:r>
              <a:rPr lang="en-US" sz="1200" dirty="0"/>
              <a:t>Image in Depth</a:t>
            </a:r>
            <a:r>
              <a:rPr lang="uk-UA" sz="1200" dirty="0"/>
              <a:t>, </a:t>
            </a:r>
            <a:r>
              <a:rPr lang="en-US" sz="1200" dirty="0" err="1"/>
              <a:t>PhotoShop</a:t>
            </a:r>
            <a:r>
              <a:rPr lang="uk-UA" sz="1200" dirty="0"/>
              <a:t>, </a:t>
            </a:r>
            <a:r>
              <a:rPr lang="en-US" sz="1200" dirty="0" err="1"/>
              <a:t>CxImage</a:t>
            </a:r>
            <a:r>
              <a:rPr lang="uk-UA" sz="1200" dirty="0"/>
              <a:t> та оператором </a:t>
            </a:r>
            <a:r>
              <a:rPr lang="uk-UA" sz="1200" dirty="0" err="1"/>
              <a:t>Лапласіана</a:t>
            </a:r>
            <a:r>
              <a:rPr lang="uk-UA" sz="1200" dirty="0"/>
              <a:t>, про що свідчать значення критеріїв </a:t>
            </a:r>
            <a:r>
              <a:rPr lang="en-US" sz="1200" dirty="0"/>
              <a:t>PSNR</a:t>
            </a:r>
            <a:r>
              <a:rPr lang="uk-UA" sz="1200" dirty="0"/>
              <a:t>,  </a:t>
            </a:r>
            <a:r>
              <a:rPr lang="en-US" sz="1200" dirty="0"/>
              <a:t>MSE</a:t>
            </a:r>
            <a:r>
              <a:rPr lang="uk-UA" sz="1200" dirty="0"/>
              <a:t>, </a:t>
            </a:r>
            <a:r>
              <a:rPr lang="en-US" sz="1200" dirty="0"/>
              <a:t>NMSE</a:t>
            </a:r>
            <a:r>
              <a:rPr lang="uk-UA" sz="1200" dirty="0"/>
              <a:t> та </a:t>
            </a:r>
            <a:r>
              <a:rPr lang="en-US" sz="1200" dirty="0"/>
              <a:t>NK</a:t>
            </a:r>
            <a:r>
              <a:rPr lang="uk-UA" sz="1200" dirty="0"/>
              <a:t>, </a:t>
            </a:r>
            <a:r>
              <a:rPr lang="uk-UA" sz="1200" dirty="0" err="1"/>
              <a:t>таб</a:t>
            </a:r>
            <a:r>
              <a:rPr lang="uk-UA" sz="1200" dirty="0"/>
              <a:t>. 3.2. </a:t>
            </a:r>
          </a:p>
          <a:p>
            <a:pPr marL="228600" lvl="0" indent="-228600" algn="just">
              <a:buFont typeface="+mj-lt"/>
              <a:buAutoNum type="arabicPeriod"/>
            </a:pPr>
            <a:r>
              <a:rPr lang="uk-UA" sz="1200" dirty="0"/>
              <a:t>Представлено алгоритм роботи методу підвищення різкості рентгенівських зображень, який складається з 8 кроків</a:t>
            </a:r>
          </a:p>
          <a:p>
            <a:pPr marL="228600" lvl="0" indent="-228600" algn="just">
              <a:buFont typeface="+mj-lt"/>
              <a:buAutoNum type="arabicPeriod"/>
            </a:pPr>
            <a:r>
              <a:rPr lang="uk-UA" sz="1200" dirty="0"/>
              <a:t>Представлено метод виділення контуру об’єктів на рентгенівському зображенні. Метод є універсальним, тому його можна використовувати не тільки у напрямку виділення контурів на рентгенівських зображеннях.</a:t>
            </a:r>
          </a:p>
          <a:p>
            <a:pPr marL="228600" lvl="0" indent="-228600" algn="just">
              <a:buFont typeface="+mj-lt"/>
              <a:buAutoNum type="arabicPeriod"/>
            </a:pPr>
            <a:r>
              <a:rPr lang="uk-UA" sz="1200" dirty="0"/>
              <a:t>Представлено алгоритм роботи контурного детектора рентгенівських зображень який складається з 8 кроків.</a:t>
            </a:r>
          </a:p>
          <a:p>
            <a:pPr marL="228600" lvl="0" indent="-228600" algn="just">
              <a:buFont typeface="+mj-lt"/>
              <a:buAutoNum type="arabicPeriod"/>
            </a:pPr>
            <a:r>
              <a:rPr lang="uk-UA" sz="1200" dirty="0"/>
              <a:t>Розроблено контурний детектор рентгенівських зображень на основі запропонованого алгоритму. Проведено порівняльний аналіз роботи детекторів на основі методів Робертса, Лапласа та </a:t>
            </a:r>
            <a:r>
              <a:rPr lang="uk-UA" sz="1200" dirty="0" err="1"/>
              <a:t>Собела</a:t>
            </a:r>
            <a:r>
              <a:rPr lang="uk-UA" sz="1200" dirty="0"/>
              <a:t>, за розробленим детектором контуру рентгенівських зображень. Встановлено переваги розробленого детектора за рахунок підвищення різкості зображення що дає змогу покращити процес виділення контуру, що дає змогу підвищити ефективність проведення ліній та вимірювання геометричних параметрів.</a:t>
            </a:r>
          </a:p>
          <a:p>
            <a:pPr marL="228600" lvl="0" indent="-228600" algn="just">
              <a:buFont typeface="+mj-lt"/>
              <a:buAutoNum type="arabicPeriod"/>
            </a:pPr>
            <a:r>
              <a:rPr lang="uk-UA" sz="1200" dirty="0"/>
              <a:t>Продемонстровано роботу контурного детектора рентгенівських зображень на прикладі діагностування </a:t>
            </a:r>
            <a:r>
              <a:rPr lang="uk-UA" sz="1200" dirty="0" err="1"/>
              <a:t>дисплазії</a:t>
            </a:r>
            <a:r>
              <a:rPr lang="uk-UA" sz="1200" dirty="0"/>
              <a:t> кульшового </a:t>
            </a:r>
            <a:r>
              <a:rPr lang="uk-UA" sz="1200" dirty="0" err="1"/>
              <a:t>суставу</a:t>
            </a:r>
            <a:r>
              <a:rPr lang="uk-UA" sz="1200" dirty="0"/>
              <a:t> шляхом аналізу рентгенівського знімку. Діагностика показала наявність </a:t>
            </a:r>
            <a:r>
              <a:rPr lang="uk-UA" sz="1200" dirty="0" err="1"/>
              <a:t>дисплазії</a:t>
            </a:r>
            <a:r>
              <a:rPr lang="uk-UA" sz="1200" dirty="0"/>
              <a:t>.</a:t>
            </a:r>
          </a:p>
          <a:p>
            <a:pPr lvl="0"/>
            <a:endParaRPr lang="uk-UA" sz="1200" dirty="0" smtClean="0"/>
          </a:p>
          <a:p>
            <a:pPr lvl="0"/>
            <a:endParaRPr lang="uk-UA" sz="1200" dirty="0"/>
          </a:p>
        </p:txBody>
      </p:sp>
    </p:spTree>
    <p:extLst>
      <p:ext uri="{BB962C8B-B14F-4D97-AF65-F5344CB8AC3E}">
        <p14:creationId xmlns:p14="http://schemas.microsoft.com/office/powerpoint/2010/main" val="12362614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ідзаголовок 4"/>
          <p:cNvSpPr>
            <a:spLocks noGrp="1"/>
          </p:cNvSpPr>
          <p:nvPr>
            <p:ph type="subTitle" idx="1"/>
          </p:nvPr>
        </p:nvSpPr>
        <p:spPr>
          <a:xfrm>
            <a:off x="395536" y="2636912"/>
            <a:ext cx="8496944" cy="4032448"/>
          </a:xfrm>
        </p:spPr>
        <p:txBody>
          <a:bodyPr>
            <a:normAutofit/>
          </a:bodyPr>
          <a:lstStyle/>
          <a:p>
            <a:endParaRPr lang="uk-UA" dirty="0">
              <a:solidFill>
                <a:schemeClr val="tx1"/>
              </a:solidFill>
              <a:latin typeface="Times New Roman" pitchFamily="18" charset="0"/>
              <a:cs typeface="Times New Roman" pitchFamily="18" charset="0"/>
            </a:endParaRPr>
          </a:p>
          <a:p>
            <a:r>
              <a:rPr lang="uk-UA" b="1" dirty="0" smtClean="0">
                <a:solidFill>
                  <a:schemeClr val="accent1"/>
                </a:solidFill>
                <a:latin typeface="Times New Roman" pitchFamily="18" charset="0"/>
                <a:cs typeface="Times New Roman" pitchFamily="18" charset="0"/>
              </a:rPr>
              <a:t>Мета </a:t>
            </a:r>
            <a:r>
              <a:rPr lang="uk-UA" b="1" dirty="0">
                <a:solidFill>
                  <a:schemeClr val="accent1"/>
                </a:solidFill>
                <a:latin typeface="Times New Roman" pitchFamily="18" charset="0"/>
                <a:cs typeface="Times New Roman" pitchFamily="18" charset="0"/>
              </a:rPr>
              <a:t>роботи</a:t>
            </a:r>
            <a:endParaRPr lang="ru-RU" dirty="0">
              <a:solidFill>
                <a:schemeClr val="accent1"/>
              </a:solidFill>
              <a:latin typeface="Times New Roman" pitchFamily="18" charset="0"/>
              <a:cs typeface="Times New Roman" pitchFamily="18" charset="0"/>
            </a:endParaRPr>
          </a:p>
          <a:p>
            <a:r>
              <a:rPr lang="en-US" dirty="0">
                <a:solidFill>
                  <a:schemeClr val="tx1"/>
                </a:solidFill>
                <a:latin typeface="Times New Roman" pitchFamily="18" charset="0"/>
                <a:cs typeface="Times New Roman" pitchFamily="18" charset="0"/>
              </a:rPr>
              <a:t>	</a:t>
            </a:r>
            <a:r>
              <a:rPr lang="uk-UA" dirty="0" err="1" smtClean="0"/>
              <a:t>розробкаконтурного</a:t>
            </a:r>
            <a:r>
              <a:rPr lang="uk-UA" dirty="0" smtClean="0"/>
              <a:t> </a:t>
            </a:r>
            <a:r>
              <a:rPr lang="uk-UA" dirty="0"/>
              <a:t>детектора рентгенівських </a:t>
            </a:r>
            <a:r>
              <a:rPr lang="uk-UA" dirty="0" smtClean="0"/>
              <a:t>   з ображень </a:t>
            </a:r>
            <a:r>
              <a:rPr lang="uk-UA" dirty="0"/>
              <a:t>для діагностування </a:t>
            </a:r>
            <a:r>
              <a:rPr lang="uk-UA" dirty="0" err="1"/>
              <a:t>дисплазії</a:t>
            </a:r>
            <a:r>
              <a:rPr lang="uk-UA" dirty="0"/>
              <a:t> кульшового </a:t>
            </a:r>
            <a:r>
              <a:rPr lang="uk-UA" dirty="0" smtClean="0"/>
              <a:t>суглоба.</a:t>
            </a:r>
          </a:p>
          <a:p>
            <a:endParaRPr lang="uk-UA" dirty="0" smtClean="0"/>
          </a:p>
          <a:p>
            <a:r>
              <a:rPr lang="uk-UA" dirty="0">
                <a:solidFill>
                  <a:schemeClr val="accent1"/>
                </a:solidFill>
              </a:rPr>
              <a:t>Об’єкт дослідження</a:t>
            </a:r>
            <a:r>
              <a:rPr lang="uk-UA" dirty="0" smtClean="0">
                <a:solidFill>
                  <a:schemeClr val="accent1"/>
                </a:solidFill>
              </a:rPr>
              <a:t>:</a:t>
            </a:r>
            <a:endParaRPr lang="uk-UA" dirty="0">
              <a:solidFill>
                <a:schemeClr val="accent1"/>
              </a:solidFill>
            </a:endParaRPr>
          </a:p>
          <a:p>
            <a:r>
              <a:rPr lang="uk-UA" dirty="0"/>
              <a:t>Об’єктом дослідження є рентгенівські зображення.</a:t>
            </a:r>
          </a:p>
          <a:p>
            <a:endParaRPr lang="uk-UA" dirty="0"/>
          </a:p>
          <a:p>
            <a:r>
              <a:rPr lang="en-US" b="1" dirty="0">
                <a:solidFill>
                  <a:schemeClr val="tx1"/>
                </a:solidFill>
                <a:latin typeface="Times New Roman" pitchFamily="18" charset="0"/>
                <a:cs typeface="Times New Roman" pitchFamily="18" charset="0"/>
              </a:rPr>
              <a:t>	</a:t>
            </a:r>
            <a:endParaRPr lang="uk-UA" dirty="0"/>
          </a:p>
        </p:txBody>
      </p:sp>
      <p:sp>
        <p:nvSpPr>
          <p:cNvPr id="4" name="Заголовок 3"/>
          <p:cNvSpPr>
            <a:spLocks noGrp="1"/>
          </p:cNvSpPr>
          <p:nvPr>
            <p:ph type="ctrTitle"/>
          </p:nvPr>
        </p:nvSpPr>
        <p:spPr>
          <a:xfrm>
            <a:off x="395536" y="404664"/>
            <a:ext cx="7772400" cy="1470025"/>
          </a:xfrm>
        </p:spPr>
        <p:txBody>
          <a:bodyPr/>
          <a:lstStyle/>
          <a:p>
            <a:r>
              <a:rPr lang="uk-UA" dirty="0" smtClean="0"/>
              <a:t>Мета дослідження</a:t>
            </a:r>
            <a:endParaRPr lang="uk-UA" dirty="0"/>
          </a:p>
        </p:txBody>
      </p:sp>
    </p:spTree>
    <p:extLst>
      <p:ext uri="{BB962C8B-B14F-4D97-AF65-F5344CB8AC3E}">
        <p14:creationId xmlns:p14="http://schemas.microsoft.com/office/powerpoint/2010/main" val="8863208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332656"/>
            <a:ext cx="8534400" cy="758952"/>
          </a:xfrm>
        </p:spPr>
        <p:txBody>
          <a:bodyPr>
            <a:normAutofit fontScale="90000"/>
          </a:bodyPr>
          <a:lstStyle/>
          <a:p>
            <a:r>
              <a:rPr lang="ru-RU" dirty="0" err="1" smtClean="0"/>
              <a:t>Класифікація</a:t>
            </a:r>
            <a:r>
              <a:rPr lang="ru-RU" dirty="0" smtClean="0"/>
              <a:t> </a:t>
            </a:r>
            <a:r>
              <a:rPr lang="ru-RU" dirty="0" err="1"/>
              <a:t>методів</a:t>
            </a:r>
            <a:r>
              <a:rPr lang="ru-RU" dirty="0"/>
              <a:t> </a:t>
            </a:r>
            <a:r>
              <a:rPr lang="ru-RU" dirty="0" err="1"/>
              <a:t>крайового</a:t>
            </a:r>
            <a:r>
              <a:rPr lang="ru-RU" dirty="0"/>
              <a:t> </a:t>
            </a:r>
            <a:r>
              <a:rPr lang="ru-RU" dirty="0" err="1"/>
              <a:t>детектування</a:t>
            </a:r>
            <a:r>
              <a:rPr lang="ru-RU" dirty="0"/>
              <a:t> </a:t>
            </a:r>
            <a:r>
              <a:rPr lang="ru-RU" dirty="0" err="1" smtClean="0"/>
              <a:t>ренгенівських</a:t>
            </a:r>
            <a:r>
              <a:rPr lang="ru-RU" dirty="0" smtClean="0"/>
              <a:t> </a:t>
            </a:r>
            <a:r>
              <a:rPr lang="ru-RU" dirty="0" err="1" smtClean="0"/>
              <a:t>об’зображень</a:t>
            </a:r>
            <a:endParaRPr lang="ru-RU" dirty="0"/>
          </a:p>
        </p:txBody>
      </p:sp>
      <p:pic>
        <p:nvPicPr>
          <p:cNvPr id="4" name="Объект 3"/>
          <p:cNvPicPr>
            <a:picLocks noGrp="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79512" y="1527174"/>
            <a:ext cx="8712968" cy="4854154"/>
          </a:xfrm>
          <a:prstGeom prst="rect">
            <a:avLst/>
          </a:prstGeom>
          <a:noFill/>
          <a:ln>
            <a:noFill/>
          </a:ln>
        </p:spPr>
      </p:pic>
    </p:spTree>
    <p:extLst>
      <p:ext uri="{BB962C8B-B14F-4D97-AF65-F5344CB8AC3E}">
        <p14:creationId xmlns:p14="http://schemas.microsoft.com/office/powerpoint/2010/main" val="31325279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404664"/>
            <a:ext cx="8534400" cy="654896"/>
          </a:xfrm>
        </p:spPr>
        <p:txBody>
          <a:bodyPr>
            <a:noAutofit/>
          </a:bodyPr>
          <a:lstStyle/>
          <a:p>
            <a:r>
              <a:rPr lang="ru-RU" sz="2800" dirty="0"/>
              <a:t/>
            </a:r>
            <a:br>
              <a:rPr lang="ru-RU" sz="2800" dirty="0"/>
            </a:br>
            <a:r>
              <a:rPr lang="ru-RU" sz="2800" dirty="0" smtClean="0"/>
              <a:t/>
            </a:r>
            <a:br>
              <a:rPr lang="ru-RU" sz="2800" dirty="0" smtClean="0"/>
            </a:br>
            <a:r>
              <a:rPr lang="ru-RU" sz="2800" dirty="0"/>
              <a:t/>
            </a:r>
            <a:br>
              <a:rPr lang="ru-RU" sz="2800" dirty="0"/>
            </a:br>
            <a:r>
              <a:rPr lang="ru-RU" sz="2800" dirty="0" err="1" smtClean="0"/>
              <a:t>Класифікація</a:t>
            </a:r>
            <a:r>
              <a:rPr lang="ru-RU" sz="2800" dirty="0" smtClean="0"/>
              <a:t> </a:t>
            </a:r>
            <a:r>
              <a:rPr lang="ru-RU" sz="2800" dirty="0" err="1"/>
              <a:t>методів</a:t>
            </a:r>
            <a:r>
              <a:rPr lang="ru-RU" sz="2800" dirty="0"/>
              <a:t> </a:t>
            </a:r>
            <a:r>
              <a:rPr lang="ru-RU" sz="2800" dirty="0" err="1"/>
              <a:t>крайового</a:t>
            </a:r>
            <a:r>
              <a:rPr lang="ru-RU" sz="2800" dirty="0"/>
              <a:t> </a:t>
            </a:r>
            <a:r>
              <a:rPr lang="ru-RU" sz="2800" dirty="0" err="1" smtClean="0"/>
              <a:t>фільтрації</a:t>
            </a:r>
            <a:r>
              <a:rPr lang="ru-RU" sz="2800" dirty="0" smtClean="0"/>
              <a:t> </a:t>
            </a:r>
            <a:r>
              <a:rPr lang="ru-RU" sz="2800" dirty="0" err="1" smtClean="0"/>
              <a:t>рентгенівських</a:t>
            </a:r>
            <a:r>
              <a:rPr lang="ru-RU" sz="2800" dirty="0" smtClean="0"/>
              <a:t> </a:t>
            </a:r>
            <a:r>
              <a:rPr lang="ru-RU" sz="2800" dirty="0" err="1" smtClean="0"/>
              <a:t>зображень</a:t>
            </a:r>
            <a:endParaRPr lang="uk-UA" sz="2800" dirty="0"/>
          </a:p>
        </p:txBody>
      </p:sp>
      <p:sp>
        <p:nvSpPr>
          <p:cNvPr id="3" name="Объект 2"/>
          <p:cNvSpPr>
            <a:spLocks noGrp="1"/>
          </p:cNvSpPr>
          <p:nvPr>
            <p:ph sz="quarter" idx="1"/>
          </p:nvPr>
        </p:nvSpPr>
        <p:spPr/>
        <p:txBody>
          <a:bodyPr/>
          <a:lstStyle/>
          <a:p>
            <a:endParaRPr lang="uk-UA"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556792"/>
            <a:ext cx="8784976" cy="4824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719820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99392"/>
            <a:ext cx="8534400" cy="1086944"/>
          </a:xfrm>
        </p:spPr>
        <p:txBody>
          <a:bodyPr>
            <a:normAutofit/>
          </a:bodyPr>
          <a:lstStyle/>
          <a:p>
            <a:r>
              <a:rPr lang="uk-UA" sz="2800" dirty="0" smtClean="0"/>
              <a:t>Класифікація захворювання </a:t>
            </a:r>
            <a:r>
              <a:rPr lang="uk-UA" sz="2800" dirty="0" err="1" smtClean="0"/>
              <a:t>дисплазії</a:t>
            </a:r>
            <a:r>
              <a:rPr lang="uk-UA" sz="2800" dirty="0" smtClean="0"/>
              <a:t> кульшового суглоба</a:t>
            </a:r>
            <a:endParaRPr lang="uk-UA" sz="2800" dirty="0"/>
          </a:p>
        </p:txBody>
      </p:sp>
      <p:sp>
        <p:nvSpPr>
          <p:cNvPr id="3" name="Объект 2"/>
          <p:cNvSpPr>
            <a:spLocks noGrp="1"/>
          </p:cNvSpPr>
          <p:nvPr>
            <p:ph sz="quarter" idx="1"/>
          </p:nvPr>
        </p:nvSpPr>
        <p:spPr/>
        <p:txBody>
          <a:bodyPr/>
          <a:lstStyle/>
          <a:p>
            <a:endParaRPr lang="uk-UA" dirty="0" smtClean="0"/>
          </a:p>
          <a:p>
            <a:endParaRPr lang="uk-UA" dirty="0"/>
          </a:p>
          <a:p>
            <a:endParaRPr lang="uk-UA" dirty="0" smtClean="0"/>
          </a:p>
          <a:p>
            <a:endParaRPr lang="uk-UA" dirty="0"/>
          </a:p>
          <a:p>
            <a:endParaRPr lang="uk-UA" dirty="0" smtClean="0"/>
          </a:p>
          <a:p>
            <a:endParaRPr lang="uk-UA" dirty="0"/>
          </a:p>
          <a:p>
            <a:pPr marL="0" indent="0" algn="ctr">
              <a:buNone/>
            </a:pPr>
            <a:r>
              <a:rPr lang="uk-UA" sz="2000" dirty="0" smtClean="0"/>
              <a:t>Класифікація </a:t>
            </a:r>
            <a:r>
              <a:rPr lang="uk-UA" sz="2000" dirty="0" err="1"/>
              <a:t>дисплазії</a:t>
            </a:r>
            <a:r>
              <a:rPr lang="uk-UA" sz="2000" dirty="0"/>
              <a:t> кульшового суглоба. A: Норма. B: Підвивих. C: Підвивих. D: Природжений вивих</a:t>
            </a:r>
          </a:p>
          <a:p>
            <a:endParaRPr lang="uk-UA"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2104972"/>
            <a:ext cx="6813137" cy="2236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194954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Методи діагностування </a:t>
            </a:r>
            <a:r>
              <a:rPr lang="uk-UA" dirty="0" err="1" smtClean="0"/>
              <a:t>дислпазії</a:t>
            </a:r>
            <a:endParaRPr lang="uk-UA" dirty="0"/>
          </a:p>
        </p:txBody>
      </p:sp>
      <p:sp>
        <p:nvSpPr>
          <p:cNvPr id="3" name="Объект 2"/>
          <p:cNvSpPr>
            <a:spLocks noGrp="1"/>
          </p:cNvSpPr>
          <p:nvPr>
            <p:ph sz="quarter" idx="1"/>
          </p:nvPr>
        </p:nvSpPr>
        <p:spPr/>
        <p:txBody>
          <a:bodyPr/>
          <a:lstStyle/>
          <a:p>
            <a:pPr marL="0" indent="0">
              <a:buNone/>
            </a:pPr>
            <a:r>
              <a:rPr lang="ru-RU" dirty="0"/>
              <a:t> </a:t>
            </a:r>
            <a:endParaRPr lang="ru-RU" dirty="0" smtClean="0"/>
          </a:p>
          <a:p>
            <a:pPr marL="0" indent="0">
              <a:buNone/>
            </a:pPr>
            <a:endParaRPr lang="ru-RU" dirty="0"/>
          </a:p>
          <a:p>
            <a:pPr marL="0" indent="0">
              <a:buNone/>
            </a:pPr>
            <a:endParaRPr lang="ru-RU" dirty="0"/>
          </a:p>
          <a:p>
            <a:pPr marL="0" indent="0">
              <a:buNone/>
            </a:pPr>
            <a:r>
              <a:rPr lang="ru-RU" sz="1500" dirty="0" smtClean="0"/>
              <a:t>Схема </a:t>
            </a:r>
            <a:r>
              <a:rPr lang="ru-RU" sz="1500" dirty="0" err="1"/>
              <a:t>Хільгенрейнера</a:t>
            </a:r>
            <a:r>
              <a:rPr lang="ru-RU" sz="1500" dirty="0"/>
              <a:t> </a:t>
            </a:r>
            <a:r>
              <a:rPr lang="ru-RU" sz="1500" dirty="0" err="1"/>
              <a:t>ацетабулярний</a:t>
            </a:r>
            <a:r>
              <a:rPr lang="ru-RU" sz="1500" dirty="0"/>
              <a:t> </a:t>
            </a:r>
            <a:endParaRPr lang="ru-RU" sz="1500" dirty="0" smtClean="0"/>
          </a:p>
          <a:p>
            <a:pPr marL="0" indent="0">
              <a:buNone/>
            </a:pPr>
            <a:r>
              <a:rPr lang="ru-RU" sz="1500" dirty="0" smtClean="0"/>
              <a:t>кут </a:t>
            </a:r>
            <a:r>
              <a:rPr lang="ru-RU" sz="1500" dirty="0" err="1"/>
              <a:t>менше</a:t>
            </a:r>
            <a:r>
              <a:rPr lang="ru-RU" sz="1500" dirty="0"/>
              <a:t> </a:t>
            </a:r>
            <a:r>
              <a:rPr lang="ru-RU" sz="1500" dirty="0" smtClean="0"/>
              <a:t>30 </a:t>
            </a:r>
            <a:r>
              <a:rPr lang="ru-RU" sz="1500" dirty="0" err="1"/>
              <a:t>градусів</a:t>
            </a:r>
            <a:r>
              <a:rPr lang="ru-RU" sz="1500" dirty="0"/>
              <a:t> </a:t>
            </a:r>
            <a:r>
              <a:rPr lang="ru-RU" sz="1500" dirty="0" smtClean="0"/>
              <a:t>h- </a:t>
            </a:r>
            <a:r>
              <a:rPr lang="ru-RU" sz="1500" dirty="0"/>
              <a:t>9-12мм d– не </a:t>
            </a:r>
            <a:r>
              <a:rPr lang="ru-RU" sz="1500" dirty="0" err="1"/>
              <a:t>більше</a:t>
            </a:r>
            <a:r>
              <a:rPr lang="ru-RU" sz="1500" dirty="0"/>
              <a:t> </a:t>
            </a:r>
            <a:r>
              <a:rPr lang="ru-RU" sz="1500" dirty="0" smtClean="0"/>
              <a:t>15мм</a:t>
            </a:r>
          </a:p>
          <a:p>
            <a:endParaRPr lang="uk-UA"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484784"/>
            <a:ext cx="4248472" cy="1497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Рисунок 4" descr="C:\Users\AGU\Desktop\Reinberg.gif"/>
          <p:cNvPicPr/>
          <p:nvPr/>
        </p:nvPicPr>
        <p:blipFill>
          <a:blip r:embed="rId3">
            <a:extLst>
              <a:ext uri="{28A0092B-C50C-407E-A947-70E740481C1C}">
                <a14:useLocalDpi xmlns:a14="http://schemas.microsoft.com/office/drawing/2010/main" val="0"/>
              </a:ext>
            </a:extLst>
          </a:blip>
          <a:srcRect/>
          <a:stretch>
            <a:fillRect/>
          </a:stretch>
        </p:blipFill>
        <p:spPr bwMode="auto">
          <a:xfrm>
            <a:off x="6012160" y="1537712"/>
            <a:ext cx="2752725" cy="2179320"/>
          </a:xfrm>
          <a:prstGeom prst="rect">
            <a:avLst/>
          </a:prstGeom>
          <a:noFill/>
          <a:ln>
            <a:noFill/>
          </a:ln>
        </p:spPr>
      </p:pic>
      <p:sp>
        <p:nvSpPr>
          <p:cNvPr id="4" name="Прямоугольник 3"/>
          <p:cNvSpPr/>
          <p:nvPr/>
        </p:nvSpPr>
        <p:spPr>
          <a:xfrm>
            <a:off x="6532358" y="3789494"/>
            <a:ext cx="1712328" cy="323165"/>
          </a:xfrm>
          <a:prstGeom prst="rect">
            <a:avLst/>
          </a:prstGeom>
        </p:spPr>
        <p:txBody>
          <a:bodyPr wrap="none">
            <a:spAutoFit/>
          </a:bodyPr>
          <a:lstStyle/>
          <a:p>
            <a:r>
              <a:rPr lang="uk-UA" sz="1500" dirty="0"/>
              <a:t>Схема </a:t>
            </a:r>
            <a:r>
              <a:rPr lang="uk-UA" sz="1500" dirty="0" err="1"/>
              <a:t>Рейнберга</a:t>
            </a:r>
            <a:endParaRPr lang="uk-UA" sz="1500" dirty="0"/>
          </a:p>
        </p:txBody>
      </p:sp>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560" y="3789494"/>
            <a:ext cx="4704548" cy="15661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1259632" y="5500563"/>
            <a:ext cx="2961067" cy="323165"/>
          </a:xfrm>
          <a:prstGeom prst="rect">
            <a:avLst/>
          </a:prstGeom>
        </p:spPr>
        <p:txBody>
          <a:bodyPr wrap="none">
            <a:spAutoFit/>
          </a:bodyPr>
          <a:lstStyle/>
          <a:p>
            <a:r>
              <a:rPr lang="uk-UA" sz="1500" dirty="0"/>
              <a:t>Схема лінії </a:t>
            </a:r>
            <a:r>
              <a:rPr lang="uk-UA" sz="1500" dirty="0" err="1"/>
              <a:t>Кальве</a:t>
            </a:r>
            <a:r>
              <a:rPr lang="uk-UA" sz="1500" dirty="0"/>
              <a:t> та </a:t>
            </a:r>
            <a:r>
              <a:rPr lang="uk-UA" sz="1500" dirty="0" err="1"/>
              <a:t>Шентона</a:t>
            </a:r>
            <a:endParaRPr lang="uk-UA" sz="1500" dirty="0"/>
          </a:p>
        </p:txBody>
      </p:sp>
    </p:spTree>
    <p:extLst>
      <p:ext uri="{BB962C8B-B14F-4D97-AF65-F5344CB8AC3E}">
        <p14:creationId xmlns:p14="http://schemas.microsoft.com/office/powerpoint/2010/main" val="7630471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b="1" dirty="0"/>
              <a:t>Математична модель фільтра Вінера</a:t>
            </a:r>
            <a:endParaRPr lang="uk-UA" dirty="0"/>
          </a:p>
        </p:txBody>
      </p:sp>
      <mc:AlternateContent xmlns:mc="http://schemas.openxmlformats.org/markup-compatibility/2006" xmlns:a14="http://schemas.microsoft.com/office/drawing/2010/main">
        <mc:Choice Requires="a14">
          <p:sp>
            <p:nvSpPr>
              <p:cNvPr id="3" name="Объект 2"/>
              <p:cNvSpPr>
                <a:spLocks noGrp="1"/>
              </p:cNvSpPr>
              <p:nvPr>
                <p:ph sz="quarter" idx="1"/>
              </p:nvPr>
            </p:nvSpPr>
            <p:spPr>
              <a:xfrm>
                <a:off x="301752" y="1556792"/>
                <a:ext cx="5062336" cy="4542256"/>
              </a:xfrm>
            </p:spPr>
            <p:txBody>
              <a:bodyPr/>
              <a:lstStyle/>
              <a:p>
                <a:pPr marL="0" indent="0" algn="just">
                  <a:buNone/>
                </a:pPr>
                <a14:m>
                  <m:oMathPara xmlns:m="http://schemas.openxmlformats.org/officeDocument/2006/math">
                    <m:oMathParaPr>
                      <m:jc m:val="centerGroup"/>
                    </m:oMathParaPr>
                    <m:oMath xmlns:m="http://schemas.openxmlformats.org/officeDocument/2006/math">
                      <m:sSub>
                        <m:sSubPr>
                          <m:ctrlPr>
                            <a:rPr lang="uk-UA" sz="1400" i="1">
                              <a:latin typeface="Cambria Math"/>
                            </a:rPr>
                          </m:ctrlPr>
                        </m:sSubPr>
                        <m:e>
                          <m:r>
                            <a:rPr lang="uk-UA" sz="1400" i="1">
                              <a:latin typeface="Cambria Math"/>
                            </a:rPr>
                            <m:t>𝛨</m:t>
                          </m:r>
                        </m:e>
                        <m:sub>
                          <m:r>
                            <a:rPr lang="en-US" sz="1400" i="1">
                              <a:latin typeface="Cambria Math"/>
                            </a:rPr>
                            <m:t>𝐵𝑖𝑛</m:t>
                          </m:r>
                        </m:sub>
                      </m:sSub>
                      <m:d>
                        <m:dPr>
                          <m:ctrlPr>
                            <a:rPr lang="uk-UA" sz="1400" i="1">
                              <a:latin typeface="Cambria Math"/>
                            </a:rPr>
                          </m:ctrlPr>
                        </m:dPr>
                        <m:e>
                          <m:sSub>
                            <m:sSubPr>
                              <m:ctrlPr>
                                <a:rPr lang="uk-UA" sz="1400" i="1">
                                  <a:latin typeface="Cambria Math"/>
                                </a:rPr>
                              </m:ctrlPr>
                            </m:sSubPr>
                            <m:e>
                              <m:r>
                                <a:rPr lang="uk-UA" sz="1400" i="1">
                                  <a:latin typeface="Cambria Math"/>
                                </a:rPr>
                                <m:t>𝑘</m:t>
                              </m:r>
                            </m:e>
                            <m:sub>
                              <m:r>
                                <a:rPr lang="uk-UA" sz="1400" i="1">
                                  <a:latin typeface="Cambria Math"/>
                                </a:rPr>
                                <m:t>1</m:t>
                              </m:r>
                            </m:sub>
                          </m:sSub>
                          <m:r>
                            <a:rPr lang="uk-UA" sz="1400" i="1">
                              <a:latin typeface="Cambria Math"/>
                            </a:rPr>
                            <m:t>,</m:t>
                          </m:r>
                          <m:sSub>
                            <m:sSubPr>
                              <m:ctrlPr>
                                <a:rPr lang="uk-UA" sz="1400" i="1">
                                  <a:latin typeface="Cambria Math"/>
                                </a:rPr>
                              </m:ctrlPr>
                            </m:sSubPr>
                            <m:e>
                              <m:r>
                                <a:rPr lang="uk-UA" sz="1400" i="1">
                                  <a:latin typeface="Cambria Math"/>
                                </a:rPr>
                                <m:t>𝑘</m:t>
                              </m:r>
                            </m:e>
                            <m:sub>
                              <m:r>
                                <a:rPr lang="uk-UA" sz="1400" i="1">
                                  <a:latin typeface="Cambria Math"/>
                                </a:rPr>
                                <m:t>2</m:t>
                              </m:r>
                            </m:sub>
                          </m:sSub>
                        </m:e>
                      </m:d>
                      <m:r>
                        <a:rPr lang="uk-UA" sz="1400" i="1">
                          <a:latin typeface="Cambria Math"/>
                        </a:rPr>
                        <m:t>=</m:t>
                      </m:r>
                      <m:f>
                        <m:fPr>
                          <m:ctrlPr>
                            <a:rPr lang="uk-UA" sz="1400" i="1">
                              <a:latin typeface="Cambria Math"/>
                            </a:rPr>
                          </m:ctrlPr>
                        </m:fPr>
                        <m:num>
                          <m:sSub>
                            <m:sSubPr>
                              <m:ctrlPr>
                                <a:rPr lang="uk-UA" sz="1400" i="1">
                                  <a:latin typeface="Cambria Math"/>
                                </a:rPr>
                              </m:ctrlPr>
                            </m:sSubPr>
                            <m:e>
                              <m:r>
                                <a:rPr lang="uk-UA" sz="1400" i="1">
                                  <a:latin typeface="Cambria Math"/>
                                </a:rPr>
                                <m:t>𝐺</m:t>
                              </m:r>
                            </m:e>
                            <m:sub>
                              <m:r>
                                <a:rPr lang="uk-UA" sz="1400" i="1">
                                  <a:latin typeface="Cambria Math"/>
                                </a:rPr>
                                <m:t>𝑢</m:t>
                              </m:r>
                              <m:r>
                                <a:rPr lang="uk-UA" sz="1400" i="1">
                                  <a:latin typeface="Cambria Math"/>
                                </a:rPr>
                                <m:t>,</m:t>
                              </m:r>
                              <m:r>
                                <a:rPr lang="uk-UA" sz="1400" i="1">
                                  <a:latin typeface="Cambria Math"/>
                                </a:rPr>
                                <m:t>𝑠</m:t>
                              </m:r>
                            </m:sub>
                          </m:sSub>
                          <m:r>
                            <a:rPr lang="uk-UA" sz="1400" i="1">
                              <a:latin typeface="Cambria Math"/>
                            </a:rPr>
                            <m:t>(</m:t>
                          </m:r>
                          <m:sSub>
                            <m:sSubPr>
                              <m:ctrlPr>
                                <a:rPr lang="uk-UA" sz="1400" i="1">
                                  <a:latin typeface="Cambria Math"/>
                                </a:rPr>
                              </m:ctrlPr>
                            </m:sSubPr>
                            <m:e>
                              <m:r>
                                <a:rPr lang="uk-UA" sz="1400" i="1">
                                  <a:latin typeface="Cambria Math"/>
                                </a:rPr>
                                <m:t>𝑘</m:t>
                              </m:r>
                            </m:e>
                            <m:sub>
                              <m:r>
                                <a:rPr lang="uk-UA" sz="1400" i="1">
                                  <a:latin typeface="Cambria Math"/>
                                </a:rPr>
                                <m:t>1</m:t>
                              </m:r>
                            </m:sub>
                          </m:sSub>
                          <m:r>
                            <a:rPr lang="uk-UA" sz="1400" i="1">
                              <a:latin typeface="Cambria Math"/>
                            </a:rPr>
                            <m:t>,</m:t>
                          </m:r>
                          <m:sSub>
                            <m:sSubPr>
                              <m:ctrlPr>
                                <a:rPr lang="uk-UA" sz="1400" i="1">
                                  <a:latin typeface="Cambria Math"/>
                                </a:rPr>
                              </m:ctrlPr>
                            </m:sSubPr>
                            <m:e>
                              <m:r>
                                <a:rPr lang="uk-UA" sz="1400" i="1">
                                  <a:latin typeface="Cambria Math"/>
                                </a:rPr>
                                <m:t>𝑘</m:t>
                              </m:r>
                            </m:e>
                            <m:sub>
                              <m:r>
                                <a:rPr lang="uk-UA" sz="1400" i="1">
                                  <a:latin typeface="Cambria Math"/>
                                </a:rPr>
                                <m:t>2</m:t>
                              </m:r>
                            </m:sub>
                          </m:sSub>
                          <m:r>
                            <a:rPr lang="uk-UA" sz="1400" i="1">
                              <a:latin typeface="Cambria Math"/>
                            </a:rPr>
                            <m:t>)</m:t>
                          </m:r>
                        </m:num>
                        <m:den>
                          <m:sSub>
                            <m:sSubPr>
                              <m:ctrlPr>
                                <a:rPr lang="uk-UA" sz="1400" i="1">
                                  <a:latin typeface="Cambria Math"/>
                                </a:rPr>
                              </m:ctrlPr>
                            </m:sSubPr>
                            <m:e>
                              <m:r>
                                <a:rPr lang="uk-UA" sz="1400" i="1">
                                  <a:latin typeface="Cambria Math"/>
                                </a:rPr>
                                <m:t>𝐺</m:t>
                              </m:r>
                            </m:e>
                            <m:sub>
                              <m:r>
                                <a:rPr lang="uk-UA" sz="1400" i="1">
                                  <a:latin typeface="Cambria Math"/>
                                </a:rPr>
                                <m:t>𝑠</m:t>
                              </m:r>
                            </m:sub>
                          </m:sSub>
                          <m:r>
                            <a:rPr lang="uk-UA" sz="1400" i="1">
                              <a:latin typeface="Cambria Math"/>
                            </a:rPr>
                            <m:t>(</m:t>
                          </m:r>
                          <m:sSub>
                            <m:sSubPr>
                              <m:ctrlPr>
                                <a:rPr lang="uk-UA" sz="1400" i="1">
                                  <a:latin typeface="Cambria Math"/>
                                </a:rPr>
                              </m:ctrlPr>
                            </m:sSubPr>
                            <m:e>
                              <m:r>
                                <a:rPr lang="uk-UA" sz="1400" i="1">
                                  <a:latin typeface="Cambria Math"/>
                                </a:rPr>
                                <m:t>𝑘</m:t>
                              </m:r>
                            </m:e>
                            <m:sub>
                              <m:r>
                                <a:rPr lang="uk-UA" sz="1400" i="1">
                                  <a:latin typeface="Cambria Math"/>
                                </a:rPr>
                                <m:t>1</m:t>
                              </m:r>
                            </m:sub>
                          </m:sSub>
                          <m:r>
                            <a:rPr lang="uk-UA" sz="1400" i="1">
                              <a:latin typeface="Cambria Math"/>
                            </a:rPr>
                            <m:t>,</m:t>
                          </m:r>
                          <m:sSub>
                            <m:sSubPr>
                              <m:ctrlPr>
                                <a:rPr lang="uk-UA" sz="1400" i="1">
                                  <a:latin typeface="Cambria Math"/>
                                </a:rPr>
                              </m:ctrlPr>
                            </m:sSubPr>
                            <m:e>
                              <m:r>
                                <a:rPr lang="uk-UA" sz="1400" i="1">
                                  <a:latin typeface="Cambria Math"/>
                                </a:rPr>
                                <m:t>𝑘</m:t>
                              </m:r>
                            </m:e>
                            <m:sub>
                              <m:r>
                                <a:rPr lang="uk-UA" sz="1400" i="1">
                                  <a:latin typeface="Cambria Math"/>
                                </a:rPr>
                                <m:t>2</m:t>
                              </m:r>
                            </m:sub>
                          </m:sSub>
                          <m:r>
                            <a:rPr lang="uk-UA" sz="1400" i="1">
                              <a:latin typeface="Cambria Math"/>
                            </a:rPr>
                            <m:t>)</m:t>
                          </m:r>
                        </m:den>
                      </m:f>
                      <m:r>
                        <a:rPr lang="uk-UA" sz="1400" i="1">
                          <a:latin typeface="Cambria Math"/>
                        </a:rPr>
                        <m:t>=</m:t>
                      </m:r>
                      <m:f>
                        <m:fPr>
                          <m:ctrlPr>
                            <a:rPr lang="uk-UA" sz="1400" i="1">
                              <a:latin typeface="Cambria Math"/>
                            </a:rPr>
                          </m:ctrlPr>
                        </m:fPr>
                        <m:num>
                          <m:sSup>
                            <m:sSupPr>
                              <m:ctrlPr>
                                <a:rPr lang="uk-UA" sz="1400" i="1">
                                  <a:latin typeface="Cambria Math"/>
                                </a:rPr>
                              </m:ctrlPr>
                            </m:sSupPr>
                            <m:e>
                              <m:r>
                                <a:rPr lang="uk-UA" sz="1400" i="1">
                                  <a:latin typeface="Cambria Math"/>
                                </a:rPr>
                                <m:t>𝐻</m:t>
                              </m:r>
                            </m:e>
                            <m:sup>
                              <m:r>
                                <a:rPr lang="uk-UA" sz="1400" i="1">
                                  <a:latin typeface="Cambria Math"/>
                                </a:rPr>
                                <m:t>∗</m:t>
                              </m:r>
                            </m:sup>
                          </m:sSup>
                          <m:r>
                            <a:rPr lang="uk-UA" sz="1400" i="1">
                              <a:latin typeface="Cambria Math"/>
                            </a:rPr>
                            <m:t>(</m:t>
                          </m:r>
                          <m:sSub>
                            <m:sSubPr>
                              <m:ctrlPr>
                                <a:rPr lang="uk-UA" sz="1400" i="1">
                                  <a:latin typeface="Cambria Math"/>
                                </a:rPr>
                              </m:ctrlPr>
                            </m:sSubPr>
                            <m:e>
                              <m:r>
                                <a:rPr lang="uk-UA" sz="1400" i="1">
                                  <a:latin typeface="Cambria Math"/>
                                </a:rPr>
                                <m:t>𝑘</m:t>
                              </m:r>
                            </m:e>
                            <m:sub>
                              <m:r>
                                <a:rPr lang="uk-UA" sz="1400" i="1">
                                  <a:latin typeface="Cambria Math"/>
                                </a:rPr>
                                <m:t>1</m:t>
                              </m:r>
                            </m:sub>
                          </m:sSub>
                          <m:r>
                            <a:rPr lang="uk-UA" sz="1400" i="1">
                              <a:latin typeface="Cambria Math"/>
                            </a:rPr>
                            <m:t>,</m:t>
                          </m:r>
                          <m:sSub>
                            <m:sSubPr>
                              <m:ctrlPr>
                                <a:rPr lang="uk-UA" sz="1400" i="1">
                                  <a:latin typeface="Cambria Math"/>
                                </a:rPr>
                              </m:ctrlPr>
                            </m:sSubPr>
                            <m:e>
                              <m:r>
                                <a:rPr lang="uk-UA" sz="1400" i="1">
                                  <a:latin typeface="Cambria Math"/>
                                </a:rPr>
                                <m:t>𝑘</m:t>
                              </m:r>
                            </m:e>
                            <m:sub>
                              <m:r>
                                <a:rPr lang="uk-UA" sz="1400" i="1">
                                  <a:latin typeface="Cambria Math"/>
                                </a:rPr>
                                <m:t>2</m:t>
                              </m:r>
                            </m:sub>
                          </m:sSub>
                          <m:r>
                            <a:rPr lang="uk-UA" sz="1400" i="1">
                              <a:latin typeface="Cambria Math"/>
                            </a:rPr>
                            <m:t>)</m:t>
                          </m:r>
                          <m:sSub>
                            <m:sSubPr>
                              <m:ctrlPr>
                                <a:rPr lang="uk-UA" sz="1400" i="1">
                                  <a:latin typeface="Cambria Math"/>
                                </a:rPr>
                              </m:ctrlPr>
                            </m:sSubPr>
                            <m:e>
                              <m:r>
                                <a:rPr lang="uk-UA" sz="1400" i="1">
                                  <a:latin typeface="Cambria Math"/>
                                </a:rPr>
                                <m:t>𝐺</m:t>
                              </m:r>
                            </m:e>
                            <m:sub>
                              <m:r>
                                <a:rPr lang="uk-UA" sz="1400" i="1">
                                  <a:latin typeface="Cambria Math"/>
                                </a:rPr>
                                <m:t>𝑢</m:t>
                              </m:r>
                            </m:sub>
                          </m:sSub>
                          <m:r>
                            <a:rPr lang="uk-UA" sz="1400" i="1">
                              <a:latin typeface="Cambria Math"/>
                            </a:rPr>
                            <m:t>(</m:t>
                          </m:r>
                          <m:sSub>
                            <m:sSubPr>
                              <m:ctrlPr>
                                <a:rPr lang="uk-UA" sz="1400" i="1">
                                  <a:latin typeface="Cambria Math"/>
                                </a:rPr>
                              </m:ctrlPr>
                            </m:sSubPr>
                            <m:e>
                              <m:r>
                                <a:rPr lang="uk-UA" sz="1400" i="1">
                                  <a:latin typeface="Cambria Math"/>
                                </a:rPr>
                                <m:t>𝑘</m:t>
                              </m:r>
                            </m:e>
                            <m:sub>
                              <m:r>
                                <a:rPr lang="uk-UA" sz="1400" i="1">
                                  <a:latin typeface="Cambria Math"/>
                                </a:rPr>
                                <m:t>1</m:t>
                              </m:r>
                            </m:sub>
                          </m:sSub>
                          <m:r>
                            <a:rPr lang="uk-UA" sz="1400" i="1">
                              <a:latin typeface="Cambria Math"/>
                            </a:rPr>
                            <m:t>,</m:t>
                          </m:r>
                          <m:sSub>
                            <m:sSubPr>
                              <m:ctrlPr>
                                <a:rPr lang="uk-UA" sz="1400" i="1">
                                  <a:latin typeface="Cambria Math"/>
                                </a:rPr>
                              </m:ctrlPr>
                            </m:sSubPr>
                            <m:e>
                              <m:r>
                                <a:rPr lang="uk-UA" sz="1400" i="1">
                                  <a:latin typeface="Cambria Math"/>
                                </a:rPr>
                                <m:t>𝑘</m:t>
                              </m:r>
                            </m:e>
                            <m:sub>
                              <m:r>
                                <a:rPr lang="uk-UA" sz="1400" i="1">
                                  <a:latin typeface="Cambria Math"/>
                                </a:rPr>
                                <m:t>2</m:t>
                              </m:r>
                            </m:sub>
                          </m:sSub>
                          <m:r>
                            <a:rPr lang="uk-UA" sz="1400" i="1">
                              <a:latin typeface="Cambria Math"/>
                            </a:rPr>
                            <m:t>)</m:t>
                          </m:r>
                        </m:num>
                        <m:den>
                          <m:sSup>
                            <m:sSupPr>
                              <m:ctrlPr>
                                <a:rPr lang="uk-UA" sz="1400" i="1">
                                  <a:latin typeface="Cambria Math"/>
                                </a:rPr>
                              </m:ctrlPr>
                            </m:sSupPr>
                            <m:e>
                              <m:d>
                                <m:dPr>
                                  <m:begChr m:val="|"/>
                                  <m:endChr m:val="|"/>
                                  <m:ctrlPr>
                                    <a:rPr lang="uk-UA" sz="1400" i="1">
                                      <a:latin typeface="Cambria Math"/>
                                    </a:rPr>
                                  </m:ctrlPr>
                                </m:dPr>
                                <m:e>
                                  <m:r>
                                    <a:rPr lang="uk-UA" sz="1400" i="1">
                                      <a:latin typeface="Cambria Math"/>
                                    </a:rPr>
                                    <m:t>𝐻</m:t>
                                  </m:r>
                                  <m:d>
                                    <m:dPr>
                                      <m:ctrlPr>
                                        <a:rPr lang="uk-UA" sz="1400" i="1">
                                          <a:latin typeface="Cambria Math"/>
                                        </a:rPr>
                                      </m:ctrlPr>
                                    </m:dPr>
                                    <m:e>
                                      <m:sSub>
                                        <m:sSubPr>
                                          <m:ctrlPr>
                                            <a:rPr lang="uk-UA" sz="1400" i="1">
                                              <a:latin typeface="Cambria Math"/>
                                            </a:rPr>
                                          </m:ctrlPr>
                                        </m:sSubPr>
                                        <m:e>
                                          <m:r>
                                            <a:rPr lang="uk-UA" sz="1400" i="1">
                                              <a:latin typeface="Cambria Math"/>
                                            </a:rPr>
                                            <m:t>𝑘</m:t>
                                          </m:r>
                                        </m:e>
                                        <m:sub>
                                          <m:r>
                                            <a:rPr lang="uk-UA" sz="1400" i="1">
                                              <a:latin typeface="Cambria Math"/>
                                            </a:rPr>
                                            <m:t>1</m:t>
                                          </m:r>
                                        </m:sub>
                                      </m:sSub>
                                      <m:r>
                                        <a:rPr lang="uk-UA" sz="1400" i="1">
                                          <a:latin typeface="Cambria Math"/>
                                        </a:rPr>
                                        <m:t>,</m:t>
                                      </m:r>
                                      <m:sSub>
                                        <m:sSubPr>
                                          <m:ctrlPr>
                                            <a:rPr lang="uk-UA" sz="1400" i="1">
                                              <a:latin typeface="Cambria Math"/>
                                            </a:rPr>
                                          </m:ctrlPr>
                                        </m:sSubPr>
                                        <m:e>
                                          <m:r>
                                            <a:rPr lang="uk-UA" sz="1400" i="1">
                                              <a:latin typeface="Cambria Math"/>
                                            </a:rPr>
                                            <m:t>𝑘</m:t>
                                          </m:r>
                                        </m:e>
                                        <m:sub>
                                          <m:r>
                                            <a:rPr lang="uk-UA" sz="1400" i="1">
                                              <a:latin typeface="Cambria Math"/>
                                            </a:rPr>
                                            <m:t>2</m:t>
                                          </m:r>
                                        </m:sub>
                                      </m:sSub>
                                    </m:e>
                                  </m:d>
                                </m:e>
                              </m:d>
                            </m:e>
                            <m:sup>
                              <m:r>
                                <a:rPr lang="uk-UA" sz="1400" i="1">
                                  <a:latin typeface="Cambria Math"/>
                                </a:rPr>
                                <m:t>2</m:t>
                              </m:r>
                            </m:sup>
                          </m:sSup>
                          <m:sSub>
                            <m:sSubPr>
                              <m:ctrlPr>
                                <a:rPr lang="uk-UA" sz="1400" i="1">
                                  <a:latin typeface="Cambria Math"/>
                                </a:rPr>
                              </m:ctrlPr>
                            </m:sSubPr>
                            <m:e>
                              <m:r>
                                <a:rPr lang="uk-UA" sz="1400" i="1">
                                  <a:latin typeface="Cambria Math"/>
                                </a:rPr>
                                <m:t>𝐺</m:t>
                              </m:r>
                            </m:e>
                            <m:sub>
                              <m:r>
                                <a:rPr lang="uk-UA" sz="1400" i="1">
                                  <a:latin typeface="Cambria Math"/>
                                </a:rPr>
                                <m:t>𝑢</m:t>
                              </m:r>
                            </m:sub>
                          </m:sSub>
                          <m:d>
                            <m:dPr>
                              <m:ctrlPr>
                                <a:rPr lang="uk-UA" sz="1400" i="1">
                                  <a:latin typeface="Cambria Math"/>
                                </a:rPr>
                              </m:ctrlPr>
                            </m:dPr>
                            <m:e>
                              <m:sSub>
                                <m:sSubPr>
                                  <m:ctrlPr>
                                    <a:rPr lang="uk-UA" sz="1400" i="1">
                                      <a:latin typeface="Cambria Math"/>
                                    </a:rPr>
                                  </m:ctrlPr>
                                </m:sSubPr>
                                <m:e>
                                  <m:r>
                                    <a:rPr lang="uk-UA" sz="1400" i="1">
                                      <a:latin typeface="Cambria Math"/>
                                    </a:rPr>
                                    <m:t>𝑘</m:t>
                                  </m:r>
                                </m:e>
                                <m:sub>
                                  <m:r>
                                    <a:rPr lang="uk-UA" sz="1400" i="1">
                                      <a:latin typeface="Cambria Math"/>
                                    </a:rPr>
                                    <m:t>1</m:t>
                                  </m:r>
                                </m:sub>
                              </m:sSub>
                              <m:r>
                                <a:rPr lang="uk-UA" sz="1400" i="1">
                                  <a:latin typeface="Cambria Math"/>
                                </a:rPr>
                                <m:t>,</m:t>
                              </m:r>
                              <m:sSub>
                                <m:sSubPr>
                                  <m:ctrlPr>
                                    <a:rPr lang="uk-UA" sz="1400" i="1">
                                      <a:latin typeface="Cambria Math"/>
                                    </a:rPr>
                                  </m:ctrlPr>
                                </m:sSubPr>
                                <m:e>
                                  <m:r>
                                    <a:rPr lang="uk-UA" sz="1400" i="1">
                                      <a:latin typeface="Cambria Math"/>
                                    </a:rPr>
                                    <m:t>𝑘</m:t>
                                  </m:r>
                                </m:e>
                                <m:sub>
                                  <m:r>
                                    <a:rPr lang="uk-UA" sz="1400" i="1">
                                      <a:latin typeface="Cambria Math"/>
                                    </a:rPr>
                                    <m:t>2</m:t>
                                  </m:r>
                                </m:sub>
                              </m:sSub>
                            </m:e>
                          </m:d>
                          <m:r>
                            <a:rPr lang="uk-UA" sz="1400" i="1">
                              <a:latin typeface="Cambria Math"/>
                            </a:rPr>
                            <m:t>+</m:t>
                          </m:r>
                          <m:sSub>
                            <m:sSubPr>
                              <m:ctrlPr>
                                <a:rPr lang="uk-UA" sz="1400" i="1">
                                  <a:latin typeface="Cambria Math"/>
                                </a:rPr>
                              </m:ctrlPr>
                            </m:sSubPr>
                            <m:e>
                              <m:r>
                                <a:rPr lang="uk-UA" sz="1400" i="1">
                                  <a:latin typeface="Cambria Math"/>
                                </a:rPr>
                                <m:t>𝐺</m:t>
                              </m:r>
                            </m:e>
                            <m:sub>
                              <m:r>
                                <a:rPr lang="uk-UA" sz="1400" i="1">
                                  <a:latin typeface="Cambria Math"/>
                                </a:rPr>
                                <m:t>𝑛</m:t>
                              </m:r>
                            </m:sub>
                          </m:sSub>
                          <m:r>
                            <a:rPr lang="uk-UA" sz="1400" i="1">
                              <a:latin typeface="Cambria Math"/>
                            </a:rPr>
                            <m:t>(</m:t>
                          </m:r>
                          <m:sSub>
                            <m:sSubPr>
                              <m:ctrlPr>
                                <a:rPr lang="uk-UA" sz="1400" i="1">
                                  <a:latin typeface="Cambria Math"/>
                                </a:rPr>
                              </m:ctrlPr>
                            </m:sSubPr>
                            <m:e>
                              <m:r>
                                <a:rPr lang="uk-UA" sz="1400" i="1">
                                  <a:latin typeface="Cambria Math"/>
                                </a:rPr>
                                <m:t>𝑘</m:t>
                              </m:r>
                            </m:e>
                            <m:sub>
                              <m:r>
                                <a:rPr lang="uk-UA" sz="1400" i="1">
                                  <a:latin typeface="Cambria Math"/>
                                </a:rPr>
                                <m:t>1</m:t>
                              </m:r>
                            </m:sub>
                          </m:sSub>
                          <m:r>
                            <a:rPr lang="uk-UA" sz="1400" i="1">
                              <a:latin typeface="Cambria Math"/>
                            </a:rPr>
                            <m:t>,</m:t>
                          </m:r>
                          <m:sSub>
                            <m:sSubPr>
                              <m:ctrlPr>
                                <a:rPr lang="uk-UA" sz="1400" i="1">
                                  <a:latin typeface="Cambria Math"/>
                                </a:rPr>
                              </m:ctrlPr>
                            </m:sSubPr>
                            <m:e>
                              <m:r>
                                <a:rPr lang="uk-UA" sz="1400" i="1">
                                  <a:latin typeface="Cambria Math"/>
                                </a:rPr>
                                <m:t>𝑘</m:t>
                              </m:r>
                            </m:e>
                            <m:sub>
                              <m:r>
                                <a:rPr lang="uk-UA" sz="1400" i="1">
                                  <a:latin typeface="Cambria Math"/>
                                </a:rPr>
                                <m:t>2</m:t>
                              </m:r>
                            </m:sub>
                          </m:sSub>
                          <m:r>
                            <a:rPr lang="uk-UA" sz="1400" i="1">
                              <a:latin typeface="Cambria Math"/>
                            </a:rPr>
                            <m:t>)</m:t>
                          </m:r>
                        </m:den>
                      </m:f>
                    </m:oMath>
                  </m:oMathPara>
                </a14:m>
                <a:endParaRPr lang="uk-UA" sz="1400" dirty="0" smtClean="0"/>
              </a:p>
              <a:p>
                <a:pPr marL="0" indent="0" algn="just">
                  <a:buNone/>
                </a:pPr>
                <a:endParaRPr lang="uk-UA" sz="1400" dirty="0" smtClean="0"/>
              </a:p>
              <a:p>
                <a:pPr marL="0" indent="0" algn="just">
                  <a:buNone/>
                </a:pPr>
                <a:r>
                  <a:rPr lang="uk-UA" sz="1400" dirty="0" smtClean="0"/>
                  <a:t>Модель фільтрації  на основі фільтра Вінера</a:t>
                </a:r>
              </a:p>
              <a:p>
                <a:pPr marL="0" indent="0" algn="just">
                  <a:buNone/>
                </a:pPr>
                <a:endParaRPr lang="uk-UA" sz="1400" dirty="0" smtClean="0"/>
              </a:p>
              <a:p>
                <a:pPr marL="0" indent="0" algn="just">
                  <a:buNone/>
                </a:pPr>
                <a:endParaRPr lang="uk-UA" sz="1400" dirty="0"/>
              </a:p>
            </p:txBody>
          </p:sp>
        </mc:Choice>
        <mc:Fallback xmlns="">
          <p:sp>
            <p:nvSpPr>
              <p:cNvPr id="3" name="Объект 2"/>
              <p:cNvSpPr>
                <a:spLocks noGrp="1" noRot="1" noChangeAspect="1" noMove="1" noResize="1" noEditPoints="1" noAdjustHandles="1" noChangeArrowheads="1" noChangeShapeType="1" noTextEdit="1"/>
              </p:cNvSpPr>
              <p:nvPr>
                <p:ph sz="quarter" idx="1"/>
              </p:nvPr>
            </p:nvSpPr>
            <p:spPr>
              <a:xfrm>
                <a:off x="301752" y="1556792"/>
                <a:ext cx="5062336" cy="4542256"/>
              </a:xfrm>
              <a:blipFill rotWithShape="1">
                <a:blip r:embed="rId2"/>
                <a:stretch>
                  <a:fillRect l="-361"/>
                </a:stretch>
              </a:blipFill>
            </p:spPr>
            <p:txBody>
              <a:bodyPr/>
              <a:lstStyle/>
              <a:p>
                <a:r>
                  <a:rPr lang="uk-UA">
                    <a:noFill/>
                  </a:rPr>
                  <a:t> </a:t>
                </a:r>
              </a:p>
            </p:txBody>
          </p:sp>
        </mc:Fallback>
      </mc:AlternateContent>
      <mc:AlternateContent xmlns:mc="http://schemas.openxmlformats.org/markup-compatibility/2006" xmlns:a14="http://schemas.microsoft.com/office/drawing/2010/main">
        <mc:Choice Requires="a14">
          <p:sp>
            <p:nvSpPr>
              <p:cNvPr id="4" name="Прямоугольник 3"/>
              <p:cNvSpPr/>
              <p:nvPr/>
            </p:nvSpPr>
            <p:spPr>
              <a:xfrm>
                <a:off x="179512" y="2818530"/>
                <a:ext cx="5598368" cy="738664"/>
              </a:xfrm>
              <a:prstGeom prst="rect">
                <a:avLst/>
              </a:prstGeom>
            </p:spPr>
            <p:txBody>
              <a:bodyPr wrap="square">
                <a:spAutoFit/>
              </a:bodyPr>
              <a:lstStyle/>
              <a:p>
                <a14:m>
                  <m:oMath xmlns:m="http://schemas.openxmlformats.org/officeDocument/2006/math">
                    <m:sSub>
                      <m:sSubPr>
                        <m:ctrlPr>
                          <a:rPr lang="uk-UA" sz="1400" i="1">
                            <a:latin typeface="Cambria Math"/>
                          </a:rPr>
                        </m:ctrlPr>
                      </m:sSubPr>
                      <m:e>
                        <m:r>
                          <a:rPr lang="uk-UA" sz="1400" i="1">
                            <a:latin typeface="Cambria Math"/>
                          </a:rPr>
                          <m:t>𝐺</m:t>
                        </m:r>
                      </m:e>
                      <m:sub>
                        <m:r>
                          <a:rPr lang="uk-UA" sz="1400" i="1">
                            <a:latin typeface="Cambria Math"/>
                          </a:rPr>
                          <m:t>𝑛</m:t>
                        </m:r>
                      </m:sub>
                    </m:sSub>
                    <m:r>
                      <a:rPr lang="uk-UA" sz="1400" i="1">
                        <a:latin typeface="Cambria Math"/>
                      </a:rPr>
                      <m:t>(</m:t>
                    </m:r>
                    <m:sSub>
                      <m:sSubPr>
                        <m:ctrlPr>
                          <a:rPr lang="uk-UA" sz="1400" i="1">
                            <a:latin typeface="Cambria Math"/>
                          </a:rPr>
                        </m:ctrlPr>
                      </m:sSubPr>
                      <m:e>
                        <m:r>
                          <a:rPr lang="uk-UA" sz="1400" i="1">
                            <a:latin typeface="Cambria Math"/>
                          </a:rPr>
                          <m:t>𝑘</m:t>
                        </m:r>
                      </m:e>
                      <m:sub>
                        <m:r>
                          <a:rPr lang="uk-UA" sz="1400" i="1">
                            <a:latin typeface="Cambria Math"/>
                          </a:rPr>
                          <m:t>1</m:t>
                        </m:r>
                      </m:sub>
                    </m:sSub>
                    <m:r>
                      <a:rPr lang="uk-UA" sz="1400" i="1">
                        <a:latin typeface="Cambria Math"/>
                      </a:rPr>
                      <m:t>,</m:t>
                    </m:r>
                    <m:sSub>
                      <m:sSubPr>
                        <m:ctrlPr>
                          <a:rPr lang="uk-UA" sz="1400" i="1">
                            <a:latin typeface="Cambria Math"/>
                          </a:rPr>
                        </m:ctrlPr>
                      </m:sSubPr>
                      <m:e>
                        <m:r>
                          <a:rPr lang="uk-UA" sz="1400" i="1">
                            <a:latin typeface="Cambria Math"/>
                          </a:rPr>
                          <m:t>𝑘</m:t>
                        </m:r>
                      </m:e>
                      <m:sub>
                        <m:r>
                          <a:rPr lang="uk-UA" sz="1400" i="1">
                            <a:latin typeface="Cambria Math"/>
                          </a:rPr>
                          <m:t>2</m:t>
                        </m:r>
                      </m:sub>
                    </m:sSub>
                    <m:r>
                      <a:rPr lang="uk-UA" sz="1400" i="1">
                        <a:latin typeface="Cambria Math"/>
                      </a:rPr>
                      <m:t>)</m:t>
                    </m:r>
                  </m:oMath>
                </a14:m>
                <a:r>
                  <a:rPr lang="uk-UA" sz="1400" dirty="0"/>
                  <a:t>,</a:t>
                </a:r>
                <a14:m>
                  <m:oMath xmlns:m="http://schemas.openxmlformats.org/officeDocument/2006/math">
                    <m:r>
                      <a:rPr lang="uk-UA" sz="1400" i="1">
                        <a:latin typeface="Cambria Math"/>
                      </a:rPr>
                      <m:t> </m:t>
                    </m:r>
                    <m:sSub>
                      <m:sSubPr>
                        <m:ctrlPr>
                          <a:rPr lang="uk-UA" sz="1400" i="1">
                            <a:latin typeface="Cambria Math"/>
                          </a:rPr>
                        </m:ctrlPr>
                      </m:sSubPr>
                      <m:e>
                        <m:r>
                          <a:rPr lang="uk-UA" sz="1400" i="1">
                            <a:latin typeface="Cambria Math"/>
                          </a:rPr>
                          <m:t>𝐺</m:t>
                        </m:r>
                      </m:e>
                      <m:sub>
                        <m:r>
                          <a:rPr lang="en-US" sz="1400" i="1">
                            <a:latin typeface="Cambria Math"/>
                          </a:rPr>
                          <m:t>𝑠</m:t>
                        </m:r>
                      </m:sub>
                    </m:sSub>
                    <m:d>
                      <m:dPr>
                        <m:ctrlPr>
                          <a:rPr lang="uk-UA" sz="1400" i="1">
                            <a:latin typeface="Cambria Math"/>
                          </a:rPr>
                        </m:ctrlPr>
                      </m:dPr>
                      <m:e>
                        <m:sSub>
                          <m:sSubPr>
                            <m:ctrlPr>
                              <a:rPr lang="uk-UA" sz="1400" i="1">
                                <a:latin typeface="Cambria Math"/>
                              </a:rPr>
                            </m:ctrlPr>
                          </m:sSubPr>
                          <m:e>
                            <m:r>
                              <a:rPr lang="uk-UA" sz="1400" i="1">
                                <a:latin typeface="Cambria Math"/>
                              </a:rPr>
                              <m:t>𝑘</m:t>
                            </m:r>
                          </m:e>
                          <m:sub>
                            <m:r>
                              <a:rPr lang="uk-UA" sz="1400" i="1">
                                <a:latin typeface="Cambria Math"/>
                              </a:rPr>
                              <m:t>1</m:t>
                            </m:r>
                          </m:sub>
                        </m:sSub>
                        <m:r>
                          <a:rPr lang="uk-UA" sz="1400" i="1">
                            <a:latin typeface="Cambria Math"/>
                          </a:rPr>
                          <m:t>,</m:t>
                        </m:r>
                        <m:sSub>
                          <m:sSubPr>
                            <m:ctrlPr>
                              <a:rPr lang="uk-UA" sz="1400" i="1">
                                <a:latin typeface="Cambria Math"/>
                              </a:rPr>
                            </m:ctrlPr>
                          </m:sSubPr>
                          <m:e>
                            <m:r>
                              <a:rPr lang="uk-UA" sz="1400" i="1">
                                <a:latin typeface="Cambria Math"/>
                              </a:rPr>
                              <m:t>𝑘</m:t>
                            </m:r>
                          </m:e>
                          <m:sub>
                            <m:r>
                              <a:rPr lang="uk-UA" sz="1400" i="1">
                                <a:latin typeface="Cambria Math"/>
                              </a:rPr>
                              <m:t>2</m:t>
                            </m:r>
                          </m:sub>
                        </m:sSub>
                      </m:e>
                    </m:d>
                    <m:r>
                      <a:rPr lang="uk-UA" sz="1400" i="1">
                        <a:latin typeface="Cambria Math"/>
                      </a:rPr>
                      <m:t>,</m:t>
                    </m:r>
                    <m:sSub>
                      <m:sSubPr>
                        <m:ctrlPr>
                          <a:rPr lang="uk-UA" sz="1400" i="1">
                            <a:latin typeface="Cambria Math"/>
                          </a:rPr>
                        </m:ctrlPr>
                      </m:sSubPr>
                      <m:e>
                        <m:r>
                          <a:rPr lang="uk-UA" sz="1400" i="1">
                            <a:latin typeface="Cambria Math"/>
                          </a:rPr>
                          <m:t>𝐺</m:t>
                        </m:r>
                      </m:e>
                      <m:sub>
                        <m:r>
                          <a:rPr lang="uk-UA" sz="1400" i="1">
                            <a:latin typeface="Cambria Math"/>
                          </a:rPr>
                          <m:t>𝑢</m:t>
                        </m:r>
                      </m:sub>
                    </m:sSub>
                    <m:r>
                      <a:rPr lang="uk-UA" sz="1400" i="1">
                        <a:latin typeface="Cambria Math"/>
                      </a:rPr>
                      <m:t>(</m:t>
                    </m:r>
                    <m:sSub>
                      <m:sSubPr>
                        <m:ctrlPr>
                          <a:rPr lang="uk-UA" sz="1400" i="1">
                            <a:latin typeface="Cambria Math"/>
                          </a:rPr>
                        </m:ctrlPr>
                      </m:sSubPr>
                      <m:e>
                        <m:r>
                          <a:rPr lang="uk-UA" sz="1400" i="1">
                            <a:latin typeface="Cambria Math"/>
                          </a:rPr>
                          <m:t>𝑘</m:t>
                        </m:r>
                      </m:e>
                      <m:sub>
                        <m:r>
                          <a:rPr lang="uk-UA" sz="1400" i="1">
                            <a:latin typeface="Cambria Math"/>
                          </a:rPr>
                          <m:t>1</m:t>
                        </m:r>
                      </m:sub>
                    </m:sSub>
                    <m:r>
                      <a:rPr lang="uk-UA" sz="1400" i="1">
                        <a:latin typeface="Cambria Math"/>
                      </a:rPr>
                      <m:t>,</m:t>
                    </m:r>
                    <m:sSub>
                      <m:sSubPr>
                        <m:ctrlPr>
                          <a:rPr lang="uk-UA" sz="1400" i="1">
                            <a:latin typeface="Cambria Math"/>
                          </a:rPr>
                        </m:ctrlPr>
                      </m:sSubPr>
                      <m:e>
                        <m:r>
                          <a:rPr lang="uk-UA" sz="1400" i="1">
                            <a:latin typeface="Cambria Math"/>
                          </a:rPr>
                          <m:t>𝑘</m:t>
                        </m:r>
                      </m:e>
                      <m:sub>
                        <m:r>
                          <a:rPr lang="uk-UA" sz="1400" i="1">
                            <a:latin typeface="Cambria Math"/>
                          </a:rPr>
                          <m:t>2</m:t>
                        </m:r>
                      </m:sub>
                    </m:sSub>
                    <m:r>
                      <a:rPr lang="uk-UA" sz="1400" i="1">
                        <a:latin typeface="Cambria Math"/>
                      </a:rPr>
                      <m:t>)</m:t>
                    </m:r>
                  </m:oMath>
                </a14:m>
                <a:r>
                  <a:rPr lang="uk-UA" sz="1400" dirty="0"/>
                  <a:t> - Спектральні щільності </a:t>
                </a:r>
                <a:r>
                  <a:rPr lang="uk-UA" sz="1400" dirty="0" err="1"/>
                  <a:t>пікселей</a:t>
                </a:r>
                <a:r>
                  <a:rPr lang="uk-UA" sz="1400" dirty="0"/>
                  <a:t> періодично продовженого шуму, що спостерігається у вихідному зображенні,</a:t>
                </a:r>
                <a14:m>
                  <m:oMath xmlns:m="http://schemas.openxmlformats.org/officeDocument/2006/math">
                    <m:r>
                      <a:rPr lang="uk-UA" sz="1400" i="1">
                        <a:latin typeface="Cambria Math"/>
                      </a:rPr>
                      <m:t> </m:t>
                    </m:r>
                  </m:oMath>
                </a14:m>
                <a:endParaRPr lang="uk-UA" sz="1400" dirty="0"/>
              </a:p>
            </p:txBody>
          </p:sp>
        </mc:Choice>
        <mc:Fallback xmlns="">
          <p:sp>
            <p:nvSpPr>
              <p:cNvPr id="4" name="Прямоугольник 3"/>
              <p:cNvSpPr>
                <a:spLocks noRot="1" noChangeAspect="1" noMove="1" noResize="1" noEditPoints="1" noAdjustHandles="1" noChangeArrowheads="1" noChangeShapeType="1" noTextEdit="1"/>
              </p:cNvSpPr>
              <p:nvPr/>
            </p:nvSpPr>
            <p:spPr>
              <a:xfrm>
                <a:off x="179512" y="2818530"/>
                <a:ext cx="5598368" cy="738664"/>
              </a:xfrm>
              <a:prstGeom prst="rect">
                <a:avLst/>
              </a:prstGeom>
              <a:blipFill rotWithShape="1">
                <a:blip r:embed="rId3"/>
                <a:stretch>
                  <a:fillRect l="-218" t="-1639" r="-762" b="-5738"/>
                </a:stretch>
              </a:blipFill>
            </p:spPr>
            <p:txBody>
              <a:bodyPr/>
              <a:lstStyle/>
              <a:p>
                <a:r>
                  <a:rPr lang="uk-UA">
                    <a:noFill/>
                  </a:rPr>
                  <a:t> </a:t>
                </a:r>
              </a:p>
            </p:txBody>
          </p:sp>
        </mc:Fallback>
      </mc:AlternateContent>
      <mc:AlternateContent xmlns:mc="http://schemas.openxmlformats.org/markup-compatibility/2006" xmlns:a14="http://schemas.microsoft.com/office/drawing/2010/main">
        <mc:Choice Requires="a14">
          <p:sp>
            <p:nvSpPr>
              <p:cNvPr id="5" name="Прямоугольник 4"/>
              <p:cNvSpPr/>
              <p:nvPr/>
            </p:nvSpPr>
            <p:spPr>
              <a:xfrm>
                <a:off x="179512" y="3573016"/>
                <a:ext cx="4572000" cy="317203"/>
              </a:xfrm>
              <a:prstGeom prst="rect">
                <a:avLst/>
              </a:prstGeom>
            </p:spPr>
            <p:txBody>
              <a:bodyPr>
                <a:spAutoFit/>
              </a:bodyPr>
              <a:lstStyle/>
              <a:p>
                <a14:m>
                  <m:oMath xmlns:m="http://schemas.openxmlformats.org/officeDocument/2006/math">
                    <m:sSub>
                      <m:sSubPr>
                        <m:ctrlPr>
                          <a:rPr lang="uk-UA" sz="1400" i="1">
                            <a:latin typeface="Cambria Math"/>
                          </a:rPr>
                        </m:ctrlPr>
                      </m:sSubPr>
                      <m:e>
                        <m:r>
                          <a:rPr lang="uk-UA" sz="1400" i="1">
                            <a:latin typeface="Cambria Math"/>
                          </a:rPr>
                          <m:t>𝐺</m:t>
                        </m:r>
                      </m:e>
                      <m:sub>
                        <m:r>
                          <a:rPr lang="uk-UA" sz="1400" i="1">
                            <a:latin typeface="Cambria Math"/>
                          </a:rPr>
                          <m:t>𝑢</m:t>
                        </m:r>
                        <m:r>
                          <a:rPr lang="uk-UA" sz="1400" i="1">
                            <a:latin typeface="Cambria Math"/>
                          </a:rPr>
                          <m:t>,</m:t>
                        </m:r>
                        <m:r>
                          <a:rPr lang="uk-UA" sz="1400" i="1">
                            <a:latin typeface="Cambria Math"/>
                          </a:rPr>
                          <m:t>𝑠</m:t>
                        </m:r>
                      </m:sub>
                    </m:sSub>
                    <m:r>
                      <a:rPr lang="uk-UA" sz="1400" i="1">
                        <a:latin typeface="Cambria Math"/>
                      </a:rPr>
                      <m:t>(</m:t>
                    </m:r>
                    <m:sSub>
                      <m:sSubPr>
                        <m:ctrlPr>
                          <a:rPr lang="uk-UA" sz="1400" i="1">
                            <a:latin typeface="Cambria Math"/>
                          </a:rPr>
                        </m:ctrlPr>
                      </m:sSubPr>
                      <m:e>
                        <m:r>
                          <a:rPr lang="uk-UA" sz="1400" i="1">
                            <a:latin typeface="Cambria Math"/>
                          </a:rPr>
                          <m:t>𝑘</m:t>
                        </m:r>
                      </m:e>
                      <m:sub>
                        <m:r>
                          <a:rPr lang="uk-UA" sz="1400" i="1">
                            <a:latin typeface="Cambria Math"/>
                          </a:rPr>
                          <m:t>1</m:t>
                        </m:r>
                      </m:sub>
                    </m:sSub>
                    <m:r>
                      <a:rPr lang="uk-UA" sz="1400" i="1">
                        <a:latin typeface="Cambria Math"/>
                      </a:rPr>
                      <m:t>,</m:t>
                    </m:r>
                    <m:sSub>
                      <m:sSubPr>
                        <m:ctrlPr>
                          <a:rPr lang="uk-UA" sz="1400" i="1">
                            <a:latin typeface="Cambria Math"/>
                          </a:rPr>
                        </m:ctrlPr>
                      </m:sSubPr>
                      <m:e>
                        <m:r>
                          <a:rPr lang="uk-UA" sz="1400" i="1">
                            <a:latin typeface="Cambria Math"/>
                          </a:rPr>
                          <m:t>𝑘</m:t>
                        </m:r>
                      </m:e>
                      <m:sub>
                        <m:r>
                          <a:rPr lang="uk-UA" sz="1400" i="1">
                            <a:latin typeface="Cambria Math"/>
                          </a:rPr>
                          <m:t>2</m:t>
                        </m:r>
                      </m:sub>
                    </m:sSub>
                    <m:r>
                      <a:rPr lang="uk-UA" sz="1400" i="1">
                        <a:latin typeface="Cambria Math"/>
                      </a:rPr>
                      <m:t>)</m:t>
                    </m:r>
                  </m:oMath>
                </a14:m>
                <a:r>
                  <a:rPr lang="uk-UA" sz="1400" dirty="0"/>
                  <a:t> – щільність </a:t>
                </a:r>
                <a:r>
                  <a:rPr lang="uk-UA" sz="1400" dirty="0" err="1"/>
                  <a:t>пікселей</a:t>
                </a:r>
                <a:r>
                  <a:rPr lang="uk-UA" sz="1400" dirty="0"/>
                  <a:t> перепаду кольору.</a:t>
                </a:r>
              </a:p>
            </p:txBody>
          </p:sp>
        </mc:Choice>
        <mc:Fallback xmlns="">
          <p:sp>
            <p:nvSpPr>
              <p:cNvPr id="5" name="Прямоугольник 4"/>
              <p:cNvSpPr>
                <a:spLocks noRot="1" noChangeAspect="1" noMove="1" noResize="1" noEditPoints="1" noAdjustHandles="1" noChangeArrowheads="1" noChangeShapeType="1" noTextEdit="1"/>
              </p:cNvSpPr>
              <p:nvPr/>
            </p:nvSpPr>
            <p:spPr>
              <a:xfrm>
                <a:off x="179512" y="3573016"/>
                <a:ext cx="4572000" cy="317203"/>
              </a:xfrm>
              <a:prstGeom prst="rect">
                <a:avLst/>
              </a:prstGeom>
              <a:blipFill rotWithShape="1">
                <a:blip r:embed="rId4"/>
                <a:stretch>
                  <a:fillRect t="-3846" b="-13462"/>
                </a:stretch>
              </a:blipFill>
            </p:spPr>
            <p:txBody>
              <a:bodyPr/>
              <a:lstStyle/>
              <a:p>
                <a:r>
                  <a:rPr lang="uk-UA">
                    <a:noFill/>
                  </a:rPr>
                  <a:t> </a:t>
                </a:r>
              </a:p>
            </p:txBody>
          </p:sp>
        </mc:Fallback>
      </mc:AlternateContent>
      <p:sp>
        <p:nvSpPr>
          <p:cNvPr id="6" name="Прямоугольник 5"/>
          <p:cNvSpPr/>
          <p:nvPr/>
        </p:nvSpPr>
        <p:spPr>
          <a:xfrm>
            <a:off x="269002" y="4033441"/>
            <a:ext cx="3855543" cy="307777"/>
          </a:xfrm>
          <a:prstGeom prst="rect">
            <a:avLst/>
          </a:prstGeom>
        </p:spPr>
        <p:txBody>
          <a:bodyPr wrap="none">
            <a:spAutoFit/>
          </a:bodyPr>
          <a:lstStyle/>
          <a:p>
            <a:r>
              <a:rPr lang="uk-UA" sz="1400" dirty="0" smtClean="0"/>
              <a:t>Формула для обробки частини зображення </a:t>
            </a:r>
            <a:endParaRPr lang="uk-UA" sz="1400" dirty="0"/>
          </a:p>
        </p:txBody>
      </p:sp>
      <mc:AlternateContent xmlns:mc="http://schemas.openxmlformats.org/markup-compatibility/2006" xmlns:a14="http://schemas.microsoft.com/office/drawing/2010/main">
        <mc:Choice Requires="a14">
          <p:sp>
            <p:nvSpPr>
              <p:cNvPr id="7" name="Прямоугольник 6"/>
              <p:cNvSpPr/>
              <p:nvPr/>
            </p:nvSpPr>
            <p:spPr>
              <a:xfrm>
                <a:off x="297197" y="4359621"/>
                <a:ext cx="4572000" cy="703398"/>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sSub>
                        <m:sSubPr>
                          <m:ctrlPr>
                            <a:rPr lang="uk-UA" sz="1400" i="1">
                              <a:latin typeface="Cambria Math"/>
                            </a:rPr>
                          </m:ctrlPr>
                        </m:sSubPr>
                        <m:e>
                          <m:r>
                            <a:rPr lang="uk-UA" sz="1400" i="1">
                              <a:latin typeface="Cambria Math"/>
                            </a:rPr>
                            <m:t>𝛨</m:t>
                          </m:r>
                        </m:e>
                        <m:sub>
                          <m:r>
                            <a:rPr lang="en-US" sz="1400" i="1">
                              <a:latin typeface="Cambria Math"/>
                            </a:rPr>
                            <m:t>𝐵𝑖𝑛</m:t>
                          </m:r>
                        </m:sub>
                      </m:sSub>
                      <m:r>
                        <a:rPr lang="uk-UA" sz="1400" i="1">
                          <a:latin typeface="Cambria Math"/>
                        </a:rPr>
                        <m:t>=</m:t>
                      </m:r>
                      <m:nary>
                        <m:naryPr>
                          <m:chr m:val="∑"/>
                          <m:limLoc m:val="undOvr"/>
                          <m:ctrlPr>
                            <a:rPr lang="uk-UA" sz="1400" i="1">
                              <a:latin typeface="Cambria Math"/>
                            </a:rPr>
                          </m:ctrlPr>
                        </m:naryPr>
                        <m:sub>
                          <m:r>
                            <a:rPr lang="en-US" sz="1400" i="1">
                              <a:latin typeface="Cambria Math"/>
                            </a:rPr>
                            <m:t>𝑖</m:t>
                          </m:r>
                        </m:sub>
                        <m:sup>
                          <m:r>
                            <a:rPr lang="en-US" sz="1400" i="1">
                              <a:latin typeface="Cambria Math"/>
                            </a:rPr>
                            <m:t>𝑖</m:t>
                          </m:r>
                          <m:r>
                            <a:rPr lang="uk-UA" sz="1400" i="1">
                              <a:latin typeface="Cambria Math"/>
                            </a:rPr>
                            <m:t>+1</m:t>
                          </m:r>
                        </m:sup>
                        <m:e>
                          <m:f>
                            <m:fPr>
                              <m:ctrlPr>
                                <a:rPr lang="uk-UA" sz="1400" i="1">
                                  <a:latin typeface="Cambria Math"/>
                                </a:rPr>
                              </m:ctrlPr>
                            </m:fPr>
                            <m:num>
                              <m:sSub>
                                <m:sSubPr>
                                  <m:ctrlPr>
                                    <a:rPr lang="uk-UA" sz="1400" i="1">
                                      <a:latin typeface="Cambria Math"/>
                                    </a:rPr>
                                  </m:ctrlPr>
                                </m:sSubPr>
                                <m:e>
                                  <m:r>
                                    <a:rPr lang="uk-UA" sz="1400" i="1">
                                      <a:latin typeface="Cambria Math"/>
                                    </a:rPr>
                                    <m:t>𝐺</m:t>
                                  </m:r>
                                </m:e>
                                <m:sub>
                                  <m:r>
                                    <a:rPr lang="uk-UA" sz="1400" i="1">
                                      <a:latin typeface="Cambria Math"/>
                                    </a:rPr>
                                    <m:t>𝑢</m:t>
                                  </m:r>
                                  <m:r>
                                    <a:rPr lang="uk-UA" sz="1400" i="1">
                                      <a:latin typeface="Cambria Math"/>
                                    </a:rPr>
                                    <m:t>,</m:t>
                                  </m:r>
                                  <m:r>
                                    <a:rPr lang="uk-UA" sz="1400" i="1">
                                      <a:latin typeface="Cambria Math"/>
                                    </a:rPr>
                                    <m:t>𝑠</m:t>
                                  </m:r>
                                </m:sub>
                              </m:sSub>
                              <m:r>
                                <a:rPr lang="uk-UA" sz="1400" i="1">
                                  <a:latin typeface="Cambria Math"/>
                                </a:rPr>
                                <m:t>(</m:t>
                              </m:r>
                              <m:sSub>
                                <m:sSubPr>
                                  <m:ctrlPr>
                                    <a:rPr lang="uk-UA" sz="1400" i="1">
                                      <a:latin typeface="Cambria Math"/>
                                    </a:rPr>
                                  </m:ctrlPr>
                                </m:sSubPr>
                                <m:e>
                                  <m:r>
                                    <a:rPr lang="uk-UA" sz="1400" i="1">
                                      <a:latin typeface="Cambria Math"/>
                                    </a:rPr>
                                    <m:t>𝑘</m:t>
                                  </m:r>
                                </m:e>
                                <m:sub>
                                  <m:r>
                                    <a:rPr lang="uk-UA" sz="1400" i="1">
                                      <a:latin typeface="Cambria Math"/>
                                    </a:rPr>
                                    <m:t>𝑖</m:t>
                                  </m:r>
                                </m:sub>
                              </m:sSub>
                              <m:r>
                                <a:rPr lang="uk-UA" sz="1400" i="1">
                                  <a:latin typeface="Cambria Math"/>
                                </a:rPr>
                                <m:t>,</m:t>
                              </m:r>
                              <m:sSub>
                                <m:sSubPr>
                                  <m:ctrlPr>
                                    <a:rPr lang="uk-UA" sz="1400" i="1">
                                      <a:latin typeface="Cambria Math"/>
                                    </a:rPr>
                                  </m:ctrlPr>
                                </m:sSubPr>
                                <m:e>
                                  <m:r>
                                    <a:rPr lang="uk-UA" sz="1400" i="1">
                                      <a:latin typeface="Cambria Math"/>
                                    </a:rPr>
                                    <m:t>𝑘</m:t>
                                  </m:r>
                                </m:e>
                                <m:sub>
                                  <m:r>
                                    <a:rPr lang="uk-UA" sz="1400" i="1">
                                      <a:latin typeface="Cambria Math"/>
                                    </a:rPr>
                                    <m:t>𝑖</m:t>
                                  </m:r>
                                </m:sub>
                              </m:sSub>
                              <m:r>
                                <a:rPr lang="uk-UA" sz="1400" i="1">
                                  <a:latin typeface="Cambria Math"/>
                                </a:rPr>
                                <m:t>)</m:t>
                              </m:r>
                            </m:num>
                            <m:den>
                              <m:sSub>
                                <m:sSubPr>
                                  <m:ctrlPr>
                                    <a:rPr lang="uk-UA" sz="1400" i="1">
                                      <a:latin typeface="Cambria Math"/>
                                    </a:rPr>
                                  </m:ctrlPr>
                                </m:sSubPr>
                                <m:e>
                                  <m:r>
                                    <a:rPr lang="uk-UA" sz="1400" i="1">
                                      <a:latin typeface="Cambria Math"/>
                                    </a:rPr>
                                    <m:t>𝐺</m:t>
                                  </m:r>
                                </m:e>
                                <m:sub>
                                  <m:r>
                                    <a:rPr lang="uk-UA" sz="1400" i="1">
                                      <a:latin typeface="Cambria Math"/>
                                    </a:rPr>
                                    <m:t>𝑠</m:t>
                                  </m:r>
                                </m:sub>
                              </m:sSub>
                              <m:r>
                                <a:rPr lang="uk-UA" sz="1400" i="1">
                                  <a:latin typeface="Cambria Math"/>
                                </a:rPr>
                                <m:t>(</m:t>
                              </m:r>
                              <m:sSub>
                                <m:sSubPr>
                                  <m:ctrlPr>
                                    <a:rPr lang="uk-UA" sz="1400" i="1">
                                      <a:latin typeface="Cambria Math"/>
                                    </a:rPr>
                                  </m:ctrlPr>
                                </m:sSubPr>
                                <m:e>
                                  <m:r>
                                    <a:rPr lang="uk-UA" sz="1400" i="1">
                                      <a:latin typeface="Cambria Math"/>
                                    </a:rPr>
                                    <m:t>𝑘</m:t>
                                  </m:r>
                                </m:e>
                                <m:sub>
                                  <m:r>
                                    <a:rPr lang="uk-UA" sz="1400" i="1">
                                      <a:latin typeface="Cambria Math"/>
                                    </a:rPr>
                                    <m:t>𝑖</m:t>
                                  </m:r>
                                </m:sub>
                              </m:sSub>
                              <m:r>
                                <a:rPr lang="uk-UA" sz="1400" i="1">
                                  <a:latin typeface="Cambria Math"/>
                                </a:rPr>
                                <m:t>,</m:t>
                              </m:r>
                              <m:sSub>
                                <m:sSubPr>
                                  <m:ctrlPr>
                                    <a:rPr lang="uk-UA" sz="1400" i="1">
                                      <a:latin typeface="Cambria Math"/>
                                    </a:rPr>
                                  </m:ctrlPr>
                                </m:sSubPr>
                                <m:e>
                                  <m:r>
                                    <a:rPr lang="uk-UA" sz="1400" i="1">
                                      <a:latin typeface="Cambria Math"/>
                                    </a:rPr>
                                    <m:t>𝑘</m:t>
                                  </m:r>
                                </m:e>
                                <m:sub>
                                  <m:r>
                                    <a:rPr lang="uk-UA" sz="1400" i="1">
                                      <a:latin typeface="Cambria Math"/>
                                    </a:rPr>
                                    <m:t>𝑖</m:t>
                                  </m:r>
                                </m:sub>
                              </m:sSub>
                              <m:r>
                                <a:rPr lang="uk-UA" sz="1400" i="1">
                                  <a:latin typeface="Cambria Math"/>
                                </a:rPr>
                                <m:t>)</m:t>
                              </m:r>
                            </m:den>
                          </m:f>
                          <m:r>
                            <a:rPr lang="uk-UA" sz="1400" i="1">
                              <a:latin typeface="Cambria Math"/>
                            </a:rPr>
                            <m:t>=</m:t>
                          </m:r>
                          <m:f>
                            <m:fPr>
                              <m:ctrlPr>
                                <a:rPr lang="uk-UA" sz="1400" i="1">
                                  <a:latin typeface="Cambria Math"/>
                                </a:rPr>
                              </m:ctrlPr>
                            </m:fPr>
                            <m:num>
                              <m:sSup>
                                <m:sSupPr>
                                  <m:ctrlPr>
                                    <a:rPr lang="uk-UA" sz="1400" i="1">
                                      <a:latin typeface="Cambria Math"/>
                                    </a:rPr>
                                  </m:ctrlPr>
                                </m:sSupPr>
                                <m:e>
                                  <m:r>
                                    <a:rPr lang="uk-UA" sz="1400" i="1">
                                      <a:latin typeface="Cambria Math"/>
                                    </a:rPr>
                                    <m:t>𝐻</m:t>
                                  </m:r>
                                </m:e>
                                <m:sup>
                                  <m:r>
                                    <a:rPr lang="uk-UA" sz="1400" i="1">
                                      <a:latin typeface="Cambria Math"/>
                                    </a:rPr>
                                    <m:t>∗</m:t>
                                  </m:r>
                                </m:sup>
                              </m:sSup>
                              <m:r>
                                <a:rPr lang="uk-UA" sz="1400" i="1">
                                  <a:latin typeface="Cambria Math"/>
                                </a:rPr>
                                <m:t>(</m:t>
                              </m:r>
                              <m:sSub>
                                <m:sSubPr>
                                  <m:ctrlPr>
                                    <a:rPr lang="uk-UA" sz="1400" i="1">
                                      <a:latin typeface="Cambria Math"/>
                                    </a:rPr>
                                  </m:ctrlPr>
                                </m:sSubPr>
                                <m:e>
                                  <m:r>
                                    <a:rPr lang="uk-UA" sz="1400" i="1">
                                      <a:latin typeface="Cambria Math"/>
                                    </a:rPr>
                                    <m:t>𝑘</m:t>
                                  </m:r>
                                </m:e>
                                <m:sub>
                                  <m:r>
                                    <a:rPr lang="uk-UA" sz="1400" i="1">
                                      <a:latin typeface="Cambria Math"/>
                                    </a:rPr>
                                    <m:t>𝑖</m:t>
                                  </m:r>
                                </m:sub>
                              </m:sSub>
                              <m:r>
                                <a:rPr lang="uk-UA" sz="1400" i="1">
                                  <a:latin typeface="Cambria Math"/>
                                </a:rPr>
                                <m:t>,</m:t>
                              </m:r>
                              <m:sSub>
                                <m:sSubPr>
                                  <m:ctrlPr>
                                    <a:rPr lang="uk-UA" sz="1400" i="1">
                                      <a:latin typeface="Cambria Math"/>
                                    </a:rPr>
                                  </m:ctrlPr>
                                </m:sSubPr>
                                <m:e>
                                  <m:r>
                                    <a:rPr lang="uk-UA" sz="1400" i="1">
                                      <a:latin typeface="Cambria Math"/>
                                    </a:rPr>
                                    <m:t>𝑘</m:t>
                                  </m:r>
                                </m:e>
                                <m:sub>
                                  <m:r>
                                    <a:rPr lang="uk-UA" sz="1400" i="1">
                                      <a:latin typeface="Cambria Math"/>
                                    </a:rPr>
                                    <m:t>𝑖</m:t>
                                  </m:r>
                                </m:sub>
                              </m:sSub>
                              <m:r>
                                <a:rPr lang="uk-UA" sz="1400" i="1">
                                  <a:latin typeface="Cambria Math"/>
                                </a:rPr>
                                <m:t>)</m:t>
                              </m:r>
                              <m:sSub>
                                <m:sSubPr>
                                  <m:ctrlPr>
                                    <a:rPr lang="uk-UA" sz="1400" i="1">
                                      <a:latin typeface="Cambria Math"/>
                                    </a:rPr>
                                  </m:ctrlPr>
                                </m:sSubPr>
                                <m:e>
                                  <m:r>
                                    <a:rPr lang="uk-UA" sz="1400" i="1">
                                      <a:latin typeface="Cambria Math"/>
                                    </a:rPr>
                                    <m:t>𝐺</m:t>
                                  </m:r>
                                </m:e>
                                <m:sub>
                                  <m:r>
                                    <a:rPr lang="uk-UA" sz="1400" i="1">
                                      <a:latin typeface="Cambria Math"/>
                                    </a:rPr>
                                    <m:t>𝑢</m:t>
                                  </m:r>
                                </m:sub>
                              </m:sSub>
                              <m:r>
                                <a:rPr lang="uk-UA" sz="1400" i="1">
                                  <a:latin typeface="Cambria Math"/>
                                </a:rPr>
                                <m:t>(</m:t>
                              </m:r>
                              <m:sSub>
                                <m:sSubPr>
                                  <m:ctrlPr>
                                    <a:rPr lang="uk-UA" sz="1400" i="1">
                                      <a:latin typeface="Cambria Math"/>
                                    </a:rPr>
                                  </m:ctrlPr>
                                </m:sSubPr>
                                <m:e>
                                  <m:r>
                                    <a:rPr lang="uk-UA" sz="1400" i="1">
                                      <a:latin typeface="Cambria Math"/>
                                    </a:rPr>
                                    <m:t>𝑘</m:t>
                                  </m:r>
                                </m:e>
                                <m:sub>
                                  <m:r>
                                    <a:rPr lang="uk-UA" sz="1400" i="1">
                                      <a:latin typeface="Cambria Math"/>
                                    </a:rPr>
                                    <m:t>𝑖</m:t>
                                  </m:r>
                                </m:sub>
                              </m:sSub>
                              <m:r>
                                <a:rPr lang="uk-UA" sz="1400" i="1">
                                  <a:latin typeface="Cambria Math"/>
                                </a:rPr>
                                <m:t>,</m:t>
                              </m:r>
                              <m:sSub>
                                <m:sSubPr>
                                  <m:ctrlPr>
                                    <a:rPr lang="uk-UA" sz="1400" i="1">
                                      <a:latin typeface="Cambria Math"/>
                                    </a:rPr>
                                  </m:ctrlPr>
                                </m:sSubPr>
                                <m:e>
                                  <m:r>
                                    <a:rPr lang="uk-UA" sz="1400" i="1">
                                      <a:latin typeface="Cambria Math"/>
                                    </a:rPr>
                                    <m:t>𝑘</m:t>
                                  </m:r>
                                </m:e>
                                <m:sub>
                                  <m:r>
                                    <a:rPr lang="uk-UA" sz="1400" i="1">
                                      <a:latin typeface="Cambria Math"/>
                                    </a:rPr>
                                    <m:t>𝑖</m:t>
                                  </m:r>
                                </m:sub>
                              </m:sSub>
                              <m:r>
                                <a:rPr lang="uk-UA" sz="1400" i="1">
                                  <a:latin typeface="Cambria Math"/>
                                </a:rPr>
                                <m:t>)</m:t>
                              </m:r>
                            </m:num>
                            <m:den>
                              <m:sSup>
                                <m:sSupPr>
                                  <m:ctrlPr>
                                    <a:rPr lang="uk-UA" sz="1400" i="1">
                                      <a:latin typeface="Cambria Math"/>
                                    </a:rPr>
                                  </m:ctrlPr>
                                </m:sSupPr>
                                <m:e>
                                  <m:d>
                                    <m:dPr>
                                      <m:begChr m:val="|"/>
                                      <m:endChr m:val="|"/>
                                      <m:ctrlPr>
                                        <a:rPr lang="uk-UA" sz="1400" i="1">
                                          <a:latin typeface="Cambria Math"/>
                                        </a:rPr>
                                      </m:ctrlPr>
                                    </m:dPr>
                                    <m:e>
                                      <m:r>
                                        <a:rPr lang="uk-UA" sz="1400" i="1">
                                          <a:latin typeface="Cambria Math"/>
                                        </a:rPr>
                                        <m:t>𝐻</m:t>
                                      </m:r>
                                      <m:r>
                                        <a:rPr lang="uk-UA" sz="1400" i="1">
                                          <a:latin typeface="Cambria Math"/>
                                        </a:rPr>
                                        <m:t>(</m:t>
                                      </m:r>
                                      <m:sSub>
                                        <m:sSubPr>
                                          <m:ctrlPr>
                                            <a:rPr lang="uk-UA" sz="1400" i="1">
                                              <a:latin typeface="Cambria Math"/>
                                            </a:rPr>
                                          </m:ctrlPr>
                                        </m:sSubPr>
                                        <m:e>
                                          <m:r>
                                            <a:rPr lang="uk-UA" sz="1400" i="1">
                                              <a:latin typeface="Cambria Math"/>
                                            </a:rPr>
                                            <m:t>𝑘</m:t>
                                          </m:r>
                                        </m:e>
                                        <m:sub>
                                          <m:r>
                                            <a:rPr lang="uk-UA" sz="1400" i="1">
                                              <a:latin typeface="Cambria Math"/>
                                            </a:rPr>
                                            <m:t>𝑖</m:t>
                                          </m:r>
                                        </m:sub>
                                      </m:sSub>
                                      <m:r>
                                        <a:rPr lang="uk-UA" sz="1400" i="1">
                                          <a:latin typeface="Cambria Math"/>
                                        </a:rPr>
                                        <m:t>,</m:t>
                                      </m:r>
                                      <m:sSub>
                                        <m:sSubPr>
                                          <m:ctrlPr>
                                            <a:rPr lang="uk-UA" sz="1400" i="1">
                                              <a:latin typeface="Cambria Math"/>
                                            </a:rPr>
                                          </m:ctrlPr>
                                        </m:sSubPr>
                                        <m:e>
                                          <m:r>
                                            <a:rPr lang="uk-UA" sz="1400" i="1">
                                              <a:latin typeface="Cambria Math"/>
                                            </a:rPr>
                                            <m:t>𝑘</m:t>
                                          </m:r>
                                        </m:e>
                                        <m:sub>
                                          <m:r>
                                            <a:rPr lang="uk-UA" sz="1400" i="1">
                                              <a:latin typeface="Cambria Math"/>
                                            </a:rPr>
                                            <m:t>𝑖</m:t>
                                          </m:r>
                                        </m:sub>
                                      </m:sSub>
                                      <m:r>
                                        <a:rPr lang="uk-UA" sz="1400" i="1">
                                          <a:latin typeface="Cambria Math"/>
                                        </a:rPr>
                                        <m:t>)</m:t>
                                      </m:r>
                                    </m:e>
                                  </m:d>
                                </m:e>
                                <m:sup>
                                  <m:r>
                                    <a:rPr lang="uk-UA" sz="1400" i="1">
                                      <a:latin typeface="Cambria Math"/>
                                    </a:rPr>
                                    <m:t>2</m:t>
                                  </m:r>
                                </m:sup>
                              </m:sSup>
                              <m:sSub>
                                <m:sSubPr>
                                  <m:ctrlPr>
                                    <a:rPr lang="uk-UA" sz="1400" i="1">
                                      <a:latin typeface="Cambria Math"/>
                                    </a:rPr>
                                  </m:ctrlPr>
                                </m:sSubPr>
                                <m:e>
                                  <m:r>
                                    <a:rPr lang="uk-UA" sz="1400" i="1">
                                      <a:latin typeface="Cambria Math"/>
                                    </a:rPr>
                                    <m:t>𝐺</m:t>
                                  </m:r>
                                </m:e>
                                <m:sub>
                                  <m:r>
                                    <a:rPr lang="uk-UA" sz="1400" i="1">
                                      <a:latin typeface="Cambria Math"/>
                                    </a:rPr>
                                    <m:t>𝑢</m:t>
                                  </m:r>
                                </m:sub>
                              </m:sSub>
                              <m:r>
                                <a:rPr lang="uk-UA" sz="1400" i="1">
                                  <a:latin typeface="Cambria Math"/>
                                </a:rPr>
                                <m:t>(</m:t>
                              </m:r>
                              <m:sSub>
                                <m:sSubPr>
                                  <m:ctrlPr>
                                    <a:rPr lang="uk-UA" sz="1400" i="1">
                                      <a:latin typeface="Cambria Math"/>
                                    </a:rPr>
                                  </m:ctrlPr>
                                </m:sSubPr>
                                <m:e>
                                  <m:r>
                                    <a:rPr lang="uk-UA" sz="1400" i="1">
                                      <a:latin typeface="Cambria Math"/>
                                    </a:rPr>
                                    <m:t>𝑘</m:t>
                                  </m:r>
                                </m:e>
                                <m:sub>
                                  <m:r>
                                    <a:rPr lang="uk-UA" sz="1400" i="1">
                                      <a:latin typeface="Cambria Math"/>
                                    </a:rPr>
                                    <m:t>𝑖</m:t>
                                  </m:r>
                                </m:sub>
                              </m:sSub>
                              <m:r>
                                <a:rPr lang="uk-UA" sz="1400" i="1">
                                  <a:latin typeface="Cambria Math"/>
                                </a:rPr>
                                <m:t>,</m:t>
                              </m:r>
                              <m:sSub>
                                <m:sSubPr>
                                  <m:ctrlPr>
                                    <a:rPr lang="uk-UA" sz="1400" i="1">
                                      <a:latin typeface="Cambria Math"/>
                                    </a:rPr>
                                  </m:ctrlPr>
                                </m:sSubPr>
                                <m:e>
                                  <m:r>
                                    <a:rPr lang="uk-UA" sz="1400" i="1">
                                      <a:latin typeface="Cambria Math"/>
                                    </a:rPr>
                                    <m:t>𝑘</m:t>
                                  </m:r>
                                </m:e>
                                <m:sub>
                                  <m:r>
                                    <a:rPr lang="uk-UA" sz="1400" i="1">
                                      <a:latin typeface="Cambria Math"/>
                                    </a:rPr>
                                    <m:t>𝑖</m:t>
                                  </m:r>
                                </m:sub>
                              </m:sSub>
                              <m:r>
                                <a:rPr lang="uk-UA" sz="1400" i="1">
                                  <a:latin typeface="Cambria Math"/>
                                </a:rPr>
                                <m:t>)+</m:t>
                              </m:r>
                              <m:sSub>
                                <m:sSubPr>
                                  <m:ctrlPr>
                                    <a:rPr lang="uk-UA" sz="1400" i="1">
                                      <a:latin typeface="Cambria Math"/>
                                    </a:rPr>
                                  </m:ctrlPr>
                                </m:sSubPr>
                                <m:e>
                                  <m:r>
                                    <a:rPr lang="uk-UA" sz="1400" i="1">
                                      <a:latin typeface="Cambria Math"/>
                                    </a:rPr>
                                    <m:t>𝐺</m:t>
                                  </m:r>
                                </m:e>
                                <m:sub>
                                  <m:r>
                                    <a:rPr lang="uk-UA" sz="1400" i="1">
                                      <a:latin typeface="Cambria Math"/>
                                    </a:rPr>
                                    <m:t>𝑛</m:t>
                                  </m:r>
                                </m:sub>
                              </m:sSub>
                              <m:r>
                                <a:rPr lang="uk-UA" sz="1400" i="1">
                                  <a:latin typeface="Cambria Math"/>
                                </a:rPr>
                                <m:t>(</m:t>
                              </m:r>
                              <m:sSub>
                                <m:sSubPr>
                                  <m:ctrlPr>
                                    <a:rPr lang="uk-UA" sz="1400" i="1">
                                      <a:latin typeface="Cambria Math"/>
                                    </a:rPr>
                                  </m:ctrlPr>
                                </m:sSubPr>
                                <m:e>
                                  <m:r>
                                    <a:rPr lang="uk-UA" sz="1400" i="1">
                                      <a:latin typeface="Cambria Math"/>
                                    </a:rPr>
                                    <m:t>𝑘</m:t>
                                  </m:r>
                                </m:e>
                                <m:sub>
                                  <m:r>
                                    <a:rPr lang="uk-UA" sz="1400" i="1">
                                      <a:latin typeface="Cambria Math"/>
                                    </a:rPr>
                                    <m:t>𝑖</m:t>
                                  </m:r>
                                </m:sub>
                              </m:sSub>
                              <m:r>
                                <a:rPr lang="uk-UA" sz="1400" i="1">
                                  <a:latin typeface="Cambria Math"/>
                                </a:rPr>
                                <m:t>,</m:t>
                              </m:r>
                              <m:sSub>
                                <m:sSubPr>
                                  <m:ctrlPr>
                                    <a:rPr lang="uk-UA" sz="1400" i="1">
                                      <a:latin typeface="Cambria Math"/>
                                    </a:rPr>
                                  </m:ctrlPr>
                                </m:sSubPr>
                                <m:e>
                                  <m:r>
                                    <a:rPr lang="uk-UA" sz="1400" i="1">
                                      <a:latin typeface="Cambria Math"/>
                                    </a:rPr>
                                    <m:t>𝑘</m:t>
                                  </m:r>
                                </m:e>
                                <m:sub>
                                  <m:r>
                                    <a:rPr lang="uk-UA" sz="1400" i="1">
                                      <a:latin typeface="Cambria Math"/>
                                    </a:rPr>
                                    <m:t>𝑖</m:t>
                                  </m:r>
                                </m:sub>
                              </m:sSub>
                              <m:r>
                                <a:rPr lang="uk-UA" sz="1400" i="1">
                                  <a:latin typeface="Cambria Math"/>
                                </a:rPr>
                                <m:t>)</m:t>
                              </m:r>
                            </m:den>
                          </m:f>
                        </m:e>
                      </m:nary>
                    </m:oMath>
                  </m:oMathPara>
                </a14:m>
                <a:endParaRPr lang="uk-UA" sz="1400" dirty="0"/>
              </a:p>
            </p:txBody>
          </p:sp>
        </mc:Choice>
        <mc:Fallback xmlns="">
          <p:sp>
            <p:nvSpPr>
              <p:cNvPr id="7" name="Прямоугольник 6"/>
              <p:cNvSpPr>
                <a:spLocks noRot="1" noChangeAspect="1" noMove="1" noResize="1" noEditPoints="1" noAdjustHandles="1" noChangeArrowheads="1" noChangeShapeType="1" noTextEdit="1"/>
              </p:cNvSpPr>
              <p:nvPr/>
            </p:nvSpPr>
            <p:spPr>
              <a:xfrm>
                <a:off x="297197" y="4359621"/>
                <a:ext cx="4572000" cy="703398"/>
              </a:xfrm>
              <a:prstGeom prst="rect">
                <a:avLst/>
              </a:prstGeom>
              <a:blipFill rotWithShape="1">
                <a:blip r:embed="rId5"/>
                <a:stretch>
                  <a:fillRect/>
                </a:stretch>
              </a:blipFill>
            </p:spPr>
            <p:txBody>
              <a:bodyPr/>
              <a:lstStyle/>
              <a:p>
                <a:r>
                  <a:rPr lang="uk-UA">
                    <a:noFill/>
                  </a:rPr>
                  <a:t> </a:t>
                </a:r>
              </a:p>
            </p:txBody>
          </p:sp>
        </mc:Fallback>
      </mc:AlternateContent>
      <mc:AlternateContent xmlns:mc="http://schemas.openxmlformats.org/markup-compatibility/2006" xmlns:a14="http://schemas.microsoft.com/office/drawing/2010/main">
        <mc:Choice Requires="a14">
          <p:sp>
            <p:nvSpPr>
              <p:cNvPr id="8" name="Прямоугольник 7"/>
              <p:cNvSpPr/>
              <p:nvPr/>
            </p:nvSpPr>
            <p:spPr>
              <a:xfrm>
                <a:off x="297197" y="5157192"/>
                <a:ext cx="2516651" cy="307777"/>
              </a:xfrm>
              <a:prstGeom prst="rect">
                <a:avLst/>
              </a:prstGeom>
            </p:spPr>
            <p:txBody>
              <a:bodyPr wrap="none">
                <a:spAutoFit/>
              </a:bodyPr>
              <a:lstStyle/>
              <a:p>
                <a:r>
                  <a:rPr lang="uk-UA" sz="1400" dirty="0"/>
                  <a:t>де </a:t>
                </a:r>
                <a14:m>
                  <m:oMath xmlns:m="http://schemas.openxmlformats.org/officeDocument/2006/math">
                    <m:r>
                      <a:rPr lang="uk-UA" sz="1400" i="1">
                        <a:latin typeface="Cambria Math"/>
                      </a:rPr>
                      <m:t>𝑖</m:t>
                    </m:r>
                  </m:oMath>
                </a14:m>
                <a:r>
                  <a:rPr lang="uk-UA" sz="1400" dirty="0"/>
                  <a:t>, </a:t>
                </a:r>
                <a14:m>
                  <m:oMath xmlns:m="http://schemas.openxmlformats.org/officeDocument/2006/math">
                    <m:r>
                      <a:rPr lang="en-US" sz="1400" i="1">
                        <a:latin typeface="Cambria Math"/>
                      </a:rPr>
                      <m:t>𝑖</m:t>
                    </m:r>
                    <m:r>
                      <a:rPr lang="ru-RU" sz="1400" i="1">
                        <a:latin typeface="Cambria Math"/>
                      </a:rPr>
                      <m:t>+1</m:t>
                    </m:r>
                  </m:oMath>
                </a14:m>
                <a:r>
                  <a:rPr lang="uk-UA" sz="1400" dirty="0"/>
                  <a:t> – номера </a:t>
                </a:r>
                <a:r>
                  <a:rPr lang="uk-UA" sz="1400" dirty="0" err="1"/>
                  <a:t>пікселів</a:t>
                </a:r>
                <a:r>
                  <a:rPr lang="uk-UA" sz="1400" dirty="0"/>
                  <a:t>.</a:t>
                </a:r>
              </a:p>
            </p:txBody>
          </p:sp>
        </mc:Choice>
        <mc:Fallback xmlns="">
          <p:sp>
            <p:nvSpPr>
              <p:cNvPr id="8" name="Прямоугольник 7"/>
              <p:cNvSpPr>
                <a:spLocks noRot="1" noChangeAspect="1" noMove="1" noResize="1" noEditPoints="1" noAdjustHandles="1" noChangeArrowheads="1" noChangeShapeType="1" noTextEdit="1"/>
              </p:cNvSpPr>
              <p:nvPr/>
            </p:nvSpPr>
            <p:spPr>
              <a:xfrm>
                <a:off x="297197" y="5157192"/>
                <a:ext cx="2516651" cy="307777"/>
              </a:xfrm>
              <a:prstGeom prst="rect">
                <a:avLst/>
              </a:prstGeom>
              <a:blipFill rotWithShape="1">
                <a:blip r:embed="rId6"/>
                <a:stretch>
                  <a:fillRect l="-726" t="-4000" b="-18000"/>
                </a:stretch>
              </a:blipFill>
            </p:spPr>
            <p:txBody>
              <a:bodyPr/>
              <a:lstStyle/>
              <a:p>
                <a:r>
                  <a:rPr lang="uk-UA">
                    <a:noFill/>
                  </a:rPr>
                  <a:t> </a:t>
                </a:r>
              </a:p>
            </p:txBody>
          </p:sp>
        </mc:Fallback>
      </mc:AlternateContent>
      <p:pic>
        <p:nvPicPr>
          <p:cNvPr id="6149" name="Рисунок 36" descr="Описание: http://www.sernam.ru/archive/arch.php?path=../htm/book_kir/files.book&amp;file=kir_34.files/image008.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77880" y="1358666"/>
            <a:ext cx="2466528" cy="1992538"/>
          </a:xfrm>
          <a:prstGeom prst="rect">
            <a:avLst/>
          </a:prstGeom>
          <a:noFill/>
          <a:extLst>
            <a:ext uri="{909E8E84-426E-40DD-AFC4-6F175D3DCCD1}">
              <a14:hiddenFill xmlns:a14="http://schemas.microsoft.com/office/drawing/2010/main">
                <a:solidFill>
                  <a:srgbClr val="FFFFFF"/>
                </a:solidFill>
              </a14:hiddenFill>
            </a:ext>
          </a:extLst>
        </p:spPr>
      </p:pic>
      <p:pic>
        <p:nvPicPr>
          <p:cNvPr id="6148" name="Рисунок 38" descr="Описание: http://www.sernam.ru/archive/arch.php?path=../htm/book_kir/files.book&amp;file=kir_34.files/image009.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777880" y="3228692"/>
            <a:ext cx="2534578" cy="1786838"/>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а)</a:t>
            </a:r>
            <a:endParaRPr kumimoji="0" lang="uk-UA"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Rectangle 7"/>
          <p:cNvSpPr>
            <a:spLocks noChangeArrowheads="1"/>
          </p:cNvSpPr>
          <p:nvPr/>
        </p:nvSpPr>
        <p:spPr bwMode="auto">
          <a:xfrm>
            <a:off x="0" y="33432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б)</a:t>
            </a:r>
            <a:endParaRPr kumimoji="0" lang="uk-UA"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Rectangle 8"/>
          <p:cNvSpPr>
            <a:spLocks noChangeArrowheads="1"/>
          </p:cNvSpPr>
          <p:nvPr/>
        </p:nvSpPr>
        <p:spPr bwMode="auto">
          <a:xfrm>
            <a:off x="0" y="5819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600" b="0" i="0" u="none" strike="noStrike" cap="none" normalizeH="0" baseline="0" smtClean="0">
                <a:ln>
                  <a:noFill/>
                </a:ln>
                <a:solidFill>
                  <a:schemeClr val="tx1"/>
                </a:solidFill>
                <a:effectLst/>
                <a:latin typeface="Arial" pitchFamily="34" charset="0"/>
                <a:cs typeface="Arial" pitchFamily="34" charset="0"/>
              </a:rPr>
              <a:t> </a:t>
            </a:r>
            <a:endParaRPr kumimoji="0" lang="uk-UA" sz="1800" b="0" i="0" u="none" strike="noStrike" cap="none" normalizeH="0" baseline="0" smtClean="0">
              <a:ln>
                <a:noFill/>
              </a:ln>
              <a:solidFill>
                <a:schemeClr val="tx1"/>
              </a:solidFill>
              <a:effectLst/>
              <a:latin typeface="Arial" pitchFamily="34" charset="0"/>
              <a:cs typeface="Arial" pitchFamily="34" charset="0"/>
            </a:endParaRPr>
          </a:p>
        </p:txBody>
      </p:sp>
      <p:sp>
        <p:nvSpPr>
          <p:cNvPr id="12" name="Прямоугольник 11"/>
          <p:cNvSpPr/>
          <p:nvPr/>
        </p:nvSpPr>
        <p:spPr>
          <a:xfrm>
            <a:off x="5762104" y="4941336"/>
            <a:ext cx="3190635" cy="1169551"/>
          </a:xfrm>
          <a:prstGeom prst="rect">
            <a:avLst/>
          </a:prstGeom>
        </p:spPr>
        <p:txBody>
          <a:bodyPr wrap="square">
            <a:spAutoFit/>
          </a:bodyPr>
          <a:lstStyle/>
          <a:p>
            <a:pPr algn="just"/>
            <a:r>
              <a:rPr lang="uk-UA" sz="1400" dirty="0"/>
              <a:t>Характеристика процесу фільтрації </a:t>
            </a:r>
            <a:r>
              <a:rPr lang="uk-UA" sz="1400" dirty="0" err="1" smtClean="0"/>
              <a:t>зашумленого</a:t>
            </a:r>
            <a:r>
              <a:rPr lang="uk-UA" sz="1400" dirty="0" smtClean="0"/>
              <a:t> </a:t>
            </a:r>
            <a:r>
              <a:rPr lang="uk-UA" sz="1400" dirty="0"/>
              <a:t>зображення, а) зображення </a:t>
            </a:r>
            <a:r>
              <a:rPr lang="uk-UA" sz="1400" dirty="0" err="1" smtClean="0"/>
              <a:t>зашумлене</a:t>
            </a:r>
            <a:r>
              <a:rPr lang="uk-UA" sz="1400" dirty="0" smtClean="0"/>
              <a:t> </a:t>
            </a:r>
            <a:r>
              <a:rPr lang="uk-UA" sz="1400" dirty="0"/>
              <a:t>65% шумом, б) зображення зачумлене 45% шумом</a:t>
            </a:r>
          </a:p>
        </p:txBody>
      </p:sp>
    </p:spTree>
    <p:extLst>
      <p:ext uri="{BB962C8B-B14F-4D97-AF65-F5344CB8AC3E}">
        <p14:creationId xmlns:p14="http://schemas.microsoft.com/office/powerpoint/2010/main" val="24557160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548680"/>
            <a:ext cx="8534400" cy="582888"/>
          </a:xfrm>
        </p:spPr>
        <p:txBody>
          <a:bodyPr>
            <a:noAutofit/>
          </a:bodyPr>
          <a:lstStyle/>
          <a:p>
            <a:r>
              <a:rPr lang="uk-UA" sz="2800" dirty="0" smtClean="0"/>
              <a:t/>
            </a:r>
            <a:br>
              <a:rPr lang="uk-UA" sz="2800" dirty="0" smtClean="0"/>
            </a:br>
            <a:r>
              <a:rPr lang="uk-UA" sz="2800" dirty="0"/>
              <a:t/>
            </a:r>
            <a:br>
              <a:rPr lang="uk-UA" sz="2800" dirty="0"/>
            </a:br>
            <a:r>
              <a:rPr lang="uk-UA" sz="2800" dirty="0" smtClean="0"/>
              <a:t/>
            </a:r>
            <a:br>
              <a:rPr lang="uk-UA" sz="2800" dirty="0" smtClean="0"/>
            </a:br>
            <a:r>
              <a:rPr lang="uk-UA" sz="2800" dirty="0"/>
              <a:t/>
            </a:r>
            <a:br>
              <a:rPr lang="uk-UA" sz="2800" dirty="0"/>
            </a:br>
            <a:r>
              <a:rPr lang="uk-UA" sz="2800" dirty="0" smtClean="0"/>
              <a:t/>
            </a:r>
            <a:br>
              <a:rPr lang="uk-UA" sz="2800" dirty="0" smtClean="0"/>
            </a:br>
            <a:r>
              <a:rPr lang="uk-UA" sz="2800" dirty="0"/>
              <a:t/>
            </a:r>
            <a:br>
              <a:rPr lang="uk-UA" sz="2800" dirty="0"/>
            </a:br>
            <a:r>
              <a:rPr lang="uk-UA" sz="2800" dirty="0" smtClean="0"/>
              <a:t/>
            </a:r>
            <a:br>
              <a:rPr lang="uk-UA" sz="2800" dirty="0" smtClean="0"/>
            </a:br>
            <a:r>
              <a:rPr lang="uk-UA" sz="2800" dirty="0"/>
              <a:t/>
            </a:r>
            <a:br>
              <a:rPr lang="uk-UA" sz="2800" dirty="0"/>
            </a:br>
            <a:r>
              <a:rPr lang="uk-UA" sz="2800" dirty="0" smtClean="0"/>
              <a:t/>
            </a:r>
            <a:br>
              <a:rPr lang="uk-UA" sz="2800" dirty="0" smtClean="0"/>
            </a:br>
            <a:r>
              <a:rPr lang="uk-UA" sz="2800" dirty="0" smtClean="0"/>
              <a:t>Порівняльні характеристики методів фільтрації рентгенівських зображень</a:t>
            </a:r>
            <a:endParaRPr lang="uk-UA" sz="2800" dirty="0"/>
          </a:p>
        </p:txBody>
      </p:sp>
      <p:graphicFrame>
        <p:nvGraphicFramePr>
          <p:cNvPr id="6" name="Объект 5"/>
          <p:cNvGraphicFramePr>
            <a:graphicFrameLocks noGrp="1"/>
          </p:cNvGraphicFramePr>
          <p:nvPr>
            <p:ph sz="quarter" idx="1"/>
            <p:extLst>
              <p:ext uri="{D42A27DB-BD31-4B8C-83A1-F6EECF244321}">
                <p14:modId xmlns:p14="http://schemas.microsoft.com/office/powerpoint/2010/main" val="4191156591"/>
              </p:ext>
            </p:extLst>
          </p:nvPr>
        </p:nvGraphicFramePr>
        <p:xfrm>
          <a:off x="2699792" y="3861048"/>
          <a:ext cx="2827794" cy="2560320"/>
        </p:xfrm>
        <a:graphic>
          <a:graphicData uri="http://schemas.openxmlformats.org/drawingml/2006/table">
            <a:tbl>
              <a:tblPr firstRow="1" firstCol="1" lastRow="1" lastCol="1" bandRow="1" bandCol="1">
                <a:tableStyleId>{5C22544A-7EE6-4342-B048-85BDC9FD1C3A}</a:tableStyleId>
              </a:tblPr>
              <a:tblGrid>
                <a:gridCol w="2043569"/>
                <a:gridCol w="784225"/>
              </a:tblGrid>
              <a:tr h="619760">
                <a:tc>
                  <a:txBody>
                    <a:bodyPr/>
                    <a:lstStyle/>
                    <a:p>
                      <a:pPr algn="just">
                        <a:lnSpc>
                          <a:spcPct val="150000"/>
                        </a:lnSpc>
                        <a:spcAft>
                          <a:spcPts val="0"/>
                        </a:spcAft>
                      </a:pPr>
                      <a:r>
                        <a:rPr lang="uk-UA" sz="1400" dirty="0" smtClean="0">
                          <a:solidFill>
                            <a:schemeClr val="tx1"/>
                          </a:solidFill>
                          <a:effectLst/>
                        </a:rPr>
                        <a:t>                  Критерії                                                                </a:t>
                      </a:r>
                    </a:p>
                    <a:p>
                      <a:pPr algn="just">
                        <a:lnSpc>
                          <a:spcPct val="150000"/>
                        </a:lnSpc>
                        <a:spcAft>
                          <a:spcPts val="0"/>
                        </a:spcAft>
                      </a:pPr>
                      <a:r>
                        <a:rPr lang="uk-UA" sz="1400" dirty="0" smtClean="0">
                          <a:solidFill>
                            <a:schemeClr val="tx1"/>
                          </a:solidFill>
                          <a:effectLst/>
                        </a:rPr>
                        <a:t>Метод</a:t>
                      </a:r>
                      <a:endParaRPr lang="uk-UA" sz="1400" dirty="0">
                        <a:solidFill>
                          <a:schemeClr val="tx1"/>
                        </a:solidFill>
                        <a:effectLst/>
                        <a:latin typeface="Times New Roman"/>
                        <a:ea typeface="Times New Roman"/>
                        <a:cs typeface="Times New Roman"/>
                      </a:endParaRPr>
                    </a:p>
                  </a:txBody>
                  <a:tcPr marL="68580" marR="68580" marT="0" marB="0">
                    <a:noFill/>
                  </a:tcPr>
                </a:tc>
                <a:tc>
                  <a:txBody>
                    <a:bodyPr/>
                    <a:lstStyle/>
                    <a:p>
                      <a:pPr algn="ctr">
                        <a:lnSpc>
                          <a:spcPct val="150000"/>
                        </a:lnSpc>
                        <a:spcAft>
                          <a:spcPts val="0"/>
                        </a:spcAft>
                      </a:pPr>
                      <a:r>
                        <a:rPr lang="en-US" sz="1400">
                          <a:solidFill>
                            <a:schemeClr val="tx1"/>
                          </a:solidFill>
                          <a:effectLst/>
                        </a:rPr>
                        <a:t>PSNR</a:t>
                      </a:r>
                      <a:endParaRPr lang="uk-UA" sz="1400">
                        <a:solidFill>
                          <a:schemeClr val="tx1"/>
                        </a:solidFill>
                        <a:effectLst/>
                        <a:latin typeface="Times New Roman"/>
                        <a:ea typeface="Times New Roman"/>
                        <a:cs typeface="Times New Roman"/>
                      </a:endParaRPr>
                    </a:p>
                  </a:txBody>
                  <a:tcPr marL="68580" marR="68580" marT="0" marB="0">
                    <a:noFill/>
                  </a:tcPr>
                </a:tc>
              </a:tr>
              <a:tr h="0">
                <a:tc>
                  <a:txBody>
                    <a:bodyPr/>
                    <a:lstStyle/>
                    <a:p>
                      <a:pPr algn="just">
                        <a:lnSpc>
                          <a:spcPct val="150000"/>
                        </a:lnSpc>
                        <a:spcAft>
                          <a:spcPts val="0"/>
                        </a:spcAft>
                      </a:pPr>
                      <a:r>
                        <a:rPr lang="uk-UA" sz="1400" dirty="0">
                          <a:solidFill>
                            <a:schemeClr val="tx1"/>
                          </a:solidFill>
                          <a:effectLst/>
                        </a:rPr>
                        <a:t>Медіанний фільтр</a:t>
                      </a:r>
                      <a:endParaRPr lang="uk-UA" sz="1400" dirty="0">
                        <a:solidFill>
                          <a:schemeClr val="tx1"/>
                        </a:solidFill>
                        <a:effectLst/>
                        <a:latin typeface="Times New Roman"/>
                        <a:ea typeface="Times New Roman"/>
                        <a:cs typeface="Times New Roman"/>
                      </a:endParaRPr>
                    </a:p>
                  </a:txBody>
                  <a:tcPr marL="68580" marR="68580" marT="0" marB="0">
                    <a:noFill/>
                  </a:tcPr>
                </a:tc>
                <a:tc>
                  <a:txBody>
                    <a:bodyPr/>
                    <a:lstStyle/>
                    <a:p>
                      <a:pPr algn="ctr">
                        <a:lnSpc>
                          <a:spcPct val="150000"/>
                        </a:lnSpc>
                        <a:spcAft>
                          <a:spcPts val="0"/>
                        </a:spcAft>
                      </a:pPr>
                      <a:r>
                        <a:rPr lang="uk-UA" sz="1400" dirty="0">
                          <a:solidFill>
                            <a:schemeClr val="tx1"/>
                          </a:solidFill>
                          <a:effectLst/>
                        </a:rPr>
                        <a:t>35,08</a:t>
                      </a:r>
                      <a:endParaRPr lang="uk-UA" sz="1400" dirty="0">
                        <a:solidFill>
                          <a:schemeClr val="tx1"/>
                        </a:solidFill>
                        <a:effectLst/>
                        <a:latin typeface="Times New Roman"/>
                        <a:ea typeface="Times New Roman"/>
                        <a:cs typeface="Times New Roman"/>
                      </a:endParaRPr>
                    </a:p>
                  </a:txBody>
                  <a:tcPr marL="68580" marR="68580" marT="0" marB="0">
                    <a:noFill/>
                  </a:tcPr>
                </a:tc>
              </a:tr>
              <a:tr h="0">
                <a:tc>
                  <a:txBody>
                    <a:bodyPr/>
                    <a:lstStyle/>
                    <a:p>
                      <a:pPr algn="just">
                        <a:lnSpc>
                          <a:spcPct val="150000"/>
                        </a:lnSpc>
                        <a:spcAft>
                          <a:spcPts val="0"/>
                        </a:spcAft>
                      </a:pPr>
                      <a:r>
                        <a:rPr lang="uk-UA" sz="1400" dirty="0">
                          <a:solidFill>
                            <a:schemeClr val="tx1"/>
                          </a:solidFill>
                          <a:effectLst/>
                        </a:rPr>
                        <a:t>Градієнтний фільтр</a:t>
                      </a:r>
                      <a:endParaRPr lang="uk-UA" sz="1400" dirty="0">
                        <a:solidFill>
                          <a:schemeClr val="tx1"/>
                        </a:solidFill>
                        <a:effectLst/>
                        <a:latin typeface="Times New Roman"/>
                        <a:ea typeface="Times New Roman"/>
                        <a:cs typeface="Times New Roman"/>
                      </a:endParaRPr>
                    </a:p>
                  </a:txBody>
                  <a:tcPr marL="68580" marR="68580" marT="0" marB="0">
                    <a:noFill/>
                  </a:tcPr>
                </a:tc>
                <a:tc>
                  <a:txBody>
                    <a:bodyPr/>
                    <a:lstStyle/>
                    <a:p>
                      <a:pPr algn="ctr">
                        <a:lnSpc>
                          <a:spcPct val="150000"/>
                        </a:lnSpc>
                        <a:spcAft>
                          <a:spcPts val="0"/>
                        </a:spcAft>
                      </a:pPr>
                      <a:r>
                        <a:rPr lang="uk-UA" sz="1400" dirty="0">
                          <a:solidFill>
                            <a:schemeClr val="tx1"/>
                          </a:solidFill>
                          <a:effectLst/>
                        </a:rPr>
                        <a:t>35,11</a:t>
                      </a:r>
                      <a:endParaRPr lang="uk-UA" sz="1400" dirty="0">
                        <a:solidFill>
                          <a:schemeClr val="tx1"/>
                        </a:solidFill>
                        <a:effectLst/>
                        <a:latin typeface="Times New Roman"/>
                        <a:ea typeface="Times New Roman"/>
                        <a:cs typeface="Times New Roman"/>
                      </a:endParaRPr>
                    </a:p>
                  </a:txBody>
                  <a:tcPr marL="68580" marR="68580" marT="0" marB="0">
                    <a:noFill/>
                  </a:tcPr>
                </a:tc>
              </a:tr>
              <a:tr h="0">
                <a:tc>
                  <a:txBody>
                    <a:bodyPr/>
                    <a:lstStyle/>
                    <a:p>
                      <a:pPr>
                        <a:lnSpc>
                          <a:spcPct val="150000"/>
                        </a:lnSpc>
                        <a:spcAft>
                          <a:spcPts val="0"/>
                        </a:spcAft>
                      </a:pPr>
                      <a:r>
                        <a:rPr lang="uk-UA" sz="1400">
                          <a:solidFill>
                            <a:schemeClr val="tx1"/>
                          </a:solidFill>
                          <a:effectLst/>
                        </a:rPr>
                        <a:t>Фільтр Гауса </a:t>
                      </a:r>
                      <a:endParaRPr lang="uk-UA" sz="1400">
                        <a:solidFill>
                          <a:schemeClr val="tx1"/>
                        </a:solidFill>
                        <a:effectLst/>
                        <a:latin typeface="Times New Roman"/>
                        <a:ea typeface="Times New Roman"/>
                        <a:cs typeface="Times New Roman"/>
                      </a:endParaRPr>
                    </a:p>
                  </a:txBody>
                  <a:tcPr marL="68580" marR="68580" marT="0" marB="0">
                    <a:noFill/>
                  </a:tcPr>
                </a:tc>
                <a:tc>
                  <a:txBody>
                    <a:bodyPr/>
                    <a:lstStyle/>
                    <a:p>
                      <a:pPr algn="ctr">
                        <a:lnSpc>
                          <a:spcPct val="150000"/>
                        </a:lnSpc>
                        <a:spcAft>
                          <a:spcPts val="0"/>
                        </a:spcAft>
                      </a:pPr>
                      <a:r>
                        <a:rPr lang="uk-UA" sz="1400" dirty="0">
                          <a:solidFill>
                            <a:schemeClr val="tx1"/>
                          </a:solidFill>
                          <a:effectLst/>
                        </a:rPr>
                        <a:t>35,24</a:t>
                      </a:r>
                      <a:endParaRPr lang="uk-UA" sz="1400" dirty="0">
                        <a:solidFill>
                          <a:schemeClr val="tx1"/>
                        </a:solidFill>
                        <a:effectLst/>
                        <a:latin typeface="Times New Roman"/>
                        <a:ea typeface="Times New Roman"/>
                        <a:cs typeface="Times New Roman"/>
                      </a:endParaRPr>
                    </a:p>
                  </a:txBody>
                  <a:tcPr marL="68580" marR="68580" marT="0" marB="0">
                    <a:noFill/>
                  </a:tcPr>
                </a:tc>
              </a:tr>
              <a:tr h="180975">
                <a:tc>
                  <a:txBody>
                    <a:bodyPr/>
                    <a:lstStyle/>
                    <a:p>
                      <a:pPr algn="just">
                        <a:lnSpc>
                          <a:spcPct val="150000"/>
                        </a:lnSpc>
                        <a:spcAft>
                          <a:spcPts val="0"/>
                        </a:spcAft>
                      </a:pPr>
                      <a:r>
                        <a:rPr lang="uk-UA" sz="1400" dirty="0">
                          <a:solidFill>
                            <a:schemeClr val="tx1"/>
                          </a:solidFill>
                          <a:effectLst/>
                        </a:rPr>
                        <a:t>Інверсний фільтр</a:t>
                      </a:r>
                      <a:endParaRPr lang="uk-UA" sz="1400" dirty="0">
                        <a:solidFill>
                          <a:schemeClr val="tx1"/>
                        </a:solidFill>
                        <a:effectLst/>
                        <a:latin typeface="Times New Roman"/>
                        <a:ea typeface="Times New Roman"/>
                        <a:cs typeface="Times New Roman"/>
                      </a:endParaRPr>
                    </a:p>
                  </a:txBody>
                  <a:tcPr marL="68580" marR="68580" marT="0" marB="0">
                    <a:noFill/>
                  </a:tcPr>
                </a:tc>
                <a:tc>
                  <a:txBody>
                    <a:bodyPr/>
                    <a:lstStyle/>
                    <a:p>
                      <a:pPr algn="ctr">
                        <a:lnSpc>
                          <a:spcPct val="150000"/>
                        </a:lnSpc>
                        <a:spcAft>
                          <a:spcPts val="0"/>
                        </a:spcAft>
                      </a:pPr>
                      <a:r>
                        <a:rPr lang="uk-UA" sz="1400" dirty="0">
                          <a:solidFill>
                            <a:schemeClr val="tx1"/>
                          </a:solidFill>
                          <a:effectLst/>
                        </a:rPr>
                        <a:t>35,8</a:t>
                      </a:r>
                      <a:endParaRPr lang="uk-UA" sz="1400" dirty="0">
                        <a:solidFill>
                          <a:schemeClr val="tx1"/>
                        </a:solidFill>
                        <a:effectLst/>
                        <a:latin typeface="Times New Roman"/>
                        <a:ea typeface="Times New Roman"/>
                        <a:cs typeface="Times New Roman"/>
                      </a:endParaRPr>
                    </a:p>
                  </a:txBody>
                  <a:tcPr marL="68580" marR="68580" marT="0" marB="0">
                    <a:noFill/>
                  </a:tcPr>
                </a:tc>
              </a:tr>
              <a:tr h="209550">
                <a:tc>
                  <a:txBody>
                    <a:bodyPr/>
                    <a:lstStyle/>
                    <a:p>
                      <a:pPr algn="just">
                        <a:spcAft>
                          <a:spcPts val="0"/>
                        </a:spcAft>
                      </a:pPr>
                      <a:r>
                        <a:rPr lang="uk-UA" sz="1400">
                          <a:solidFill>
                            <a:schemeClr val="tx1"/>
                          </a:solidFill>
                          <a:effectLst/>
                        </a:rPr>
                        <a:t>Фільтр Фінера</a:t>
                      </a:r>
                      <a:endParaRPr lang="uk-UA" sz="1400">
                        <a:solidFill>
                          <a:schemeClr val="tx1"/>
                        </a:solidFill>
                        <a:effectLst/>
                        <a:latin typeface="Times New Roman"/>
                        <a:ea typeface="Times New Roman"/>
                        <a:cs typeface="Times New Roman"/>
                      </a:endParaRPr>
                    </a:p>
                  </a:txBody>
                  <a:tcPr marL="68580" marR="68580" marT="0" marB="0">
                    <a:noFill/>
                  </a:tcPr>
                </a:tc>
                <a:tc>
                  <a:txBody>
                    <a:bodyPr/>
                    <a:lstStyle/>
                    <a:p>
                      <a:pPr algn="ctr">
                        <a:lnSpc>
                          <a:spcPct val="150000"/>
                        </a:lnSpc>
                        <a:spcAft>
                          <a:spcPts val="0"/>
                        </a:spcAft>
                      </a:pPr>
                      <a:r>
                        <a:rPr lang="uk-UA" sz="1400" dirty="0">
                          <a:solidFill>
                            <a:schemeClr val="tx1"/>
                          </a:solidFill>
                          <a:effectLst/>
                        </a:rPr>
                        <a:t>37,01</a:t>
                      </a:r>
                      <a:endParaRPr lang="uk-UA" sz="1400" dirty="0">
                        <a:solidFill>
                          <a:schemeClr val="tx1"/>
                        </a:solidFill>
                        <a:effectLst/>
                        <a:latin typeface="Times New Roman"/>
                        <a:ea typeface="Times New Roman"/>
                        <a:cs typeface="Times New Roman"/>
                      </a:endParaRPr>
                    </a:p>
                  </a:txBody>
                  <a:tcPr marL="68580" marR="68580" marT="0" marB="0">
                    <a:noFill/>
                  </a:tcPr>
                </a:tc>
              </a:tr>
            </a:tbl>
          </a:graphicData>
        </a:graphic>
      </p:graphicFrame>
      <p:cxnSp>
        <p:nvCxnSpPr>
          <p:cNvPr id="8" name="Прямая соединительная линия 7"/>
          <p:cNvCxnSpPr/>
          <p:nvPr/>
        </p:nvCxnSpPr>
        <p:spPr>
          <a:xfrm>
            <a:off x="2699792" y="3938671"/>
            <a:ext cx="2088232" cy="504056"/>
          </a:xfrm>
          <a:prstGeom prst="line">
            <a:avLst/>
          </a:prstGeom>
        </p:spPr>
        <p:style>
          <a:lnRef idx="1">
            <a:schemeClr val="accent1"/>
          </a:lnRef>
          <a:fillRef idx="0">
            <a:schemeClr val="accent1"/>
          </a:fillRef>
          <a:effectRef idx="0">
            <a:schemeClr val="accent1"/>
          </a:effectRef>
          <a:fontRef idx="minor">
            <a:schemeClr val="tx1"/>
          </a:fontRef>
        </p:style>
      </p:cxnSp>
      <p:sp>
        <p:nvSpPr>
          <p:cNvPr id="9" name="Прямоугольник 8"/>
          <p:cNvSpPr/>
          <p:nvPr/>
        </p:nvSpPr>
        <p:spPr>
          <a:xfrm>
            <a:off x="1621768" y="3487701"/>
            <a:ext cx="5976664" cy="307777"/>
          </a:xfrm>
          <a:prstGeom prst="rect">
            <a:avLst/>
          </a:prstGeom>
        </p:spPr>
        <p:txBody>
          <a:bodyPr wrap="square">
            <a:spAutoFit/>
          </a:bodyPr>
          <a:lstStyle/>
          <a:p>
            <a:r>
              <a:rPr lang="uk-UA" sz="1400" dirty="0"/>
              <a:t>Значення критеріїв якості для різних методів підвищення різкості</a:t>
            </a:r>
          </a:p>
        </p:txBody>
      </p:sp>
      <p:pic>
        <p:nvPicPr>
          <p:cNvPr id="11" name="Рисунок 10"/>
          <p:cNvPicPr/>
          <p:nvPr/>
        </p:nvPicPr>
        <p:blipFill>
          <a:blip r:embed="rId3">
            <a:extLst>
              <a:ext uri="{28A0092B-C50C-407E-A947-70E740481C1C}">
                <a14:useLocalDpi xmlns:a14="http://schemas.microsoft.com/office/drawing/2010/main" val="0"/>
              </a:ext>
            </a:extLst>
          </a:blip>
          <a:srcRect/>
          <a:stretch>
            <a:fillRect/>
          </a:stretch>
        </p:blipFill>
        <p:spPr bwMode="auto">
          <a:xfrm>
            <a:off x="539552" y="1385836"/>
            <a:ext cx="2285419" cy="1853371"/>
          </a:xfrm>
          <a:prstGeom prst="rect">
            <a:avLst/>
          </a:prstGeom>
          <a:noFill/>
          <a:ln>
            <a:noFill/>
          </a:ln>
        </p:spPr>
      </p:pic>
      <p:sp>
        <p:nvSpPr>
          <p:cNvPr id="10" name="Rectangle 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12" name="Объект 11"/>
          <p:cNvGraphicFramePr>
            <a:graphicFrameLocks noChangeAspect="1"/>
          </p:cNvGraphicFramePr>
          <p:nvPr>
            <p:extLst>
              <p:ext uri="{D42A27DB-BD31-4B8C-83A1-F6EECF244321}">
                <p14:modId xmlns:p14="http://schemas.microsoft.com/office/powerpoint/2010/main" val="2114467741"/>
              </p:ext>
            </p:extLst>
          </p:nvPr>
        </p:nvGraphicFramePr>
        <p:xfrm>
          <a:off x="5724128" y="1474291"/>
          <a:ext cx="2543175" cy="1009650"/>
        </p:xfrm>
        <a:graphic>
          <a:graphicData uri="http://schemas.openxmlformats.org/presentationml/2006/ole">
            <mc:AlternateContent xmlns:mc="http://schemas.openxmlformats.org/markup-compatibility/2006">
              <mc:Choice xmlns:v="urn:schemas-microsoft-com:vml" Requires="v">
                <p:oleObj spid="_x0000_s7201" name="Формула" r:id="rId4" imgW="2133600" imgH="838200" progId="Equation.3">
                  <p:embed/>
                </p:oleObj>
              </mc:Choice>
              <mc:Fallback>
                <p:oleObj name="Формула" r:id="rId4" imgW="2133600" imgH="8382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24128" y="1474291"/>
                        <a:ext cx="2543175" cy="1009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Rectangle 4"/>
          <p:cNvSpPr>
            <a:spLocks noChangeArrowheads="1"/>
          </p:cNvSpPr>
          <p:nvPr/>
        </p:nvSpPr>
        <p:spPr bwMode="auto">
          <a:xfrm>
            <a:off x="0" y="10096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a:t>
            </a:r>
            <a:r>
              <a:rPr kumimoji="0" lang="uk-UA" sz="600" b="0" i="0" u="none" strike="noStrike" cap="none" normalizeH="0" baseline="0" smtClean="0">
                <a:ln>
                  <a:noFill/>
                </a:ln>
                <a:solidFill>
                  <a:schemeClr val="tx1"/>
                </a:solidFill>
                <a:effectLst/>
                <a:latin typeface="Arial" pitchFamily="34" charset="0"/>
                <a:cs typeface="Arial" pitchFamily="34" charset="0"/>
              </a:rPr>
              <a:t> </a:t>
            </a:r>
            <a:endParaRPr kumimoji="0" lang="uk-UA"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25" name="Объект 24"/>
          <p:cNvGraphicFramePr>
            <a:graphicFrameLocks noChangeAspect="1"/>
          </p:cNvGraphicFramePr>
          <p:nvPr>
            <p:extLst>
              <p:ext uri="{D42A27DB-BD31-4B8C-83A1-F6EECF244321}">
                <p14:modId xmlns:p14="http://schemas.microsoft.com/office/powerpoint/2010/main" val="2465304721"/>
              </p:ext>
            </p:extLst>
          </p:nvPr>
        </p:nvGraphicFramePr>
        <p:xfrm>
          <a:off x="4701530" y="2542803"/>
          <a:ext cx="590550" cy="238125"/>
        </p:xfrm>
        <a:graphic>
          <a:graphicData uri="http://schemas.openxmlformats.org/presentationml/2006/ole">
            <mc:AlternateContent xmlns:mc="http://schemas.openxmlformats.org/markup-compatibility/2006">
              <mc:Choice xmlns:v="urn:schemas-microsoft-com:vml" Requires="v">
                <p:oleObj spid="_x0000_s7202" name="Формула" r:id="rId6" imgW="507780" imgH="203112" progId="Equation.3">
                  <p:embed/>
                </p:oleObj>
              </mc:Choice>
              <mc:Fallback>
                <p:oleObj name="Формула" r:id="rId6" imgW="507780" imgH="203112" progId="Equation.3">
                  <p:embed/>
                  <p:pic>
                    <p:nvPicPr>
                      <p:cNvPr id="0" name="Object 1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01530" y="2542803"/>
                        <a:ext cx="590550" cy="238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6" name="Объект 25"/>
          <p:cNvGraphicFramePr>
            <a:graphicFrameLocks noChangeAspect="1"/>
          </p:cNvGraphicFramePr>
          <p:nvPr>
            <p:extLst>
              <p:ext uri="{D42A27DB-BD31-4B8C-83A1-F6EECF244321}">
                <p14:modId xmlns:p14="http://schemas.microsoft.com/office/powerpoint/2010/main" val="3923000678"/>
              </p:ext>
            </p:extLst>
          </p:nvPr>
        </p:nvGraphicFramePr>
        <p:xfrm>
          <a:off x="4635613" y="3008759"/>
          <a:ext cx="581025" cy="276225"/>
        </p:xfrm>
        <a:graphic>
          <a:graphicData uri="http://schemas.openxmlformats.org/presentationml/2006/ole">
            <mc:AlternateContent xmlns:mc="http://schemas.openxmlformats.org/markup-compatibility/2006">
              <mc:Choice xmlns:v="urn:schemas-microsoft-com:vml" Requires="v">
                <p:oleObj spid="_x0000_s7203" name="Формула" r:id="rId8" imgW="508000" imgH="241300" progId="Equation.3">
                  <p:embed/>
                </p:oleObj>
              </mc:Choice>
              <mc:Fallback>
                <p:oleObj name="Формула" r:id="rId8" imgW="508000" imgH="241300" progId="Equation.3">
                  <p:embed/>
                  <p:pic>
                    <p:nvPicPr>
                      <p:cNvPr id="0" name="Object 1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35613" y="3008759"/>
                        <a:ext cx="581025" cy="2762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8" name="Rectangle 18"/>
          <p:cNvSpPr>
            <a:spLocks noChangeArrowheads="1"/>
          </p:cNvSpPr>
          <p:nvPr/>
        </p:nvSpPr>
        <p:spPr bwMode="auto">
          <a:xfrm>
            <a:off x="5294176" y="2485939"/>
            <a:ext cx="4608511"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198813" algn="ctr"/>
                <a:tab pos="5940425" algn="r"/>
              </a:tabLst>
            </a:pPr>
            <a:r>
              <a:rPr kumimoji="0" lang="uk-UA" sz="1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 інтенсивність поточного </a:t>
            </a:r>
            <a:r>
              <a:rPr kumimoji="0" lang="uk-UA" sz="14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піксела</a:t>
            </a:r>
            <a:r>
              <a:rPr kumimoji="0" lang="uk-UA" sz="1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вхідного зображення;</a:t>
            </a:r>
            <a:endParaRPr kumimoji="0" lang="uk-UA"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198813" algn="ctr"/>
                <a:tab pos="5940425" algn="r"/>
              </a:tabLst>
            </a:pPr>
            <a:endParaRPr kumimoji="0" lang="uk-U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9" name="Rectangle 19"/>
          <p:cNvSpPr>
            <a:spLocks noChangeArrowheads="1"/>
          </p:cNvSpPr>
          <p:nvPr/>
        </p:nvSpPr>
        <p:spPr bwMode="auto">
          <a:xfrm>
            <a:off x="5294176" y="2964481"/>
            <a:ext cx="3454288"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198813" algn="ctr"/>
                <a:tab pos="5940425" algn="r"/>
              </a:tabLst>
            </a:pPr>
            <a:r>
              <a:rPr kumimoji="0" lang="uk-UA" sz="1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 інтенсивність поточного </a:t>
            </a:r>
            <a:r>
              <a:rPr kumimoji="0" lang="uk-UA" sz="14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піксела</a:t>
            </a:r>
            <a:r>
              <a:rPr kumimoji="0" lang="uk-UA" sz="1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обробленого зображення;</a:t>
            </a:r>
            <a:endParaRPr kumimoji="0" lang="uk-U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Rectangle 2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49956028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Цивільна">
  <a:themeElements>
    <a:clrScheme name="Цивільна">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Цивільна">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Цивільна">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2718</TotalTime>
  <Words>1186</Words>
  <Application>Microsoft Office PowerPoint</Application>
  <PresentationFormat>Экран (4:3)</PresentationFormat>
  <Paragraphs>201</Paragraphs>
  <Slides>21</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3</vt:i4>
      </vt:variant>
      <vt:variant>
        <vt:lpstr>Заголовки слайдов</vt:lpstr>
      </vt:variant>
      <vt:variant>
        <vt:i4>21</vt:i4>
      </vt:variant>
    </vt:vector>
  </HeadingPairs>
  <TitlesOfParts>
    <vt:vector size="25" baseType="lpstr">
      <vt:lpstr>Цивільна</vt:lpstr>
      <vt:lpstr>Формула</vt:lpstr>
      <vt:lpstr>Microsoft Equation 3.0</vt:lpstr>
      <vt:lpstr>Документ Microsoft Visio</vt:lpstr>
      <vt:lpstr>Розробка контурного детектора рентгенівських зображень</vt:lpstr>
      <vt:lpstr>Актуальність</vt:lpstr>
      <vt:lpstr>Мета дослідження</vt:lpstr>
      <vt:lpstr>Класифікація методів крайового детектування ренгенівських об’зображень</vt:lpstr>
      <vt:lpstr>   Класифікація методів крайового фільтрації рентгенівських зображень</vt:lpstr>
      <vt:lpstr>Класифікація захворювання дисплазії кульшового суглоба</vt:lpstr>
      <vt:lpstr>Методи діагностування дислпазії</vt:lpstr>
      <vt:lpstr>Математична модель фільтра Вінера</vt:lpstr>
      <vt:lpstr>         Порівняльні характеристики методів фільтрації рентгенівських зображень</vt:lpstr>
      <vt:lpstr>Математична модель підвищення різкості рентгенівських   зображень </vt:lpstr>
      <vt:lpstr>Дослідження роботи методу підвищення різкості рентгенівських     зображень</vt:lpstr>
      <vt:lpstr>Значення критеріїв якості для різних методів підвищення різкості </vt:lpstr>
      <vt:lpstr>Гістограми зображень для різних методів підвищення різкості</vt:lpstr>
      <vt:lpstr>Алгоритм підвищення різкості рентгенівських зображень</vt:lpstr>
      <vt:lpstr>Метод  виділення контуру об’єктів на рентгенівському зображенні </vt:lpstr>
      <vt:lpstr>Алгоритм контурного детектора рентгенівських зображень </vt:lpstr>
      <vt:lpstr>Базова підготовка зображення</vt:lpstr>
      <vt:lpstr>Фільтрація обраної області фільтром Вінера</vt:lpstr>
      <vt:lpstr>Підвищення різкості та виділення контуру робочої області рентгенівського зображення </vt:lpstr>
      <vt:lpstr>Визначення кутових параметрів  для діагностування дисплазії</vt:lpstr>
      <vt:lpstr>Висновки</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Виділення контурів зображень за допомогою ПЛІС</dc:title>
  <dc:creator>Sara Yasmeen (Wipro Technologies)</dc:creator>
  <cp:lastModifiedBy>AGU</cp:lastModifiedBy>
  <cp:revision>52</cp:revision>
  <dcterms:created xsi:type="dcterms:W3CDTF">2010-02-23T11:30:32Z</dcterms:created>
  <dcterms:modified xsi:type="dcterms:W3CDTF">2015-11-25T21:36:57Z</dcterms:modified>
</cp:coreProperties>
</file>