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sdx" ContentType="application/vnd.ms-visio.drawing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6" r:id="rId1"/>
  </p:sldMasterIdLst>
  <p:notesMasterIdLst>
    <p:notesMasterId r:id="rId17"/>
  </p:notesMasterIdLst>
  <p:sldIdLst>
    <p:sldId id="257" r:id="rId2"/>
    <p:sldId id="269" r:id="rId3"/>
    <p:sldId id="260" r:id="rId4"/>
    <p:sldId id="267" r:id="rId5"/>
    <p:sldId id="286" r:id="rId6"/>
    <p:sldId id="292" r:id="rId7"/>
    <p:sldId id="287" r:id="rId8"/>
    <p:sldId id="288" r:id="rId9"/>
    <p:sldId id="289" r:id="rId10"/>
    <p:sldId id="290" r:id="rId11"/>
    <p:sldId id="291" r:id="rId12"/>
    <p:sldId id="293" r:id="rId13"/>
    <p:sldId id="266" r:id="rId14"/>
    <p:sldId id="283" r:id="rId15"/>
    <p:sldId id="285" r:id="rId16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1197" autoAdjust="0"/>
  </p:normalViewPr>
  <p:slideViewPr>
    <p:cSldViewPr>
      <p:cViewPr varScale="1">
        <p:scale>
          <a:sx n="99" d="100"/>
          <a:sy n="99" d="100"/>
        </p:scale>
        <p:origin x="324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2FE13-03C5-43E3-89FA-98FB0F1DF210}" type="datetimeFigureOut">
              <a:rPr lang="uk-UA" smtClean="0"/>
              <a:pPr/>
              <a:t>21.11.2015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C991FC-D6C5-426E-8C57-8886620FE34D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951680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C991FC-D6C5-426E-8C57-8886620FE34D}" type="slidenum">
              <a:rPr lang="uk-UA" smtClean="0"/>
              <a:pPr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89894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12296-B1ED-473E-A55D-49CBF31E6503}" type="datetimeFigureOut">
              <a:rPr lang="uk-UA" smtClean="0"/>
              <a:pPr/>
              <a:t>21.11.2015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DFF5A-0DEC-4B23-BCCF-31F90390A558}" type="slidenum">
              <a:rPr lang="uk-UA" smtClean="0"/>
              <a:pPr/>
              <a:t>‹#›</a:t>
            </a:fld>
            <a:endParaRPr lang="uk-UA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09766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12296-B1ED-473E-A55D-49CBF31E6503}" type="datetimeFigureOut">
              <a:rPr lang="uk-UA" smtClean="0"/>
              <a:pPr/>
              <a:t>21.11.2015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DFF5A-0DEC-4B23-BCCF-31F90390A558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898311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2302"/>
            <a:ext cx="1971675" cy="575989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2302"/>
            <a:ext cx="5800725" cy="5759898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12296-B1ED-473E-A55D-49CBF31E6503}" type="datetimeFigureOut">
              <a:rPr lang="uk-UA" smtClean="0"/>
              <a:pPr/>
              <a:t>21.11.2015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DFF5A-0DEC-4B23-BCCF-31F90390A558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57723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12296-B1ED-473E-A55D-49CBF31E6503}" type="datetimeFigureOut">
              <a:rPr lang="uk-UA" smtClean="0"/>
              <a:pPr/>
              <a:t>21.11.2015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DFF5A-0DEC-4B23-BCCF-31F90390A558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059184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12296-B1ED-473E-A55D-49CBF31E6503}" type="datetimeFigureOut">
              <a:rPr lang="uk-UA" smtClean="0"/>
              <a:pPr/>
              <a:t>21.11.2015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DFF5A-0DEC-4B23-BCCF-31F90390A558}" type="slidenum">
              <a:rPr lang="uk-UA" smtClean="0"/>
              <a:pPr/>
              <a:t>‹#›</a:t>
            </a:fld>
            <a:endParaRPr lang="uk-UA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99398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5"/>
            <a:ext cx="370332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12296-B1ED-473E-A55D-49CBF31E6503}" type="datetimeFigureOut">
              <a:rPr lang="uk-UA" smtClean="0"/>
              <a:pPr/>
              <a:t>21.11.2015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DFF5A-0DEC-4B23-BCCF-31F90390A558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832675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12296-B1ED-473E-A55D-49CBF31E6503}" type="datetimeFigureOut">
              <a:rPr lang="uk-UA" smtClean="0"/>
              <a:pPr/>
              <a:t>21.11.2015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DFF5A-0DEC-4B23-BCCF-31F90390A558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439411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12296-B1ED-473E-A55D-49CBF31E6503}" type="datetimeFigureOut">
              <a:rPr lang="uk-UA" smtClean="0"/>
              <a:pPr/>
              <a:t>21.11.2015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DFF5A-0DEC-4B23-BCCF-31F90390A558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17488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12296-B1ED-473E-A55D-49CBF31E6503}" type="datetimeFigureOut">
              <a:rPr lang="uk-UA" smtClean="0"/>
              <a:pPr/>
              <a:t>21.11.2015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DFF5A-0DEC-4B23-BCCF-31F90390A558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034031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450" y="731520"/>
            <a:ext cx="486918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9A012296-B1ED-473E-A55D-49CBF31E6503}" type="datetimeFigureOut">
              <a:rPr lang="uk-UA" smtClean="0"/>
              <a:pPr/>
              <a:t>21.11.2015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15DFF5A-0DEC-4B23-BCCF-31F90390A558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030567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5234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60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12296-B1ED-473E-A55D-49CBF31E6503}" type="datetimeFigureOut">
              <a:rPr lang="uk-UA" smtClean="0"/>
              <a:pPr/>
              <a:t>21.11.2015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DFF5A-0DEC-4B23-BCCF-31F90390A558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190925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A012296-B1ED-473E-A55D-49CBF31E6503}" type="datetimeFigureOut">
              <a:rPr lang="uk-UA" smtClean="0"/>
              <a:pPr/>
              <a:t>21.11.2015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F15DFF5A-0DEC-4B23-BCCF-31F90390A558}" type="slidenum">
              <a:rPr lang="uk-UA" smtClean="0"/>
              <a:pPr/>
              <a:t>‹#›</a:t>
            </a:fld>
            <a:endParaRPr lang="uk-UA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04358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7" r:id="rId1"/>
    <p:sldLayoutId id="2147483828" r:id="rId2"/>
    <p:sldLayoutId id="2147483829" r:id="rId3"/>
    <p:sldLayoutId id="2147483830" r:id="rId4"/>
    <p:sldLayoutId id="2147483831" r:id="rId5"/>
    <p:sldLayoutId id="2147483832" r:id="rId6"/>
    <p:sldLayoutId id="2147483833" r:id="rId7"/>
    <p:sldLayoutId id="2147483834" r:id="rId8"/>
    <p:sldLayoutId id="2147483835" r:id="rId9"/>
    <p:sldLayoutId id="2147483836" r:id="rId10"/>
    <p:sldLayoutId id="2147483837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Visio1.vsd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3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Visio2.vsd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5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Visio3.vsd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6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Visio4.vsd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1071546"/>
            <a:ext cx="8429684" cy="2314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uk-UA" sz="5400" dirty="0" smtClean="0"/>
              <a:t> </a:t>
            </a:r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ДВОДІАПАЗОННИЙ ДИМОВИЙ СПОВІЩУВАЧ</a:t>
            </a:r>
            <a:endParaRPr lang="uk-UA" sz="48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07191" y="5373216"/>
            <a:ext cx="792961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Виконала ст. гр. </a:t>
            </a:r>
            <a:r>
              <a:rPr lang="uk-UA" sz="24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МП-14м                        </a:t>
            </a:r>
            <a:r>
              <a:rPr lang="uk-UA" sz="24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Ланова Віолета </a:t>
            </a:r>
          </a:p>
          <a:p>
            <a:r>
              <a:rPr lang="uk-UA" sz="24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Науковий керівник          </a:t>
            </a:r>
            <a:r>
              <a:rPr lang="uk-UA" sz="2400" b="1" i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Білинський</a:t>
            </a:r>
            <a:r>
              <a:rPr lang="uk-UA" sz="24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Йосип Йосипович</a:t>
            </a:r>
            <a:endParaRPr lang="uk-UA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5821234"/>
            <a:ext cx="9144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ctr"/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Структурна схема дводіапазонного димового сповіщувача</a:t>
            </a:r>
            <a:endParaRPr kumimoji="0" lang="uk-U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94192" y="692696"/>
            <a:ext cx="5555615" cy="47148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698680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Рисунок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90" t="15800" r="7838" b="5928"/>
          <a:stretch>
            <a:fillRect/>
          </a:stretch>
        </p:blipFill>
        <p:spPr bwMode="auto">
          <a:xfrm>
            <a:off x="107504" y="908719"/>
            <a:ext cx="4527203" cy="4731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49" name="Рисунок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11" t="16536" r="17245" b="6296"/>
          <a:stretch>
            <a:fillRect/>
          </a:stretch>
        </p:blipFill>
        <p:spPr bwMode="auto">
          <a:xfrm>
            <a:off x="4716016" y="908719"/>
            <a:ext cx="4330182" cy="4731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35433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967209" y="6023992"/>
            <a:ext cx="6910033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Зовнішній вигляд розробленої друкованої плати з встановленими компонентами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33230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519175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4" name="Прямоугольник 3"/>
          <p:cNvSpPr/>
          <p:nvPr/>
        </p:nvSpPr>
        <p:spPr>
          <a:xfrm>
            <a:off x="-192673" y="5373216"/>
            <a:ext cx="936518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Моделювання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підсилювача дводіапазонного димового </a:t>
            </a:r>
          </a:p>
          <a:p>
            <a:pPr algn="ctr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сповіщувача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1"/>
          <p:cNvSpPr>
            <a:spLocks noChangeArrowheads="1"/>
          </p:cNvSpPr>
          <p:nvPr/>
        </p:nvSpPr>
        <p:spPr bwMode="auto">
          <a:xfrm>
            <a:off x="-12805" y="692696"/>
            <a:ext cx="9144000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0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uk-UA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ВИСНОВКИ</a:t>
            </a:r>
          </a:p>
          <a:p>
            <a:pPr marL="0" marR="0" lvl="0" indent="4500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endParaRPr kumimoji="0" lang="uk-UA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indent="450000"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Проведено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аналіз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існуючих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сенсорів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температур та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визначено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одним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із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найбільш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перспективним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є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мікроелектронного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сенсора температури з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частотним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виходом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терморезисторів,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адже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багато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процесів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регулюється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значень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температури.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Такий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перетворювач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є одних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із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найточніших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перетворювачів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температури. Похибка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виміру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температури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складати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0,001°С.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Перевагами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такого сенсора є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висока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точність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чутливість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довготривала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стабільність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відносна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простота та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надійність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000"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Розроблено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принципову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електричну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схему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мікроелектронного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сенсора температури з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частотним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виходом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терморезисторів. Створено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математичну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модель сенсора температури та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отримано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графічні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залежності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вольт-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амперної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характеристики,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повного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опору та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залежність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частоти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генерації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температури.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Встановлено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зростанням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температури (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зменшенням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до  </a:t>
            </a:r>
            <a:r>
              <a:rPr lang="ru-RU" sz="1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зменшується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частота з  до  МГц.</a:t>
            </a:r>
            <a:endParaRPr lang="uk-UA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000"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uk-UA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000"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Розроблено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технологічний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маршрут виготовлення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мікроелектронного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сенсора температури з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частотним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виходом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терморезисторів за </a:t>
            </a:r>
            <a:r>
              <a:rPr lang="uk-U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інтегральною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технологією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визначено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переваги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обраної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технології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оскільки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дана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технологія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має більш високу надійність та велику механічну міцність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ніж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гібридна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забезпечуючи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цьому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достатню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точність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Розроблено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топологію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інтегральної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мікросхеми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000"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Проаналізовано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небезпечні та шкідливі виробничі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фактори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приміщенні при досліджені </a:t>
            </a:r>
            <a:r>
              <a:rPr lang="uk-U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мікроелектронного сенсора температури з частотним виходом на основі терморезисторів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Запропоновані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покращення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умов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праці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uk-UA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467544" y="2472571"/>
            <a:ext cx="771530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457200"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7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Дякую за увагу</a:t>
            </a:r>
            <a:endParaRPr kumimoji="0" lang="uk-UA" sz="72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23804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28876" y="1138974"/>
            <a:ext cx="9144000" cy="5109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uk-UA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Актуальність теми</a:t>
            </a: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uk-UA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indent="450000" algn="just"/>
            <a:r>
              <a:rPr lang="uk-UA" sz="1600" dirty="0"/>
              <a:t>Використання досягнень сучасної мікроелектронної технології привело до значних успіхів у створенні різноманітних пристроїв контролю і керування. Проте часто отримання високих метрологічних характеристик апаратури досягається за рахунок підвищення її складності, габаритів, маси і вартості. Для подальшого суттєвого підвищення якості первинних перетворювачів необхідно використовувати нові фізичні явища і пошук нових принципів реалізації пристроїв, які відзначаються багатофункціональністю, малою споживаною потужністю, стабільністю характеристик, високою чутливістю, підвищеною швидкодією і надійністю. На сучасному рівні розвитку функціональної мікроелектроніки її досягнення можна використати для створення принципово нового класу частотних перетворювачів температури, які відповідають цим вимогам</a:t>
            </a:r>
            <a:r>
              <a:rPr lang="uk-UA" sz="1600" dirty="0" smtClean="0"/>
              <a:t>.</a:t>
            </a:r>
            <a:endParaRPr lang="en-US" sz="1600" dirty="0" smtClean="0"/>
          </a:p>
          <a:p>
            <a:pPr algn="just"/>
            <a:r>
              <a:rPr lang="en-US" sz="1600" dirty="0" smtClean="0"/>
              <a:t>         </a:t>
            </a:r>
            <a:r>
              <a:rPr lang="uk-UA" sz="1600" dirty="0" smtClean="0"/>
              <a:t>Провідне </a:t>
            </a:r>
            <a:r>
              <a:rPr lang="uk-UA" sz="1600" dirty="0"/>
              <a:t>місце у використанні техлоногічних процесах промисловості займають сенсори температури, проте більшість з них є аналоговими, недоліками яких є: 1 низький вихідний сигнал, 2 низька завадостійкість, 3 низька чутливість, точність вимірювання, 4 складні еталонні </a:t>
            </a:r>
            <a:r>
              <a:rPr lang="uk-UA" sz="1600" dirty="0" smtClean="0"/>
              <a:t>міри</a:t>
            </a:r>
            <a:r>
              <a:rPr lang="en-US" sz="1600" dirty="0" smtClean="0"/>
              <a:t>.</a:t>
            </a:r>
          </a:p>
          <a:p>
            <a:pPr algn="just"/>
            <a:r>
              <a:rPr lang="en-US" sz="1600" dirty="0"/>
              <a:t> </a:t>
            </a:r>
            <a:r>
              <a:rPr lang="en-US" sz="1600" dirty="0" smtClean="0"/>
              <a:t>        </a:t>
            </a:r>
            <a:r>
              <a:rPr lang="uk-UA" sz="1600" dirty="0" smtClean="0"/>
              <a:t>Для </a:t>
            </a:r>
            <a:r>
              <a:rPr lang="uk-UA" sz="1600" dirty="0"/>
              <a:t>усунення цих недоліків обрано частотний метод створення сенсора температури. В якості інформаційного параметра виступає частота. Первинним сенсором є терморезистор, він має найбільшу чутливість. </a:t>
            </a:r>
          </a:p>
          <a:p>
            <a:pPr algn="just"/>
            <a:endParaRPr lang="uk-UA" sz="1600" dirty="0"/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endParaRPr kumimoji="0" lang="uk-UA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980728"/>
            <a:ext cx="864096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000" algn="just"/>
            <a:r>
              <a:rPr lang="uk-UA" b="1" dirty="0" smtClean="0"/>
              <a:t>Мета </a:t>
            </a:r>
            <a:r>
              <a:rPr lang="uk-UA" b="1" dirty="0"/>
              <a:t>дослідження</a:t>
            </a:r>
            <a:endParaRPr lang="uk-UA" dirty="0"/>
          </a:p>
          <a:p>
            <a:pPr indent="450000" algn="just"/>
            <a:r>
              <a:rPr lang="uk-UA" dirty="0"/>
              <a:t>Метою роботи є підвищення точності вимірювання температури.</a:t>
            </a:r>
            <a:endParaRPr lang="en-US" dirty="0"/>
          </a:p>
          <a:p>
            <a:pPr indent="450000" algn="just"/>
            <a:r>
              <a:rPr lang="uk-UA" b="1" dirty="0"/>
              <a:t>Об’єктом дослідження </a:t>
            </a:r>
            <a:r>
              <a:rPr lang="uk-UA" dirty="0"/>
              <a:t>є процес перетворення температури в частоту.</a:t>
            </a:r>
          </a:p>
          <a:p>
            <a:pPr indent="450000" algn="just"/>
            <a:r>
              <a:rPr lang="uk-UA" b="1" dirty="0"/>
              <a:t>Задачі дослідження</a:t>
            </a:r>
            <a:r>
              <a:rPr lang="uk-UA" dirty="0"/>
              <a:t>:</a:t>
            </a:r>
          </a:p>
          <a:p>
            <a:pPr marL="285750" lvl="0" indent="450000" algn="just">
              <a:buFont typeface="Arial" panose="020B0604020202020204" pitchFamily="34" charset="0"/>
              <a:buChar char="•"/>
            </a:pPr>
            <a:r>
              <a:rPr lang="uk-UA" dirty="0"/>
              <a:t>проаналізувати стан питання щодо розробки та використання сенсорів температур, розглянути їх принцип дії, основні переваги та недоліки;</a:t>
            </a:r>
          </a:p>
          <a:p>
            <a:pPr marL="285750" lvl="0" indent="450000" algn="just">
              <a:buFont typeface="Arial" panose="020B0604020202020204" pitchFamily="34" charset="0"/>
              <a:buChar char="•"/>
            </a:pPr>
            <a:r>
              <a:rPr lang="uk-UA" dirty="0"/>
              <a:t>проаналізувати переваги частотного принципу і мікроелектронної технології при побудові перетворювачів температури</a:t>
            </a:r>
          </a:p>
          <a:p>
            <a:pPr marL="285750" lvl="0" indent="450000" algn="just">
              <a:buFont typeface="Arial" panose="020B0604020202020204" pitchFamily="34" charset="0"/>
              <a:buChar char="•"/>
            </a:pPr>
            <a:r>
              <a:rPr lang="uk-UA" dirty="0"/>
              <a:t>розробити схему мікроелектронного сенсора температури з частотним виходом на основі терморезисторів;</a:t>
            </a:r>
          </a:p>
          <a:p>
            <a:pPr marL="285750" lvl="0" indent="450000" algn="just">
              <a:buFont typeface="Arial" panose="020B0604020202020204" pitchFamily="34" charset="0"/>
              <a:buChar char="•"/>
            </a:pPr>
            <a:r>
              <a:rPr lang="uk-UA" dirty="0"/>
              <a:t>провести математичне моделювання;</a:t>
            </a:r>
          </a:p>
          <a:p>
            <a:pPr marL="285750" lvl="0" indent="450000" algn="just">
              <a:buFont typeface="Arial" panose="020B0604020202020204" pitchFamily="34" charset="0"/>
              <a:buChar char="•"/>
            </a:pPr>
            <a:r>
              <a:rPr lang="uk-UA" dirty="0"/>
              <a:t>проаналізувати </a:t>
            </a:r>
            <a:r>
              <a:rPr lang="ru-RU" dirty="0"/>
              <a:t>небезпечні та шкідливі виробничі </a:t>
            </a:r>
            <a:r>
              <a:rPr lang="ru-RU" dirty="0" err="1"/>
              <a:t>фактори</a:t>
            </a:r>
            <a:r>
              <a:rPr lang="ru-RU" dirty="0"/>
              <a:t> у приміщенні при досліджені даного пристрою</a:t>
            </a:r>
            <a:r>
              <a:rPr lang="uk-UA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785786" y="5643579"/>
            <a:ext cx="771530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457200"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Електрична схема перетворювача з термоопором</a:t>
            </a:r>
            <a:endParaRPr kumimoji="0" lang="uk-U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C:\Users\felice_enjou\Downloads\рисунки\Рис3.15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8175" y="764704"/>
            <a:ext cx="5790525" cy="417646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5733256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>
              <a:spcAft>
                <a:spcPts val="0"/>
              </a:spcAft>
              <a:tabLst>
                <a:tab pos="540385" algn="l"/>
              </a:tabLst>
            </a:pP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Узагальнена структурна схема пожежних сповіщувачів</a:t>
            </a:r>
            <a:endParaRPr lang="uk-UA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1187624" y="234888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97924267"/>
              </p:ext>
            </p:extLst>
          </p:nvPr>
        </p:nvGraphicFramePr>
        <p:xfrm>
          <a:off x="-36512" y="1484784"/>
          <a:ext cx="9144000" cy="31683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87" name="Visio" r:id="rId3" imgW="6629535" imgH="2457583" progId="Visio.Drawing.15">
                  <p:embed/>
                </p:oleObj>
              </mc:Choice>
              <mc:Fallback>
                <p:oleObj name="Visio" r:id="rId3" imgW="6629535" imgH="2457583" progId="Visio.Drawing.15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36512" y="1484784"/>
                        <a:ext cx="9144000" cy="316835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677070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70936557"/>
              </p:ext>
            </p:extLst>
          </p:nvPr>
        </p:nvGraphicFramePr>
        <p:xfrm>
          <a:off x="1259632" y="1628800"/>
          <a:ext cx="6624736" cy="15070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98" name="Equation" r:id="rId3" imgW="2032000" imgH="457200" progId="Equation.DSMT4">
                  <p:embed/>
                </p:oleObj>
              </mc:Choice>
              <mc:Fallback>
                <p:oleObj name="Equation" r:id="rId3" imgW="2032000" imgH="457200" progId="Equation.DSMT4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9632" y="1628800"/>
                        <a:ext cx="6624736" cy="150704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323528" y="4653136"/>
            <a:ext cx="9144000" cy="18543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 </a:t>
            </a:r>
            <a:r>
              <a:rPr lang="uk-UA" sz="16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lang="uk-UA" sz="1600" i="1" baseline="-30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uk-UA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первинний потік світла;</a:t>
            </a:r>
            <a:endParaRPr lang="uk-UA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sz="16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lang="uk-UA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відбитий потік світла</a:t>
            </a:r>
            <a:r>
              <a:rPr lang="uk-UA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uk-UA" sz="16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N</a:t>
            </a:r>
            <a:r>
              <a:rPr lang="uk-UA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число часток в об’ємі диму;</a:t>
            </a:r>
            <a:endParaRPr lang="uk-UA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sz="16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uk-UA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об’єм часток;</a:t>
            </a:r>
            <a:endParaRPr lang="uk-UA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sz="16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uk-UA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коефіцієнт пропорційності</a:t>
            </a:r>
            <a:r>
              <a:rPr lang="uk-UA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indent="4508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кут, що визначає напрям розсіяного світла</a:t>
            </a:r>
            <a:r>
              <a:rPr lang="uk-UA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indent="4508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sz="16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довжина хвилі </a:t>
            </a:r>
            <a:r>
              <a:rPr lang="uk-UA" sz="1600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падаючого </a:t>
            </a:r>
            <a:r>
              <a:rPr lang="uk-UA" sz="16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світла</a:t>
            </a:r>
            <a:endParaRPr lang="uk-UA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</a:pPr>
            <a:endParaRPr lang="uk-UA" sz="800" dirty="0">
              <a:latin typeface="Arial" panose="020B0604020202020204" pitchFamily="34" charset="0"/>
            </a:endParaRPr>
          </a:p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</a:pPr>
            <a:endParaRPr lang="uk-UA" sz="1050" dirty="0">
              <a:latin typeface="Arial" panose="020B0604020202020204" pitchFamily="34" charset="0"/>
            </a:endParaRPr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18" name="Объект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1382334"/>
              </p:ext>
            </p:extLst>
          </p:nvPr>
        </p:nvGraphicFramePr>
        <p:xfrm>
          <a:off x="611560" y="5949280"/>
          <a:ext cx="180975" cy="180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99" name="Equation" r:id="rId5" imgW="152334" imgH="190417" progId="Equation.DSMT4">
                  <p:embed/>
                </p:oleObj>
              </mc:Choice>
              <mc:Fallback>
                <p:oleObj name="Equation" r:id="rId5" imgW="152334" imgH="190417" progId="Equation.DSMT4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560" y="5949280"/>
                        <a:ext cx="180975" cy="180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Rectangle 17"/>
          <p:cNvSpPr>
            <a:spLocks noChangeArrowheads="1"/>
          </p:cNvSpPr>
          <p:nvPr/>
        </p:nvSpPr>
        <p:spPr bwMode="auto">
          <a:xfrm>
            <a:off x="4227194" y="484287"/>
            <a:ext cx="68961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13429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251520" y="1010394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0" y="5949280"/>
            <a:ext cx="9144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ctr"/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Модель камери димового сенсора</a:t>
            </a:r>
            <a:endParaRPr kumimoji="0" lang="uk-U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3918645" y="188318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4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61963125"/>
              </p:ext>
            </p:extLst>
          </p:nvPr>
        </p:nvGraphicFramePr>
        <p:xfrm>
          <a:off x="1403648" y="2865156"/>
          <a:ext cx="6114020" cy="29158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73" name="Visio" r:id="rId3" imgW="8020016" imgH="3838487" progId="Visio.Drawing.15">
                  <p:embed/>
                </p:oleObj>
              </mc:Choice>
              <mc:Fallback>
                <p:oleObj name="Visio" r:id="rId3" imgW="8020016" imgH="3838487" progId="Visio.Drawing.15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3648" y="2865156"/>
                        <a:ext cx="6114020" cy="291584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0" y="872175"/>
            <a:ext cx="9144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 оптико-електронних сповіщувачів використовується ефект розсіювання випромінювання інфрачервоного світлодіода частинками диму. </a:t>
            </a:r>
            <a:r>
              <a:rPr lang="uk-UA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Модель камери димового сенсора, чинного на цьому принципі, показана на </a:t>
            </a:r>
            <a:r>
              <a:rPr lang="uk-UA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рисунку. У </a:t>
            </a:r>
            <a:r>
              <a:rPr lang="uk-UA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цій камері світлодіод і фотодіод розташовуються таким чином, щоб виключити пряме попадання випромінювання на фотодіод </a:t>
            </a:r>
            <a:r>
              <a:rPr lang="uk-UA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(а</a:t>
            </a:r>
            <a:r>
              <a:rPr lang="uk-UA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). З появою в камері димового сенсора диму частина випромінювання відбивається від часток диму і потрапляє на фотодіод </a:t>
            </a:r>
            <a:r>
              <a:rPr lang="uk-UA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(б</a:t>
            </a:r>
            <a:r>
              <a:rPr lang="uk-UA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8348603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1043608" y="955576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-108520" y="5521094"/>
            <a:ext cx="91440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indent="457200" algn="ctr"/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Відносна чутливість сповіщувачів залежно від розміру часток диму. </a:t>
            </a:r>
            <a:endParaRPr lang="uk-UA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ctr"/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Способи 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детектування: А - розсіювання світла, В – загасання світла, С – іонізаційний</a:t>
            </a: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2411760" y="836711"/>
            <a:ext cx="11209894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21300138"/>
              </p:ext>
            </p:extLst>
          </p:nvPr>
        </p:nvGraphicFramePr>
        <p:xfrm>
          <a:off x="2411760" y="836712"/>
          <a:ext cx="3888432" cy="43438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10" name="Visio" r:id="rId3" imgW="3162367" imgH="3533721" progId="Visio.Drawing.15">
                  <p:embed/>
                </p:oleObj>
              </mc:Choice>
              <mc:Fallback>
                <p:oleObj name="Visio" r:id="rId3" imgW="3162367" imgH="3533721" progId="Visio.Drawing.15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1760" y="836712"/>
                        <a:ext cx="3888432" cy="434383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501175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1" y="5550415"/>
            <a:ext cx="9144000" cy="11339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ctr">
              <a:lnSpc>
                <a:spcPct val="150000"/>
              </a:lnSpc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Відношення сигналів синій/інфрачервоний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залежно від діаметра частинок</a:t>
            </a:r>
            <a:endParaRPr kumimoji="0" lang="uk-U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907704" y="1124743"/>
            <a:ext cx="12280586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69268341"/>
              </p:ext>
            </p:extLst>
          </p:nvPr>
        </p:nvGraphicFramePr>
        <p:xfrm>
          <a:off x="1907704" y="976105"/>
          <a:ext cx="5137294" cy="38610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32" name="Visio" r:id="rId3" imgW="2952784" imgH="2219282" progId="Visio.Drawing.15">
                  <p:embed/>
                </p:oleObj>
              </mc:Choice>
              <mc:Fallback>
                <p:oleObj name="Visio" r:id="rId3" imgW="2952784" imgH="2219282" progId="Visio.Drawing.15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7704" y="976105"/>
                        <a:ext cx="5137294" cy="386104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10368987"/>
      </p:ext>
    </p:extLst>
  </p:cSld>
  <p:clrMapOvr>
    <a:masterClrMapping/>
  </p:clrMapOvr>
</p:sld>
</file>

<file path=ppt/theme/theme1.xml><?xml version="1.0" encoding="utf-8"?>
<a:theme xmlns:a="http://schemas.openxmlformats.org/drawingml/2006/main" name="Ретро">
  <a:themeElements>
    <a:clrScheme name="Ретро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1868</TotalTime>
  <Words>579</Words>
  <Application>Microsoft Office PowerPoint</Application>
  <PresentationFormat>Экран (4:3)</PresentationFormat>
  <Paragraphs>44</Paragraphs>
  <Slides>15</Slides>
  <Notes>1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15</vt:i4>
      </vt:variant>
    </vt:vector>
  </HeadingPairs>
  <TitlesOfParts>
    <vt:vector size="22" baseType="lpstr">
      <vt:lpstr>Arial</vt:lpstr>
      <vt:lpstr>Calibri</vt:lpstr>
      <vt:lpstr>Calibri Light</vt:lpstr>
      <vt:lpstr>Times New Roman</vt:lpstr>
      <vt:lpstr>Ретро</vt:lpstr>
      <vt:lpstr>Документ Microsoft Visio</vt:lpstr>
      <vt:lpstr>MathType 6.0 Equation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Angle</dc:creator>
  <cp:lastModifiedBy>felice_enjou</cp:lastModifiedBy>
  <cp:revision>107</cp:revision>
  <dcterms:created xsi:type="dcterms:W3CDTF">2013-03-11T17:08:39Z</dcterms:created>
  <dcterms:modified xsi:type="dcterms:W3CDTF">2015-11-21T16:35:15Z</dcterms:modified>
</cp:coreProperties>
</file>