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50" d="100"/>
          <a:sy n="150" d="100"/>
        </p:scale>
        <p:origin x="2358" y="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05DDF54-1387-42B4-8E37-9BE1DECF86FF}" type="datetimeFigureOut">
              <a:rPr lang="uk-UA" smtClean="0"/>
              <a:pPr/>
              <a:t>15.11.2015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9677CDF-E198-46B1-A3A8-982F2F3AE8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gel\Desktop\11356632_999809150051076_1777193860_n.jpg"/>
          <p:cNvPicPr>
            <a:picLocks noChangeAspect="1" noChangeArrowheads="1"/>
          </p:cNvPicPr>
          <p:nvPr/>
        </p:nvPicPr>
        <p:blipFill>
          <a:blip r:embed="rId2">
            <a:lum bright="54000" contrast="-70000"/>
          </a:blip>
          <a:srcRect/>
          <a:stretch>
            <a:fillRect/>
          </a:stretch>
        </p:blipFill>
        <p:spPr bwMode="auto">
          <a:xfrm>
            <a:off x="1857356" y="285728"/>
            <a:ext cx="6500858" cy="621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857364"/>
            <a:ext cx="7406640" cy="2214578"/>
          </a:xfrm>
        </p:spPr>
        <p:txBody>
          <a:bodyPr>
            <a:normAutofit/>
          </a:bodyPr>
          <a:lstStyle/>
          <a:p>
            <a:pPr algn="ctr"/>
            <a:r>
              <a:rPr lang="uk-UA" b="1" i="1" dirty="0"/>
              <a:t>«Розробка та дослідження комплексу для створення акустичних ефектів»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50000"/>
                  </a:schemeClr>
                </a:solidFill>
              </a:rPr>
              <a:t>Схема електрична принципова блоку обробки голосу</a:t>
            </a:r>
            <a:endParaRPr lang="uk-UA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0" name="Picture 2" descr="D:\E-Drives\YD\Скриншоты\2015-11-14 17-54-19 Скриншот экран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736"/>
            <a:ext cx="7370063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50000"/>
                  </a:schemeClr>
                </a:solidFill>
              </a:rPr>
              <a:t>Схема електрична принципова блоку реверберації</a:t>
            </a:r>
            <a:endParaRPr lang="uk-UA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194" name="Picture 2" descr="D:\E-Drives\YD\Скриншоты\2015-11-14 17-54-48 Скриншот экран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736"/>
            <a:ext cx="7256461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Хрень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71638" y="0"/>
            <a:ext cx="7072362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Дякую за увагу!</a:t>
            </a:r>
            <a:endParaRPr lang="uk-UA" sz="7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642918"/>
            <a:ext cx="7647836" cy="56054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i="1" dirty="0" smtClean="0"/>
              <a:t>	</a:t>
            </a:r>
            <a:r>
              <a:rPr lang="uk-UA" b="1" i="1" dirty="0" smtClean="0">
                <a:solidFill>
                  <a:schemeClr val="accent2">
                    <a:lumMod val="50000"/>
                  </a:schemeClr>
                </a:solidFill>
              </a:rPr>
              <a:t>Об’єкт дослідження </a:t>
            </a:r>
            <a:r>
              <a:rPr lang="uk-UA" i="1" dirty="0" smtClean="0"/>
              <a:t>– акустика та обробка звуку.</a:t>
            </a:r>
            <a:endParaRPr lang="uk-UA" dirty="0" smtClean="0"/>
          </a:p>
          <a:p>
            <a:pPr>
              <a:buNone/>
            </a:pPr>
            <a:r>
              <a:rPr lang="uk-UA" b="1" i="1" dirty="0" smtClean="0"/>
              <a:t>	</a:t>
            </a:r>
            <a:r>
              <a:rPr lang="uk-UA" b="1" i="1" dirty="0" smtClean="0">
                <a:solidFill>
                  <a:schemeClr val="accent2">
                    <a:lumMod val="50000"/>
                  </a:schemeClr>
                </a:solidFill>
              </a:rPr>
              <a:t>Предмет дослідження </a:t>
            </a:r>
            <a:r>
              <a:rPr lang="uk-UA" i="1" dirty="0" smtClean="0"/>
              <a:t>– комплекс для створення акустичних ефектів.</a:t>
            </a:r>
            <a:endParaRPr lang="uk-UA" dirty="0" smtClean="0"/>
          </a:p>
          <a:p>
            <a:pPr>
              <a:buNone/>
            </a:pPr>
            <a:r>
              <a:rPr lang="uk-UA" b="1" i="1" dirty="0" smtClean="0"/>
              <a:t>	</a:t>
            </a:r>
            <a:r>
              <a:rPr lang="uk-UA" b="1" i="1" dirty="0" smtClean="0">
                <a:solidFill>
                  <a:schemeClr val="accent2">
                    <a:lumMod val="50000"/>
                  </a:schemeClr>
                </a:solidFill>
              </a:rPr>
              <a:t>Гіпотеза дослідження </a:t>
            </a:r>
            <a:r>
              <a:rPr lang="uk-UA" i="1" dirty="0" smtClean="0"/>
              <a:t>– ефективність комплексу для створення акустичних ефектів підвищиться за умов: </a:t>
            </a:r>
            <a:endParaRPr lang="uk-UA" dirty="0" smtClean="0"/>
          </a:p>
          <a:p>
            <a:pPr lvl="2"/>
            <a:r>
              <a:rPr lang="uk-UA" i="1" dirty="0" smtClean="0"/>
              <a:t>використання сучасної елементної бази;</a:t>
            </a:r>
            <a:endParaRPr lang="uk-UA" dirty="0" smtClean="0"/>
          </a:p>
          <a:p>
            <a:pPr lvl="2"/>
            <a:r>
              <a:rPr lang="uk-UA" i="1" dirty="0" smtClean="0"/>
              <a:t>застосування нових схемо-технічних рішень.</a:t>
            </a:r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8143900" cy="6286544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i="1" dirty="0" smtClean="0"/>
              <a:t>	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Завдання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uk-UA" sz="3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lnSpc>
                <a:spcPct val="90000"/>
              </a:lnSpc>
            </a:pPr>
            <a:r>
              <a:rPr lang="uk-UA" sz="2400" i="1" dirty="0" smtClean="0"/>
              <a:t>дослідити особливості створення акустичних ефектів;</a:t>
            </a:r>
            <a:endParaRPr lang="uk-UA" sz="2400" dirty="0" smtClean="0"/>
          </a:p>
          <a:p>
            <a:pPr lvl="0">
              <a:lnSpc>
                <a:spcPct val="90000"/>
              </a:lnSpc>
            </a:pPr>
            <a:r>
              <a:rPr lang="uk-UA" sz="2400" i="1" dirty="0" smtClean="0"/>
              <a:t>проаналізувати переваги та недоліки методів отримання реверберації;</a:t>
            </a:r>
            <a:endParaRPr lang="uk-UA" sz="2400" dirty="0" smtClean="0"/>
          </a:p>
          <a:p>
            <a:pPr lvl="0">
              <a:lnSpc>
                <a:spcPct val="90000"/>
              </a:lnSpc>
            </a:pPr>
            <a:r>
              <a:rPr lang="uk-UA" sz="2400" i="1" dirty="0" smtClean="0"/>
              <a:t>провести розрахунки процесу реверберації та пристрою для створення акустичних ефектів;</a:t>
            </a:r>
            <a:endParaRPr lang="uk-UA" sz="2400" dirty="0" smtClean="0"/>
          </a:p>
          <a:p>
            <a:pPr lvl="0">
              <a:lnSpc>
                <a:spcPct val="90000"/>
              </a:lnSpc>
            </a:pPr>
            <a:r>
              <a:rPr lang="uk-UA" sz="2400" i="1" dirty="0" smtClean="0"/>
              <a:t>моделювання блоків комплексу для створення акустичних ефектів;</a:t>
            </a:r>
            <a:endParaRPr lang="uk-UA" sz="2400" dirty="0" smtClean="0"/>
          </a:p>
          <a:p>
            <a:pPr lvl="0">
              <a:lnSpc>
                <a:spcPct val="90000"/>
              </a:lnSpc>
            </a:pPr>
            <a:r>
              <a:rPr lang="uk-UA" sz="2400" i="1" dirty="0" smtClean="0"/>
              <a:t>створити та експериментально перевірити роботу пристрою, який вносить в сигнал основні акустичні ефекти, а саме, компресію, </a:t>
            </a:r>
            <a:r>
              <a:rPr lang="uk-UA" sz="2400" i="1" dirty="0" err="1" smtClean="0"/>
              <a:t>Distortion</a:t>
            </a:r>
            <a:r>
              <a:rPr lang="uk-UA" sz="2400" i="1" dirty="0" smtClean="0"/>
              <a:t> та реверберацію;</a:t>
            </a:r>
            <a:endParaRPr lang="uk-UA" sz="2400" dirty="0" smtClean="0"/>
          </a:p>
          <a:p>
            <a:pPr lvl="0">
              <a:lnSpc>
                <a:spcPct val="90000"/>
              </a:lnSpc>
            </a:pPr>
            <a:r>
              <a:rPr lang="uk-UA" sz="2400" i="1" dirty="0" smtClean="0"/>
              <a:t>оцінити комерційний потенціал та розрахувати період окупності комплексу для створення акустичних ефектів;</a:t>
            </a:r>
            <a:endParaRPr lang="uk-UA" sz="2400" dirty="0" smtClean="0"/>
          </a:p>
          <a:p>
            <a:pPr lvl="0">
              <a:lnSpc>
                <a:spcPct val="90000"/>
              </a:lnSpc>
            </a:pPr>
            <a:r>
              <a:rPr lang="uk-UA" sz="2400" i="1" dirty="0" smtClean="0"/>
              <a:t>розробити рекомендації що до покращення умов праці та здійснити вибір оптимального методу захисту від шуму.</a:t>
            </a:r>
            <a:endParaRPr lang="uk-U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50000"/>
                  </a:schemeClr>
                </a:solidFill>
              </a:rPr>
              <a:t>Основні елементи реверберації</a:t>
            </a:r>
            <a:endParaRPr lang="uk-UA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00174"/>
            <a:ext cx="67866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АЧХ 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ф</a:t>
            </a:r>
            <a:r>
              <a:rPr lang="uk-UA" sz="3600" b="1" i="1" dirty="0" smtClean="0">
                <a:solidFill>
                  <a:schemeClr val="accent2">
                    <a:lumMod val="50000"/>
                  </a:schemeClr>
                </a:solidFill>
              </a:rPr>
              <a:t>і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льтру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 блоку </a:t>
            </a:r>
            <a:r>
              <a:rPr lang="en-US" sz="3600" b="1" i="1" dirty="0" smtClean="0">
                <a:solidFill>
                  <a:schemeClr val="accent2">
                    <a:lumMod val="50000"/>
                  </a:schemeClr>
                </a:solidFill>
              </a:rPr>
              <a:t>Distortion</a:t>
            </a:r>
            <a:endParaRPr lang="uk-UA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Angel\Desktop\marshall_respons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85926"/>
            <a:ext cx="7102978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50000"/>
                  </a:schemeClr>
                </a:solidFill>
              </a:rPr>
              <a:t>Блоки комплексу для створення акустичних ефектів (частина 1)</a:t>
            </a:r>
            <a:endParaRPr lang="uk-UA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2214546" y="1571612"/>
            <a:ext cx="5981700" cy="2171700"/>
            <a:chOff x="1635" y="1290"/>
            <a:chExt cx="9420" cy="34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1635" y="1290"/>
              <a:ext cx="9420" cy="34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Блок Distortion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2085" y="2160"/>
              <a:ext cx="1650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Вхід блоку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4168" y="2160"/>
              <a:ext cx="2282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Ефект Distortion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6943" y="2160"/>
              <a:ext cx="1442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Ф</a:t>
              </a: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і</a:t>
              </a: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льтр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8850" y="2160"/>
              <a:ext cx="1920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и</a:t>
              </a: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хід блоку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5308" y="3405"/>
              <a:ext cx="2627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Блок живлення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1" name="AutoShape 9"/>
            <p:cNvCxnSpPr>
              <a:cxnSpLocks noChangeShapeType="1"/>
            </p:cNvCxnSpPr>
            <p:nvPr/>
          </p:nvCxnSpPr>
          <p:spPr bwMode="auto">
            <a:xfrm>
              <a:off x="3735" y="2580"/>
              <a:ext cx="4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82" name="AutoShape 10"/>
            <p:cNvCxnSpPr>
              <a:cxnSpLocks noChangeShapeType="1"/>
            </p:cNvCxnSpPr>
            <p:nvPr/>
          </p:nvCxnSpPr>
          <p:spPr bwMode="auto">
            <a:xfrm>
              <a:off x="6450" y="2580"/>
              <a:ext cx="4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83" name="AutoShape 11"/>
            <p:cNvCxnSpPr>
              <a:cxnSpLocks noChangeShapeType="1"/>
            </p:cNvCxnSpPr>
            <p:nvPr/>
          </p:nvCxnSpPr>
          <p:spPr bwMode="auto">
            <a:xfrm>
              <a:off x="8385" y="2580"/>
              <a:ext cx="4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84" name="AutoShape 12"/>
            <p:cNvCxnSpPr>
              <a:cxnSpLocks noChangeShapeType="1"/>
            </p:cNvCxnSpPr>
            <p:nvPr/>
          </p:nvCxnSpPr>
          <p:spPr bwMode="auto">
            <a:xfrm flipV="1">
              <a:off x="5893" y="3075"/>
              <a:ext cx="0" cy="3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85" name="AutoShape 13"/>
            <p:cNvCxnSpPr>
              <a:cxnSpLocks noChangeShapeType="1"/>
            </p:cNvCxnSpPr>
            <p:nvPr/>
          </p:nvCxnSpPr>
          <p:spPr bwMode="auto">
            <a:xfrm flipV="1">
              <a:off x="7350" y="3075"/>
              <a:ext cx="0" cy="3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3086" name="Group 14"/>
          <p:cNvGrpSpPr>
            <a:grpSpLocks/>
          </p:cNvGrpSpPr>
          <p:nvPr/>
        </p:nvGrpSpPr>
        <p:grpSpPr bwMode="auto">
          <a:xfrm>
            <a:off x="2214546" y="4000504"/>
            <a:ext cx="5981700" cy="2171700"/>
            <a:chOff x="1635" y="5100"/>
            <a:chExt cx="9420" cy="3420"/>
          </a:xfrm>
        </p:grpSpPr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1635" y="5100"/>
              <a:ext cx="9420" cy="34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Блок </a:t>
              </a: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реверберації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8" name="Rectangle 16"/>
            <p:cNvSpPr>
              <a:spLocks noChangeArrowheads="1"/>
            </p:cNvSpPr>
            <p:nvPr/>
          </p:nvSpPr>
          <p:spPr bwMode="auto">
            <a:xfrm>
              <a:off x="2085" y="5970"/>
              <a:ext cx="1650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Вхід блоку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9" name="Rectangle 17"/>
            <p:cNvSpPr>
              <a:spLocks noChangeArrowheads="1"/>
            </p:cNvSpPr>
            <p:nvPr/>
          </p:nvSpPr>
          <p:spPr bwMode="auto">
            <a:xfrm>
              <a:off x="4168" y="5970"/>
              <a:ext cx="4217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Ефект </a:t>
              </a: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реверберації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0" name="Rectangle 18"/>
            <p:cNvSpPr>
              <a:spLocks noChangeArrowheads="1"/>
            </p:cNvSpPr>
            <p:nvPr/>
          </p:nvSpPr>
          <p:spPr bwMode="auto">
            <a:xfrm>
              <a:off x="8850" y="5970"/>
              <a:ext cx="1920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и</a:t>
              </a: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хід блоку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1" name="Rectangle 19"/>
            <p:cNvSpPr>
              <a:spLocks noChangeArrowheads="1"/>
            </p:cNvSpPr>
            <p:nvPr/>
          </p:nvSpPr>
          <p:spPr bwMode="auto">
            <a:xfrm>
              <a:off x="5308" y="7215"/>
              <a:ext cx="2627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Блок живлення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92" name="AutoShape 20"/>
            <p:cNvCxnSpPr>
              <a:cxnSpLocks noChangeShapeType="1"/>
            </p:cNvCxnSpPr>
            <p:nvPr/>
          </p:nvCxnSpPr>
          <p:spPr bwMode="auto">
            <a:xfrm>
              <a:off x="3735" y="6390"/>
              <a:ext cx="4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93" name="AutoShape 21"/>
            <p:cNvCxnSpPr>
              <a:cxnSpLocks noChangeShapeType="1"/>
            </p:cNvCxnSpPr>
            <p:nvPr/>
          </p:nvCxnSpPr>
          <p:spPr bwMode="auto">
            <a:xfrm>
              <a:off x="8385" y="6390"/>
              <a:ext cx="4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94" name="AutoShape 22"/>
            <p:cNvCxnSpPr>
              <a:cxnSpLocks noChangeShapeType="1"/>
            </p:cNvCxnSpPr>
            <p:nvPr/>
          </p:nvCxnSpPr>
          <p:spPr bwMode="auto">
            <a:xfrm flipV="1">
              <a:off x="6645" y="6885"/>
              <a:ext cx="0" cy="3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143000"/>
          </a:xfrm>
        </p:spPr>
        <p:txBody>
          <a:bodyPr>
            <a:normAutofit fontScale="90000"/>
          </a:bodyPr>
          <a:lstStyle/>
          <a:p>
            <a:r>
              <a:rPr lang="uk-UA" sz="4400" b="1" i="1" dirty="0" smtClean="0">
                <a:solidFill>
                  <a:schemeClr val="accent2">
                    <a:lumMod val="50000"/>
                  </a:schemeClr>
                </a:solidFill>
              </a:rPr>
              <a:t>Блоки комплексу для створення акустичних ефектів (частина 2)</a:t>
            </a:r>
            <a:endParaRPr lang="uk-UA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2143108" y="1500174"/>
            <a:ext cx="5981700" cy="2928958"/>
            <a:chOff x="1635" y="8955"/>
            <a:chExt cx="9420" cy="5130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1635" y="8955"/>
              <a:ext cx="9420" cy="51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Блок </a:t>
              </a: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обробки голосу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2085" y="9825"/>
              <a:ext cx="1650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Вхід блоку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4483" y="9825"/>
              <a:ext cx="3182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Попередній підсилювач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8625" y="12540"/>
              <a:ext cx="1920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и</a:t>
              </a: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хід блоку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8143" y="9825"/>
              <a:ext cx="2627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Блок живлення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04" name="AutoShape 8"/>
            <p:cNvCxnSpPr>
              <a:cxnSpLocks noChangeShapeType="1"/>
            </p:cNvCxnSpPr>
            <p:nvPr/>
          </p:nvCxnSpPr>
          <p:spPr bwMode="auto">
            <a:xfrm>
              <a:off x="3735" y="10245"/>
              <a:ext cx="74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05" name="AutoShape 9"/>
            <p:cNvCxnSpPr>
              <a:cxnSpLocks noChangeShapeType="1"/>
            </p:cNvCxnSpPr>
            <p:nvPr/>
          </p:nvCxnSpPr>
          <p:spPr bwMode="auto">
            <a:xfrm>
              <a:off x="7665" y="12990"/>
              <a:ext cx="9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4483" y="11160"/>
              <a:ext cx="3182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Еквалайзер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4483" y="12540"/>
              <a:ext cx="3182" cy="9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Компресор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08" name="AutoShape 12"/>
            <p:cNvCxnSpPr>
              <a:cxnSpLocks noChangeShapeType="1"/>
            </p:cNvCxnSpPr>
            <p:nvPr/>
          </p:nvCxnSpPr>
          <p:spPr bwMode="auto">
            <a:xfrm>
              <a:off x="6133" y="10740"/>
              <a:ext cx="0" cy="4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09" name="AutoShape 13"/>
            <p:cNvCxnSpPr>
              <a:cxnSpLocks noChangeShapeType="1"/>
            </p:cNvCxnSpPr>
            <p:nvPr/>
          </p:nvCxnSpPr>
          <p:spPr bwMode="auto">
            <a:xfrm>
              <a:off x="6133" y="12120"/>
              <a:ext cx="0" cy="4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10" name="AutoShape 14"/>
            <p:cNvCxnSpPr>
              <a:cxnSpLocks noChangeShapeType="1"/>
            </p:cNvCxnSpPr>
            <p:nvPr/>
          </p:nvCxnSpPr>
          <p:spPr bwMode="auto">
            <a:xfrm flipH="1">
              <a:off x="7666" y="10245"/>
              <a:ext cx="47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11" name="AutoShape 15"/>
            <p:cNvCxnSpPr>
              <a:cxnSpLocks noChangeShapeType="1"/>
            </p:cNvCxnSpPr>
            <p:nvPr/>
          </p:nvCxnSpPr>
          <p:spPr bwMode="auto">
            <a:xfrm rot="10800000" flipV="1">
              <a:off x="7666" y="10740"/>
              <a:ext cx="1184" cy="885"/>
            </a:xfrm>
            <a:prstGeom prst="bentConnector3">
              <a:avLst>
                <a:gd name="adj1" fmla="val 58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112" name="AutoShape 16"/>
            <p:cNvCxnSpPr>
              <a:cxnSpLocks noChangeShapeType="1"/>
            </p:cNvCxnSpPr>
            <p:nvPr/>
          </p:nvCxnSpPr>
          <p:spPr bwMode="auto">
            <a:xfrm rot="10800000" flipV="1">
              <a:off x="6943" y="10740"/>
              <a:ext cx="3062" cy="1575"/>
            </a:xfrm>
            <a:prstGeom prst="bentConnector3">
              <a:avLst>
                <a:gd name="adj1" fmla="val -949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4113" name="AutoShape 17"/>
            <p:cNvCxnSpPr>
              <a:cxnSpLocks noChangeShapeType="1"/>
            </p:cNvCxnSpPr>
            <p:nvPr/>
          </p:nvCxnSpPr>
          <p:spPr bwMode="auto">
            <a:xfrm>
              <a:off x="6943" y="12315"/>
              <a:ext cx="1" cy="2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2143108" y="4586310"/>
            <a:ext cx="5981700" cy="2057400"/>
            <a:chOff x="1635" y="13035"/>
            <a:chExt cx="9420" cy="3241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>
              <a:off x="1635" y="13035"/>
              <a:ext cx="9420" cy="324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Блок підсилювача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>
              <a:off x="2085" y="13664"/>
              <a:ext cx="1650" cy="114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Вхід блоку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8" name="Rectangle 22"/>
            <p:cNvSpPr>
              <a:spLocks noChangeArrowheads="1"/>
            </p:cNvSpPr>
            <p:nvPr/>
          </p:nvSpPr>
          <p:spPr bwMode="auto">
            <a:xfrm>
              <a:off x="5745" y="13111"/>
              <a:ext cx="2880" cy="8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Індикатор рівня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9" name="Rectangle 23"/>
            <p:cNvSpPr>
              <a:spLocks noChangeArrowheads="1"/>
            </p:cNvSpPr>
            <p:nvPr/>
          </p:nvSpPr>
          <p:spPr bwMode="auto">
            <a:xfrm>
              <a:off x="6341" y="14024"/>
              <a:ext cx="2284" cy="8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Підсилювач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0" name="Rectangle 24"/>
            <p:cNvSpPr>
              <a:spLocks noChangeArrowheads="1"/>
            </p:cNvSpPr>
            <p:nvPr/>
          </p:nvSpPr>
          <p:spPr bwMode="auto">
            <a:xfrm>
              <a:off x="9075" y="13979"/>
              <a:ext cx="1845" cy="8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и</a:t>
              </a: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хід блоку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1" name="Rectangle 25"/>
            <p:cNvSpPr>
              <a:spLocks noChangeArrowheads="1"/>
            </p:cNvSpPr>
            <p:nvPr/>
          </p:nvSpPr>
          <p:spPr bwMode="auto">
            <a:xfrm>
              <a:off x="5308" y="15219"/>
              <a:ext cx="2627" cy="86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Блок живлення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22" name="AutoShape 26"/>
            <p:cNvCxnSpPr>
              <a:cxnSpLocks noChangeShapeType="1"/>
            </p:cNvCxnSpPr>
            <p:nvPr/>
          </p:nvCxnSpPr>
          <p:spPr bwMode="auto">
            <a:xfrm>
              <a:off x="3735" y="13785"/>
              <a:ext cx="201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23" name="AutoShape 27"/>
            <p:cNvCxnSpPr>
              <a:cxnSpLocks noChangeShapeType="1"/>
            </p:cNvCxnSpPr>
            <p:nvPr/>
          </p:nvCxnSpPr>
          <p:spPr bwMode="auto">
            <a:xfrm>
              <a:off x="8625" y="14437"/>
              <a:ext cx="4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24" name="AutoShape 28"/>
            <p:cNvCxnSpPr>
              <a:cxnSpLocks noChangeShapeType="1"/>
            </p:cNvCxnSpPr>
            <p:nvPr/>
          </p:nvCxnSpPr>
          <p:spPr bwMode="auto">
            <a:xfrm flipV="1">
              <a:off x="5938" y="14024"/>
              <a:ext cx="0" cy="11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25" name="AutoShape 29"/>
            <p:cNvCxnSpPr>
              <a:cxnSpLocks noChangeShapeType="1"/>
            </p:cNvCxnSpPr>
            <p:nvPr/>
          </p:nvCxnSpPr>
          <p:spPr bwMode="auto">
            <a:xfrm flipV="1">
              <a:off x="7350" y="14892"/>
              <a:ext cx="0" cy="3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26" name="AutoShape 30"/>
            <p:cNvCxnSpPr>
              <a:cxnSpLocks noChangeShapeType="1"/>
            </p:cNvCxnSpPr>
            <p:nvPr/>
          </p:nvCxnSpPr>
          <p:spPr bwMode="auto">
            <a:xfrm flipV="1">
              <a:off x="3735" y="14437"/>
              <a:ext cx="2606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50000"/>
                  </a:schemeClr>
                </a:solidFill>
              </a:rPr>
              <a:t>Схема електрична принципова блоку підсилювача</a:t>
            </a:r>
            <a:endParaRPr lang="uk-UA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2" name="Picture 2" descr="D:\E-Drives\YD\Скриншоты\2015-11-14 17-53-19 Скриншот экран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7331923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50000"/>
                  </a:schemeClr>
                </a:solidFill>
              </a:rPr>
              <a:t>Схема електрична принципова блоку </a:t>
            </a:r>
            <a:r>
              <a:rPr lang="en-US" sz="3600" b="1" i="1" dirty="0" smtClean="0">
                <a:solidFill>
                  <a:schemeClr val="accent2">
                    <a:lumMod val="50000"/>
                  </a:schemeClr>
                </a:solidFill>
              </a:rPr>
              <a:t>Distortion</a:t>
            </a:r>
            <a:endParaRPr lang="uk-UA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146" name="Picture 2" descr="D:\E-Drives\YD\Скриншоты\2015-11-14 17-53-52 Скриншот экран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659191"/>
            <a:ext cx="7308835" cy="4627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134</TotalTime>
  <Words>119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«Розробка та дослідження комплексу для створення акустичних ефектів»</vt:lpstr>
      <vt:lpstr>Слайд 2</vt:lpstr>
      <vt:lpstr>Слайд 3</vt:lpstr>
      <vt:lpstr>Основні елементи реверберації</vt:lpstr>
      <vt:lpstr>АЧХ фільтру блоку Distortion</vt:lpstr>
      <vt:lpstr>Блоки комплексу для створення акустичних ефектів (частина 1)</vt:lpstr>
      <vt:lpstr>Блоки комплексу для створення акустичних ефектів (частина 2)</vt:lpstr>
      <vt:lpstr>Схема електрична принципова блоку підсилювача</vt:lpstr>
      <vt:lpstr>Схема електрична принципова блоку Distortion</vt:lpstr>
      <vt:lpstr>Схема електрична принципова блоку обробки голосу</vt:lpstr>
      <vt:lpstr>Схема електрична принципова блоку реверберації</vt:lpstr>
      <vt:lpstr>Дякую за увагу!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«Розробка та дослідження комплексу для створення акустичних ефектів»</dc:title>
  <dc:creator>Angel</dc:creator>
  <cp:lastModifiedBy>Angel</cp:lastModifiedBy>
  <cp:revision>11</cp:revision>
  <dcterms:created xsi:type="dcterms:W3CDTF">2015-11-14T15:55:50Z</dcterms:created>
  <dcterms:modified xsi:type="dcterms:W3CDTF">2015-11-15T13:46:53Z</dcterms:modified>
</cp:coreProperties>
</file>