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6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237" autoAdjust="0"/>
  </p:normalViewPr>
  <p:slideViewPr>
    <p:cSldViewPr>
      <p:cViewPr>
        <p:scale>
          <a:sx n="75" d="100"/>
          <a:sy n="75" d="100"/>
        </p:scale>
        <p:origin x="-12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25.11.2015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25.11.2015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25.11.2015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25.11.2015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25.11.2015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25.11.2015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5"/>
          <p:cNvSpPr txBox="1">
            <a:spLocks/>
          </p:cNvSpPr>
          <p:nvPr/>
        </p:nvSpPr>
        <p:spPr>
          <a:xfrm>
            <a:off x="395536" y="476672"/>
            <a:ext cx="8280920" cy="1152128"/>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uk-UA" sz="20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Міністерство освіти і науки України</a:t>
            </a:r>
            <a:br>
              <a:rPr kumimoji="0" lang="uk-UA" sz="20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br>
            <a:r>
              <a:rPr kumimoji="0" lang="uk-UA" sz="20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Вінницький національний технічний університет</a:t>
            </a:r>
            <a:br>
              <a:rPr kumimoji="0" lang="uk-UA" sz="20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br>
            <a:r>
              <a:rPr kumimoji="0" lang="uk-UA" sz="20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Факультет радіотехніки, зв’язку та приладобудування</a:t>
            </a:r>
            <a:br>
              <a:rPr kumimoji="0" lang="uk-UA" sz="20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br>
            <a:r>
              <a:rPr kumimoji="0" lang="uk-UA" sz="20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Кафедра радіотехніки</a:t>
            </a:r>
            <a:endParaRPr kumimoji="0" lang="uk-UA" sz="2000" b="0" i="0" u="none" strike="noStrike" kern="1200" cap="none" spc="0" normalizeH="0" baseline="0" noProof="0" dirty="0">
              <a:ln>
                <a:noFill/>
              </a:ln>
              <a:solidFill>
                <a:schemeClr val="tx1"/>
              </a:solidFill>
              <a:effectLst/>
              <a:uLnTx/>
              <a:uFillTx/>
              <a:latin typeface="Times New Roman" panose="02020603050405020304" pitchFamily="18" charset="0"/>
              <a:ea typeface="+mj-ea"/>
              <a:cs typeface="Times New Roman" panose="02020603050405020304" pitchFamily="18" charset="0"/>
            </a:endParaRPr>
          </a:p>
        </p:txBody>
      </p:sp>
      <p:sp>
        <p:nvSpPr>
          <p:cNvPr id="5" name="TextBox 4"/>
          <p:cNvSpPr txBox="1"/>
          <p:nvPr/>
        </p:nvSpPr>
        <p:spPr>
          <a:xfrm>
            <a:off x="1403648" y="2204864"/>
            <a:ext cx="6480720" cy="4062651"/>
          </a:xfrm>
          <a:prstGeom prst="rect">
            <a:avLst/>
          </a:prstGeom>
          <a:noFill/>
        </p:spPr>
        <p:txBody>
          <a:bodyPr wrap="square" rtlCol="0">
            <a:spAutoFit/>
          </a:bodyPr>
          <a:lstStyle/>
          <a:p>
            <a:pPr algn="ctr"/>
            <a:r>
              <a:rPr lang="uk-UA" dirty="0" smtClean="0">
                <a:latin typeface="Times New Roman" panose="02020603050405020304" pitchFamily="18" charset="0"/>
                <a:cs typeface="Times New Roman" panose="02020603050405020304" pitchFamily="18" charset="0"/>
              </a:rPr>
              <a:t>ОПТИКОЧАСТОТНИЙ ВИТРАТОМІР ГАЗОВИХ СУМІШЕЙ</a:t>
            </a:r>
          </a:p>
          <a:p>
            <a:pPr algn="ctr"/>
            <a:r>
              <a:rPr lang="uk-UA" sz="1600" dirty="0" smtClean="0">
                <a:latin typeface="Times New Roman" panose="02020603050405020304" pitchFamily="18" charset="0"/>
                <a:cs typeface="Times New Roman" panose="02020603050405020304" pitchFamily="18" charset="0"/>
              </a:rPr>
              <a:t>магістерська кваліфікаційна робота</a:t>
            </a:r>
          </a:p>
          <a:p>
            <a:pPr algn="ctr"/>
            <a:r>
              <a:rPr lang="uk-UA" sz="1600" dirty="0" smtClean="0">
                <a:latin typeface="Times New Roman" panose="02020603050405020304" pitchFamily="18" charset="0"/>
                <a:cs typeface="Times New Roman" panose="02020603050405020304" pitchFamily="18" charset="0"/>
              </a:rPr>
              <a:t>8.05090101- Радіотехніка</a:t>
            </a:r>
          </a:p>
          <a:p>
            <a:pPr algn="ctr"/>
            <a:endParaRPr lang="uk-UA" sz="1600" dirty="0">
              <a:latin typeface="Times New Roman" panose="02020603050405020304" pitchFamily="18" charset="0"/>
              <a:cs typeface="Times New Roman" panose="02020603050405020304" pitchFamily="18" charset="0"/>
            </a:endParaRPr>
          </a:p>
          <a:p>
            <a:pPr algn="ctr"/>
            <a:endParaRPr lang="uk-UA" sz="1600" dirty="0" smtClean="0">
              <a:latin typeface="Times New Roman" panose="02020603050405020304" pitchFamily="18" charset="0"/>
              <a:cs typeface="Times New Roman" panose="02020603050405020304" pitchFamily="18" charset="0"/>
            </a:endParaRPr>
          </a:p>
          <a:p>
            <a:pPr algn="ctr"/>
            <a:endParaRPr lang="uk-UA" sz="1600" dirty="0">
              <a:latin typeface="Times New Roman" panose="02020603050405020304" pitchFamily="18" charset="0"/>
              <a:cs typeface="Times New Roman" panose="02020603050405020304" pitchFamily="18" charset="0"/>
            </a:endParaRPr>
          </a:p>
          <a:p>
            <a:pPr algn="ctr"/>
            <a:endParaRPr lang="uk-UA" sz="1600" dirty="0" smtClean="0">
              <a:latin typeface="Times New Roman" panose="02020603050405020304" pitchFamily="18" charset="0"/>
              <a:cs typeface="Times New Roman" panose="02020603050405020304" pitchFamily="18" charset="0"/>
            </a:endParaRPr>
          </a:p>
          <a:p>
            <a:pPr algn="ctr"/>
            <a:r>
              <a:rPr lang="uk-UA" sz="1600" dirty="0" smtClean="0">
                <a:latin typeface="Times New Roman" panose="02020603050405020304" pitchFamily="18" charset="0"/>
                <a:cs typeface="Times New Roman" panose="02020603050405020304" pitchFamily="18" charset="0"/>
              </a:rPr>
              <a:t>Керівник магістерської кваліфікаційної роботи</a:t>
            </a:r>
          </a:p>
          <a:p>
            <a:pPr algn="ctr"/>
            <a:r>
              <a:rPr lang="uk-UA" sz="1600" dirty="0" err="1" smtClean="0">
                <a:latin typeface="Times New Roman" panose="02020603050405020304" pitchFamily="18" charset="0"/>
                <a:cs typeface="Times New Roman" panose="02020603050405020304" pitchFamily="18" charset="0"/>
              </a:rPr>
              <a:t>д.т.н</a:t>
            </a:r>
            <a:r>
              <a:rPr lang="uk-UA" sz="1600" dirty="0" smtClean="0">
                <a:latin typeface="Times New Roman" panose="02020603050405020304" pitchFamily="18" charset="0"/>
                <a:cs typeface="Times New Roman" panose="02020603050405020304" pitchFamily="18" charset="0"/>
              </a:rPr>
              <a:t>., професор каф. РТ. Осадчук О.В.</a:t>
            </a:r>
          </a:p>
          <a:p>
            <a:pPr algn="ctr"/>
            <a:r>
              <a:rPr lang="uk-UA" sz="1600" dirty="0" smtClean="0">
                <a:latin typeface="Times New Roman" panose="02020603050405020304" pitchFamily="18" charset="0"/>
                <a:cs typeface="Times New Roman" panose="02020603050405020304" pitchFamily="18" charset="0"/>
              </a:rPr>
              <a:t>Розробив студент гр.РТ-14м</a:t>
            </a:r>
          </a:p>
          <a:p>
            <a:pPr algn="ctr"/>
            <a:r>
              <a:rPr lang="uk-UA" sz="1600" dirty="0" err="1" smtClean="0">
                <a:latin typeface="Times New Roman" panose="02020603050405020304" pitchFamily="18" charset="0"/>
                <a:cs typeface="Times New Roman" panose="02020603050405020304" pitchFamily="18" charset="0"/>
              </a:rPr>
              <a:t>Безносюк</a:t>
            </a:r>
            <a:r>
              <a:rPr lang="uk-UA" sz="1600" dirty="0" smtClean="0">
                <a:latin typeface="Times New Roman" panose="02020603050405020304" pitchFamily="18" charset="0"/>
                <a:cs typeface="Times New Roman" panose="02020603050405020304" pitchFamily="18" charset="0"/>
              </a:rPr>
              <a:t> Р.І.</a:t>
            </a:r>
          </a:p>
          <a:p>
            <a:pPr algn="ctr"/>
            <a:endParaRPr lang="uk-UA" sz="1600" dirty="0">
              <a:latin typeface="Times New Roman" panose="02020603050405020304" pitchFamily="18" charset="0"/>
              <a:cs typeface="Times New Roman" panose="02020603050405020304" pitchFamily="18" charset="0"/>
            </a:endParaRPr>
          </a:p>
          <a:p>
            <a:pPr algn="ctr"/>
            <a:endParaRPr lang="uk-UA" sz="1600" dirty="0" smtClean="0">
              <a:latin typeface="Times New Roman" panose="02020603050405020304" pitchFamily="18" charset="0"/>
              <a:cs typeface="Times New Roman" panose="02020603050405020304" pitchFamily="18" charset="0"/>
            </a:endParaRPr>
          </a:p>
          <a:p>
            <a:pPr algn="ctr"/>
            <a:endParaRPr lang="uk-UA" sz="1600" dirty="0">
              <a:latin typeface="Times New Roman" panose="02020603050405020304" pitchFamily="18" charset="0"/>
              <a:cs typeface="Times New Roman" panose="02020603050405020304" pitchFamily="18" charset="0"/>
            </a:endParaRPr>
          </a:p>
          <a:p>
            <a:pPr algn="ctr"/>
            <a:endParaRPr lang="uk-UA" sz="1600" dirty="0" smtClean="0">
              <a:latin typeface="Times New Roman" panose="02020603050405020304" pitchFamily="18" charset="0"/>
              <a:cs typeface="Times New Roman" panose="02020603050405020304" pitchFamily="18" charset="0"/>
            </a:endParaRPr>
          </a:p>
          <a:p>
            <a:pPr algn="ctr"/>
            <a:r>
              <a:rPr lang="uk-UA" sz="1600" dirty="0" smtClean="0">
                <a:latin typeface="Times New Roman" panose="02020603050405020304" pitchFamily="18" charset="0"/>
                <a:cs typeface="Times New Roman" panose="02020603050405020304" pitchFamily="18" charset="0"/>
              </a:rPr>
              <a:t>Вінниця ВНТУ 2015</a:t>
            </a:r>
            <a:endParaRPr lang="uk-UA" sz="16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7169" name="Picture 1" descr="Pr_25"/>
          <p:cNvPicPr>
            <a:picLocks noChangeAspect="1" noChangeArrowheads="1"/>
          </p:cNvPicPr>
          <p:nvPr/>
        </p:nvPicPr>
        <p:blipFill>
          <a:blip r:embed="rId2" cstate="print"/>
          <a:srcRect/>
          <a:stretch>
            <a:fillRect/>
          </a:stretch>
        </p:blipFill>
        <p:spPr bwMode="auto">
          <a:xfrm>
            <a:off x="2339752" y="692696"/>
            <a:ext cx="4530465" cy="3816424"/>
          </a:xfrm>
          <a:prstGeom prst="rect">
            <a:avLst/>
          </a:prstGeom>
          <a:noFill/>
        </p:spPr>
      </p:pic>
      <p:sp>
        <p:nvSpPr>
          <p:cNvPr id="7171" name="Rectangle 3"/>
          <p:cNvSpPr>
            <a:spLocks noChangeArrowheads="1"/>
          </p:cNvSpPr>
          <p:nvPr/>
        </p:nvSpPr>
        <p:spPr bwMode="auto">
          <a:xfrm>
            <a:off x="1043862" y="4869160"/>
            <a:ext cx="7563417"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0850" algn="l"/>
              </a:tabLst>
            </a:pPr>
            <a:r>
              <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Рисунок 7 – Теоретичні і експериментальні залежності активної складової </a:t>
            </a:r>
          </a:p>
          <a:p>
            <a:pPr marL="0" marR="0" lvl="0" indent="0" algn="ctr" defTabSz="914400" rtl="0" eaLnBrk="1" fontAlgn="base" latinLnBrk="0" hangingPunct="1">
              <a:lnSpc>
                <a:spcPct val="100000"/>
              </a:lnSpc>
              <a:spcBef>
                <a:spcPct val="0"/>
              </a:spcBef>
              <a:spcAft>
                <a:spcPct val="0"/>
              </a:spcAft>
              <a:buClrTx/>
              <a:buSzTx/>
              <a:buFontTx/>
              <a:buNone/>
              <a:tabLst>
                <a:tab pos="450850" algn="l"/>
              </a:tabLst>
            </a:pPr>
            <a:r>
              <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від потужності оптичного випромінювання</a:t>
            </a:r>
            <a:endParaRPr kumimoji="0" lang="uk-UA"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4577" name="Picture 1" descr="Pr_27"/>
          <p:cNvPicPr>
            <a:picLocks noChangeAspect="1" noChangeArrowheads="1"/>
          </p:cNvPicPr>
          <p:nvPr/>
        </p:nvPicPr>
        <p:blipFill>
          <a:blip r:embed="rId2" cstate="print"/>
          <a:srcRect/>
          <a:stretch>
            <a:fillRect/>
          </a:stretch>
        </p:blipFill>
        <p:spPr bwMode="auto">
          <a:xfrm>
            <a:off x="2267744" y="548680"/>
            <a:ext cx="4680520" cy="3888650"/>
          </a:xfrm>
          <a:prstGeom prst="rect">
            <a:avLst/>
          </a:prstGeom>
          <a:noFill/>
        </p:spPr>
      </p:pic>
      <p:sp>
        <p:nvSpPr>
          <p:cNvPr id="24579" name="Rectangle 3"/>
          <p:cNvSpPr>
            <a:spLocks noChangeArrowheads="1"/>
          </p:cNvSpPr>
          <p:nvPr/>
        </p:nvSpPr>
        <p:spPr bwMode="auto">
          <a:xfrm>
            <a:off x="467544" y="4869160"/>
            <a:ext cx="8015079"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0850" algn="l"/>
              </a:tabLst>
            </a:pPr>
            <a:r>
              <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Рисунок 8 – Теоретичні і експериментальні залежності реактивної складової</a:t>
            </a:r>
          </a:p>
          <a:p>
            <a:pPr marL="0" marR="0" lvl="0" indent="0" algn="ctr" defTabSz="914400" rtl="0" eaLnBrk="1" fontAlgn="base" latinLnBrk="0" hangingPunct="1">
              <a:lnSpc>
                <a:spcPct val="100000"/>
              </a:lnSpc>
              <a:spcBef>
                <a:spcPct val="0"/>
              </a:spcBef>
              <a:spcAft>
                <a:spcPct val="0"/>
              </a:spcAft>
              <a:buClrTx/>
              <a:buSzTx/>
              <a:buFontTx/>
              <a:buNone/>
              <a:tabLst>
                <a:tab pos="450850" algn="l"/>
              </a:tabLst>
            </a:pPr>
            <a:r>
              <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від потужності випромінювання</a:t>
            </a:r>
            <a:endParaRPr kumimoji="0" lang="uk-UA"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5601" name="Picture 1" descr="Pr_23"/>
          <p:cNvPicPr>
            <a:picLocks noChangeAspect="1" noChangeArrowheads="1"/>
          </p:cNvPicPr>
          <p:nvPr/>
        </p:nvPicPr>
        <p:blipFill>
          <a:blip r:embed="rId2" cstate="print"/>
          <a:srcRect/>
          <a:stretch>
            <a:fillRect/>
          </a:stretch>
        </p:blipFill>
        <p:spPr bwMode="auto">
          <a:xfrm>
            <a:off x="1475657" y="476672"/>
            <a:ext cx="5688631" cy="5513865"/>
          </a:xfrm>
          <a:prstGeom prst="rect">
            <a:avLst/>
          </a:prstGeom>
          <a:noFill/>
        </p:spPr>
      </p:pic>
      <p:sp>
        <p:nvSpPr>
          <p:cNvPr id="25603" name="Rectangle 3"/>
          <p:cNvSpPr>
            <a:spLocks noChangeArrowheads="1"/>
          </p:cNvSpPr>
          <p:nvPr/>
        </p:nvSpPr>
        <p:spPr bwMode="auto">
          <a:xfrm>
            <a:off x="1472786" y="6093296"/>
            <a:ext cx="6198427"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0850" algn="l"/>
              </a:tabLst>
            </a:pPr>
            <a:r>
              <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Рисунок 9 – Еквівалентна схема перетворювача з фотодіодом</a:t>
            </a:r>
            <a:endParaRPr kumimoji="0" lang="uk-UA"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7649" name="Object 1"/>
          <p:cNvGraphicFramePr>
            <a:graphicFrameLocks noChangeAspect="1"/>
          </p:cNvGraphicFramePr>
          <p:nvPr/>
        </p:nvGraphicFramePr>
        <p:xfrm>
          <a:off x="2051720" y="620688"/>
          <a:ext cx="5381625" cy="4048125"/>
        </p:xfrm>
        <a:graphic>
          <a:graphicData uri="http://schemas.openxmlformats.org/presentationml/2006/ole">
            <p:oleObj spid="_x0000_s27649" name="Точечный рисунок" r:id="rId3" imgW="5315692" imgH="4009524" progId="PBrush">
              <p:embed/>
            </p:oleObj>
          </a:graphicData>
        </a:graphic>
      </p:graphicFrame>
      <p:sp>
        <p:nvSpPr>
          <p:cNvPr id="27651" name="Rectangle 3"/>
          <p:cNvSpPr>
            <a:spLocks noChangeArrowheads="1"/>
          </p:cNvSpPr>
          <p:nvPr/>
        </p:nvSpPr>
        <p:spPr bwMode="auto">
          <a:xfrm>
            <a:off x="1043608" y="5013176"/>
            <a:ext cx="7439922"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0850" algn="l"/>
              </a:tabLst>
            </a:pPr>
            <a:r>
              <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Рисунок 10 – Перетворена еквівалентна схема частотного перетворювача </a:t>
            </a:r>
          </a:p>
          <a:p>
            <a:pPr marL="0" marR="0" lvl="0" indent="0" algn="ctr" defTabSz="914400" rtl="0" eaLnBrk="1" fontAlgn="base" latinLnBrk="0" hangingPunct="1">
              <a:lnSpc>
                <a:spcPct val="100000"/>
              </a:lnSpc>
              <a:spcBef>
                <a:spcPct val="0"/>
              </a:spcBef>
              <a:spcAft>
                <a:spcPct val="0"/>
              </a:spcAft>
              <a:buClrTx/>
              <a:buSzTx/>
              <a:buFontTx/>
              <a:buNone/>
              <a:tabLst>
                <a:tab pos="450850" algn="l"/>
              </a:tabLst>
            </a:pPr>
            <a:r>
              <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 фотодіодом</a:t>
            </a:r>
            <a:endParaRPr kumimoji="0" lang="uk-UA"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8673" name="Picture 1" descr="13"/>
          <p:cNvPicPr>
            <a:picLocks noChangeAspect="1" noChangeArrowheads="1"/>
          </p:cNvPicPr>
          <p:nvPr/>
        </p:nvPicPr>
        <p:blipFill>
          <a:blip r:embed="rId2" cstate="print"/>
          <a:srcRect/>
          <a:stretch>
            <a:fillRect/>
          </a:stretch>
        </p:blipFill>
        <p:spPr bwMode="auto">
          <a:xfrm>
            <a:off x="2267744" y="980728"/>
            <a:ext cx="5056647" cy="2952328"/>
          </a:xfrm>
          <a:prstGeom prst="rect">
            <a:avLst/>
          </a:prstGeom>
          <a:noFill/>
        </p:spPr>
      </p:pic>
      <p:sp>
        <p:nvSpPr>
          <p:cNvPr id="28675" name="Rectangle 3"/>
          <p:cNvSpPr>
            <a:spLocks noChangeArrowheads="1"/>
          </p:cNvSpPr>
          <p:nvPr/>
        </p:nvSpPr>
        <p:spPr bwMode="auto">
          <a:xfrm>
            <a:off x="1403648" y="4653136"/>
            <a:ext cx="6468117"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0850" algn="l"/>
              </a:tabLst>
            </a:pPr>
            <a:r>
              <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Рисунок 11 – Залежність частоти генерації від температури</a:t>
            </a:r>
            <a:endParaRPr kumimoji="0" lang="uk-UA"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normAutofit/>
          </a:bodyPr>
          <a:lstStyle/>
          <a:p>
            <a:r>
              <a:rPr lang="uk-UA" sz="2800" b="1" dirty="0" smtClean="0">
                <a:latin typeface="Times New Roman" pitchFamily="18" charset="0"/>
                <a:cs typeface="Times New Roman" pitchFamily="18" charset="0"/>
              </a:rPr>
              <a:t>Висновки</a:t>
            </a:r>
            <a:endParaRPr lang="ru-RU" sz="2800" b="1" dirty="0">
              <a:latin typeface="Times New Roman" pitchFamily="18" charset="0"/>
              <a:cs typeface="Times New Roman" pitchFamily="18" charset="0"/>
            </a:endParaRPr>
          </a:p>
        </p:txBody>
      </p:sp>
      <p:sp>
        <p:nvSpPr>
          <p:cNvPr id="4" name="TextBox 3"/>
          <p:cNvSpPr txBox="1"/>
          <p:nvPr/>
        </p:nvSpPr>
        <p:spPr>
          <a:xfrm>
            <a:off x="496825" y="1124744"/>
            <a:ext cx="8523102" cy="3970318"/>
          </a:xfrm>
          <a:prstGeom prst="rect">
            <a:avLst/>
          </a:prstGeom>
          <a:noFill/>
        </p:spPr>
        <p:txBody>
          <a:bodyPr wrap="none" rtlCol="0">
            <a:spAutoFit/>
          </a:bodyPr>
          <a:lstStyle/>
          <a:p>
            <a:r>
              <a:rPr lang="uk-UA" dirty="0" smtClean="0">
                <a:latin typeface="Times New Roman" pitchFamily="18" charset="0"/>
                <a:cs typeface="Times New Roman" pitchFamily="18" charset="0"/>
              </a:rPr>
              <a:t>     В даній магістерській кваліфікаційній роботі було проведено аналіз публікацій </a:t>
            </a:r>
          </a:p>
          <a:p>
            <a:r>
              <a:rPr lang="uk-UA" dirty="0" smtClean="0">
                <a:latin typeface="Times New Roman" pitchFamily="18" charset="0"/>
                <a:cs typeface="Times New Roman" pitchFamily="18" charset="0"/>
              </a:rPr>
              <a:t>та патентів витратомірів газових сумішей, що показало доцільність розробки </a:t>
            </a:r>
          </a:p>
          <a:p>
            <a:r>
              <a:rPr lang="uk-UA" dirty="0" smtClean="0">
                <a:latin typeface="Times New Roman" pitchFamily="18" charset="0"/>
                <a:cs typeface="Times New Roman" pitchFamily="18" charset="0"/>
              </a:rPr>
              <a:t>оптико-частотних витратомірів газів на основі транзисторних структур з від</a:t>
            </a:r>
            <a:r>
              <a:rPr lang="en-US" dirty="0" smtClean="0">
                <a:latin typeface="Times New Roman" pitchFamily="18" charset="0"/>
                <a:cs typeface="Times New Roman" pitchFamily="18" charset="0"/>
              </a:rPr>
              <a:t>`</a:t>
            </a:r>
            <a:r>
              <a:rPr lang="uk-UA" dirty="0" smtClean="0">
                <a:latin typeface="Times New Roman" pitchFamily="18" charset="0"/>
                <a:cs typeface="Times New Roman" pitchFamily="18" charset="0"/>
              </a:rPr>
              <a:t>ємним </a:t>
            </a:r>
          </a:p>
          <a:p>
            <a:r>
              <a:rPr lang="uk-UA" dirty="0" smtClean="0">
                <a:latin typeface="Times New Roman" pitchFamily="18" charset="0"/>
                <a:cs typeface="Times New Roman" pitchFamily="18" charset="0"/>
              </a:rPr>
              <a:t>опором</a:t>
            </a:r>
            <a:r>
              <a:rPr lang="en-US" dirty="0" smtClean="0">
                <a:latin typeface="Times New Roman" pitchFamily="18" charset="0"/>
                <a:cs typeface="Times New Roman" pitchFamily="18" charset="0"/>
              </a:rPr>
              <a:t>.</a:t>
            </a:r>
          </a:p>
          <a:p>
            <a:endParaRPr lang="uk-UA" dirty="0" smtClean="0">
              <a:latin typeface="Times New Roman" pitchFamily="18" charset="0"/>
              <a:cs typeface="Times New Roman" pitchFamily="18" charset="0"/>
            </a:endParaRPr>
          </a:p>
          <a:p>
            <a:r>
              <a:rPr lang="uk-UA" dirty="0" smtClean="0">
                <a:latin typeface="Times New Roman" pitchFamily="18" charset="0"/>
                <a:cs typeface="Times New Roman" pitchFamily="18" charset="0"/>
              </a:rPr>
              <a:t>     Розроблено математичну модель радіовимірювального оптичного перетворювача </a:t>
            </a:r>
          </a:p>
          <a:p>
            <a:r>
              <a:rPr lang="uk-UA" dirty="0" smtClean="0">
                <a:latin typeface="Times New Roman" pitchFamily="18" charset="0"/>
                <a:cs typeface="Times New Roman" pitchFamily="18" charset="0"/>
              </a:rPr>
              <a:t>витрат газу на основі системи рівнянь </a:t>
            </a:r>
            <a:r>
              <a:rPr lang="uk-UA" dirty="0" err="1" smtClean="0">
                <a:latin typeface="Times New Roman" pitchFamily="18" charset="0"/>
                <a:cs typeface="Times New Roman" pitchFamily="18" charset="0"/>
              </a:rPr>
              <a:t>Кірхгофа</a:t>
            </a:r>
            <a:r>
              <a:rPr lang="en-US" dirty="0" smtClean="0">
                <a:latin typeface="Times New Roman" pitchFamily="18" charset="0"/>
                <a:cs typeface="Times New Roman" pitchFamily="18" charset="0"/>
              </a:rPr>
              <a:t>.</a:t>
            </a:r>
          </a:p>
          <a:p>
            <a:endParaRPr lang="uk-UA" dirty="0" smtClean="0">
              <a:latin typeface="Times New Roman" pitchFamily="18" charset="0"/>
              <a:cs typeface="Times New Roman" pitchFamily="18" charset="0"/>
            </a:endParaRPr>
          </a:p>
          <a:p>
            <a:r>
              <a:rPr lang="uk-UA" dirty="0" smtClean="0">
                <a:latin typeface="Times New Roman" pitchFamily="18" charset="0"/>
                <a:cs typeface="Times New Roman" pitchFamily="18" charset="0"/>
              </a:rPr>
              <a:t>     Запропоновані принципові схеми і конструкції оптичних перетворювачів витрат </a:t>
            </a:r>
          </a:p>
          <a:p>
            <a:r>
              <a:rPr lang="uk-UA" dirty="0" smtClean="0">
                <a:latin typeface="Times New Roman" pitchFamily="18" charset="0"/>
                <a:cs typeface="Times New Roman" pitchFamily="18" charset="0"/>
              </a:rPr>
              <a:t>газу, які працюють у НВЧ діапазоні (1 – 1,5)·10</a:t>
            </a:r>
            <a:r>
              <a:rPr lang="uk-UA" baseline="30000" dirty="0" smtClean="0">
                <a:latin typeface="Times New Roman" pitchFamily="18" charset="0"/>
                <a:cs typeface="Times New Roman" pitchFamily="18" charset="0"/>
              </a:rPr>
              <a:t>9</a:t>
            </a:r>
            <a:r>
              <a:rPr lang="uk-UA" dirty="0" smtClean="0">
                <a:latin typeface="Times New Roman" pitchFamily="18" charset="0"/>
                <a:cs typeface="Times New Roman" pitchFamily="18" charset="0"/>
              </a:rPr>
              <a:t> Гц, що складаються з біполярного і </a:t>
            </a:r>
          </a:p>
          <a:p>
            <a:r>
              <a:rPr lang="uk-UA" dirty="0" smtClean="0">
                <a:latin typeface="Times New Roman" pitchFamily="18" charset="0"/>
                <a:cs typeface="Times New Roman" pitchFamily="18" charset="0"/>
              </a:rPr>
              <a:t>польового транзистора з бар’єром </a:t>
            </a:r>
            <a:r>
              <a:rPr lang="uk-UA" dirty="0" err="1" smtClean="0">
                <a:latin typeface="Times New Roman" pitchFamily="18" charset="0"/>
                <a:cs typeface="Times New Roman" pitchFamily="18" charset="0"/>
              </a:rPr>
              <a:t>Шоткі</a:t>
            </a:r>
            <a:r>
              <a:rPr lang="uk-UA" dirty="0" smtClean="0">
                <a:latin typeface="Times New Roman" pitchFamily="18" charset="0"/>
                <a:cs typeface="Times New Roman" pitchFamily="18" charset="0"/>
              </a:rPr>
              <a:t>, які є </a:t>
            </a:r>
            <a:r>
              <a:rPr lang="uk-UA" dirty="0" err="1" smtClean="0">
                <a:latin typeface="Times New Roman" pitchFamily="18" charset="0"/>
                <a:cs typeface="Times New Roman" pitchFamily="18" charset="0"/>
              </a:rPr>
              <a:t>фоточутливими</a:t>
            </a:r>
            <a:r>
              <a:rPr lang="uk-UA" dirty="0" smtClean="0">
                <a:latin typeface="Times New Roman" pitchFamily="18" charset="0"/>
                <a:cs typeface="Times New Roman" pitchFamily="18" charset="0"/>
              </a:rPr>
              <a:t> елементами.</a:t>
            </a:r>
          </a:p>
          <a:p>
            <a:endParaRPr lang="uk-UA" dirty="0" smtClean="0">
              <a:latin typeface="Times New Roman" pitchFamily="18" charset="0"/>
              <a:cs typeface="Times New Roman" pitchFamily="18" charset="0"/>
            </a:endParaRPr>
          </a:p>
          <a:p>
            <a:r>
              <a:rPr lang="uk-UA" dirty="0" smtClean="0">
                <a:latin typeface="Times New Roman" pitchFamily="18" charset="0"/>
                <a:cs typeface="Times New Roman" pitchFamily="18" charset="0"/>
              </a:rPr>
              <a:t>     Теоретично і експериментально показана можливість управління як реактивною </a:t>
            </a:r>
          </a:p>
          <a:p>
            <a:r>
              <a:rPr lang="uk-UA" dirty="0" smtClean="0">
                <a:latin typeface="Times New Roman" pitchFamily="18" charset="0"/>
                <a:cs typeface="Times New Roman" pitchFamily="18" charset="0"/>
              </a:rPr>
              <a:t>складовою, так і від’ємним опором від зміни напруги </a:t>
            </a:r>
            <a:r>
              <a:rPr lang="uk-UA" dirty="0" smtClean="0">
                <a:latin typeface="Times New Roman" pitchFamily="18" charset="0"/>
                <a:cs typeface="Times New Roman" pitchFamily="18" charset="0"/>
              </a:rPr>
              <a:t>управління</a:t>
            </a:r>
            <a:r>
              <a:rPr lang="en-US"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36912"/>
            <a:ext cx="8229600" cy="1143000"/>
          </a:xfrm>
        </p:spPr>
        <p:txBody>
          <a:bodyPr/>
          <a:lstStyle/>
          <a:p>
            <a:r>
              <a:rPr lang="uk-UA" dirty="0" smtClean="0">
                <a:latin typeface="Times New Roman" pitchFamily="18" charset="0"/>
                <a:cs typeface="Times New Roman" pitchFamily="18" charset="0"/>
              </a:rPr>
              <a:t>Дякую за увагу</a:t>
            </a:r>
            <a:r>
              <a:rPr lang="en-US"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5536" y="260648"/>
            <a:ext cx="8568952" cy="523220"/>
          </a:xfrm>
          <a:prstGeom prst="rect">
            <a:avLst/>
          </a:prstGeom>
          <a:noFill/>
        </p:spPr>
        <p:txBody>
          <a:bodyPr wrap="square" rtlCol="0">
            <a:spAutoFit/>
          </a:bodyPr>
          <a:lstStyle/>
          <a:p>
            <a:pPr algn="ctr"/>
            <a:r>
              <a:rPr lang="uk-UA" sz="2800" b="1" dirty="0" smtClean="0">
                <a:latin typeface="Times New Roman" panose="02020603050405020304" pitchFamily="18" charset="0"/>
                <a:cs typeface="Times New Roman" panose="02020603050405020304" pitchFamily="18" charset="0"/>
              </a:rPr>
              <a:t>Актуальність роботи</a:t>
            </a:r>
            <a:endParaRPr lang="uk-UA" sz="2800"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259632" y="1844824"/>
            <a:ext cx="184731" cy="369332"/>
          </a:xfrm>
          <a:prstGeom prst="rect">
            <a:avLst/>
          </a:prstGeom>
          <a:noFill/>
        </p:spPr>
        <p:txBody>
          <a:bodyPr wrap="none" rtlCol="0">
            <a:spAutoFit/>
          </a:bodyPr>
          <a:lstStyle/>
          <a:p>
            <a:endParaRPr lang="ru-RU" dirty="0"/>
          </a:p>
        </p:txBody>
      </p:sp>
      <p:sp>
        <p:nvSpPr>
          <p:cNvPr id="6" name="TextBox 5"/>
          <p:cNvSpPr txBox="1"/>
          <p:nvPr/>
        </p:nvSpPr>
        <p:spPr>
          <a:xfrm>
            <a:off x="251520" y="980728"/>
            <a:ext cx="8712968" cy="5632311"/>
          </a:xfrm>
          <a:prstGeom prst="rect">
            <a:avLst/>
          </a:prstGeom>
          <a:noFill/>
        </p:spPr>
        <p:txBody>
          <a:bodyPr wrap="square" rtlCol="0">
            <a:spAutoFit/>
          </a:bodyPr>
          <a:lstStyle/>
          <a:p>
            <a:r>
              <a:rPr lang="en-US"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Характеристики перетворювачів визначають точність і надійність систем радіоуправління і </a:t>
            </a:r>
            <a:r>
              <a:rPr lang="uk-UA" dirty="0" err="1" smtClean="0">
                <a:latin typeface="Times New Roman" pitchFamily="18" charset="0"/>
                <a:cs typeface="Times New Roman" pitchFamily="18" charset="0"/>
              </a:rPr>
              <a:t>радіокерування</a:t>
            </a:r>
            <a:r>
              <a:rPr lang="uk-UA" dirty="0" smtClean="0">
                <a:latin typeface="Times New Roman" pitchFamily="18" charset="0"/>
                <a:cs typeface="Times New Roman" pitchFamily="18" charset="0"/>
              </a:rPr>
              <a:t>, приладів контролю технологічних процесів, характеристик навколишнього середовища, безпеку роботи промислових установок. Тому до газових перетворювачів висуваються жорсткі вимоги. Вони повинні бути економічними, забезпечувати високу точність вимірювання, мати мінімальні габарити, вагу та енергоспоживання, бути сумісними з сучасними ЕОМ та мати можливість виготовлення за стандартною груповою інтегральною технологією. Перспективним науковим напрямком є розробка та створення первинних перетворювачів, які реалізують принцип перетворення </a:t>
            </a:r>
            <a:r>
              <a:rPr lang="uk-UA" dirty="0" err="1" smtClean="0">
                <a:latin typeface="Times New Roman" pitchFamily="18" charset="0"/>
                <a:cs typeface="Times New Roman" pitchFamily="18" charset="0"/>
              </a:rPr>
              <a:t>“концентрація</a:t>
            </a:r>
            <a:r>
              <a:rPr lang="uk-UA" dirty="0" smtClean="0">
                <a:latin typeface="Times New Roman" pitchFamily="18" charset="0"/>
                <a:cs typeface="Times New Roman" pitchFamily="18" charset="0"/>
              </a:rPr>
              <a:t> або витрати газу – </a:t>
            </a:r>
            <a:r>
              <a:rPr lang="uk-UA" dirty="0" err="1" smtClean="0">
                <a:latin typeface="Times New Roman" pitchFamily="18" charset="0"/>
                <a:cs typeface="Times New Roman" pitchFamily="18" charset="0"/>
              </a:rPr>
              <a:t>частота”</a:t>
            </a:r>
            <a:r>
              <a:rPr lang="uk-UA" dirty="0" smtClean="0">
                <a:latin typeface="Times New Roman" pitchFamily="18" charset="0"/>
                <a:cs typeface="Times New Roman" pitchFamily="18" charset="0"/>
              </a:rPr>
              <a:t>, на основі реактивних властивостей напівпровідникових структур з від’ємним опором. Використання таких приладів виключає з їх конструкцій аналого-цифрові перетворювачі, що дозволяє знизити собівартість систем радіоконтролю та радіоуправління, а також створити </a:t>
            </a:r>
            <a:r>
              <a:rPr lang="uk-UA" dirty="0" err="1" smtClean="0">
                <a:latin typeface="Times New Roman" pitchFamily="18" charset="0"/>
                <a:cs typeface="Times New Roman" pitchFamily="18" charset="0"/>
              </a:rPr>
              <a:t>“інтелектуальні”</a:t>
            </a:r>
            <a:r>
              <a:rPr lang="uk-UA" dirty="0" smtClean="0">
                <a:latin typeface="Times New Roman" pitchFamily="18" charset="0"/>
                <a:cs typeface="Times New Roman" pitchFamily="18" charset="0"/>
              </a:rPr>
              <a:t> вимірювальні перетворювачі.</a:t>
            </a:r>
            <a:endParaRPr lang="ru-RU"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Тому, необхідність розробки теоретичних підходів до створення оптико-частотних витратомірів газових сумішей на основі реактивних властивостей напівпровідникових приладів з від’ємним опором, а також розробки схем, конструкцій, експериментального дослідження параметрів, оцінюванню їх метрологічних характеристик, розробки мікропроцесорної системи вимірювання витрат газу в промисловості з використанням оптичних частотних витратомірів газу та впровадження їх у виробництво є актуальним на даний час.</a:t>
            </a:r>
            <a:endParaRPr lang="uk-U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txBox="1">
            <a:spLocks/>
          </p:cNvSpPr>
          <p:nvPr/>
        </p:nvSpPr>
        <p:spPr>
          <a:xfrm>
            <a:off x="683568" y="260649"/>
            <a:ext cx="7772400" cy="86409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uk-UA" sz="2800" b="1"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Мета і задачі роботи</a:t>
            </a:r>
            <a:endParaRPr kumimoji="0" lang="uk-UA" sz="2800" b="1" i="0" u="none" strike="noStrike" kern="1200" cap="none" spc="0" normalizeH="0" baseline="0" noProof="0" dirty="0">
              <a:ln>
                <a:noFill/>
              </a:ln>
              <a:solidFill>
                <a:schemeClr val="tx1"/>
              </a:solidFill>
              <a:effectLst/>
              <a:uLnTx/>
              <a:uFillTx/>
              <a:latin typeface="Times New Roman" panose="02020603050405020304" pitchFamily="18" charset="0"/>
              <a:ea typeface="+mj-ea"/>
              <a:cs typeface="Times New Roman" panose="02020603050405020304" pitchFamily="18" charset="0"/>
            </a:endParaRPr>
          </a:p>
        </p:txBody>
      </p:sp>
      <p:sp>
        <p:nvSpPr>
          <p:cNvPr id="5" name="TextBox 4"/>
          <p:cNvSpPr txBox="1"/>
          <p:nvPr/>
        </p:nvSpPr>
        <p:spPr>
          <a:xfrm>
            <a:off x="467545" y="1196753"/>
            <a:ext cx="8280919" cy="5355312"/>
          </a:xfrm>
          <a:prstGeom prst="rect">
            <a:avLst/>
          </a:prstGeom>
          <a:noFill/>
        </p:spPr>
        <p:txBody>
          <a:bodyPr wrap="square" rtlCol="0">
            <a:spAutoFit/>
          </a:bodyPr>
          <a:lstStyle/>
          <a:p>
            <a:r>
              <a:rPr lang="uk-UA" i="1" dirty="0" smtClean="0">
                <a:latin typeface="Times New Roman" pitchFamily="18" charset="0"/>
                <a:cs typeface="Times New Roman" pitchFamily="18" charset="0"/>
              </a:rPr>
              <a:t>	Метою роботи</a:t>
            </a:r>
            <a:r>
              <a:rPr lang="uk-UA" dirty="0" smtClean="0">
                <a:latin typeface="Times New Roman" pitchFamily="18" charset="0"/>
                <a:cs typeface="Times New Roman" pitchFamily="18" charset="0"/>
              </a:rPr>
              <a:t> є покращення метрологічних та економічних показників оптико-частотних витратомірів газових сумішей, принцип роботи яких базується на використанні функціональної залежності реактивних властивостей транзисторних структур з від’ємним опором від витрат газу, що надає можливість створення та виготовлення </a:t>
            </a:r>
            <a:r>
              <a:rPr lang="uk-UA" dirty="0" err="1" smtClean="0">
                <a:latin typeface="Times New Roman" pitchFamily="18" charset="0"/>
                <a:cs typeface="Times New Roman" pitchFamily="18" charset="0"/>
              </a:rPr>
              <a:t>конкурентноспроможних</a:t>
            </a:r>
            <a:r>
              <a:rPr lang="uk-UA" dirty="0" smtClean="0">
                <a:latin typeface="Times New Roman" pitchFamily="18" charset="0"/>
                <a:cs typeface="Times New Roman" pitchFamily="18" charset="0"/>
              </a:rPr>
              <a:t> зразків цієї продукції.</a:t>
            </a:r>
            <a:endParaRPr lang="ru-RU" dirty="0" smtClean="0">
              <a:latin typeface="Times New Roman" pitchFamily="18" charset="0"/>
              <a:cs typeface="Times New Roman" pitchFamily="18" charset="0"/>
            </a:endParaRPr>
          </a:p>
          <a:p>
            <a:r>
              <a:rPr lang="uk-UA" dirty="0" smtClean="0">
                <a:latin typeface="Times New Roman" pitchFamily="18" charset="0"/>
                <a:cs typeface="Times New Roman" pitchFamily="18" charset="0"/>
              </a:rPr>
              <a:t>	У магістерській кваліфікаційній роботі розв’язуються такі </a:t>
            </a:r>
            <a:r>
              <a:rPr lang="uk-UA" i="1" dirty="0" smtClean="0">
                <a:latin typeface="Times New Roman" pitchFamily="18" charset="0"/>
                <a:cs typeface="Times New Roman" pitchFamily="18" charset="0"/>
              </a:rPr>
              <a:t>задачі</a:t>
            </a:r>
            <a:r>
              <a:rPr lang="uk-UA"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lvl="0"/>
            <a:r>
              <a:rPr lang="uk-UA" dirty="0" smtClean="0">
                <a:latin typeface="Times New Roman" pitchFamily="18" charset="0"/>
                <a:cs typeface="Times New Roman" pitchFamily="18" charset="0"/>
              </a:rPr>
              <a:t> - проаналізувати існуючі перетворювачі концентрації газу та обґрунтувати переваги перетворювачів витрат газу з частотним виходом по відношенню до існуючих;</a:t>
            </a:r>
            <a:endParaRPr lang="ru-RU" dirty="0" smtClean="0">
              <a:latin typeface="Times New Roman" pitchFamily="18" charset="0"/>
              <a:cs typeface="Times New Roman" pitchFamily="18" charset="0"/>
            </a:endParaRPr>
          </a:p>
          <a:p>
            <a:pPr lvl="0"/>
            <a:r>
              <a:rPr lang="uk-UA" dirty="0" smtClean="0">
                <a:latin typeface="Times New Roman" pitchFamily="18" charset="0"/>
                <a:cs typeface="Times New Roman" pitchFamily="18" charset="0"/>
              </a:rPr>
              <a:t> - розробити математичні моделі оптичних частотних перетворювачів витрат газу, на основі яких отримати залежність повного вихідного опору від електричних параметрів живлення, функції перетворення та рівняння чутливості;</a:t>
            </a:r>
            <a:endParaRPr lang="ru-RU" dirty="0" smtClean="0">
              <a:latin typeface="Times New Roman" pitchFamily="18" charset="0"/>
              <a:cs typeface="Times New Roman" pitchFamily="18" charset="0"/>
            </a:endParaRPr>
          </a:p>
          <a:p>
            <a:pPr lvl="0"/>
            <a:r>
              <a:rPr lang="uk-UA" dirty="0" smtClean="0">
                <a:latin typeface="Times New Roman" pitchFamily="18" charset="0"/>
                <a:cs typeface="Times New Roman" pitchFamily="18" charset="0"/>
              </a:rPr>
              <a:t> - розробити оптичні частотні перетворювачі витрат газу на основі  біполярних і польових транзисторних структур з чутливими елементами на основі </a:t>
            </a:r>
            <a:r>
              <a:rPr lang="uk-UA" dirty="0" err="1" smtClean="0">
                <a:latin typeface="Times New Roman" pitchFamily="18" charset="0"/>
                <a:cs typeface="Times New Roman" pitchFamily="18" charset="0"/>
              </a:rPr>
              <a:t>фоторезистора</a:t>
            </a:r>
            <a:r>
              <a:rPr lang="uk-UA" dirty="0" smtClean="0">
                <a:latin typeface="Times New Roman" pitchFamily="18" charset="0"/>
                <a:cs typeface="Times New Roman" pitchFamily="18" charset="0"/>
              </a:rPr>
              <a:t> та фотодіода із пасивним та активним індуктивними елементами;</a:t>
            </a:r>
            <a:endParaRPr lang="ru-RU" dirty="0" smtClean="0">
              <a:latin typeface="Times New Roman" pitchFamily="18" charset="0"/>
              <a:cs typeface="Times New Roman" pitchFamily="18" charset="0"/>
            </a:endParaRPr>
          </a:p>
          <a:p>
            <a:pPr lvl="0"/>
            <a:r>
              <a:rPr lang="uk-UA" dirty="0" smtClean="0">
                <a:latin typeface="Times New Roman" pitchFamily="18" charset="0"/>
                <a:cs typeface="Times New Roman" pitchFamily="18" charset="0"/>
              </a:rPr>
              <a:t> - виконати експериментальну перевірку математичних моделей і дослідити властивості оптичних частотних перетворювачів від витрат газу;</a:t>
            </a:r>
            <a:endParaRPr lang="ru-RU" dirty="0" smtClean="0">
              <a:latin typeface="Times New Roman" pitchFamily="18" charset="0"/>
              <a:cs typeface="Times New Roman" pitchFamily="18" charset="0"/>
            </a:endParaRPr>
          </a:p>
          <a:p>
            <a:pPr lvl="0"/>
            <a:r>
              <a:rPr lang="uk-UA" dirty="0" smtClean="0">
                <a:latin typeface="Times New Roman" pitchFamily="18" charset="0"/>
                <a:cs typeface="Times New Roman" pitchFamily="18" charset="0"/>
              </a:rPr>
              <a:t> - здійснити метрологічну оцінку похибок вимірювання витрат газу.</a:t>
            </a:r>
            <a:endParaRPr lang="ru-RU" dirty="0" smtClean="0">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31265" t="48844" r="28334" b="27531"/>
          <a:stretch>
            <a:fillRect/>
          </a:stretch>
        </p:blipFill>
        <p:spPr bwMode="auto">
          <a:xfrm>
            <a:off x="611560" y="548680"/>
            <a:ext cx="7884876" cy="2592288"/>
          </a:xfrm>
          <a:prstGeom prst="rect">
            <a:avLst/>
          </a:prstGeom>
          <a:noFill/>
          <a:ln w="9525">
            <a:noFill/>
            <a:miter lim="800000"/>
            <a:headEnd/>
            <a:tailEnd/>
          </a:ln>
        </p:spPr>
      </p:pic>
      <p:sp>
        <p:nvSpPr>
          <p:cNvPr id="7" name="TextBox 6"/>
          <p:cNvSpPr txBox="1"/>
          <p:nvPr/>
        </p:nvSpPr>
        <p:spPr>
          <a:xfrm>
            <a:off x="2627784" y="3347700"/>
            <a:ext cx="4199611" cy="369332"/>
          </a:xfrm>
          <a:prstGeom prst="rect">
            <a:avLst/>
          </a:prstGeom>
          <a:noFill/>
        </p:spPr>
        <p:txBody>
          <a:bodyPr wrap="none" rtlCol="0">
            <a:spAutoFit/>
          </a:bodyPr>
          <a:lstStyle/>
          <a:p>
            <a:pPr algn="ctr"/>
            <a:r>
              <a:rPr lang="uk-UA" dirty="0" smtClean="0">
                <a:latin typeface="Times New Roman" pitchFamily="18" charset="0"/>
                <a:cs typeface="Times New Roman" pitchFamily="18" charset="0"/>
              </a:rPr>
              <a:t>Рисунок 1 – Структурна схема пристрою</a:t>
            </a:r>
            <a:endParaRPr lang="ru-RU" dirty="0">
              <a:latin typeface="Times New Roman" pitchFamily="18" charset="0"/>
              <a:cs typeface="Times New Roman" pitchFamily="18" charset="0"/>
            </a:endParaRPr>
          </a:p>
        </p:txBody>
      </p:sp>
      <p:sp>
        <p:nvSpPr>
          <p:cNvPr id="8" name="TextBox 7"/>
          <p:cNvSpPr txBox="1"/>
          <p:nvPr/>
        </p:nvSpPr>
        <p:spPr>
          <a:xfrm>
            <a:off x="971600" y="4005064"/>
            <a:ext cx="7778733" cy="1477328"/>
          </a:xfrm>
          <a:prstGeom prst="rect">
            <a:avLst/>
          </a:prstGeom>
          <a:noFill/>
        </p:spPr>
        <p:txBody>
          <a:bodyPr wrap="none" rtlCol="0">
            <a:spAutoFit/>
          </a:bodyPr>
          <a:lstStyle/>
          <a:p>
            <a:pPr algn="ctr"/>
            <a:r>
              <a:rPr lang="uk-UA" dirty="0" smtClean="0">
                <a:latin typeface="Times New Roman" pitchFamily="18" charset="0"/>
                <a:cs typeface="Times New Roman" pitchFamily="18" charset="0"/>
              </a:rPr>
              <a:t>1 – джерело ІЧ – випромінювання; 2 - блок запуску; 3 - оптичний </a:t>
            </a:r>
            <a:r>
              <a:rPr lang="uk-UA" dirty="0" err="1" smtClean="0">
                <a:latin typeface="Times New Roman" pitchFamily="18" charset="0"/>
                <a:cs typeface="Times New Roman" pitchFamily="18" charset="0"/>
              </a:rPr>
              <a:t>переривач</a:t>
            </a:r>
            <a:r>
              <a:rPr lang="uk-UA" dirty="0" smtClean="0">
                <a:latin typeface="Times New Roman" pitchFamily="18" charset="0"/>
                <a:cs typeface="Times New Roman" pitchFamily="18" charset="0"/>
              </a:rPr>
              <a:t>; </a:t>
            </a:r>
          </a:p>
          <a:p>
            <a:pPr algn="ctr"/>
            <a:r>
              <a:rPr lang="uk-UA" dirty="0" smtClean="0">
                <a:latin typeface="Times New Roman" pitchFamily="18" charset="0"/>
                <a:cs typeface="Times New Roman" pitchFamily="18" charset="0"/>
              </a:rPr>
              <a:t>4 - оптична система; 5,6 - кювети відповідно контрольного і вимірювального </a:t>
            </a:r>
          </a:p>
          <a:p>
            <a:pPr algn="ctr"/>
            <a:r>
              <a:rPr lang="uk-UA" dirty="0" smtClean="0">
                <a:latin typeface="Times New Roman" pitchFamily="18" charset="0"/>
                <a:cs typeface="Times New Roman" pitchFamily="18" charset="0"/>
              </a:rPr>
              <a:t>каналів; 7 - детектор контрольного каналу; 8 - детектор вимірювального </a:t>
            </a:r>
          </a:p>
          <a:p>
            <a:pPr algn="ctr"/>
            <a:r>
              <a:rPr lang="uk-UA" dirty="0" smtClean="0">
                <a:latin typeface="Times New Roman" pitchFamily="18" charset="0"/>
                <a:cs typeface="Times New Roman" pitchFamily="18" charset="0"/>
              </a:rPr>
              <a:t>каналу; 9 - формувач опорного сигналу; 10,11 - компаратори контрольного </a:t>
            </a:r>
          </a:p>
          <a:p>
            <a:pPr algn="ctr"/>
            <a:r>
              <a:rPr lang="uk-UA" dirty="0" smtClean="0">
                <a:latin typeface="Times New Roman" pitchFamily="18" charset="0"/>
                <a:cs typeface="Times New Roman" pitchFamily="18" charset="0"/>
              </a:rPr>
              <a:t>і вимірювального каналів; 12 – інтерфейс; 13 - ПЕОМ</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l="40673" t="43922" r="38760" b="31469"/>
          <a:stretch>
            <a:fillRect/>
          </a:stretch>
        </p:blipFill>
        <p:spPr bwMode="auto">
          <a:xfrm>
            <a:off x="2555776" y="1268760"/>
            <a:ext cx="3960440" cy="2664296"/>
          </a:xfrm>
          <a:prstGeom prst="rect">
            <a:avLst/>
          </a:prstGeom>
          <a:noFill/>
          <a:ln w="9525">
            <a:noFill/>
            <a:miter lim="800000"/>
            <a:headEnd/>
            <a:tailEnd/>
          </a:ln>
        </p:spPr>
      </p:pic>
      <p:sp>
        <p:nvSpPr>
          <p:cNvPr id="5" name="TextBox 4"/>
          <p:cNvSpPr txBox="1"/>
          <p:nvPr/>
        </p:nvSpPr>
        <p:spPr>
          <a:xfrm>
            <a:off x="1365815" y="4293096"/>
            <a:ext cx="6731073" cy="646331"/>
          </a:xfrm>
          <a:prstGeom prst="rect">
            <a:avLst/>
          </a:prstGeom>
          <a:noFill/>
        </p:spPr>
        <p:txBody>
          <a:bodyPr wrap="none" rtlCol="0">
            <a:spAutoFit/>
          </a:bodyPr>
          <a:lstStyle/>
          <a:p>
            <a:pPr algn="ctr"/>
            <a:r>
              <a:rPr lang="uk-UA" dirty="0" smtClean="0">
                <a:latin typeface="Times New Roman" pitchFamily="18" charset="0"/>
                <a:cs typeface="Times New Roman" pitchFamily="18" charset="0"/>
              </a:rPr>
              <a:t>Рисунок 2 – Схема газоаналізатора: 1 – джерело випромінювання; </a:t>
            </a:r>
          </a:p>
          <a:p>
            <a:pPr algn="ctr"/>
            <a:r>
              <a:rPr lang="uk-UA" dirty="0" smtClean="0">
                <a:latin typeface="Times New Roman" pitchFamily="18" charset="0"/>
                <a:cs typeface="Times New Roman" pitchFamily="18" charset="0"/>
              </a:rPr>
              <a:t> 3 – світлофільтр; 4 – приймач випромінювання</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59632" y="4581128"/>
            <a:ext cx="7299434" cy="1754326"/>
          </a:xfrm>
          <a:prstGeom prst="rect">
            <a:avLst/>
          </a:prstGeom>
          <a:noFill/>
        </p:spPr>
        <p:txBody>
          <a:bodyPr wrap="none" rtlCol="0">
            <a:spAutoFit/>
          </a:bodyPr>
          <a:lstStyle/>
          <a:p>
            <a:pPr algn="ctr"/>
            <a:r>
              <a:rPr lang="uk-UA" dirty="0" smtClean="0">
                <a:latin typeface="Times New Roman" pitchFamily="18" charset="0"/>
                <a:cs typeface="Times New Roman" pitchFamily="18" charset="0"/>
              </a:rPr>
              <a:t>Рисунок 3 – Структурна схема багатоканального газоаналізатора</a:t>
            </a:r>
          </a:p>
          <a:p>
            <a:pPr algn="ctr"/>
            <a:endParaRPr lang="uk-UA" dirty="0" smtClean="0">
              <a:latin typeface="Times New Roman" pitchFamily="18" charset="0"/>
              <a:cs typeface="Times New Roman" pitchFamily="18" charset="0"/>
            </a:endParaRPr>
          </a:p>
          <a:p>
            <a:pPr algn="ctr"/>
            <a:r>
              <a:rPr lang="uk-UA" dirty="0" smtClean="0">
                <a:latin typeface="Times New Roman" pitchFamily="18" charset="0"/>
                <a:cs typeface="Times New Roman" pitchFamily="18" charset="0"/>
              </a:rPr>
              <a:t>1 - оптичний блок; 2 – модулятор; 3,4 - світлофільтри; 5 - приймач </a:t>
            </a:r>
          </a:p>
          <a:p>
            <a:pPr algn="ctr"/>
            <a:r>
              <a:rPr lang="uk-UA" dirty="0" smtClean="0">
                <a:latin typeface="Times New Roman" pitchFamily="18" charset="0"/>
                <a:cs typeface="Times New Roman" pitchFamily="18" charset="0"/>
              </a:rPr>
              <a:t>випромінювання; 6 – блок обробки сигналу; 7 – блок робочого сигналу; </a:t>
            </a:r>
          </a:p>
          <a:p>
            <a:pPr algn="ctr"/>
            <a:r>
              <a:rPr lang="uk-UA" dirty="0" smtClean="0">
                <a:latin typeface="Times New Roman" pitchFamily="18" charset="0"/>
                <a:cs typeface="Times New Roman" pitchFamily="18" charset="0"/>
              </a:rPr>
              <a:t>8 - блок формування імпульсів синхронізації; 9 - сенсор; </a:t>
            </a:r>
          </a:p>
          <a:p>
            <a:pPr algn="ctr"/>
            <a:r>
              <a:rPr lang="uk-UA" dirty="0" smtClean="0">
                <a:latin typeface="Times New Roman" pitchFamily="18" charset="0"/>
                <a:cs typeface="Times New Roman" pitchFamily="18" charset="0"/>
              </a:rPr>
              <a:t>10 – блок порівняння; 11 – блок обробки вихідного сигналу</a:t>
            </a:r>
            <a:endParaRPr lang="ru-RU" dirty="0">
              <a:latin typeface="Times New Roman" pitchFamily="18" charset="0"/>
              <a:cs typeface="Times New Roman" pitchFamily="18" charset="0"/>
            </a:endParaRPr>
          </a:p>
        </p:txBody>
      </p:sp>
      <p:pic>
        <p:nvPicPr>
          <p:cNvPr id="3075" name="Picture 3" descr="L 8"/>
          <p:cNvPicPr>
            <a:picLocks noChangeAspect="1" noChangeArrowheads="1"/>
          </p:cNvPicPr>
          <p:nvPr/>
        </p:nvPicPr>
        <p:blipFill>
          <a:blip r:embed="rId2" cstate="print"/>
          <a:srcRect/>
          <a:stretch>
            <a:fillRect/>
          </a:stretch>
        </p:blipFill>
        <p:spPr bwMode="auto">
          <a:xfrm>
            <a:off x="2915816" y="476672"/>
            <a:ext cx="3312368" cy="39472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46331"/>
          <p:cNvPicPr>
            <a:picLocks noChangeAspect="1" noChangeArrowheads="1"/>
          </p:cNvPicPr>
          <p:nvPr/>
        </p:nvPicPr>
        <p:blipFill>
          <a:blip r:embed="rId2" cstate="print"/>
          <a:srcRect/>
          <a:stretch>
            <a:fillRect/>
          </a:stretch>
        </p:blipFill>
        <p:spPr bwMode="auto">
          <a:xfrm>
            <a:off x="2339752" y="620688"/>
            <a:ext cx="4067944" cy="4131505"/>
          </a:xfrm>
          <a:prstGeom prst="rect">
            <a:avLst/>
          </a:prstGeom>
          <a:noFill/>
          <a:ln w="9525">
            <a:noFill/>
            <a:miter lim="800000"/>
            <a:headEnd/>
            <a:tailEnd/>
          </a:ln>
        </p:spPr>
      </p:pic>
      <p:sp>
        <p:nvSpPr>
          <p:cNvPr id="5" name="TextBox 4"/>
          <p:cNvSpPr txBox="1"/>
          <p:nvPr/>
        </p:nvSpPr>
        <p:spPr>
          <a:xfrm>
            <a:off x="1418202" y="4941168"/>
            <a:ext cx="6908238" cy="646331"/>
          </a:xfrm>
          <a:prstGeom prst="rect">
            <a:avLst/>
          </a:prstGeom>
          <a:noFill/>
        </p:spPr>
        <p:txBody>
          <a:bodyPr wrap="none" rtlCol="0">
            <a:spAutoFit/>
          </a:bodyPr>
          <a:lstStyle/>
          <a:p>
            <a:pPr algn="ctr"/>
            <a:r>
              <a:rPr lang="uk-UA" dirty="0" smtClean="0">
                <a:latin typeface="Times New Roman" pitchFamily="18" charset="0"/>
                <a:cs typeface="Times New Roman" pitchFamily="18" charset="0"/>
              </a:rPr>
              <a:t>Рисунок 4 – Схема пристрою для визначення концентрацій речовин </a:t>
            </a:r>
          </a:p>
          <a:p>
            <a:pPr algn="ctr"/>
            <a:r>
              <a:rPr lang="uk-UA" dirty="0" smtClean="0">
                <a:latin typeface="Times New Roman" pitchFamily="18" charset="0"/>
                <a:cs typeface="Times New Roman" pitchFamily="18" charset="0"/>
              </a:rPr>
              <a:t>в середовищах</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Люм"/>
          <p:cNvPicPr>
            <a:picLocks noChangeAspect="1" noChangeArrowheads="1"/>
          </p:cNvPicPr>
          <p:nvPr/>
        </p:nvPicPr>
        <p:blipFill>
          <a:blip r:embed="rId2" cstate="print"/>
          <a:srcRect/>
          <a:stretch>
            <a:fillRect/>
          </a:stretch>
        </p:blipFill>
        <p:spPr bwMode="auto">
          <a:xfrm>
            <a:off x="2699792" y="777602"/>
            <a:ext cx="3190875" cy="4019550"/>
          </a:xfrm>
          <a:prstGeom prst="rect">
            <a:avLst/>
          </a:prstGeom>
          <a:noFill/>
          <a:ln w="9525">
            <a:noFill/>
            <a:miter lim="800000"/>
            <a:headEnd/>
            <a:tailEnd/>
          </a:ln>
        </p:spPr>
      </p:pic>
      <p:sp>
        <p:nvSpPr>
          <p:cNvPr id="5" name="TextBox 4"/>
          <p:cNvSpPr txBox="1"/>
          <p:nvPr/>
        </p:nvSpPr>
        <p:spPr>
          <a:xfrm>
            <a:off x="899592" y="5301208"/>
            <a:ext cx="7455695" cy="369332"/>
          </a:xfrm>
          <a:prstGeom prst="rect">
            <a:avLst/>
          </a:prstGeom>
          <a:noFill/>
        </p:spPr>
        <p:txBody>
          <a:bodyPr wrap="none" rtlCol="0">
            <a:spAutoFit/>
          </a:bodyPr>
          <a:lstStyle/>
          <a:p>
            <a:r>
              <a:rPr lang="uk-UA" dirty="0" smtClean="0">
                <a:latin typeface="Times New Roman" pitchFamily="18" charset="0"/>
                <a:cs typeface="Times New Roman" pitchFamily="18" charset="0"/>
              </a:rPr>
              <a:t>Рисунок 5 – Принципова схема вузла збудження реєстрації люмінесценції</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1"/>
          <p:cNvPicPr>
            <a:picLocks noChangeAspect="1" noChangeArrowheads="1"/>
          </p:cNvPicPr>
          <p:nvPr/>
        </p:nvPicPr>
        <p:blipFill>
          <a:blip r:embed="rId2" cstate="print"/>
          <a:srcRect/>
          <a:stretch>
            <a:fillRect/>
          </a:stretch>
        </p:blipFill>
        <p:spPr bwMode="auto">
          <a:xfrm>
            <a:off x="2627784" y="476672"/>
            <a:ext cx="3888432" cy="4630853"/>
          </a:xfrm>
          <a:prstGeom prst="rect">
            <a:avLst/>
          </a:prstGeom>
          <a:noFill/>
          <a:ln w="9525">
            <a:noFill/>
            <a:miter lim="800000"/>
            <a:headEnd/>
            <a:tailEnd/>
          </a:ln>
        </p:spPr>
      </p:pic>
      <p:sp>
        <p:nvSpPr>
          <p:cNvPr id="5" name="TextBox 4"/>
          <p:cNvSpPr txBox="1"/>
          <p:nvPr/>
        </p:nvSpPr>
        <p:spPr>
          <a:xfrm>
            <a:off x="668057" y="5313982"/>
            <a:ext cx="7885685" cy="923330"/>
          </a:xfrm>
          <a:prstGeom prst="rect">
            <a:avLst/>
          </a:prstGeom>
          <a:noFill/>
        </p:spPr>
        <p:txBody>
          <a:bodyPr wrap="none" rtlCol="0">
            <a:spAutoFit/>
          </a:bodyPr>
          <a:lstStyle/>
          <a:p>
            <a:pPr algn="ctr"/>
            <a:r>
              <a:rPr lang="uk-UA" dirty="0" smtClean="0">
                <a:latin typeface="Times New Roman" pitchFamily="18" charset="0"/>
                <a:cs typeface="Times New Roman" pitchFamily="18" charset="0"/>
              </a:rPr>
              <a:t>Рисунок 6 – Електрична схема частотного вимірювача витрат газу на основі </a:t>
            </a:r>
          </a:p>
          <a:p>
            <a:pPr algn="ctr"/>
            <a:r>
              <a:rPr lang="uk-UA" dirty="0" smtClean="0">
                <a:latin typeface="Times New Roman" pitchFamily="18" charset="0"/>
                <a:cs typeface="Times New Roman" pitchFamily="18" charset="0"/>
              </a:rPr>
              <a:t>біполярного і польового транзисторів, </a:t>
            </a:r>
            <a:r>
              <a:rPr lang="uk-UA" dirty="0" err="1" smtClean="0">
                <a:latin typeface="Times New Roman" pitchFamily="18" charset="0"/>
                <a:cs typeface="Times New Roman" pitchFamily="18" charset="0"/>
              </a:rPr>
              <a:t>фоточутливим</a:t>
            </a:r>
            <a:r>
              <a:rPr lang="uk-UA" dirty="0" smtClean="0">
                <a:latin typeface="Times New Roman" pitchFamily="18" charset="0"/>
                <a:cs typeface="Times New Roman" pitchFamily="18" charset="0"/>
              </a:rPr>
              <a:t> елементом якої є </a:t>
            </a:r>
          </a:p>
          <a:p>
            <a:pPr algn="ctr"/>
            <a:r>
              <a:rPr lang="uk-UA" dirty="0" err="1" smtClean="0">
                <a:latin typeface="Times New Roman" pitchFamily="18" charset="0"/>
                <a:cs typeface="Times New Roman" pitchFamily="18" charset="0"/>
              </a:rPr>
              <a:t>фоторезистор</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233</TotalTime>
  <Words>390</Words>
  <Application>Microsoft Office PowerPoint</Application>
  <PresentationFormat>Экран (4:3)</PresentationFormat>
  <Paragraphs>72</Paragraphs>
  <Slides>16</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16</vt:i4>
      </vt:variant>
    </vt:vector>
  </HeadingPairs>
  <TitlesOfParts>
    <vt:vector size="18" baseType="lpstr">
      <vt:lpstr>Тема Office</vt:lpstr>
      <vt:lpstr>Точечный рисунок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Висновки</vt:lpstr>
      <vt:lpstr>Дякую за увагу!</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Roma</dc:creator>
  <cp:lastModifiedBy>RePack by SPecialiST</cp:lastModifiedBy>
  <cp:revision>35</cp:revision>
  <dcterms:created xsi:type="dcterms:W3CDTF">2015-11-24T20:35:24Z</dcterms:created>
  <dcterms:modified xsi:type="dcterms:W3CDTF">2015-11-25T10:33:41Z</dcterms:modified>
</cp:coreProperties>
</file>