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63" r:id="rId3"/>
    <p:sldId id="261" r:id="rId4"/>
    <p:sldId id="257" r:id="rId5"/>
    <p:sldId id="264" r:id="rId6"/>
    <p:sldId id="266" r:id="rId7"/>
    <p:sldId id="265" r:id="rId8"/>
    <p:sldId id="260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14621" y="1916832"/>
            <a:ext cx="8186766" cy="468052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uk-UA" sz="4000" i="1" u="sng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uk-UA" sz="4000" i="1" u="sng" dirty="0" smtClean="0">
                <a:solidFill>
                  <a:srgbClr val="0070C0"/>
                </a:solidFill>
              </a:rPr>
              <a:t>Розробка та дослідження приладу для терапії лазерним випромінюванням</a:t>
            </a:r>
          </a:p>
          <a:p>
            <a:pPr marL="0" indent="0" algn="ctr">
              <a:buNone/>
            </a:pPr>
            <a:endParaRPr lang="uk-UA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uk-UA" i="1" dirty="0" smtClean="0">
                <a:solidFill>
                  <a:srgbClr val="0070C0"/>
                </a:solidFill>
              </a:rPr>
              <a:t>Магістерська кваліфікаційна робота</a:t>
            </a:r>
          </a:p>
          <a:p>
            <a:pPr marL="0" indent="0" algn="r">
              <a:buNone/>
            </a:pPr>
            <a:endParaRPr lang="uk-UA" i="1" dirty="0" smtClean="0">
              <a:solidFill>
                <a:srgbClr val="0070C0"/>
              </a:solidFill>
            </a:endParaRPr>
          </a:p>
          <a:p>
            <a:pPr marL="0" indent="0" algn="r">
              <a:buNone/>
            </a:pPr>
            <a:r>
              <a:rPr lang="uk-UA" sz="1600" i="1" dirty="0" smtClean="0">
                <a:solidFill>
                  <a:srgbClr val="0070C0"/>
                </a:solidFill>
              </a:rPr>
              <a:t>Розробив </a:t>
            </a:r>
          </a:p>
          <a:p>
            <a:pPr marL="0" indent="0" algn="r">
              <a:buNone/>
            </a:pPr>
            <a:r>
              <a:rPr lang="uk-UA" sz="1600" i="1" dirty="0" smtClean="0">
                <a:solidFill>
                  <a:srgbClr val="0070C0"/>
                </a:solidFill>
              </a:rPr>
              <a:t>студент гр. МА – 14м</a:t>
            </a:r>
          </a:p>
          <a:p>
            <a:pPr marL="0" indent="0" algn="r">
              <a:buNone/>
            </a:pPr>
            <a:r>
              <a:rPr lang="uk-UA" sz="1600" i="1" dirty="0" smtClean="0">
                <a:solidFill>
                  <a:srgbClr val="0070C0"/>
                </a:solidFill>
              </a:rPr>
              <a:t>Філіппов І.В</a:t>
            </a:r>
          </a:p>
          <a:p>
            <a:pPr marL="0" indent="0" algn="r">
              <a:buNone/>
            </a:pPr>
            <a:endParaRPr lang="uk-UA" sz="1600" i="1" dirty="0" smtClean="0">
              <a:solidFill>
                <a:srgbClr val="0070C0"/>
              </a:solidFill>
            </a:endParaRPr>
          </a:p>
          <a:p>
            <a:pPr marL="0" indent="0" algn="r">
              <a:buNone/>
            </a:pPr>
            <a:r>
              <a:rPr lang="uk-UA" sz="1600" i="1" dirty="0" smtClean="0">
                <a:solidFill>
                  <a:srgbClr val="0070C0"/>
                </a:solidFill>
              </a:rPr>
              <a:t>Керівник</a:t>
            </a:r>
          </a:p>
          <a:p>
            <a:pPr marL="0" indent="0" algn="r">
              <a:buNone/>
            </a:pPr>
            <a:r>
              <a:rPr lang="uk-UA" sz="1600" i="1" dirty="0">
                <a:solidFill>
                  <a:srgbClr val="0070C0"/>
                </a:solidFill>
              </a:rPr>
              <a:t>к</a:t>
            </a:r>
            <a:r>
              <a:rPr lang="uk-UA" sz="1600" i="1" dirty="0" smtClean="0">
                <a:solidFill>
                  <a:srgbClr val="0070C0"/>
                </a:solidFill>
              </a:rPr>
              <a:t>.т.н., доцент Коваль Л.Г</a:t>
            </a:r>
            <a:r>
              <a:rPr lang="uk-UA" i="1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75656" y="335558"/>
            <a:ext cx="62646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i="1" dirty="0" smtClean="0">
                <a:solidFill>
                  <a:schemeClr val="bg1"/>
                </a:solidFill>
              </a:rPr>
              <a:t>Міністерство освіти і науки України </a:t>
            </a:r>
          </a:p>
          <a:p>
            <a:pPr algn="ctr"/>
            <a:r>
              <a:rPr lang="uk-UA" sz="1600" i="1" dirty="0" smtClean="0">
                <a:solidFill>
                  <a:schemeClr val="bg1"/>
                </a:solidFill>
              </a:rPr>
              <a:t>Вінницький національний технічний університет Факультет радіотехніки, зв’язку та приладобудування Кафедра проектування медико-біологічної апаратури </a:t>
            </a:r>
            <a:endParaRPr lang="uk-UA" sz="16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20" y="836712"/>
            <a:ext cx="8738468" cy="525658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uk-UA" sz="3200" b="0" i="1" dirty="0" smtClean="0">
                <a:solidFill>
                  <a:schemeClr val="bg1"/>
                </a:solidFill>
                <a:effectLst/>
              </a:rPr>
              <a:t>Схема електрична принципова</a:t>
            </a:r>
            <a:endParaRPr lang="ru-RU" sz="3200" b="0" i="1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3849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44" y="1124744"/>
            <a:ext cx="8761098" cy="4260221"/>
          </a:xfrm>
        </p:spPr>
      </p:pic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uk-UA" sz="3200" b="0" i="1" dirty="0" smtClean="0">
                <a:solidFill>
                  <a:schemeClr val="bg1"/>
                </a:solidFill>
              </a:rPr>
              <a:t>Структурна схема</a:t>
            </a:r>
            <a:endParaRPr lang="ru-RU" sz="3200" b="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64035"/>
            <a:ext cx="8784976" cy="5420739"/>
          </a:xfrm>
        </p:spPr>
      </p:pic>
      <p:sp>
        <p:nvSpPr>
          <p:cNvPr id="8" name="Прямоугольник 7"/>
          <p:cNvSpPr/>
          <p:nvPr/>
        </p:nvSpPr>
        <p:spPr>
          <a:xfrm>
            <a:off x="1979712" y="310744"/>
            <a:ext cx="53285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i="1" dirty="0" smtClean="0">
                <a:solidFill>
                  <a:schemeClr val="bg1"/>
                </a:solidFill>
              </a:rPr>
              <a:t>Топологія друкованої плати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17136"/>
            <a:ext cx="8784976" cy="56522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uk-UA" sz="3200" b="0" i="1" dirty="0" smtClean="0"/>
              <a:t>Складальне креслення</a:t>
            </a:r>
            <a:endParaRPr lang="ru-RU" sz="3200" b="0" i="1" dirty="0"/>
          </a:p>
        </p:txBody>
      </p:sp>
    </p:spTree>
    <p:extLst>
      <p:ext uri="{BB962C8B-B14F-4D97-AF65-F5344CB8AC3E}">
        <p14:creationId xmlns:p14="http://schemas.microsoft.com/office/powerpoint/2010/main" val="396051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93184"/>
            <a:ext cx="8784976" cy="607351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872" y="260648"/>
            <a:ext cx="8229600" cy="562074"/>
          </a:xfrm>
        </p:spPr>
        <p:txBody>
          <a:bodyPr>
            <a:noAutofit/>
          </a:bodyPr>
          <a:lstStyle/>
          <a:p>
            <a:pPr algn="ctr"/>
            <a:r>
              <a:rPr lang="uk-UA" sz="3200" b="0" i="1" dirty="0" smtClean="0"/>
              <a:t>Корпус приладу</a:t>
            </a:r>
            <a:endParaRPr lang="ru-RU" sz="3200" b="0" i="1" dirty="0"/>
          </a:p>
        </p:txBody>
      </p:sp>
    </p:spTree>
    <p:extLst>
      <p:ext uri="{BB962C8B-B14F-4D97-AF65-F5344CB8AC3E}">
        <p14:creationId xmlns:p14="http://schemas.microsoft.com/office/powerpoint/2010/main" val="44005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90662"/>
            <a:ext cx="8229600" cy="562074"/>
          </a:xfrm>
        </p:spPr>
        <p:txBody>
          <a:bodyPr>
            <a:noAutofit/>
          </a:bodyPr>
          <a:lstStyle/>
          <a:p>
            <a:pPr algn="ctr"/>
            <a:r>
              <a:rPr lang="uk-UA" i="1" dirty="0" smtClean="0"/>
              <a:t>Моделювання</a:t>
            </a:r>
            <a:endParaRPr lang="ru-RU" i="1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340768"/>
            <a:ext cx="9024888" cy="4425355"/>
          </a:xfrm>
        </p:spPr>
      </p:pic>
    </p:spTree>
    <p:extLst>
      <p:ext uri="{BB962C8B-B14F-4D97-AF65-F5344CB8AC3E}">
        <p14:creationId xmlns:p14="http://schemas.microsoft.com/office/powerpoint/2010/main" val="203937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6264" y="980728"/>
            <a:ext cx="8229600" cy="562074"/>
          </a:xfrm>
        </p:spPr>
        <p:txBody>
          <a:bodyPr>
            <a:noAutofit/>
          </a:bodyPr>
          <a:lstStyle/>
          <a:p>
            <a:pPr algn="ctr"/>
            <a:r>
              <a:rPr lang="uk-UA" i="1" dirty="0" smtClean="0"/>
              <a:t>Висновок</a:t>
            </a:r>
            <a:endParaRPr lang="ru-RU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564904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i="1" dirty="0" smtClean="0">
                <a:solidFill>
                  <a:srgbClr val="0070C0"/>
                </a:solidFill>
              </a:rPr>
              <a:t>В результаті виконання бакалаврської дипломної роботи було розглянуте актуальне питання з розробки та дослідження приладу для терапії лазерним випромінюванням.</a:t>
            </a:r>
          </a:p>
          <a:p>
            <a:endParaRPr lang="uk-UA" sz="800" i="1" dirty="0" smtClean="0">
              <a:solidFill>
                <a:srgbClr val="0070C0"/>
              </a:solidFill>
            </a:endParaRPr>
          </a:p>
          <a:p>
            <a:pPr algn="just"/>
            <a:r>
              <a:rPr lang="uk-UA" i="1" dirty="0" smtClean="0">
                <a:solidFill>
                  <a:srgbClr val="0070C0"/>
                </a:solidFill>
              </a:rPr>
              <a:t>Для конструкції було вибрано двосторонню друковану плату, що характеризується міцністю, а також не високою технологічною складністю виготовлення. </a:t>
            </a:r>
          </a:p>
          <a:p>
            <a:endParaRPr lang="uk-UA" sz="800" i="1" dirty="0">
              <a:solidFill>
                <a:srgbClr val="0070C0"/>
              </a:solidFill>
            </a:endParaRPr>
          </a:p>
          <a:p>
            <a:pPr algn="just"/>
            <a:r>
              <a:rPr lang="uk-UA" i="1" dirty="0" smtClean="0">
                <a:solidFill>
                  <a:srgbClr val="0070C0"/>
                </a:solidFill>
              </a:rPr>
              <a:t>При розробці пристрою було досягнуто значного зменшення габаритних розмірів та ваги, а також споживаної потужності за рахунок використання сучасної елементної бази.</a:t>
            </a:r>
          </a:p>
          <a:p>
            <a:pPr algn="just"/>
            <a:endParaRPr lang="uk-UA" sz="800" i="1" dirty="0">
              <a:solidFill>
                <a:srgbClr val="0070C0"/>
              </a:solidFill>
            </a:endParaRPr>
          </a:p>
          <a:p>
            <a:pPr algn="just"/>
            <a:r>
              <a:rPr lang="uk-UA" i="1" dirty="0">
                <a:solidFill>
                  <a:srgbClr val="0070C0"/>
                </a:solidFill>
              </a:rPr>
              <a:t>Р</a:t>
            </a:r>
            <a:r>
              <a:rPr lang="uk-UA" i="1" dirty="0" smtClean="0">
                <a:solidFill>
                  <a:srgbClr val="0070C0"/>
                </a:solidFill>
              </a:rPr>
              <a:t>озроблено схему електричну принципову, також було розглянуто розробку різних варіантів конструкції. Проведена мінімалізація розмірів пристрою і досягнуте оптимальне розміщення елементів у корпусі</a:t>
            </a:r>
            <a:endParaRPr lang="uk-UA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132856"/>
            <a:ext cx="7408333" cy="3450696"/>
          </a:xfrm>
        </p:spPr>
        <p:txBody>
          <a:bodyPr/>
          <a:lstStyle/>
          <a:p>
            <a:pPr algn="ctr">
              <a:buNone/>
            </a:pPr>
            <a:endParaRPr lang="uk-UA" dirty="0" smtClean="0">
              <a:latin typeface="Arial Black" pitchFamily="34" charset="0"/>
            </a:endParaRPr>
          </a:p>
          <a:p>
            <a:pPr algn="ctr">
              <a:buNone/>
            </a:pPr>
            <a:endParaRPr lang="uk-UA" dirty="0">
              <a:latin typeface="Arial Black" pitchFamily="34" charset="0"/>
            </a:endParaRPr>
          </a:p>
          <a:p>
            <a:pPr algn="ctr">
              <a:buNone/>
            </a:pPr>
            <a:r>
              <a:rPr lang="uk-UA" sz="6000" i="1" dirty="0" smtClean="0">
                <a:solidFill>
                  <a:srgbClr val="0070C0"/>
                </a:solidFill>
                <a:sym typeface="Wingdings" pitchFamily="2" charset="2"/>
              </a:rPr>
              <a:t>Дякую за увагу </a:t>
            </a:r>
            <a:r>
              <a:rPr lang="uk-UA" sz="6000" dirty="0" smtClean="0">
                <a:latin typeface="Arial Black" pitchFamily="34" charset="0"/>
                <a:sym typeface="Wingdings" pitchFamily="2" charset="2"/>
              </a:rPr>
              <a:t></a:t>
            </a:r>
            <a:endParaRPr lang="uk-UA" sz="6000" dirty="0"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209</TotalTime>
  <Words>151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Презентация PowerPoint</vt:lpstr>
      <vt:lpstr>Схема електрична принципова</vt:lpstr>
      <vt:lpstr>Структурна схема</vt:lpstr>
      <vt:lpstr>Презентация PowerPoint</vt:lpstr>
      <vt:lpstr>Складальне креслення</vt:lpstr>
      <vt:lpstr>Корпус приладу</vt:lpstr>
      <vt:lpstr>Моделювання</vt:lpstr>
      <vt:lpstr>Висновок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науки, молоді та спорту України Вінницький національний технічний університет Інститут радіотехніки, зв’язку та приладобудування Факультет медикобіологічного та електронного приладобудування Кафедра проектування медико-біологічної апаратури</dc:title>
  <dc:creator>123</dc:creator>
  <cp:lastModifiedBy>Laptop</cp:lastModifiedBy>
  <cp:revision>28</cp:revision>
  <dcterms:created xsi:type="dcterms:W3CDTF">2011-06-22T17:16:08Z</dcterms:created>
  <dcterms:modified xsi:type="dcterms:W3CDTF">2015-11-23T15:32:09Z</dcterms:modified>
</cp:coreProperties>
</file>