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7" r:id="rId1"/>
    <p:sldMasterId id="2147483759" r:id="rId2"/>
    <p:sldMasterId id="2147483914" r:id="rId3"/>
  </p:sldMasterIdLst>
  <p:sldIdLst>
    <p:sldId id="256" r:id="rId4"/>
    <p:sldId id="271" r:id="rId5"/>
    <p:sldId id="272" r:id="rId6"/>
    <p:sldId id="273" r:id="rId7"/>
    <p:sldId id="274" r:id="rId8"/>
    <p:sldId id="276" r:id="rId9"/>
    <p:sldId id="264" r:id="rId10"/>
    <p:sldId id="265" r:id="rId11"/>
    <p:sldId id="268" r:id="rId12"/>
    <p:sldId id="269" r:id="rId13"/>
    <p:sldId id="266" r:id="rId14"/>
    <p:sldId id="270" r:id="rId15"/>
    <p:sldId id="263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008" y="-6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B(t), Мбіт/с</c:v>
                </c:pt>
              </c:strCache>
            </c:strRef>
          </c:tx>
          <c:xVal>
            <c:numRef>
              <c:f>Лист1!$A$2:$A$21</c:f>
              <c:numCache>
                <c:formatCode>General</c:formatCode>
                <c:ptCount val="20"/>
                <c:pt idx="0">
                  <c:v>30</c:v>
                </c:pt>
                <c:pt idx="1">
                  <c:v>60</c:v>
                </c:pt>
                <c:pt idx="2">
                  <c:v>90</c:v>
                </c:pt>
                <c:pt idx="3">
                  <c:v>120</c:v>
                </c:pt>
                <c:pt idx="4">
                  <c:v>150</c:v>
                </c:pt>
                <c:pt idx="5">
                  <c:v>180</c:v>
                </c:pt>
                <c:pt idx="6">
                  <c:v>210</c:v>
                </c:pt>
                <c:pt idx="7">
                  <c:v>240</c:v>
                </c:pt>
                <c:pt idx="8">
                  <c:v>270</c:v>
                </c:pt>
                <c:pt idx="9">
                  <c:v>300</c:v>
                </c:pt>
                <c:pt idx="10">
                  <c:v>330</c:v>
                </c:pt>
                <c:pt idx="11">
                  <c:v>360</c:v>
                </c:pt>
                <c:pt idx="12">
                  <c:v>390</c:v>
                </c:pt>
                <c:pt idx="13">
                  <c:v>420</c:v>
                </c:pt>
                <c:pt idx="14">
                  <c:v>450</c:v>
                </c:pt>
                <c:pt idx="15">
                  <c:v>480</c:v>
                </c:pt>
                <c:pt idx="16">
                  <c:v>510</c:v>
                </c:pt>
                <c:pt idx="17">
                  <c:v>540</c:v>
                </c:pt>
                <c:pt idx="18">
                  <c:v>570</c:v>
                </c:pt>
                <c:pt idx="19">
                  <c:v>600</c:v>
                </c:pt>
              </c:numCache>
            </c:numRef>
          </c:xVal>
          <c:yVal>
            <c:numRef>
              <c:f>Лист1!$B$2:$B$21</c:f>
              <c:numCache>
                <c:formatCode>General</c:formatCode>
                <c:ptCount val="20"/>
                <c:pt idx="0">
                  <c:v>601</c:v>
                </c:pt>
                <c:pt idx="1">
                  <c:v>547</c:v>
                </c:pt>
                <c:pt idx="2">
                  <c:v>584</c:v>
                </c:pt>
                <c:pt idx="3">
                  <c:v>597</c:v>
                </c:pt>
                <c:pt idx="4">
                  <c:v>585</c:v>
                </c:pt>
                <c:pt idx="5">
                  <c:v>612</c:v>
                </c:pt>
                <c:pt idx="6">
                  <c:v>589</c:v>
                </c:pt>
                <c:pt idx="7">
                  <c:v>592</c:v>
                </c:pt>
                <c:pt idx="8">
                  <c:v>620</c:v>
                </c:pt>
                <c:pt idx="9">
                  <c:v>603</c:v>
                </c:pt>
                <c:pt idx="10">
                  <c:v>615</c:v>
                </c:pt>
                <c:pt idx="11">
                  <c:v>579</c:v>
                </c:pt>
                <c:pt idx="12">
                  <c:v>597</c:v>
                </c:pt>
                <c:pt idx="13">
                  <c:v>561</c:v>
                </c:pt>
                <c:pt idx="14">
                  <c:v>587</c:v>
                </c:pt>
                <c:pt idx="15">
                  <c:v>625</c:v>
                </c:pt>
                <c:pt idx="16">
                  <c:v>637</c:v>
                </c:pt>
                <c:pt idx="17">
                  <c:v>568</c:v>
                </c:pt>
                <c:pt idx="18">
                  <c:v>578</c:v>
                </c:pt>
                <c:pt idx="19">
                  <c:v>579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3915520"/>
        <c:axId val="23962752"/>
      </c:scatterChart>
      <c:valAx>
        <c:axId val="23915520"/>
        <c:scaling>
          <c:orientation val="minMax"/>
          <c:max val="610"/>
          <c:min val="0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t, </a:t>
                </a:r>
                <a:r>
                  <a:rPr lang="ru-RU"/>
                  <a:t>с</a:t>
                </a:r>
              </a:p>
            </c:rich>
          </c:tx>
          <c:layout>
            <c:manualLayout>
              <c:xMode val="edge"/>
              <c:yMode val="edge"/>
              <c:x val="0.50750091134441533"/>
              <c:y val="0.91188476440444943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23962752"/>
        <c:crosses val="autoZero"/>
        <c:crossBetween val="midCat"/>
        <c:majorUnit val="60"/>
        <c:minorUnit val="10"/>
      </c:valAx>
      <c:valAx>
        <c:axId val="23962752"/>
        <c:scaling>
          <c:orientation val="minMax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B(t), </a:t>
                </a:r>
                <a:r>
                  <a:rPr lang="uk-UA"/>
                  <a:t>Мбіт/с</a:t>
                </a:r>
                <a:endParaRPr lang="ru-RU"/>
              </a:p>
            </c:rich>
          </c:tx>
          <c:layout>
            <c:manualLayout>
              <c:xMode val="edge"/>
              <c:yMode val="edge"/>
              <c:x val="9.2592592592592587E-3"/>
              <c:y val="0.35677727784026997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23915520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baseline="0"/>
      </a:pPr>
      <a:endParaRPr lang="uk-UA"/>
    </a:p>
  </c:txPr>
  <c:externalData r:id="rId1">
    <c:autoUpdate val="0"/>
  </c:externalData>
  <c:userShapes r:id="rId2"/>
</c:chartSpace>
</file>

<file path=ppt/drawing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7" Type="http://schemas.openxmlformats.org/officeDocument/2006/relationships/image" Target="../media/image22.emf"/><Relationship Id="rId2" Type="http://schemas.openxmlformats.org/officeDocument/2006/relationships/image" Target="../media/image17.emf"/><Relationship Id="rId1" Type="http://schemas.openxmlformats.org/officeDocument/2006/relationships/image" Target="../media/image16.emf"/><Relationship Id="rId6" Type="http://schemas.openxmlformats.org/officeDocument/2006/relationships/image" Target="../media/image21.emf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0.11365</cdr:x>
      <cdr:y>0.50692</cdr:y>
    </cdr:from>
    <cdr:to>
      <cdr:x>0.97129</cdr:x>
      <cdr:y>0.50692</cdr:y>
    </cdr:to>
    <cdr:cxnSp macro="">
      <cdr:nvCxnSpPr>
        <cdr:cNvPr id="4" name="Прямая соединительная линия 3"/>
        <cdr:cNvCxnSpPr/>
      </cdr:nvCxnSpPr>
      <cdr:spPr>
        <a:xfrm xmlns:a="http://schemas.openxmlformats.org/drawingml/2006/main">
          <a:off x="623540" y="1622346"/>
          <a:ext cx="4705356" cy="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0.08999</cdr:x>
      <cdr:y>0.51445</cdr:y>
    </cdr:from>
    <cdr:to>
      <cdr:x>0.12124</cdr:x>
      <cdr:y>0.58737</cdr:y>
    </cdr:to>
    <cdr:pic>
      <cdr:nvPicPr>
        <cdr:cNvPr id="6" name="chart"/>
        <cdr:cNvPicPr>
          <a:picLocks xmlns:a="http://schemas.openxmlformats.org/drawingml/2006/main" noChangeAspect="1"/>
        </cdr:cNvPicPr>
      </cdr:nvPicPr>
      <cdr:blipFill rotWithShape="1">
        <a:blip xmlns:a="http://schemas.openxmlformats.org/drawingml/2006/main" xmlns:r="http://schemas.openxmlformats.org/officeDocument/2006/relationships" r:embed="rId1"/>
        <a:srcRect xmlns:a="http://schemas.openxmlformats.org/drawingml/2006/main" l="48785" t="5554" r="48090" b="33334"/>
        <a:stretch xmlns:a="http://schemas.openxmlformats.org/drawingml/2006/main"/>
      </cdr:blipFill>
      <cdr:spPr>
        <a:xfrm xmlns:a="http://schemas.openxmlformats.org/drawingml/2006/main">
          <a:off x="493721" y="1646459"/>
          <a:ext cx="171450" cy="233373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</cdr:pic>
  </cdr:relSizeAnchor>
  <cdr:relSizeAnchor xmlns:cdr="http://schemas.openxmlformats.org/drawingml/2006/chartDrawing">
    <cdr:from>
      <cdr:x>0.17647</cdr:x>
      <cdr:y>0.53226</cdr:y>
    </cdr:from>
    <cdr:to>
      <cdr:x>0.17647</cdr:x>
      <cdr:y>0.81845</cdr:y>
    </cdr:to>
    <cdr:cxnSp macro="">
      <cdr:nvCxnSpPr>
        <cdr:cNvPr id="8" name="Прямая соединительная линия 7"/>
        <cdr:cNvCxnSpPr/>
      </cdr:nvCxnSpPr>
      <cdr:spPr>
        <a:xfrm xmlns:a="http://schemas.openxmlformats.org/drawingml/2006/main">
          <a:off x="1296144" y="2376264"/>
          <a:ext cx="0" cy="1277695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0.17647</cdr:x>
      <cdr:y>0.82258</cdr:y>
    </cdr:from>
    <cdr:to>
      <cdr:x>0.17647</cdr:x>
      <cdr:y>0.8666</cdr:y>
    </cdr:to>
    <cdr:cxnSp macro="">
      <cdr:nvCxnSpPr>
        <cdr:cNvPr id="10" name="Прямая соединительная линия 9"/>
        <cdr:cNvCxnSpPr/>
      </cdr:nvCxnSpPr>
      <cdr:spPr>
        <a:xfrm xmlns:a="http://schemas.openxmlformats.org/drawingml/2006/main">
          <a:off x="1296144" y="3672408"/>
          <a:ext cx="0" cy="196527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0.43137</cdr:x>
      <cdr:y>0.51613</cdr:y>
    </cdr:from>
    <cdr:to>
      <cdr:x>0.43137</cdr:x>
      <cdr:y>0.87466</cdr:y>
    </cdr:to>
    <cdr:cxnSp macro="">
      <cdr:nvCxnSpPr>
        <cdr:cNvPr id="12" name="Прямая соединительная линия 11"/>
        <cdr:cNvCxnSpPr/>
      </cdr:nvCxnSpPr>
      <cdr:spPr>
        <a:xfrm xmlns:a="http://schemas.openxmlformats.org/drawingml/2006/main">
          <a:off x="3168352" y="2304256"/>
          <a:ext cx="0" cy="1600643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0.8125</cdr:x>
      <cdr:y>0.18453</cdr:y>
    </cdr:from>
    <cdr:to>
      <cdr:x>0.8125</cdr:x>
      <cdr:y>0.84822</cdr:y>
    </cdr:to>
    <cdr:cxnSp macro="">
      <cdr:nvCxnSpPr>
        <cdr:cNvPr id="16" name="Прямая соединительная линия 15"/>
        <cdr:cNvCxnSpPr/>
      </cdr:nvCxnSpPr>
      <cdr:spPr>
        <a:xfrm xmlns:a="http://schemas.openxmlformats.org/drawingml/2006/main">
          <a:off x="4457694" y="590556"/>
          <a:ext cx="0" cy="2124074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0.81202</cdr:x>
      <cdr:y>0.17608</cdr:y>
    </cdr:from>
    <cdr:to>
      <cdr:x>0.81373</cdr:x>
      <cdr:y>0.8871</cdr:y>
    </cdr:to>
    <cdr:cxnSp macro="">
      <cdr:nvCxnSpPr>
        <cdr:cNvPr id="20" name="Прямая соединительная линия 19"/>
        <cdr:cNvCxnSpPr/>
      </cdr:nvCxnSpPr>
      <cdr:spPr>
        <a:xfrm xmlns:a="http://schemas.openxmlformats.org/drawingml/2006/main">
          <a:off x="5964137" y="786108"/>
          <a:ext cx="12527" cy="3174332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0.10301</cdr:x>
      <cdr:y>0.17596</cdr:y>
    </cdr:from>
    <cdr:to>
      <cdr:x>0.96065</cdr:x>
      <cdr:y>0.17596</cdr:y>
    </cdr:to>
    <cdr:cxnSp macro="">
      <cdr:nvCxnSpPr>
        <cdr:cNvPr id="11" name="Прямая соединительная линия 10"/>
        <cdr:cNvCxnSpPr/>
      </cdr:nvCxnSpPr>
      <cdr:spPr>
        <a:xfrm xmlns:a="http://schemas.openxmlformats.org/drawingml/2006/main">
          <a:off x="565154" y="563156"/>
          <a:ext cx="4705356" cy="0"/>
        </a:xfrm>
        <a:prstGeom xmlns:a="http://schemas.openxmlformats.org/drawingml/2006/main" prst="line">
          <a:avLst/>
        </a:prstGeom>
        <a:ln xmlns:a="http://schemas.openxmlformats.org/drawingml/2006/main" w="12700"/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0.01163</cdr:x>
      <cdr:y>0.13486</cdr:y>
    </cdr:from>
    <cdr:to>
      <cdr:x>0.04288</cdr:x>
      <cdr:y>0.19772</cdr:y>
    </cdr:to>
    <cdr:pic>
      <cdr:nvPicPr>
        <cdr:cNvPr id="2" name="chart"/>
        <cdr:cNvPicPr>
          <a:picLocks xmlns:a="http://schemas.openxmlformats.org/drawingml/2006/main" noChangeAspect="1"/>
        </cdr:cNvPicPr>
      </cdr:nvPicPr>
      <cdr:blipFill rotWithShape="1">
        <a:blip xmlns:a="http://schemas.openxmlformats.org/drawingml/2006/main" xmlns:r="http://schemas.openxmlformats.org/officeDocument/2006/relationships" r:embed="rId2"/>
        <a:srcRect xmlns:a="http://schemas.openxmlformats.org/drawingml/2006/main" l="48611" r="48264" b="48718"/>
        <a:stretch xmlns:a="http://schemas.openxmlformats.org/drawingml/2006/main"/>
      </cdr:blipFill>
      <cdr:spPr>
        <a:xfrm xmlns:a="http://schemas.openxmlformats.org/drawingml/2006/main">
          <a:off x="63795" y="431598"/>
          <a:ext cx="171450" cy="201177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</cdr:pic>
  </cdr:relSizeAnchor>
  <cdr:relSizeAnchor xmlns:cdr="http://schemas.openxmlformats.org/drawingml/2006/chartDrawing">
    <cdr:from>
      <cdr:x>0.10706</cdr:x>
      <cdr:y>0.53624</cdr:y>
    </cdr:from>
    <cdr:to>
      <cdr:x>0.9647</cdr:x>
      <cdr:y>0.53624</cdr:y>
    </cdr:to>
    <cdr:cxnSp macro="">
      <cdr:nvCxnSpPr>
        <cdr:cNvPr id="15" name="Прямая соединительная линия 14"/>
        <cdr:cNvCxnSpPr/>
      </cdr:nvCxnSpPr>
      <cdr:spPr>
        <a:xfrm xmlns:a="http://schemas.openxmlformats.org/drawingml/2006/main">
          <a:off x="587374" y="1716194"/>
          <a:ext cx="4705356" cy="0"/>
        </a:xfrm>
        <a:prstGeom xmlns:a="http://schemas.openxmlformats.org/drawingml/2006/main" prst="line">
          <a:avLst/>
        </a:prstGeom>
        <a:ln xmlns:a="http://schemas.openxmlformats.org/drawingml/2006/main" w="12700"/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0.09804</cdr:x>
      <cdr:y>0.82258</cdr:y>
    </cdr:from>
    <cdr:to>
      <cdr:x>0.95568</cdr:x>
      <cdr:y>0.82258</cdr:y>
    </cdr:to>
    <cdr:cxnSp macro="">
      <cdr:nvCxnSpPr>
        <cdr:cNvPr id="17" name="Прямая соединительная линия 16"/>
        <cdr:cNvCxnSpPr/>
      </cdr:nvCxnSpPr>
      <cdr:spPr>
        <a:xfrm xmlns:a="http://schemas.openxmlformats.org/drawingml/2006/main">
          <a:off x="720080" y="3672408"/>
          <a:ext cx="6299208" cy="0"/>
        </a:xfrm>
        <a:prstGeom xmlns:a="http://schemas.openxmlformats.org/drawingml/2006/main" prst="line">
          <a:avLst/>
        </a:prstGeom>
        <a:ln xmlns:a="http://schemas.openxmlformats.org/drawingml/2006/main" w="12700"/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0.05882</cdr:x>
      <cdr:y>0.75806</cdr:y>
    </cdr:from>
    <cdr:to>
      <cdr:x>0.08659</cdr:x>
      <cdr:y>0.82056</cdr:y>
    </cdr:to>
    <cdr:pic>
      <cdr:nvPicPr>
        <cdr:cNvPr id="5" name="chart"/>
        <cdr:cNvPicPr>
          <a:picLocks xmlns:a="http://schemas.openxmlformats.org/drawingml/2006/main" noChangeAspect="1"/>
        </cdr:cNvPicPr>
      </cdr:nvPicPr>
      <cdr:blipFill rotWithShape="1">
        <a:blip xmlns:a="http://schemas.openxmlformats.org/drawingml/2006/main" xmlns:r="http://schemas.openxmlformats.org/officeDocument/2006/relationships" r:embed="rId3"/>
        <a:srcRect xmlns:a="http://schemas.openxmlformats.org/drawingml/2006/main" l="48611" t="16326" r="48611" b="40816"/>
        <a:stretch xmlns:a="http://schemas.openxmlformats.org/drawingml/2006/main"/>
      </cdr:blipFill>
      <cdr:spPr>
        <a:xfrm xmlns:a="http://schemas.openxmlformats.org/drawingml/2006/main">
          <a:off x="432048" y="3384376"/>
          <a:ext cx="203966" cy="279031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dk1"/>
        </a:lnRef>
        <a:fillRef xmlns:a="http://schemas.openxmlformats.org/drawingml/2006/main" idx="1001">
          <a:schemeClr val="lt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dk1"/>
        </a:fontRef>
      </cdr:style>
    </cdr:pic>
  </cdr:relSizeAnchor>
  <cdr:relSizeAnchor xmlns:cdr="http://schemas.openxmlformats.org/drawingml/2006/chartDrawing">
    <cdr:from>
      <cdr:x>0.16319</cdr:x>
      <cdr:y>0.88988</cdr:y>
    </cdr:from>
    <cdr:to>
      <cdr:x>0.21181</cdr:x>
      <cdr:y>0.96429</cdr:y>
    </cdr:to>
    <cdr:pic>
      <cdr:nvPicPr>
        <cdr:cNvPr id="7" name="chart"/>
        <cdr:cNvPicPr>
          <a:picLocks xmlns:a="http://schemas.openxmlformats.org/drawingml/2006/main" noChangeAspect="1"/>
        </cdr:cNvPicPr>
      </cdr:nvPicPr>
      <cdr:blipFill rotWithShape="1">
        <a:blip xmlns:a="http://schemas.openxmlformats.org/drawingml/2006/main" xmlns:r="http://schemas.openxmlformats.org/officeDocument/2006/relationships" r:embed="rId4"/>
        <a:srcRect xmlns:a="http://schemas.openxmlformats.org/drawingml/2006/main" l="47059" t="2778" r="47262" b="27777"/>
        <a:stretch xmlns:a="http://schemas.openxmlformats.org/drawingml/2006/main"/>
      </cdr:blipFill>
      <cdr:spPr>
        <a:xfrm xmlns:a="http://schemas.openxmlformats.org/drawingml/2006/main">
          <a:off x="895349" y="2847975"/>
          <a:ext cx="266701" cy="238125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0.42014</cdr:x>
      <cdr:y>0.89583</cdr:y>
    </cdr:from>
    <cdr:to>
      <cdr:x>0.46875</cdr:x>
      <cdr:y>0.96429</cdr:y>
    </cdr:to>
    <cdr:pic>
      <cdr:nvPicPr>
        <cdr:cNvPr id="9" name="chart"/>
        <cdr:cNvPicPr>
          <a:picLocks xmlns:a="http://schemas.openxmlformats.org/drawingml/2006/main" noChangeAspect="1"/>
        </cdr:cNvPicPr>
      </cdr:nvPicPr>
      <cdr:blipFill rotWithShape="1">
        <a:blip xmlns:a="http://schemas.openxmlformats.org/drawingml/2006/main" xmlns:r="http://schemas.openxmlformats.org/officeDocument/2006/relationships" r:embed="rId5"/>
        <a:srcRect xmlns:a="http://schemas.openxmlformats.org/drawingml/2006/main" l="47048" t="1" r="46528" b="34545"/>
        <a:stretch xmlns:a="http://schemas.openxmlformats.org/drawingml/2006/main"/>
      </cdr:blipFill>
      <cdr:spPr>
        <a:xfrm xmlns:a="http://schemas.openxmlformats.org/drawingml/2006/main">
          <a:off x="2305056" y="2867025"/>
          <a:ext cx="266694" cy="219089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0.09496</cdr:x>
      <cdr:y>0.45695</cdr:y>
    </cdr:from>
    <cdr:to>
      <cdr:x>0.12621</cdr:x>
      <cdr:y>0.52243</cdr:y>
    </cdr:to>
    <cdr:pic>
      <cdr:nvPicPr>
        <cdr:cNvPr id="3" name="chart"/>
        <cdr:cNvPicPr>
          <a:picLocks xmlns:a="http://schemas.openxmlformats.org/drawingml/2006/main" noChangeAspect="1"/>
        </cdr:cNvPicPr>
      </cdr:nvPicPr>
      <cdr:blipFill rotWithShape="1">
        <a:blip xmlns:a="http://schemas.openxmlformats.org/drawingml/2006/main" xmlns:r="http://schemas.openxmlformats.org/officeDocument/2006/relationships" r:embed="rId6"/>
        <a:srcRect xmlns:a="http://schemas.openxmlformats.org/drawingml/2006/main" l="48611" t="-1" r="48264" b="45000"/>
        <a:stretch xmlns:a="http://schemas.openxmlformats.org/drawingml/2006/main"/>
      </cdr:blipFill>
      <cdr:spPr>
        <a:xfrm xmlns:a="http://schemas.openxmlformats.org/drawingml/2006/main">
          <a:off x="520995" y="1462407"/>
          <a:ext cx="171450" cy="209562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</cdr:pic>
  </cdr:relSizeAnchor>
  <cdr:relSizeAnchor xmlns:cdr="http://schemas.openxmlformats.org/drawingml/2006/chartDrawing">
    <cdr:from>
      <cdr:x>0.86285</cdr:x>
      <cdr:y>0.89583</cdr:y>
    </cdr:from>
    <cdr:to>
      <cdr:x>0.92047</cdr:x>
      <cdr:y>0.97619</cdr:y>
    </cdr:to>
    <cdr:pic>
      <cdr:nvPicPr>
        <cdr:cNvPr id="18" name="chart"/>
        <cdr:cNvPicPr>
          <a:picLocks xmlns:a="http://schemas.openxmlformats.org/drawingml/2006/main" noChangeAspect="1"/>
        </cdr:cNvPicPr>
      </cdr:nvPicPr>
      <cdr:blipFill rotWithShape="1">
        <a:blip xmlns:a="http://schemas.openxmlformats.org/drawingml/2006/main" xmlns:r="http://schemas.openxmlformats.org/officeDocument/2006/relationships" r:embed="rId7"/>
        <a:srcRect xmlns:a="http://schemas.openxmlformats.org/drawingml/2006/main" l="46355" r="46701" b="32857"/>
        <a:stretch xmlns:a="http://schemas.openxmlformats.org/drawingml/2006/main"/>
      </cdr:blipFill>
      <cdr:spPr>
        <a:xfrm xmlns:a="http://schemas.openxmlformats.org/drawingml/2006/main">
          <a:off x="4733940" y="2867024"/>
          <a:ext cx="316127" cy="257173"/>
        </a:xfrm>
        <a:prstGeom xmlns:a="http://schemas.openxmlformats.org/drawingml/2006/main" prst="rect">
          <a:avLst/>
        </a:prstGeom>
      </cdr:spPr>
    </cdr:pic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01925" y="2130425"/>
            <a:ext cx="4800600" cy="1470025"/>
          </a:xfrm>
        </p:spPr>
        <p:txBody>
          <a:bodyPr/>
          <a:lstStyle>
            <a:lvl1pPr>
              <a:buClr>
                <a:srgbClr val="FFFFFF"/>
              </a:buCl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01925" y="3886200"/>
            <a:ext cx="4114800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735961-5533-4DC7-8BEC-600904698CE6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190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31CF8-307A-45DF-9E2F-416DE489AD6F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13458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439025" y="274638"/>
            <a:ext cx="15811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693988" y="274638"/>
            <a:ext cx="4592637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E588C6-C9F8-4924-93C7-8A5AEBA077B7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2514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55613" y="2130425"/>
            <a:ext cx="7313612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55613" y="3886200"/>
            <a:ext cx="7313612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8A58D3-1AE9-49AB-A73B-BA9E1E184075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1744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A116CA-A62A-41CA-B1FC-78C69C7F1006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1393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0A49B8-D67F-43AA-ACBB-CF2798321F88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461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5613" y="1600200"/>
            <a:ext cx="40370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70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73921A-8B16-4A44-BB6D-3A4BAD56256F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3524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3ECF31-29EB-4775-B61D-964F8D97DBA9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9275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ACDF1E-0EEF-4904-B403-1F307BA94803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0032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DF2BCF-05F4-423E-AF6A-4B1A70B1EA4B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1505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565501-5074-498A-84C8-347831D15D63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2341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54A5BB-A73C-4BCC-B3BB-F9284B2CE056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055798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E34E03-842A-40F9-883C-C70662714CBF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4448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D5CEA1-9B54-48C0-8EBA-19195972276B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2130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274638"/>
            <a:ext cx="2055813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5613" y="274638"/>
            <a:ext cx="6018212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0471FA-CF25-4D21-830D-74D2C3E3400A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27792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BA8A58D3-1AE9-49AB-A73B-BA9E1E184075}" type="slidenum">
              <a:rPr lang="en-US" smtClean="0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9BA116CA-A62A-41CA-B1FC-78C69C7F1006}" type="slidenum">
              <a:rPr lang="en-US" smtClean="0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0A49B8-D67F-43AA-ACBB-CF2798321F88}" type="slidenum">
              <a:rPr lang="en-US" smtClean="0"/>
              <a:pPr>
                <a:defRPr/>
              </a:pPr>
              <a:t>‹№›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73921A-8B16-4A44-BB6D-3A4BAD56256F}" type="slidenum">
              <a:rPr lang="en-US" smtClean="0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AD3ECF31-29EB-4775-B61D-964F8D97DBA9}" type="slidenum">
              <a:rPr lang="en-US" smtClean="0"/>
              <a:pPr>
                <a:defRPr/>
              </a:pPr>
              <a:t>‹№›</a:t>
            </a:fld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ACDF1E-0EEF-4904-B403-1F307BA94803}" type="slidenum">
              <a:rPr lang="en-US" smtClean="0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DF2BCF-05F4-423E-AF6A-4B1A70B1EA4B}" type="slidenum">
              <a:rPr lang="en-US" smtClean="0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E93984-39BC-49BC-BCBB-2E2A06947AFF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210136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565501-5074-498A-84C8-347831D15D63}" type="slidenum">
              <a:rPr lang="en-US" smtClean="0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E34E03-842A-40F9-883C-C70662714CBF}" type="slidenum">
              <a:rPr lang="en-US" smtClean="0"/>
              <a:pPr>
                <a:defRPr/>
              </a:pPr>
              <a:t>‹№›</a:t>
            </a:fld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D5CEA1-9B54-48C0-8EBA-19195972276B}" type="slidenum">
              <a:rPr lang="en-US" smtClean="0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0471FA-CF25-4D21-830D-74D2C3E3400A}" type="slidenum">
              <a:rPr lang="en-US" smtClean="0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693988" y="1600200"/>
            <a:ext cx="3086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932488" y="1600200"/>
            <a:ext cx="308768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368F9E-14C7-447C-BFEE-AAD43589A99F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9159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7FB9A1-FB63-4D02-8DD3-6230DF027EE0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62414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327F28-C9B5-44AF-A3C1-A9C1E8CFE625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9118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B1BD73-D912-4126-8B47-FC3EF7B665AD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8400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405FD0-CDA9-446E-AC24-687FE3EA7E17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97096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F3F518-088C-45EB-BF0A-C751D5F61804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9687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ags" Target="../tags/tag3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ags" Target="../tags/tag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2703513" y="274638"/>
            <a:ext cx="6316662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2693988" y="1600200"/>
            <a:ext cx="6326187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0CA4009D-2EF9-4028-8816-140D7998FF16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0" r:id="rId1"/>
    <p:sldLayoutId id="2147483870" r:id="rId2"/>
    <p:sldLayoutId id="2147483871" r:id="rId3"/>
    <p:sldLayoutId id="2147483872" r:id="rId4"/>
    <p:sldLayoutId id="2147483873" r:id="rId5"/>
    <p:sldLayoutId id="2147483874" r:id="rId6"/>
    <p:sldLayoutId id="2147483875" r:id="rId7"/>
    <p:sldLayoutId id="2147483876" r:id="rId8"/>
    <p:sldLayoutId id="2147483877" r:id="rId9"/>
    <p:sldLayoutId id="2147483878" r:id="rId10"/>
    <p:sldLayoutId id="214748387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455613" y="274638"/>
            <a:ext cx="82264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455613" y="1600200"/>
            <a:ext cx="8226425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E26A6B62-5756-4B0E-86D8-BEBADF79537C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01" r:id="rId1"/>
    <p:sldLayoutId id="2147483880" r:id="rId2"/>
    <p:sldLayoutId id="2147483881" r:id="rId3"/>
    <p:sldLayoutId id="2147483882" r:id="rId4"/>
    <p:sldLayoutId id="2147483883" r:id="rId5"/>
    <p:sldLayoutId id="2147483884" r:id="rId6"/>
    <p:sldLayoutId id="2147483885" r:id="rId7"/>
    <p:sldLayoutId id="2147483886" r:id="rId8"/>
    <p:sldLayoutId id="2147483887" r:id="rId9"/>
    <p:sldLayoutId id="2147483888" r:id="rId10"/>
    <p:sldLayoutId id="214748388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0CA4009D-2EF9-4028-8816-140D7998FF16}" type="slidenum">
              <a:rPr lang="ru-RU" smtClean="0"/>
              <a:pPr>
                <a:defRPr/>
              </a:pPr>
              <a:t>‹№›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5" r:id="rId1"/>
    <p:sldLayoutId id="2147483916" r:id="rId2"/>
    <p:sldLayoutId id="2147483917" r:id="rId3"/>
    <p:sldLayoutId id="2147483918" r:id="rId4"/>
    <p:sldLayoutId id="2147483919" r:id="rId5"/>
    <p:sldLayoutId id="2147483920" r:id="rId6"/>
    <p:sldLayoutId id="2147483921" r:id="rId7"/>
    <p:sldLayoutId id="2147483922" r:id="rId8"/>
    <p:sldLayoutId id="2147483923" r:id="rId9"/>
    <p:sldLayoutId id="2147483924" r:id="rId10"/>
    <p:sldLayoutId id="214748392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13" Type="http://schemas.openxmlformats.org/officeDocument/2006/relationships/image" Target="../media/image39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12" Type="http://schemas.openxmlformats.org/officeDocument/2006/relationships/image" Target="../media/image38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32.png"/><Relationship Id="rId11" Type="http://schemas.openxmlformats.org/officeDocument/2006/relationships/image" Target="../media/image37.png"/><Relationship Id="rId5" Type="http://schemas.openxmlformats.org/officeDocument/2006/relationships/image" Target="../media/image31.png"/><Relationship Id="rId10" Type="http://schemas.openxmlformats.org/officeDocument/2006/relationships/image" Target="../media/image36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ctrTitle"/>
          </p:nvPr>
        </p:nvSpPr>
        <p:spPr>
          <a:xfrm>
            <a:off x="539552" y="1556792"/>
            <a:ext cx="8077200" cy="1728192"/>
          </a:xfrm>
        </p:spPr>
        <p:txBody>
          <a:bodyPr>
            <a:noAutofit/>
          </a:bodyPr>
          <a:lstStyle/>
          <a:p>
            <a:pPr algn="ctr" eaLnBrk="1" hangingPunct="1"/>
            <a:r>
              <a:rPr lang="uk-UA" sz="36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ДОСЛІДЖЕННЯ каналів безпровідних систем передачі стандарту 802.11</a:t>
            </a:r>
            <a:r>
              <a:rPr lang="en-US" sz="36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ac</a:t>
            </a:r>
            <a:endParaRPr lang="ru-RU" sz="660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39752" y="3573016"/>
            <a:ext cx="6400800" cy="1800572"/>
          </a:xfrm>
        </p:spPr>
        <p:txBody>
          <a:bodyPr rtlCol="0">
            <a:normAutofit fontScale="92500" lnSpcReduction="20000"/>
          </a:bodyPr>
          <a:lstStyle/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dirty="0" smtClean="0"/>
              <a:t>	Виконав: ст. гр. ТСМ-14м</a:t>
            </a: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dirty="0" smtClean="0"/>
              <a:t>Мельник В.М.</a:t>
            </a: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dirty="0" smtClean="0"/>
              <a:t>Науковий керівник: </a:t>
            </a: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dirty="0" err="1" smtClean="0"/>
              <a:t>к.т.н</a:t>
            </a:r>
            <a:r>
              <a:rPr lang="uk-UA" dirty="0" smtClean="0"/>
              <a:t>, ст. вик. Каф. ТКСТБ</a:t>
            </a: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dirty="0" err="1" smtClean="0"/>
              <a:t>Михалевський</a:t>
            </a:r>
            <a:r>
              <a:rPr lang="uk-UA" dirty="0" smtClean="0"/>
              <a:t> Д. В.</a:t>
            </a:r>
            <a:endParaRPr lang="ru-RU" dirty="0"/>
          </a:p>
        </p:txBody>
      </p:sp>
      <p:pic>
        <p:nvPicPr>
          <p:cNvPr id="7172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88640"/>
            <a:ext cx="978520" cy="1147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792088"/>
          </a:xfrm>
        </p:spPr>
        <p:txBody>
          <a:bodyPr>
            <a:noAutofit/>
          </a:bodyPr>
          <a:lstStyle/>
          <a:p>
            <a:pPr algn="ctr"/>
            <a:r>
              <a:rPr lang="uk-UA" sz="4000" b="1" cap="none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Розрахунок мультимедійного трафіку</a:t>
            </a:r>
            <a:endParaRPr lang="ru-RU" sz="4000" b="1" cap="none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graphicFrame>
        <p:nvGraphicFramePr>
          <p:cNvPr id="6" name="Диаграмма 51"/>
          <p:cNvGraphicFramePr/>
          <p:nvPr>
            <p:extLst>
              <p:ext uri="{D42A27DB-BD31-4B8C-83A1-F6EECF244321}">
                <p14:modId xmlns:p14="http://schemas.microsoft.com/office/powerpoint/2010/main" val="854655638"/>
              </p:ext>
            </p:extLst>
          </p:nvPr>
        </p:nvGraphicFramePr>
        <p:xfrm>
          <a:off x="899592" y="1340768"/>
          <a:ext cx="7344816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902289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496944" cy="506320"/>
          </a:xfrm>
        </p:spPr>
        <p:txBody>
          <a:bodyPr>
            <a:noAutofit/>
          </a:bodyPr>
          <a:lstStyle/>
          <a:p>
            <a:pPr algn="ctr"/>
            <a:r>
              <a:rPr lang="uk-UA" sz="4000" b="1" cap="none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Дослідження роботи ретрансляторів</a:t>
            </a:r>
            <a:endParaRPr lang="ru-RU" sz="4000" b="1" cap="none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026" name="Рисунок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910605"/>
            <a:ext cx="2876550" cy="1438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Рисунок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0238" y="910605"/>
            <a:ext cx="2924175" cy="1438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33337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Рисунок 9"/>
          <p:cNvPicPr/>
          <p:nvPr/>
        </p:nvPicPr>
        <p:blipFill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17" t="37088" r="15480" b="35715"/>
          <a:stretch>
            <a:fillRect/>
          </a:stretch>
        </p:blipFill>
        <p:spPr bwMode="auto">
          <a:xfrm>
            <a:off x="1187624" y="2647876"/>
            <a:ext cx="6840760" cy="1789236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Box 11"/>
          <p:cNvSpPr txBox="1"/>
          <p:nvPr/>
        </p:nvSpPr>
        <p:spPr>
          <a:xfrm>
            <a:off x="2699792" y="2276872"/>
            <a:ext cx="38453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Розподіл потужності при переході між ТД та ТР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835696" y="4345359"/>
            <a:ext cx="55060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Передача мультимедійного трафіку під час переходу одного абонента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0" name="Рисунок 6"/>
          <p:cNvPicPr>
            <a:picLocks noChangeAspect="1" noChangeArrowheads="1"/>
          </p:cNvPicPr>
          <p:nvPr/>
        </p:nvPicPr>
        <p:blipFill>
          <a:blip r:embed="rId5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38" t="34891" r="40868" b="28021"/>
          <a:stretch>
            <a:fillRect/>
          </a:stretch>
        </p:blipFill>
        <p:spPr bwMode="auto">
          <a:xfrm>
            <a:off x="4987472" y="4690070"/>
            <a:ext cx="2752880" cy="161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Рисунок 5"/>
          <p:cNvPicPr>
            <a:picLocks noChangeAspect="1" noChangeArrowheads="1"/>
          </p:cNvPicPr>
          <p:nvPr/>
        </p:nvPicPr>
        <p:blipFill>
          <a:blip r:embed="rId6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51" t="34616" r="39473" b="27747"/>
          <a:stretch>
            <a:fillRect/>
          </a:stretch>
        </p:blipFill>
        <p:spPr bwMode="auto">
          <a:xfrm>
            <a:off x="1475656" y="4690070"/>
            <a:ext cx="2815512" cy="161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68238" y="225195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9"/>
          <p:cNvSpPr>
            <a:spLocks noChangeArrowheads="1"/>
          </p:cNvSpPr>
          <p:nvPr/>
        </p:nvSpPr>
        <p:spPr bwMode="auto">
          <a:xfrm>
            <a:off x="0" y="3695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55576" y="6453336"/>
            <a:ext cx="79540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Передача мультимедійного трафіку під час переходу двох абонентів (а – паралельний, б - зустрічний)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699792" y="6237312"/>
            <a:ext cx="398218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		 		б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75677404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23528" y="258384"/>
            <a:ext cx="8496944" cy="506320"/>
          </a:xfrm>
        </p:spPr>
        <p:txBody>
          <a:bodyPr>
            <a:noAutofit/>
          </a:bodyPr>
          <a:lstStyle/>
          <a:p>
            <a:pPr algn="ctr"/>
            <a:r>
              <a:rPr lang="uk-UA" b="1" cap="none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Оцінка якості передачі мультимедійного трафіку</a:t>
            </a:r>
            <a:endParaRPr lang="ru-RU" b="1" cap="none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Рисунок 4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10333"/>
            <a:ext cx="2160000" cy="1004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Рисунок 4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000" y="1509544"/>
            <a:ext cx="2160000" cy="99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-41509" y="2452826"/>
            <a:ext cx="446949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		       б</a:t>
            </a:r>
            <a:endParaRPr kumimoji="0" lang="ru-RU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Початковий кадр (а) і прийнятий (б) під час передачі трафіку між абонентами</a:t>
            </a:r>
            <a:endParaRPr kumimoji="0" lang="uk-UA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0" name="Рисунок 4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4000" y="1510333"/>
            <a:ext cx="2160000" cy="988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Рисунок 4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4000" y="1510333"/>
            <a:ext cx="2160000" cy="99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4518659" y="2452826"/>
            <a:ext cx="466185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		</a:t>
            </a:r>
            <a:r>
              <a:rPr kumimoji="0" lang="uk-UA" sz="1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</a:t>
            </a:r>
            <a:r>
              <a:rPr kumimoji="0" lang="uk-UA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</a:t>
            </a:r>
            <a:endParaRPr kumimoji="0" lang="ru-RU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Початковий кадр (а) і прийнятий (б) в момент перемикання між точками доступу</a:t>
            </a:r>
            <a:endParaRPr kumimoji="0" lang="uk-UA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Рисунок 3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39294"/>
            <a:ext cx="2160000" cy="994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3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000" y="3212976"/>
            <a:ext cx="2160000" cy="994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0" y="4171146"/>
            <a:ext cx="432000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		</a:t>
            </a:r>
            <a:r>
              <a:rPr lang="uk-UA" sz="1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uk-UA" sz="1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</a:t>
            </a:r>
            <a:r>
              <a:rPr kumimoji="0" lang="uk-UA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Початковий кадр (а) і прийнятий (б) при паралельному русі двох абонентів із завадами в каналі</a:t>
            </a:r>
            <a:endParaRPr kumimoji="0" lang="uk-UA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Рисунок 3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8270" y="3212976"/>
            <a:ext cx="2160000" cy="988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3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8270" y="3216226"/>
            <a:ext cx="2160000" cy="988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" name="Rectangle 8"/>
          <p:cNvSpPr>
            <a:spLocks noChangeArrowheads="1"/>
          </p:cNvSpPr>
          <p:nvPr/>
        </p:nvSpPr>
        <p:spPr bwMode="auto">
          <a:xfrm>
            <a:off x="4874182" y="4149080"/>
            <a:ext cx="4278177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		</a:t>
            </a:r>
            <a:r>
              <a:rPr kumimoji="0" lang="uk-UA" sz="1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</a:t>
            </a:r>
            <a:r>
              <a:rPr kumimoji="0" lang="uk-UA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Початковий кадр (а) і прийнятий (б) при одночасному перемиканні двох абонентів</a:t>
            </a:r>
            <a:endParaRPr kumimoji="0" lang="uk-UA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5" name="Рисунок 29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957805"/>
            <a:ext cx="2160000" cy="991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Рисунок 24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000" y="4957804"/>
            <a:ext cx="2160000" cy="991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-41509" y="5899338"/>
            <a:ext cx="4361509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	</a:t>
            </a:r>
            <a:r>
              <a:rPr kumimoji="0" lang="uk-UA" sz="1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uk-UA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              б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Початковий кадр (а) і прийнятий (б) в момент перемикання при зустрічному русі двох абонентів</a:t>
            </a:r>
            <a:endParaRPr kumimoji="0" lang="uk-UA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9" name="Рисунок 23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8270" y="4972244"/>
            <a:ext cx="2160000" cy="998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Рисунок 22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8270" y="4968796"/>
            <a:ext cx="2160000" cy="998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2" name="Rectangle 8"/>
          <p:cNvSpPr>
            <a:spLocks noChangeArrowheads="1"/>
          </p:cNvSpPr>
          <p:nvPr/>
        </p:nvSpPr>
        <p:spPr bwMode="auto">
          <a:xfrm>
            <a:off x="5372436" y="5976282"/>
            <a:ext cx="328166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		</a:t>
            </a:r>
            <a:r>
              <a:rPr kumimoji="0" lang="uk-UA" sz="1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</a:t>
            </a:r>
            <a:r>
              <a:rPr kumimoji="0" lang="uk-UA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Початковий </a:t>
            </a:r>
            <a:r>
              <a:rPr kumimoji="0" lang="uk-UA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кадр (а) і прийнятий (б) після перемикання</a:t>
            </a:r>
            <a:endParaRPr kumimoji="0" lang="uk-UA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37009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252520" cy="693939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71686" y="5934670"/>
            <a:ext cx="56006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54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Дякую</a:t>
            </a:r>
            <a:r>
              <a:rPr lang="ru-RU" sz="54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за </a:t>
            </a:r>
            <a:r>
              <a:rPr lang="ru-RU" sz="54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увагу</a:t>
            </a:r>
            <a:r>
              <a:rPr lang="ru-RU" sz="54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!</a:t>
            </a:r>
            <a:endParaRPr lang="ru-RU" sz="54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Параметри стандарту 802.11 ас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0" y="1554162"/>
            <a:ext cx="9144000" cy="4525963"/>
          </a:xfrm>
        </p:spPr>
        <p:txBody>
          <a:bodyPr/>
          <a:lstStyle/>
          <a:p>
            <a:r>
              <a:rPr lang="uk-UA" dirty="0"/>
              <a:t>Потужність передавача – </a:t>
            </a:r>
            <a:r>
              <a:rPr lang="uk-UA" dirty="0" smtClean="0"/>
              <a:t>100</a:t>
            </a:r>
            <a:r>
              <a:rPr lang="en-US" dirty="0" smtClean="0"/>
              <a:t>-400 (</a:t>
            </a:r>
            <a:r>
              <a:rPr lang="uk-UA" dirty="0" smtClean="0"/>
              <a:t>мВт</a:t>
            </a:r>
            <a:r>
              <a:rPr lang="en-US" dirty="0" smtClean="0"/>
              <a:t>)</a:t>
            </a:r>
            <a:endParaRPr lang="en-US" dirty="0" smtClean="0"/>
          </a:p>
          <a:p>
            <a:r>
              <a:rPr lang="uk-UA" dirty="0" smtClean="0"/>
              <a:t>Ширина </a:t>
            </a:r>
            <a:r>
              <a:rPr lang="uk-UA" dirty="0"/>
              <a:t>каналу</a:t>
            </a:r>
            <a:r>
              <a:rPr lang="ru-RU" dirty="0"/>
              <a:t> – </a:t>
            </a:r>
            <a:r>
              <a:rPr lang="en-US" dirty="0" smtClean="0"/>
              <a:t>20, 40, 80, </a:t>
            </a:r>
            <a:r>
              <a:rPr lang="uk-UA" dirty="0" smtClean="0"/>
              <a:t>160 </a:t>
            </a:r>
            <a:r>
              <a:rPr lang="en-US" dirty="0" smtClean="0"/>
              <a:t>(</a:t>
            </a:r>
            <a:r>
              <a:rPr lang="uk-UA" dirty="0" err="1" smtClean="0"/>
              <a:t>МГц</a:t>
            </a:r>
            <a:r>
              <a:rPr lang="en-US" dirty="0" smtClean="0"/>
              <a:t>)</a:t>
            </a:r>
            <a:endParaRPr lang="uk-UA" dirty="0"/>
          </a:p>
          <a:p>
            <a:r>
              <a:rPr lang="uk-UA" dirty="0"/>
              <a:t>Частотний діапазон – </a:t>
            </a:r>
            <a:r>
              <a:rPr lang="en-US" dirty="0"/>
              <a:t>[</a:t>
            </a:r>
            <a:r>
              <a:rPr lang="en-US" dirty="0" smtClean="0"/>
              <a:t>5</a:t>
            </a:r>
            <a:r>
              <a:rPr lang="uk-UA" dirty="0" smtClean="0"/>
              <a:t>,</a:t>
            </a:r>
            <a:r>
              <a:rPr lang="en-US" dirty="0" smtClean="0"/>
              <a:t>17 – 5,835] </a:t>
            </a:r>
            <a:r>
              <a:rPr lang="en-US" dirty="0" smtClean="0"/>
              <a:t>(</a:t>
            </a:r>
            <a:r>
              <a:rPr lang="uk-UA" dirty="0" smtClean="0"/>
              <a:t>ГГц</a:t>
            </a:r>
            <a:r>
              <a:rPr lang="en-US" dirty="0" smtClean="0"/>
              <a:t>)</a:t>
            </a:r>
            <a:endParaRPr lang="uk-UA" dirty="0"/>
          </a:p>
          <a:p>
            <a:r>
              <a:rPr lang="uk-UA" dirty="0" smtClean="0"/>
              <a:t>Максимальна </a:t>
            </a:r>
            <a:r>
              <a:rPr lang="uk-UA" dirty="0"/>
              <a:t>швидкість передачі – 6</a:t>
            </a:r>
            <a:r>
              <a:rPr lang="uk-UA" dirty="0" smtClean="0"/>
              <a:t> </a:t>
            </a:r>
            <a:r>
              <a:rPr lang="en-US" dirty="0" smtClean="0"/>
              <a:t>(</a:t>
            </a:r>
            <a:r>
              <a:rPr lang="uk-UA" dirty="0" err="1" smtClean="0"/>
              <a:t>Гбіт</a:t>
            </a:r>
            <a:r>
              <a:rPr lang="uk-UA" dirty="0" smtClean="0"/>
              <a:t>/с</a:t>
            </a:r>
            <a:r>
              <a:rPr lang="en-US" smtClean="0"/>
              <a:t>)</a:t>
            </a:r>
            <a:endParaRPr lang="uk-UA" dirty="0" smtClean="0"/>
          </a:p>
          <a:p>
            <a:r>
              <a:rPr lang="uk-UA" dirty="0" smtClean="0"/>
              <a:t>Тип модуляція – </a:t>
            </a:r>
            <a:r>
              <a:rPr lang="en-US" dirty="0" smtClean="0"/>
              <a:t>QAM256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5802049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Mu-</a:t>
            </a:r>
            <a:r>
              <a:rPr lang="en-US" dirty="0" err="1" smtClean="0"/>
              <a:t>mimo</a:t>
            </a:r>
            <a:r>
              <a:rPr lang="en-US" dirty="0" smtClean="0"/>
              <a:t> 802.11ac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uk-UA" dirty="0"/>
          </a:p>
        </p:txBody>
      </p:sp>
      <p:pic>
        <p:nvPicPr>
          <p:cNvPr id="1026" name="Picture 2" descr="\\ENGINEER-METAL\Кiнспiкти\6 курс 3 триместр (диплом, який робити влом)\mu-mimo\ZHurn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7312" y="2060848"/>
            <a:ext cx="6350000" cy="3568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33967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Структура фізичного та канального рівнів 802.11х</a:t>
            </a:r>
            <a:endParaRPr lang="uk-UA" dirty="0"/>
          </a:p>
        </p:txBody>
      </p:sp>
      <p:pic>
        <p:nvPicPr>
          <p:cNvPr id="4" name="Місце для вмісту 3" descr="F:\Кiнспiкти\6 курс 3 триместр (диплом, який робити влом)\media\image2.jpe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700808"/>
            <a:ext cx="7200800" cy="4032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475560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Дослідження канального рівня 802.11ас</a:t>
            </a:r>
            <a:endParaRPr lang="uk-UA" dirty="0"/>
          </a:p>
        </p:txBody>
      </p:sp>
      <p:pic>
        <p:nvPicPr>
          <p:cNvPr id="4" name="Місце для вмісту 3" descr="F:\Кiнспiкти\6 курс 3 триместр (диплом, який робити влом)\media\image7.jpe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412776"/>
            <a:ext cx="7740352" cy="201622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кутник 4"/>
          <p:cNvSpPr/>
          <p:nvPr/>
        </p:nvSpPr>
        <p:spPr>
          <a:xfrm>
            <a:off x="920800" y="3429000"/>
            <a:ext cx="77768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Фрагмент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розподілу кількості переданих та прийнятих кадрів</a:t>
            </a:r>
            <a:endParaRPr lang="uk-UA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MSDU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часі</a:t>
            </a:r>
            <a:endParaRPr lang="uk-UA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pic>
        <p:nvPicPr>
          <p:cNvPr id="2049" name="Рисунок 16" descr="image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800" y="4115335"/>
            <a:ext cx="7699867" cy="1833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кутник 7"/>
          <p:cNvSpPr/>
          <p:nvPr/>
        </p:nvSpPr>
        <p:spPr>
          <a:xfrm>
            <a:off x="1882552" y="6119335"/>
            <a:ext cx="60486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uk-UA" altLang="uk-UA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Часовий розподіл кількості втрачених пакетів при передачі</a:t>
            </a:r>
            <a:endParaRPr lang="uk-UA" altLang="uk-UA" sz="2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44878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5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6405"/>
            <a:ext cx="4321175" cy="216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Рисунок 5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4413" y="1197992"/>
            <a:ext cx="4319587" cy="215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0" y="2362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0" y="426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0" y="6172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13320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3933279"/>
            <a:ext cx="4464050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496944" cy="506320"/>
          </a:xfrm>
        </p:spPr>
        <p:txBody>
          <a:bodyPr>
            <a:noAutofit/>
          </a:bodyPr>
          <a:lstStyle/>
          <a:p>
            <a:pPr algn="ctr"/>
            <a:r>
              <a:rPr lang="uk-UA" sz="2800" b="1" cap="none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Д</a:t>
            </a:r>
            <a:r>
              <a:rPr lang="uk-UA" sz="2800" b="1" cap="none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ослідження фізичного рівня безпровідного каналу</a:t>
            </a:r>
            <a:endParaRPr lang="ru-RU" sz="2800" b="1" cap="none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770257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" y="272040"/>
            <a:ext cx="8229600" cy="564672"/>
          </a:xfrm>
        </p:spPr>
        <p:txBody>
          <a:bodyPr>
            <a:noAutofit/>
          </a:bodyPr>
          <a:lstStyle/>
          <a:p>
            <a:pPr algn="ctr"/>
            <a:r>
              <a:rPr lang="uk-UA" sz="4000" b="1" cap="none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Поняття мультимедійного трафіку</a:t>
            </a:r>
            <a:endParaRPr lang="ru-RU" sz="4000" b="1" cap="none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8978" y="1245632"/>
            <a:ext cx="3259206" cy="175132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Таблица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36294280"/>
                  </p:ext>
                </p:extLst>
              </p:nvPr>
            </p:nvGraphicFramePr>
            <p:xfrm>
              <a:off x="1043608" y="3140969"/>
              <a:ext cx="7056782" cy="3623151"/>
            </p:xfrm>
            <a:graphic>
              <a:graphicData uri="http://schemas.openxmlformats.org/drawingml/2006/table">
                <a:tbl>
                  <a:tblPr firstRow="1" firstCol="1" bandRow="1">
                    <a:tableStyleId>{5940675A-B579-460E-94D1-54222C63F5DA}</a:tableStyleId>
                  </a:tblPr>
                  <a:tblGrid>
                    <a:gridCol w="1992450"/>
                    <a:gridCol w="809577"/>
                    <a:gridCol w="809577"/>
                    <a:gridCol w="705479"/>
                    <a:gridCol w="705479"/>
                    <a:gridCol w="1017110"/>
                    <a:gridCol w="1017110"/>
                  </a:tblGrid>
                  <a:tr h="242520">
                    <a:tc rowSpan="2"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Тип мультимедійного сервісу</a:t>
                          </a:r>
                          <a:endParaRPr lang="ru-RU" sz="1100" dirty="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 gridSpan="6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Параметри мультимедійного трафіку</a:t>
                          </a:r>
                          <a:endParaRPr lang="ru-RU" sz="1100" dirty="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</a:tr>
                  <a:tr h="501601"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uk-UA" sz="1400" smtClean="0">
                                  <a:effectLst/>
                                  <a:latin typeface="Cambria Math"/>
                                </a:rPr>
                                <m:t>v</m:t>
                              </m:r>
                              <m:r>
                                <a:rPr lang="uk-UA" sz="1400" smtClean="0">
                                  <a:effectLst/>
                                  <a:latin typeface="Cambria Math"/>
                                </a:rPr>
                                <m:t>,</m:t>
                              </m:r>
                            </m:oMath>
                          </a14:m>
                          <a:r>
                            <a:rPr lang="uk-UA" sz="1400" dirty="0" err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Мбіт</a:t>
                          </a:r>
                          <a:r>
                            <a:rPr lang="uk-UA" sz="14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/с</a:t>
                          </a:r>
                          <a:endParaRPr lang="ru-RU" sz="1100" dirty="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bar>
                                <m:barPr>
                                  <m:pos m:val="top"/>
                                  <m:ctrlPr>
                                    <a:rPr lang="ru-RU" sz="1400" i="1" smtClean="0">
                                      <a:effectLst/>
                                      <a:latin typeface="Cambria Math"/>
                                    </a:rPr>
                                  </m:ctrlPr>
                                </m:barPr>
                                <m:e>
                                  <m:r>
                                    <m:rPr>
                                      <m:sty m:val="p"/>
                                    </m:rPr>
                                    <a:rPr lang="uk-UA" sz="1400">
                                      <a:effectLst/>
                                      <a:latin typeface="Cambria Math"/>
                                    </a:rPr>
                                    <m:t>v</m:t>
                                  </m:r>
                                </m:e>
                              </m:bar>
                            </m:oMath>
                          </a14:m>
                          <a:r>
                            <a:rPr lang="uk-UA" sz="14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,</a:t>
                          </a:r>
                          <a:r>
                            <a:rPr lang="uk-UA" sz="1400" dirty="0" err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Мбіт</a:t>
                          </a:r>
                          <a:r>
                            <a:rPr lang="uk-UA" sz="14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/с</a:t>
                          </a:r>
                          <a:endParaRPr lang="ru-RU" sz="1100" dirty="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К</a:t>
                          </a:r>
                          <a:endParaRPr lang="ru-RU" sz="110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ru-RU" sz="1400" i="1" smtClean="0">
                                        <a:effectLst/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uk-UA" sz="1400">
                                        <a:effectLst/>
                                        <a:latin typeface="Cambria Math"/>
                                      </a:rPr>
                                      <m:t>Т</m:t>
                                    </m:r>
                                  </m:e>
                                  <m:sup>
                                    <m:r>
                                      <a:rPr lang="uk-UA" sz="1400">
                                        <a:effectLst/>
                                        <a:latin typeface="Cambria Math"/>
                                      </a:rPr>
                                      <m:t>(р)</m:t>
                                    </m:r>
                                  </m:sup>
                                </m:sSup>
                                <m:r>
                                  <a:rPr lang="uk-UA" sz="1400">
                                    <a:effectLst/>
                                    <a:latin typeface="Cambria Math"/>
                                  </a:rPr>
                                  <m:t>, с</m:t>
                                </m:r>
                              </m:oMath>
                            </m:oMathPara>
                          </a14:m>
                          <a:endParaRPr lang="ru-RU" sz="110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ru-RU" sz="1400" i="1" smtClean="0">
                                        <a:effectLst/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uk-UA" sz="1400">
                                        <a:effectLst/>
                                        <a:latin typeface="Cambria Math"/>
                                      </a:rPr>
                                      <m:t>Т</m:t>
                                    </m:r>
                                  </m:e>
                                  <m:sup>
                                    <m:r>
                                      <a:rPr lang="uk-UA" sz="1400">
                                        <a:effectLst/>
                                        <a:latin typeface="Cambria Math"/>
                                      </a:rPr>
                                      <m:t>(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uk-UA" sz="1400">
                                        <a:effectLst/>
                                        <a:latin typeface="Cambria Math"/>
                                      </a:rPr>
                                      <m:t>s</m:t>
                                    </m:r>
                                    <m:r>
                                      <a:rPr lang="uk-UA" sz="1400">
                                        <a:effectLst/>
                                        <a:latin typeface="Cambria Math"/>
                                      </a:rPr>
                                      <m:t>)</m:t>
                                    </m:r>
                                  </m:sup>
                                </m:sSup>
                                <m:r>
                                  <a:rPr lang="uk-UA" sz="1400">
                                    <a:effectLst/>
                                    <a:latin typeface="Cambria Math"/>
                                  </a:rPr>
                                  <m:t>, с</m:t>
                                </m:r>
                              </m:oMath>
                            </m:oMathPara>
                          </a14:m>
                          <a:endParaRPr lang="ru-RU" sz="1100" dirty="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λ,сеанс/сут</a:t>
                          </a:r>
                          <a:endParaRPr lang="ru-RU" sz="110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</a:tr>
                  <a:tr h="242520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 dirty="0" err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ІР-телефонія</a:t>
                          </a:r>
                          <a:endParaRPr lang="ru-RU" sz="1100" dirty="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0,064</a:t>
                          </a:r>
                          <a:endParaRPr lang="ru-RU" sz="110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0,064</a:t>
                          </a:r>
                          <a:endParaRPr lang="ru-RU" sz="1100" dirty="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1</a:t>
                          </a:r>
                          <a:endParaRPr lang="ru-RU" sz="1100" dirty="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100</a:t>
                          </a:r>
                          <a:endParaRPr lang="ru-RU" sz="110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100</a:t>
                          </a:r>
                          <a:endParaRPr lang="ru-RU" sz="110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5</a:t>
                          </a:r>
                          <a:endParaRPr lang="ru-RU" sz="110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</a:tr>
                  <a:tr h="242520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Високоякісний звук</a:t>
                          </a:r>
                          <a:endParaRPr lang="ru-RU" sz="110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1</a:t>
                          </a:r>
                          <a:endParaRPr lang="ru-RU" sz="110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1</a:t>
                          </a:r>
                          <a:endParaRPr lang="ru-RU" sz="110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1</a:t>
                          </a:r>
                          <a:endParaRPr lang="ru-RU" sz="1100" dirty="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53</a:t>
                          </a:r>
                          <a:endParaRPr lang="ru-RU" sz="1100" dirty="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3600</a:t>
                          </a:r>
                          <a:endParaRPr lang="ru-RU" sz="110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3</a:t>
                          </a:r>
                          <a:endParaRPr lang="ru-RU" sz="1100" dirty="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</a:tr>
                  <a:tr h="242520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Відеотелефонія</a:t>
                          </a:r>
                          <a:endParaRPr lang="ru-RU" sz="110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10</a:t>
                          </a:r>
                          <a:endParaRPr lang="ru-RU" sz="110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2</a:t>
                          </a:r>
                          <a:endParaRPr lang="ru-RU" sz="110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5</a:t>
                          </a:r>
                          <a:endParaRPr lang="ru-RU" sz="110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1</a:t>
                          </a:r>
                          <a:endParaRPr lang="ru-RU" sz="1100" dirty="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100</a:t>
                          </a:r>
                          <a:endParaRPr lang="ru-RU" sz="110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6</a:t>
                          </a:r>
                          <a:endParaRPr lang="ru-RU" sz="110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</a:tr>
                  <a:tr h="242520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Відеоконференція</a:t>
                          </a:r>
                          <a:endParaRPr lang="ru-RU" sz="110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10</a:t>
                          </a:r>
                          <a:endParaRPr lang="ru-RU" sz="110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2</a:t>
                          </a:r>
                          <a:endParaRPr lang="ru-RU" sz="110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5</a:t>
                          </a:r>
                          <a:endParaRPr lang="ru-RU" sz="1100" dirty="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1</a:t>
                          </a:r>
                          <a:endParaRPr lang="ru-RU" sz="1100" dirty="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1000</a:t>
                          </a:r>
                          <a:endParaRPr lang="ru-RU" sz="110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6</a:t>
                          </a:r>
                          <a:endParaRPr lang="ru-RU" sz="110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</a:tr>
                  <a:tr h="698222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Дистанційне медичне обслуговування</a:t>
                          </a:r>
                          <a:endParaRPr lang="ru-RU" sz="110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10</a:t>
                          </a:r>
                          <a:endParaRPr lang="ru-RU" sz="110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2</a:t>
                          </a:r>
                          <a:endParaRPr lang="ru-RU" sz="110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5</a:t>
                          </a:r>
                          <a:endParaRPr lang="ru-RU" sz="110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1</a:t>
                          </a:r>
                          <a:endParaRPr lang="ru-RU" sz="1100" dirty="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1000</a:t>
                          </a:r>
                          <a:endParaRPr lang="ru-RU" sz="1100" dirty="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3</a:t>
                          </a:r>
                          <a:endParaRPr lang="ru-RU" sz="1100" dirty="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</a:tr>
                  <a:tr h="242520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Відеомониторинг</a:t>
                          </a:r>
                          <a:endParaRPr lang="ru-RU" sz="110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10</a:t>
                          </a:r>
                          <a:endParaRPr lang="ru-RU" sz="110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2</a:t>
                          </a:r>
                          <a:endParaRPr lang="ru-RU" sz="110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5</a:t>
                          </a:r>
                          <a:endParaRPr lang="ru-RU" sz="110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–</a:t>
                          </a:r>
                          <a:endParaRPr lang="ru-RU" sz="110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–</a:t>
                          </a:r>
                          <a:endParaRPr lang="ru-RU" sz="1100" dirty="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6</a:t>
                          </a:r>
                          <a:endParaRPr lang="ru-RU" sz="110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</a:tr>
                  <a:tr h="460416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Цифрове телебачення</a:t>
                          </a:r>
                          <a:endParaRPr lang="ru-RU" sz="110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34</a:t>
                          </a:r>
                          <a:endParaRPr lang="ru-RU" sz="110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34</a:t>
                          </a:r>
                          <a:endParaRPr lang="ru-RU" sz="110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1</a:t>
                          </a:r>
                          <a:endParaRPr lang="ru-RU" sz="110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–</a:t>
                          </a:r>
                          <a:endParaRPr lang="ru-RU" sz="110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5400</a:t>
                          </a:r>
                          <a:endParaRPr lang="ru-RU" sz="1100" dirty="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6</a:t>
                          </a:r>
                          <a:endParaRPr lang="ru-RU" sz="1100" dirty="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</a:tr>
                  <a:tr h="242520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Доступ до мережі ПД</a:t>
                          </a:r>
                          <a:endParaRPr lang="ru-RU" sz="110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100</a:t>
                          </a:r>
                          <a:endParaRPr lang="ru-RU" sz="110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50</a:t>
                          </a:r>
                          <a:endParaRPr lang="ru-RU" sz="110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2</a:t>
                          </a:r>
                          <a:endParaRPr lang="ru-RU" sz="110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–</a:t>
                          </a:r>
                          <a:endParaRPr lang="ru-RU" sz="110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3600</a:t>
                          </a:r>
                          <a:endParaRPr lang="ru-RU" sz="110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5</a:t>
                          </a:r>
                          <a:endParaRPr lang="ru-RU" sz="1100" dirty="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</a:tr>
                  <a:tr h="242520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Весь трафік</a:t>
                          </a:r>
                          <a:endParaRPr lang="ru-RU" sz="1100" dirty="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176</a:t>
                          </a:r>
                          <a:endParaRPr lang="ru-RU" sz="110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94</a:t>
                          </a:r>
                          <a:endParaRPr lang="ru-RU" sz="110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2</a:t>
                          </a:r>
                          <a:endParaRPr lang="ru-RU" sz="110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150</a:t>
                          </a:r>
                          <a:endParaRPr lang="ru-RU" sz="110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1850</a:t>
                          </a:r>
                          <a:endParaRPr lang="ru-RU" sz="110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40</a:t>
                          </a:r>
                          <a:endParaRPr lang="ru-RU" sz="1100" dirty="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Таблица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36294280"/>
                  </p:ext>
                </p:extLst>
              </p:nvPr>
            </p:nvGraphicFramePr>
            <p:xfrm>
              <a:off x="1043608" y="3140969"/>
              <a:ext cx="7056782" cy="3600399"/>
            </p:xfrm>
            <a:graphic>
              <a:graphicData uri="http://schemas.openxmlformats.org/drawingml/2006/table">
                <a:tbl>
                  <a:tblPr firstRow="1" firstCol="1" bandRow="1">
                    <a:tableStyleId>{5940675A-B579-460E-94D1-54222C63F5DA}</a:tableStyleId>
                  </a:tblPr>
                  <a:tblGrid>
                    <a:gridCol w="1992450"/>
                    <a:gridCol w="809577"/>
                    <a:gridCol w="809577"/>
                    <a:gridCol w="705479"/>
                    <a:gridCol w="705479"/>
                    <a:gridCol w="1017110"/>
                    <a:gridCol w="1017110"/>
                  </a:tblGrid>
                  <a:tr h="242520">
                    <a:tc rowSpan="2"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Тип мультимедійного сервісу</a:t>
                          </a:r>
                          <a:endParaRPr lang="ru-RU" sz="1100" dirty="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 gridSpan="6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Параметри мультимедійного трафіку</a:t>
                          </a:r>
                          <a:endParaRPr lang="ru-RU" sz="1100" dirty="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</a:tr>
                  <a:tr h="501601"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 anchor="ctr">
                        <a:blipFill rotWithShape="1">
                          <a:blip r:embed="rId3"/>
                          <a:stretch>
                            <a:fillRect l="-245865" t="-54878" r="-524812" b="-59146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 anchor="ctr">
                        <a:blipFill rotWithShape="1">
                          <a:blip r:embed="rId3"/>
                          <a:stretch>
                            <a:fillRect l="-345865" t="-54878" r="-424812" b="-59146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К</a:t>
                          </a:r>
                          <a:endParaRPr lang="ru-RU" sz="110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 anchor="ctr">
                        <a:blipFill rotWithShape="1">
                          <a:blip r:embed="rId3"/>
                          <a:stretch>
                            <a:fillRect l="-610345" t="-54878" r="-287931" b="-59146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 anchor="ctr">
                        <a:blipFill rotWithShape="1">
                          <a:blip r:embed="rId3"/>
                          <a:stretch>
                            <a:fillRect l="-493413" t="-54878" r="-100000" b="-59146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λ,сеанс/сут</a:t>
                          </a:r>
                          <a:endParaRPr lang="ru-RU" sz="110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</a:tr>
                  <a:tr h="242520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 dirty="0" err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ІР-телефонія</a:t>
                          </a:r>
                          <a:endParaRPr lang="ru-RU" sz="1100" dirty="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0,064</a:t>
                          </a:r>
                          <a:endParaRPr lang="ru-RU" sz="110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0,064</a:t>
                          </a:r>
                          <a:endParaRPr lang="ru-RU" sz="1100" dirty="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1</a:t>
                          </a:r>
                          <a:endParaRPr lang="ru-RU" sz="1100" dirty="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100</a:t>
                          </a:r>
                          <a:endParaRPr lang="ru-RU" sz="110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100</a:t>
                          </a:r>
                          <a:endParaRPr lang="ru-RU" sz="110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5</a:t>
                          </a:r>
                          <a:endParaRPr lang="ru-RU" sz="110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</a:tr>
                  <a:tr h="242520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Високоякісний звук</a:t>
                          </a:r>
                          <a:endParaRPr lang="ru-RU" sz="110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1</a:t>
                          </a:r>
                          <a:endParaRPr lang="ru-RU" sz="110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1</a:t>
                          </a:r>
                          <a:endParaRPr lang="ru-RU" sz="110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1</a:t>
                          </a:r>
                          <a:endParaRPr lang="ru-RU" sz="1100" dirty="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53</a:t>
                          </a:r>
                          <a:endParaRPr lang="ru-RU" sz="1100" dirty="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3600</a:t>
                          </a:r>
                          <a:endParaRPr lang="ru-RU" sz="110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3</a:t>
                          </a:r>
                          <a:endParaRPr lang="ru-RU" sz="1100" dirty="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</a:tr>
                  <a:tr h="242520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Відеотелефонія</a:t>
                          </a:r>
                          <a:endParaRPr lang="ru-RU" sz="110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10</a:t>
                          </a:r>
                          <a:endParaRPr lang="ru-RU" sz="110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2</a:t>
                          </a:r>
                          <a:endParaRPr lang="ru-RU" sz="110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5</a:t>
                          </a:r>
                          <a:endParaRPr lang="ru-RU" sz="110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1</a:t>
                          </a:r>
                          <a:endParaRPr lang="ru-RU" sz="1100" dirty="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100</a:t>
                          </a:r>
                          <a:endParaRPr lang="ru-RU" sz="110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6</a:t>
                          </a:r>
                          <a:endParaRPr lang="ru-RU" sz="110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</a:tr>
                  <a:tr h="242520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Відеоконференція</a:t>
                          </a:r>
                          <a:endParaRPr lang="ru-RU" sz="110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10</a:t>
                          </a:r>
                          <a:endParaRPr lang="ru-RU" sz="110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2</a:t>
                          </a:r>
                          <a:endParaRPr lang="ru-RU" sz="110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5</a:t>
                          </a:r>
                          <a:endParaRPr lang="ru-RU" sz="1100" dirty="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1</a:t>
                          </a:r>
                          <a:endParaRPr lang="ru-RU" sz="1100" dirty="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1000</a:t>
                          </a:r>
                          <a:endParaRPr lang="ru-RU" sz="110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6</a:t>
                          </a:r>
                          <a:endParaRPr lang="ru-RU" sz="110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</a:tr>
                  <a:tr h="698222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Дистанційне медичне обслуговування</a:t>
                          </a:r>
                          <a:endParaRPr lang="ru-RU" sz="110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10</a:t>
                          </a:r>
                          <a:endParaRPr lang="ru-RU" sz="110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2</a:t>
                          </a:r>
                          <a:endParaRPr lang="ru-RU" sz="110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5</a:t>
                          </a:r>
                          <a:endParaRPr lang="ru-RU" sz="110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1</a:t>
                          </a:r>
                          <a:endParaRPr lang="ru-RU" sz="1100" dirty="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1000</a:t>
                          </a:r>
                          <a:endParaRPr lang="ru-RU" sz="1100" dirty="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3</a:t>
                          </a:r>
                          <a:endParaRPr lang="ru-RU" sz="1100" dirty="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</a:tr>
                  <a:tr h="242520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Відеомониторинг</a:t>
                          </a:r>
                          <a:endParaRPr lang="ru-RU" sz="110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10</a:t>
                          </a:r>
                          <a:endParaRPr lang="ru-RU" sz="110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2</a:t>
                          </a:r>
                          <a:endParaRPr lang="ru-RU" sz="110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5</a:t>
                          </a:r>
                          <a:endParaRPr lang="ru-RU" sz="110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–</a:t>
                          </a:r>
                          <a:endParaRPr lang="ru-RU" sz="110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–</a:t>
                          </a:r>
                          <a:endParaRPr lang="ru-RU" sz="1100" dirty="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6</a:t>
                          </a:r>
                          <a:endParaRPr lang="ru-RU" sz="110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</a:tr>
                  <a:tr h="460416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Цифрове телебачення</a:t>
                          </a:r>
                          <a:endParaRPr lang="ru-RU" sz="110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34</a:t>
                          </a:r>
                          <a:endParaRPr lang="ru-RU" sz="110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34</a:t>
                          </a:r>
                          <a:endParaRPr lang="ru-RU" sz="110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1</a:t>
                          </a:r>
                          <a:endParaRPr lang="ru-RU" sz="110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–</a:t>
                          </a:r>
                          <a:endParaRPr lang="ru-RU" sz="110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5400</a:t>
                          </a:r>
                          <a:endParaRPr lang="ru-RU" sz="1100" dirty="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6</a:t>
                          </a:r>
                          <a:endParaRPr lang="ru-RU" sz="1100" dirty="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</a:tr>
                  <a:tr h="242520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Доступ до мережі ПД</a:t>
                          </a:r>
                          <a:endParaRPr lang="ru-RU" sz="110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100</a:t>
                          </a:r>
                          <a:endParaRPr lang="ru-RU" sz="110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50</a:t>
                          </a:r>
                          <a:endParaRPr lang="ru-RU" sz="110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2</a:t>
                          </a:r>
                          <a:endParaRPr lang="ru-RU" sz="110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–</a:t>
                          </a:r>
                          <a:endParaRPr lang="ru-RU" sz="110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3600</a:t>
                          </a:r>
                          <a:endParaRPr lang="ru-RU" sz="110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5</a:t>
                          </a:r>
                          <a:endParaRPr lang="ru-RU" sz="1100" dirty="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</a:tr>
                  <a:tr h="242520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Весь трафік</a:t>
                          </a:r>
                          <a:endParaRPr lang="ru-RU" sz="1100" dirty="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176</a:t>
                          </a:r>
                          <a:endParaRPr lang="ru-RU" sz="110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94</a:t>
                          </a:r>
                          <a:endParaRPr lang="ru-RU" sz="110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2</a:t>
                          </a:r>
                          <a:endParaRPr lang="ru-RU" sz="110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150</a:t>
                          </a:r>
                          <a:endParaRPr lang="ru-RU" sz="110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1850</a:t>
                          </a:r>
                          <a:endParaRPr lang="ru-RU" sz="110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40</a:t>
                          </a:r>
                          <a:endParaRPr lang="ru-RU" sz="1100" dirty="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4165260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640960" cy="636680"/>
          </a:xfrm>
        </p:spPr>
        <p:txBody>
          <a:bodyPr>
            <a:noAutofit/>
          </a:bodyPr>
          <a:lstStyle/>
          <a:p>
            <a:pPr algn="ctr"/>
            <a:r>
              <a:rPr lang="uk-UA" b="1" cap="none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Характеристики мультимедійного трафіку</a:t>
            </a:r>
            <a:endParaRPr lang="ru-RU" b="1" cap="none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/>
              <p:cNvSpPr/>
              <p:nvPr/>
            </p:nvSpPr>
            <p:spPr>
              <a:xfrm>
                <a:off x="267777" y="1628800"/>
                <a:ext cx="8712968" cy="354334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 defTabSz="355600">
                  <a:tabLst>
                    <a:tab pos="355600" algn="l"/>
                  </a:tabLst>
                </a:pPr>
                <a:endParaRPr lang="uk-UA" sz="16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algn="just" defTabSz="355600">
                  <a:tabLst>
                    <a:tab pos="355600" algn="l"/>
                  </a:tabLst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ru-RU" sz="1600" i="1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uk-UA" sz="1600">
                              <a:latin typeface="Cambria Math"/>
                            </a:rPr>
                            <m:t>v</m:t>
                          </m:r>
                        </m:e>
                      </m:acc>
                      <m:r>
                        <a:rPr lang="uk-UA" sz="1600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ru-RU" sz="1600" i="1">
                              <a:latin typeface="Cambria Math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ru-RU" sz="1600" i="1">
                                  <a:latin typeface="Cambria Math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uk-UA" sz="1600">
                                  <a:latin typeface="Cambria Math"/>
                                </a:rPr>
                                <m:t>max</m:t>
                              </m:r>
                            </m:e>
                            <m:lim>
                              <m:r>
                                <m:rPr>
                                  <m:sty m:val="p"/>
                                </m:rPr>
                                <a:rPr lang="uk-UA" sz="1600">
                                  <a:latin typeface="Cambria Math"/>
                                </a:rPr>
                                <m:t>t</m:t>
                              </m:r>
                            </m:lim>
                          </m:limLow>
                        </m:fName>
                        <m:e>
                          <m:r>
                            <m:rPr>
                              <m:sty m:val="p"/>
                            </m:rPr>
                            <a:rPr lang="uk-UA" sz="1600">
                              <a:latin typeface="Cambria Math"/>
                            </a:rPr>
                            <m:t>B</m:t>
                          </m:r>
                          <m:d>
                            <m:dPr>
                              <m:ctrlPr>
                                <a:rPr lang="ru-RU" sz="16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uk-UA" sz="1600">
                                  <a:latin typeface="Cambria Math"/>
                                </a:rPr>
                                <m:t>t</m:t>
                              </m:r>
                            </m:e>
                          </m:d>
                          <m:r>
                            <a:rPr lang="uk-UA" sz="1600" b="0" i="1" smtClean="0">
                              <a:latin typeface="Cambria Math"/>
                            </a:rPr>
                            <m:t>;</m:t>
                          </m:r>
                        </m:e>
                      </m:func>
                      <m:r>
                        <a:rPr lang="ru-RU" sz="1600" b="0" i="1" smtClean="0">
                          <a:latin typeface="Cambria Math"/>
                        </a:rPr>
                        <m:t>                 </m:t>
                      </m:r>
                      <m:bar>
                        <m:barPr>
                          <m:pos m:val="top"/>
                          <m:ctrlPr>
                            <a:rPr lang="ru-RU" sz="1600" i="1">
                              <a:latin typeface="Cambria Math"/>
                            </a:rPr>
                          </m:ctrlPr>
                        </m:barPr>
                        <m:e>
                          <m:r>
                            <m:rPr>
                              <m:sty m:val="p"/>
                            </m:rPr>
                            <a:rPr lang="uk-UA" sz="1600">
                              <a:latin typeface="Cambria Math"/>
                            </a:rPr>
                            <m:t>v</m:t>
                          </m:r>
                        </m:e>
                      </m:bar>
                      <m:r>
                        <a:rPr lang="uk-UA" sz="160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sz="1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uk-UA" sz="1600">
                              <a:latin typeface="Cambria Math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ru-RU" sz="16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uk-UA" sz="1600">
                                  <a:latin typeface="Cambria Math"/>
                                </a:rPr>
                                <m:t>T</m:t>
                              </m:r>
                            </m:e>
                            <m:sup>
                              <m:r>
                                <a:rPr lang="uk-UA" sz="1600">
                                  <a:latin typeface="Cambria Math"/>
                                </a:rPr>
                                <m:t>(</m:t>
                              </m:r>
                              <m:r>
                                <m:rPr>
                                  <m:sty m:val="p"/>
                                </m:rPr>
                                <a:rPr lang="uk-UA" sz="1600">
                                  <a:latin typeface="Cambria Math"/>
                                </a:rPr>
                                <m:t>s</m:t>
                              </m:r>
                              <m:r>
                                <a:rPr lang="uk-UA" sz="1600">
                                  <a:latin typeface="Cambria Math"/>
                                </a:rPr>
                                <m:t>)</m:t>
                              </m:r>
                            </m:sup>
                          </m:sSup>
                        </m:den>
                      </m:f>
                      <m:nary>
                        <m:naryPr>
                          <m:limLoc m:val="subSup"/>
                          <m:ctrlPr>
                            <a:rPr lang="ru-RU" sz="16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uk-UA" sz="1600">
                              <a:latin typeface="Cambria Math"/>
                            </a:rPr>
                            <m:t>0</m:t>
                          </m:r>
                        </m:sub>
                        <m:sup>
                          <m:sSup>
                            <m:sSupPr>
                              <m:ctrlPr>
                                <a:rPr lang="ru-RU" sz="16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uk-UA" sz="1600">
                                  <a:latin typeface="Cambria Math"/>
                                </a:rPr>
                                <m:t>T</m:t>
                              </m:r>
                            </m:e>
                            <m:sup>
                              <m:r>
                                <a:rPr lang="uk-UA" sz="1600">
                                  <a:latin typeface="Cambria Math"/>
                                </a:rPr>
                                <m:t>(</m:t>
                              </m:r>
                              <m:r>
                                <m:rPr>
                                  <m:sty m:val="p"/>
                                </m:rPr>
                                <a:rPr lang="uk-UA" sz="1600">
                                  <a:latin typeface="Cambria Math"/>
                                </a:rPr>
                                <m:t>s</m:t>
                              </m:r>
                              <m:r>
                                <a:rPr lang="uk-UA" sz="1600">
                                  <a:latin typeface="Cambria Math"/>
                                </a:rPr>
                                <m:t>)</m:t>
                              </m:r>
                            </m:sup>
                          </m:sSup>
                        </m:sup>
                        <m:e>
                          <m:r>
                            <m:rPr>
                              <m:sty m:val="p"/>
                            </m:rPr>
                            <a:rPr lang="uk-UA" sz="1600">
                              <a:latin typeface="Cambria Math"/>
                            </a:rPr>
                            <m:t>B</m:t>
                          </m:r>
                          <m:d>
                            <m:dPr>
                              <m:ctrlPr>
                                <a:rPr lang="ru-RU" sz="16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uk-UA" sz="1600">
                                  <a:latin typeface="Cambria Math"/>
                                </a:rPr>
                                <m:t>t</m:t>
                              </m:r>
                            </m:e>
                          </m:d>
                          <m:r>
                            <m:rPr>
                              <m:sty m:val="p"/>
                            </m:rPr>
                            <a:rPr lang="uk-UA" sz="1600">
                              <a:latin typeface="Cambria Math"/>
                            </a:rPr>
                            <m:t>dt</m:t>
                          </m:r>
                        </m:e>
                      </m:nary>
                      <m:r>
                        <a:rPr lang="uk-UA" sz="1600" b="0" i="1" smtClean="0">
                          <a:latin typeface="Cambria Math"/>
                        </a:rPr>
                        <m:t>;</m:t>
                      </m:r>
                      <m:r>
                        <a:rPr lang="ru-RU" sz="1600" b="0" i="1" smtClean="0">
                          <a:latin typeface="Cambria Math"/>
                        </a:rPr>
                        <m:t>                     </m:t>
                      </m:r>
                      <m:bar>
                        <m:barPr>
                          <m:ctrlPr>
                            <a:rPr lang="ru-RU" sz="1600" i="1">
                              <a:latin typeface="Cambria Math"/>
                            </a:rPr>
                          </m:ctrlPr>
                        </m:barPr>
                        <m:e>
                          <m:r>
                            <m:rPr>
                              <m:sty m:val="p"/>
                            </m:rPr>
                            <a:rPr lang="uk-UA" sz="1600">
                              <a:latin typeface="Cambria Math"/>
                            </a:rPr>
                            <m:t>v</m:t>
                          </m:r>
                        </m:e>
                      </m:bar>
                      <m:r>
                        <a:rPr lang="uk-UA" sz="1600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ru-RU" sz="1600" i="1">
                              <a:latin typeface="Cambria Math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ru-RU" sz="1600" i="1">
                                  <a:latin typeface="Cambria Math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uk-UA" sz="1600">
                                  <a:latin typeface="Cambria Math"/>
                                </a:rPr>
                                <m:t>min</m:t>
                              </m:r>
                            </m:e>
                            <m:lim>
                              <m:r>
                                <m:rPr>
                                  <m:sty m:val="p"/>
                                </m:rPr>
                                <a:rPr lang="uk-UA" sz="1600">
                                  <a:latin typeface="Cambria Math"/>
                                </a:rPr>
                                <m:t>t</m:t>
                              </m:r>
                            </m:lim>
                          </m:limLow>
                        </m:fName>
                        <m:e>
                          <m:r>
                            <m:rPr>
                              <m:sty m:val="p"/>
                            </m:rPr>
                            <a:rPr lang="uk-UA" sz="1600">
                              <a:latin typeface="Cambria Math"/>
                            </a:rPr>
                            <m:t>B</m:t>
                          </m:r>
                          <m:d>
                            <m:dPr>
                              <m:ctrlPr>
                                <a:rPr lang="ru-RU" sz="16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uk-UA" sz="1600">
                                  <a:latin typeface="Cambria Math"/>
                                </a:rPr>
                                <m:t>t</m:t>
                              </m:r>
                            </m:e>
                          </m:d>
                        </m:e>
                      </m:func>
                      <m:r>
                        <a:rPr lang="uk-UA" sz="1600" b="0" i="1" smtClean="0">
                          <a:latin typeface="Cambria Math"/>
                        </a:rPr>
                        <m:t>;</m:t>
                      </m:r>
                    </m:oMath>
                  </m:oMathPara>
                </a14:m>
                <a:endParaRPr lang="uk-UA" sz="1600" b="0" dirty="0" smtClean="0">
                  <a:latin typeface="Times New Roman" pitchFamily="18" charset="0"/>
                </a:endParaRPr>
              </a:p>
              <a:p>
                <a:pPr algn="just" defTabSz="355600">
                  <a:tabLst>
                    <a:tab pos="355600" algn="l"/>
                  </a:tabLst>
                </a:pPr>
                <a:endParaRPr lang="uk-UA" sz="1600" dirty="0">
                  <a:latin typeface="Times New Roman" pitchFamily="18" charset="0"/>
                </a:endParaRPr>
              </a:p>
              <a:p>
                <a:pPr algn="just" defTabSz="355600">
                  <a:tabLst>
                    <a:tab pos="355600" algn="l"/>
                  </a:tabLst>
                </a:pPr>
                <a:endParaRPr lang="uk-UA" sz="16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indent="355600" algn="just" defTabSz="355600">
                  <a:tabLst>
                    <a:tab pos="355600" algn="l"/>
                  </a:tabLs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uk-UA" sz="1600">
                          <a:latin typeface="Cambria Math"/>
                        </a:rPr>
                        <m:t>K</m:t>
                      </m:r>
                      <m:r>
                        <a:rPr lang="uk-UA" sz="160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sz="1600" i="1">
                              <a:latin typeface="Cambria Math"/>
                            </a:rPr>
                          </m:ctrlPr>
                        </m:fPr>
                        <m:num>
                          <m:acc>
                            <m:accPr>
                              <m:chr m:val="̂"/>
                              <m:ctrlPr>
                                <a:rPr lang="ru-RU" sz="1600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uk-UA" sz="1600">
                                  <a:latin typeface="Cambria Math"/>
                                </a:rPr>
                                <m:t>v</m:t>
                              </m:r>
                            </m:e>
                          </m:acc>
                        </m:num>
                        <m:den>
                          <m:bar>
                            <m:barPr>
                              <m:pos m:val="top"/>
                              <m:ctrlPr>
                                <a:rPr lang="ru-RU" sz="1600" i="1">
                                  <a:latin typeface="Cambria Math"/>
                                </a:rPr>
                              </m:ctrlPr>
                            </m:barPr>
                            <m:e>
                              <m:r>
                                <m:rPr>
                                  <m:sty m:val="p"/>
                                </m:rPr>
                                <a:rPr lang="uk-UA" sz="1600">
                                  <a:latin typeface="Cambria Math"/>
                                </a:rPr>
                                <m:t>v</m:t>
                              </m:r>
                            </m:e>
                          </m:bar>
                        </m:den>
                      </m:f>
                      <m:r>
                        <a:rPr lang="uk-UA" sz="1600" b="0" i="1" smtClean="0">
                          <a:latin typeface="Cambria Math"/>
                        </a:rPr>
                        <m:t>;</m:t>
                      </m:r>
                    </m:oMath>
                  </m:oMathPara>
                </a14:m>
                <a:endParaRPr lang="ru-RU" sz="16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indent="355600" algn="just" defTabSz="355600">
                  <a:tabLst>
                    <a:tab pos="355600" algn="l"/>
                  </a:tabLst>
                </a:pPr>
                <a:endParaRPr lang="ru-RU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algn="just" defTabSz="355600">
                  <a:tabLst>
                    <a:tab pos="355600" algn="l"/>
                  </a:tabLst>
                </a:pPr>
                <a:endParaRPr lang="uk-UA" sz="16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indent="355600" algn="just" defTabSz="355600">
                  <a:tabLst>
                    <a:tab pos="355600" algn="l"/>
                  </a:tabLs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1600" i="1"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uk-UA" sz="1600">
                              <a:latin typeface="Cambria Math"/>
                            </a:rPr>
                            <m:t>T</m:t>
                          </m:r>
                        </m:e>
                        <m:sup>
                          <m:r>
                            <a:rPr lang="uk-UA" sz="1600">
                              <a:latin typeface="Cambria Math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uk-UA" sz="1600">
                              <a:latin typeface="Cambria Math"/>
                            </a:rPr>
                            <m:t>p</m:t>
                          </m:r>
                          <m:r>
                            <a:rPr lang="uk-UA" sz="1600">
                              <a:latin typeface="Cambria Math"/>
                            </a:rPr>
                            <m:t>)</m:t>
                          </m:r>
                        </m:sup>
                      </m:sSup>
                      <m:r>
                        <a:rPr lang="uk-UA" sz="160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sz="1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uk-UA" sz="1600">
                              <a:latin typeface="Cambria Math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ru-RU" sz="16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uk-UA" sz="1600">
                                  <a:latin typeface="Cambria Math"/>
                                </a:rPr>
                                <m:t>N</m:t>
                              </m:r>
                            </m:e>
                            <m:sup>
                              <m:r>
                                <a:rPr lang="uk-UA" sz="1600">
                                  <a:latin typeface="Cambria Math"/>
                                </a:rPr>
                                <m:t>(</m:t>
                              </m:r>
                              <m:r>
                                <m:rPr>
                                  <m:sty m:val="p"/>
                                </m:rPr>
                                <a:rPr lang="uk-UA" sz="1600">
                                  <a:latin typeface="Cambria Math"/>
                                </a:rPr>
                                <m:t>p</m:t>
                              </m:r>
                              <m:r>
                                <a:rPr lang="uk-UA" sz="1600">
                                  <a:latin typeface="Cambria Math"/>
                                </a:rPr>
                                <m:t>)</m:t>
                              </m:r>
                            </m:sup>
                          </m:sSup>
                        </m:den>
                      </m:f>
                      <m:nary>
                        <m:naryPr>
                          <m:chr m:val="∑"/>
                          <m:limLoc m:val="undOvr"/>
                          <m:ctrlPr>
                            <a:rPr lang="ru-RU" sz="16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sty m:val="p"/>
                            </m:rPr>
                            <a:rPr lang="uk-UA" sz="1600">
                              <a:latin typeface="Cambria Math"/>
                            </a:rPr>
                            <m:t>i</m:t>
                          </m:r>
                          <m:r>
                            <a:rPr lang="uk-UA" sz="1600">
                              <a:latin typeface="Cambria Math"/>
                            </a:rPr>
                            <m:t>=1</m:t>
                          </m:r>
                        </m:sub>
                        <m:sup>
                          <m:sSup>
                            <m:sSupPr>
                              <m:ctrlPr>
                                <a:rPr lang="ru-RU" sz="16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uk-UA" sz="1600">
                                  <a:latin typeface="Cambria Math"/>
                                </a:rPr>
                                <m:t>N</m:t>
                              </m:r>
                            </m:e>
                            <m:sup>
                              <m:r>
                                <a:rPr lang="uk-UA" sz="1600">
                                  <a:latin typeface="Cambria Math"/>
                                </a:rPr>
                                <m:t>(</m:t>
                              </m:r>
                              <m:r>
                                <m:rPr>
                                  <m:sty m:val="p"/>
                                </m:rPr>
                                <a:rPr lang="uk-UA" sz="1600">
                                  <a:latin typeface="Cambria Math"/>
                                </a:rPr>
                                <m:t>p</m:t>
                              </m:r>
                              <m:r>
                                <a:rPr lang="uk-UA" sz="1600">
                                  <a:latin typeface="Cambria Math"/>
                                </a:rPr>
                                <m:t>)</m:t>
                              </m:r>
                            </m:sup>
                          </m:sSup>
                        </m:sup>
                        <m:e>
                          <m:sSubSup>
                            <m:sSubSupPr>
                              <m:ctrlPr>
                                <a:rPr lang="ru-RU" sz="1600" i="1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uk-UA" sz="1600">
                                  <a:latin typeface="Cambria Math"/>
                                </a:rPr>
                                <m:t>T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uk-UA" sz="1600">
                                  <a:latin typeface="Cambria Math"/>
                                </a:rPr>
                                <m:t>i</m:t>
                              </m:r>
                            </m:sub>
                            <m:sup>
                              <m:r>
                                <a:rPr lang="uk-UA" sz="1600">
                                  <a:latin typeface="Cambria Math"/>
                                </a:rPr>
                                <m:t>(</m:t>
                              </m:r>
                              <m:r>
                                <m:rPr>
                                  <m:sty m:val="p"/>
                                </m:rPr>
                                <a:rPr lang="uk-UA" sz="1600">
                                  <a:latin typeface="Cambria Math"/>
                                </a:rPr>
                                <m:t>p</m:t>
                              </m:r>
                              <m:r>
                                <a:rPr lang="uk-UA" sz="1600">
                                  <a:latin typeface="Cambria Math"/>
                                </a:rPr>
                                <m:t>)</m:t>
                              </m:r>
                            </m:sup>
                          </m:sSubSup>
                        </m:e>
                      </m:nary>
                      <m:r>
                        <a:rPr lang="uk-UA" sz="1600" b="0" i="1" smtClean="0">
                          <a:latin typeface="Cambria Math"/>
                        </a:rPr>
                        <m:t>;</m:t>
                      </m:r>
                      <m:r>
                        <a:rPr lang="ru-RU" sz="1600" b="0" i="1" smtClean="0">
                          <a:latin typeface="Cambria Math"/>
                        </a:rPr>
                        <m:t>       </m:t>
                      </m:r>
                      <m:sSubSup>
                        <m:sSubSupPr>
                          <m:ctrlPr>
                            <a:rPr lang="ru-RU" sz="1600" i="1">
                              <a:latin typeface="Cambria Math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uk-UA" sz="1600">
                              <a:latin typeface="Cambria Math"/>
                            </a:rPr>
                            <m:t>T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uk-UA" sz="1600">
                              <a:latin typeface="Cambria Math"/>
                            </a:rPr>
                            <m:t>i</m:t>
                          </m:r>
                        </m:sub>
                        <m:sup>
                          <m:r>
                            <a:rPr lang="uk-UA" sz="1600">
                              <a:latin typeface="Cambria Math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uk-UA" sz="1600">
                              <a:latin typeface="Cambria Math"/>
                            </a:rPr>
                            <m:t>p</m:t>
                          </m:r>
                          <m:r>
                            <a:rPr lang="uk-UA" sz="1600">
                              <a:latin typeface="Cambria Math"/>
                            </a:rPr>
                            <m:t>)</m:t>
                          </m:r>
                        </m:sup>
                      </m:sSubSup>
                      <m:r>
                        <a:rPr lang="uk-UA" sz="1600">
                          <a:latin typeface="Cambria Math"/>
                        </a:rPr>
                        <m:t>=</m:t>
                      </m:r>
                      <m:sSubSup>
                        <m:sSubSupPr>
                          <m:ctrlPr>
                            <a:rPr lang="ru-RU" sz="1600" i="1">
                              <a:latin typeface="Cambria Math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uk-UA" sz="1600">
                              <a:latin typeface="Cambria Math"/>
                            </a:rPr>
                            <m:t>t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uk-UA" sz="1600">
                              <a:latin typeface="Cambria Math"/>
                            </a:rPr>
                            <m:t>i</m:t>
                          </m:r>
                        </m:sub>
                        <m:sup>
                          <m:r>
                            <a:rPr lang="uk-UA" sz="1600">
                              <a:latin typeface="Cambria Math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uk-UA" sz="1600">
                              <a:latin typeface="Cambria Math"/>
                            </a:rPr>
                            <m:t>e</m:t>
                          </m:r>
                          <m:r>
                            <a:rPr lang="uk-UA" sz="1600">
                              <a:latin typeface="Cambria Math"/>
                            </a:rPr>
                            <m:t>)</m:t>
                          </m:r>
                        </m:sup>
                      </m:sSubSup>
                      <m:r>
                        <a:rPr lang="uk-UA" sz="1600" i="1">
                          <a:latin typeface="Cambria Math"/>
                        </a:rPr>
                        <m:t>−</m:t>
                      </m:r>
                      <m:sSubSup>
                        <m:sSubSupPr>
                          <m:ctrlPr>
                            <a:rPr lang="ru-RU" sz="1600" i="1">
                              <a:latin typeface="Cambria Math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uk-UA" sz="1600">
                              <a:latin typeface="Cambria Math"/>
                            </a:rPr>
                            <m:t>t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uk-UA" sz="1600">
                              <a:latin typeface="Cambria Math"/>
                            </a:rPr>
                            <m:t>i</m:t>
                          </m:r>
                        </m:sub>
                        <m:sup>
                          <m:d>
                            <m:dPr>
                              <m:ctrlPr>
                                <a:rPr lang="ru-RU" sz="16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uk-UA" sz="1600">
                                  <a:latin typeface="Cambria Math"/>
                                </a:rPr>
                                <m:t>s</m:t>
                              </m:r>
                            </m:e>
                          </m:d>
                        </m:sup>
                      </m:sSubSup>
                      <m:r>
                        <a:rPr lang="uk-UA" sz="1600" b="0" i="1" smtClean="0">
                          <a:latin typeface="Cambria Math"/>
                        </a:rPr>
                        <m:t>;</m:t>
                      </m:r>
                      <m:r>
                        <a:rPr lang="ru-RU" sz="1600" b="0" i="1" smtClean="0">
                          <a:latin typeface="Cambria Math"/>
                        </a:rPr>
                        <m:t>           </m:t>
                      </m:r>
                      <m:sSubSup>
                        <m:sSubSupPr>
                          <m:ctrlPr>
                            <a:rPr lang="ru-RU" sz="1600" i="1">
                              <a:latin typeface="Cambria Math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uk-UA" sz="1600">
                              <a:latin typeface="Cambria Math"/>
                            </a:rPr>
                            <m:t>t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uk-UA" sz="1600">
                              <a:latin typeface="Cambria Math"/>
                            </a:rPr>
                            <m:t>i</m:t>
                          </m:r>
                        </m:sub>
                        <m:sup>
                          <m:d>
                            <m:dPr>
                              <m:ctrlPr>
                                <a:rPr lang="ru-RU" sz="16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uk-UA" sz="1600">
                                  <a:latin typeface="Cambria Math"/>
                                </a:rPr>
                                <m:t>s</m:t>
                              </m:r>
                            </m:e>
                          </m:d>
                        </m:sup>
                      </m:sSubSup>
                      <m:r>
                        <a:rPr lang="uk-UA" sz="1600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ru-RU" sz="1600" i="1">
                              <a:latin typeface="Cambria Math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ru-RU" sz="1600" i="1">
                                  <a:latin typeface="Cambria Math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uk-UA" sz="1600">
                                  <a:latin typeface="Cambria Math"/>
                                </a:rPr>
                                <m:t>min</m:t>
                              </m:r>
                            </m:e>
                            <m:lim>
                              <m:eqArr>
                                <m:eqArrPr>
                                  <m:ctrlPr>
                                    <a:rPr lang="ru-RU" sz="1600" i="1">
                                      <a:latin typeface="Cambria Math"/>
                                    </a:rPr>
                                  </m:ctrlPr>
                                </m:eqArrPr>
                                <m:e>
                                  <m:r>
                                    <m:rPr>
                                      <m:sty m:val="p"/>
                                    </m:rPr>
                                    <a:rPr lang="uk-UA" sz="1600">
                                      <a:latin typeface="Cambria Math"/>
                                    </a:rPr>
                                    <m:t>B</m:t>
                                  </m:r>
                                  <m:d>
                                    <m:dPr>
                                      <m:ctrlPr>
                                        <a:rPr lang="ru-RU" sz="1600" i="1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uk-UA" sz="1600">
                                          <a:latin typeface="Cambria Math"/>
                                        </a:rPr>
                                        <m:t>t</m:t>
                                      </m:r>
                                    </m:e>
                                  </m:d>
                                  <m:r>
                                    <a:rPr lang="uk-UA" sz="1600">
                                      <a:latin typeface="Cambria Math"/>
                                    </a:rPr>
                                    <m:t>&gt;</m:t>
                                  </m:r>
                                  <m:acc>
                                    <m:accPr>
                                      <m:chr m:val="̃"/>
                                      <m:ctrlPr>
                                        <a:rPr lang="ru-RU" sz="1600" i="1">
                                          <a:latin typeface="Cambria Math"/>
                                        </a:rPr>
                                      </m:ctrlPr>
                                    </m:acc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uk-UA" sz="1600">
                                          <a:latin typeface="Cambria Math"/>
                                        </a:rPr>
                                        <m:t>v</m:t>
                                      </m:r>
                                    </m:e>
                                  </m:acc>
                                </m:e>
                                <m:e>
                                  <m:r>
                                    <m:rPr>
                                      <m:sty m:val="p"/>
                                    </m:rPr>
                                    <a:rPr lang="uk-UA" sz="1600">
                                      <a:latin typeface="Cambria Math"/>
                                    </a:rPr>
                                    <m:t>t</m:t>
                                  </m:r>
                                  <m:r>
                                    <a:rPr lang="uk-UA" sz="1600">
                                      <a:latin typeface="Cambria Math"/>
                                    </a:rPr>
                                    <m:t>&gt;</m:t>
                                  </m:r>
                                  <m:sSubSup>
                                    <m:sSubSupPr>
                                      <m:ctrlPr>
                                        <a:rPr lang="ru-RU" sz="1600" i="1">
                                          <a:latin typeface="Cambria Math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uk-UA" sz="1600">
                                          <a:latin typeface="Cambria Math"/>
                                        </a:rPr>
                                        <m:t>t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uk-UA" sz="1600">
                                          <a:latin typeface="Cambria Math"/>
                                        </a:rPr>
                                        <m:t>i</m:t>
                                      </m:r>
                                      <m:r>
                                        <a:rPr lang="uk-UA" sz="1600" i="1">
                                          <a:latin typeface="Cambria Math"/>
                                        </a:rPr>
                                        <m:t>−</m:t>
                                      </m:r>
                                      <m:r>
                                        <a:rPr lang="uk-UA" sz="1600">
                                          <a:latin typeface="Cambria Math"/>
                                        </a:rPr>
                                        <m:t>1</m:t>
                                      </m:r>
                                    </m:sub>
                                    <m:sup>
                                      <m:d>
                                        <m:dPr>
                                          <m:ctrlPr>
                                            <a:rPr lang="ru-RU" sz="1600" i="1">
                                              <a:latin typeface="Cambria Math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uk-UA" sz="1600">
                                              <a:latin typeface="Cambria Math"/>
                                            </a:rPr>
                                            <m:t>s</m:t>
                                          </m:r>
                                        </m:e>
                                      </m:d>
                                    </m:sup>
                                  </m:sSubSup>
                                </m:e>
                              </m:eqArr>
                            </m:lim>
                          </m:limLow>
                        </m:fName>
                        <m:e>
                          <m:r>
                            <m:rPr>
                              <m:sty m:val="p"/>
                            </m:rPr>
                            <a:rPr lang="uk-UA" sz="1600">
                              <a:latin typeface="Cambria Math"/>
                            </a:rPr>
                            <m:t>t</m:t>
                          </m:r>
                        </m:e>
                      </m:func>
                      <m:r>
                        <a:rPr lang="uk-UA" sz="1600">
                          <a:latin typeface="Cambria Math"/>
                        </a:rPr>
                        <m:t>, </m:t>
                      </m:r>
                      <m:sSubSup>
                        <m:sSubSupPr>
                          <m:ctrlPr>
                            <a:rPr lang="ru-RU" sz="1600" i="1">
                              <a:latin typeface="Cambria Math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uk-UA" sz="1600">
                              <a:latin typeface="Cambria Math"/>
                            </a:rPr>
                            <m:t>t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uk-UA" sz="1600">
                              <a:latin typeface="Cambria Math"/>
                            </a:rPr>
                            <m:t>i</m:t>
                          </m:r>
                        </m:sub>
                        <m:sup>
                          <m:d>
                            <m:dPr>
                              <m:ctrlPr>
                                <a:rPr lang="ru-RU" sz="16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uk-UA" sz="1600">
                                  <a:latin typeface="Cambria Math"/>
                                </a:rPr>
                                <m:t>e</m:t>
                              </m:r>
                            </m:e>
                          </m:d>
                        </m:sup>
                      </m:sSubSup>
                      <m:r>
                        <a:rPr lang="uk-UA" sz="1600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ru-RU" sz="1600" i="1">
                              <a:latin typeface="Cambria Math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ru-RU" sz="1600" i="1">
                                  <a:latin typeface="Cambria Math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uk-UA" sz="1600">
                                  <a:latin typeface="Cambria Math"/>
                                </a:rPr>
                                <m:t>min</m:t>
                              </m:r>
                            </m:e>
                            <m:lim>
                              <m:eqArr>
                                <m:eqArrPr>
                                  <m:ctrlPr>
                                    <a:rPr lang="ru-RU" sz="1600" i="1">
                                      <a:latin typeface="Cambria Math"/>
                                    </a:rPr>
                                  </m:ctrlPr>
                                </m:eqArrPr>
                                <m:e>
                                  <m:r>
                                    <m:rPr>
                                      <m:sty m:val="p"/>
                                    </m:rPr>
                                    <a:rPr lang="uk-UA" sz="1600">
                                      <a:latin typeface="Cambria Math"/>
                                    </a:rPr>
                                    <m:t>B</m:t>
                                  </m:r>
                                  <m:d>
                                    <m:dPr>
                                      <m:ctrlPr>
                                        <a:rPr lang="ru-RU" sz="1600" i="1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uk-UA" sz="1600">
                                          <a:latin typeface="Cambria Math"/>
                                        </a:rPr>
                                        <m:t>t</m:t>
                                      </m:r>
                                    </m:e>
                                  </m:d>
                                  <m:r>
                                    <a:rPr lang="uk-UA" sz="1600">
                                      <a:latin typeface="Cambria Math"/>
                                    </a:rPr>
                                    <m:t>&gt;</m:t>
                                  </m:r>
                                  <m:acc>
                                    <m:accPr>
                                      <m:chr m:val="̃"/>
                                      <m:ctrlPr>
                                        <a:rPr lang="ru-RU" sz="1600" i="1">
                                          <a:latin typeface="Cambria Math"/>
                                        </a:rPr>
                                      </m:ctrlPr>
                                    </m:acc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uk-UA" sz="1600">
                                          <a:latin typeface="Cambria Math"/>
                                        </a:rPr>
                                        <m:t>v</m:t>
                                      </m:r>
                                    </m:e>
                                  </m:acc>
                                </m:e>
                                <m:e>
                                  <m:r>
                                    <m:rPr>
                                      <m:sty m:val="p"/>
                                    </m:rPr>
                                    <a:rPr lang="uk-UA" sz="1600">
                                      <a:latin typeface="Cambria Math"/>
                                    </a:rPr>
                                    <m:t>t</m:t>
                                  </m:r>
                                  <m:r>
                                    <a:rPr lang="uk-UA" sz="1600">
                                      <a:latin typeface="Cambria Math"/>
                                    </a:rPr>
                                    <m:t>&gt;</m:t>
                                  </m:r>
                                  <m:sSubSup>
                                    <m:sSubSupPr>
                                      <m:ctrlPr>
                                        <a:rPr lang="ru-RU" sz="1600" i="1">
                                          <a:latin typeface="Cambria Math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uk-UA" sz="1600">
                                          <a:latin typeface="Cambria Math"/>
                                        </a:rPr>
                                        <m:t>t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uk-UA" sz="1600">
                                          <a:latin typeface="Cambria Math"/>
                                        </a:rPr>
                                        <m:t>i</m:t>
                                      </m:r>
                                    </m:sub>
                                    <m:sup>
                                      <m:d>
                                        <m:dPr>
                                          <m:ctrlPr>
                                            <a:rPr lang="ru-RU" sz="1600" i="1">
                                              <a:latin typeface="Cambria Math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uk-UA" sz="1600">
                                              <a:latin typeface="Cambria Math"/>
                                            </a:rPr>
                                            <m:t>s</m:t>
                                          </m:r>
                                        </m:e>
                                      </m:d>
                                    </m:sup>
                                  </m:sSubSup>
                                </m:e>
                              </m:eqArr>
                            </m:lim>
                          </m:limLow>
                        </m:fName>
                        <m:e>
                          <m:r>
                            <m:rPr>
                              <m:sty m:val="p"/>
                            </m:rPr>
                            <a:rPr lang="uk-UA" sz="1600">
                              <a:latin typeface="Cambria Math"/>
                            </a:rPr>
                            <m:t>t</m:t>
                          </m:r>
                        </m:e>
                      </m:func>
                      <m:r>
                        <a:rPr lang="uk-UA" sz="1600" b="0" i="1" smtClean="0">
                          <a:latin typeface="Cambria Math"/>
                        </a:rPr>
                        <m:t>;</m:t>
                      </m:r>
                    </m:oMath>
                  </m:oMathPara>
                </a14:m>
                <a:endParaRPr lang="ru-RU" sz="16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indent="355600" algn="just" defTabSz="355600">
                  <a:tabLst>
                    <a:tab pos="355600" algn="l"/>
                  </a:tabLst>
                </a:pPr>
                <a:endParaRPr lang="ru-RU" sz="16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7777" y="1628800"/>
                <a:ext cx="8712968" cy="354334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627730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64672"/>
          </a:xfrm>
        </p:spPr>
        <p:txBody>
          <a:bodyPr>
            <a:noAutofit/>
          </a:bodyPr>
          <a:lstStyle/>
          <a:p>
            <a:pPr algn="ctr"/>
            <a:r>
              <a:rPr lang="uk-UA" sz="2800" b="1" cap="none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Мережа для дослідження мультимедійного трафіку</a:t>
            </a:r>
            <a:endParaRPr lang="ru-RU" sz="2800" b="1" cap="none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916832"/>
            <a:ext cx="6061745" cy="33843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650401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itl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ext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itl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ext"/>
</p:tagLst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niebieskie kwadraty">
  <a:themeElements>
    <a:clrScheme name="Тема Office 1">
      <a:dk1>
        <a:srgbClr val="333333"/>
      </a:dk1>
      <a:lt1>
        <a:srgbClr val="FFFFFF"/>
      </a:lt1>
      <a:dk2>
        <a:srgbClr val="0033CC"/>
      </a:dk2>
      <a:lt2>
        <a:srgbClr val="FFFFFF"/>
      </a:lt2>
      <a:accent1>
        <a:srgbClr val="5C85FF"/>
      </a:accent1>
      <a:accent2>
        <a:srgbClr val="99B3FF"/>
      </a:accent2>
      <a:accent3>
        <a:srgbClr val="AAADE2"/>
      </a:accent3>
      <a:accent4>
        <a:srgbClr val="DADADA"/>
      </a:accent4>
      <a:accent5>
        <a:srgbClr val="B5C2FF"/>
      </a:accent5>
      <a:accent6>
        <a:srgbClr val="8AA2E7"/>
      </a:accent6>
      <a:hlink>
        <a:srgbClr val="7A9CFF"/>
      </a:hlink>
      <a:folHlink>
        <a:srgbClr val="DEE6FF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333333"/>
        </a:dk1>
        <a:lt1>
          <a:srgbClr val="FFFFFF"/>
        </a:lt1>
        <a:dk2>
          <a:srgbClr val="0033CC"/>
        </a:dk2>
        <a:lt2>
          <a:srgbClr val="FFFFFF"/>
        </a:lt2>
        <a:accent1>
          <a:srgbClr val="5C85FF"/>
        </a:accent1>
        <a:accent2>
          <a:srgbClr val="99B3FF"/>
        </a:accent2>
        <a:accent3>
          <a:srgbClr val="AAADE2"/>
        </a:accent3>
        <a:accent4>
          <a:srgbClr val="DADADA"/>
        </a:accent4>
        <a:accent5>
          <a:srgbClr val="B5C2FF"/>
        </a:accent5>
        <a:accent6>
          <a:srgbClr val="8AA2E7"/>
        </a:accent6>
        <a:hlink>
          <a:srgbClr val="7A9CFF"/>
        </a:hlink>
        <a:folHlink>
          <a:srgbClr val="DE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333333"/>
        </a:dk1>
        <a:lt1>
          <a:srgbClr val="FFFFFF"/>
        </a:lt1>
        <a:dk2>
          <a:srgbClr val="0033CC"/>
        </a:dk2>
        <a:lt2>
          <a:srgbClr val="FFFFFF"/>
        </a:lt2>
        <a:accent1>
          <a:srgbClr val="57C5FF"/>
        </a:accent1>
        <a:accent2>
          <a:srgbClr val="CAB3FF"/>
        </a:accent2>
        <a:accent3>
          <a:srgbClr val="AAADE2"/>
        </a:accent3>
        <a:accent4>
          <a:srgbClr val="DADADA"/>
        </a:accent4>
        <a:accent5>
          <a:srgbClr val="B4DFFF"/>
        </a:accent5>
        <a:accent6>
          <a:srgbClr val="B7A2E7"/>
        </a:accent6>
        <a:hlink>
          <a:srgbClr val="94AFFF"/>
        </a:hlink>
        <a:folHlink>
          <a:srgbClr val="FACBD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333333"/>
        </a:dk1>
        <a:lt1>
          <a:srgbClr val="FFFFFF"/>
        </a:lt1>
        <a:dk2>
          <a:srgbClr val="0033CC"/>
        </a:dk2>
        <a:lt2>
          <a:srgbClr val="FFFFFF"/>
        </a:lt2>
        <a:accent1>
          <a:srgbClr val="FBE356"/>
        </a:accent1>
        <a:accent2>
          <a:srgbClr val="BFCFFF"/>
        </a:accent2>
        <a:accent3>
          <a:srgbClr val="AAADE2"/>
        </a:accent3>
        <a:accent4>
          <a:srgbClr val="DADADA"/>
        </a:accent4>
        <a:accent5>
          <a:srgbClr val="FDEFB4"/>
        </a:accent5>
        <a:accent6>
          <a:srgbClr val="ADBBE7"/>
        </a:accent6>
        <a:hlink>
          <a:srgbClr val="F9C79E"/>
        </a:hlink>
        <a:folHlink>
          <a:srgbClr val="B7EB4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333333"/>
        </a:dk1>
        <a:lt1>
          <a:srgbClr val="FFFFFF"/>
        </a:lt1>
        <a:dk2>
          <a:srgbClr val="0033CC"/>
        </a:dk2>
        <a:lt2>
          <a:srgbClr val="FFFFFF"/>
        </a:lt2>
        <a:accent1>
          <a:srgbClr val="A3BAFF"/>
        </a:accent1>
        <a:accent2>
          <a:srgbClr val="FFBFD6"/>
        </a:accent2>
        <a:accent3>
          <a:srgbClr val="AAADE2"/>
        </a:accent3>
        <a:accent4>
          <a:srgbClr val="DADADA"/>
        </a:accent4>
        <a:accent5>
          <a:srgbClr val="CED9FF"/>
        </a:accent5>
        <a:accent6>
          <a:srgbClr val="E7ADC2"/>
        </a:accent6>
        <a:hlink>
          <a:srgbClr val="AEE075"/>
        </a:hlink>
        <a:folHlink>
          <a:srgbClr val="FFCF7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5C85FF"/>
        </a:accent1>
        <a:accent2>
          <a:srgbClr val="99B3FF"/>
        </a:accent2>
        <a:accent3>
          <a:srgbClr val="FFFFFF"/>
        </a:accent3>
        <a:accent4>
          <a:srgbClr val="000000"/>
        </a:accent4>
        <a:accent5>
          <a:srgbClr val="B5C2FF"/>
        </a:accent5>
        <a:accent6>
          <a:srgbClr val="8AA2E7"/>
        </a:accent6>
        <a:hlink>
          <a:srgbClr val="7A9CFF"/>
        </a:hlink>
        <a:folHlink>
          <a:srgbClr val="DEE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57C5FF"/>
        </a:accent1>
        <a:accent2>
          <a:srgbClr val="CAB3FF"/>
        </a:accent2>
        <a:accent3>
          <a:srgbClr val="FFFFFF"/>
        </a:accent3>
        <a:accent4>
          <a:srgbClr val="000000"/>
        </a:accent4>
        <a:accent5>
          <a:srgbClr val="B4DFFF"/>
        </a:accent5>
        <a:accent6>
          <a:srgbClr val="B7A2E7"/>
        </a:accent6>
        <a:hlink>
          <a:srgbClr val="94AFFF"/>
        </a:hlink>
        <a:folHlink>
          <a:srgbClr val="FACB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FBE356"/>
        </a:accent1>
        <a:accent2>
          <a:srgbClr val="BFCFFF"/>
        </a:accent2>
        <a:accent3>
          <a:srgbClr val="FFFFFF"/>
        </a:accent3>
        <a:accent4>
          <a:srgbClr val="000000"/>
        </a:accent4>
        <a:accent5>
          <a:srgbClr val="FDEFB4"/>
        </a:accent5>
        <a:accent6>
          <a:srgbClr val="ADBBE7"/>
        </a:accent6>
        <a:hlink>
          <a:srgbClr val="F9C79E"/>
        </a:hlink>
        <a:folHlink>
          <a:srgbClr val="B7EB4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A3BAFF"/>
        </a:accent1>
        <a:accent2>
          <a:srgbClr val="FFBFD6"/>
        </a:accent2>
        <a:accent3>
          <a:srgbClr val="FFFFFF"/>
        </a:accent3>
        <a:accent4>
          <a:srgbClr val="000000"/>
        </a:accent4>
        <a:accent5>
          <a:srgbClr val="CED9FF"/>
        </a:accent5>
        <a:accent6>
          <a:srgbClr val="E7ADC2"/>
        </a:accent6>
        <a:hlink>
          <a:srgbClr val="AEE075"/>
        </a:hlink>
        <a:folHlink>
          <a:srgbClr val="FFCF7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1_Default Design 2">
      <a:dk1>
        <a:srgbClr val="333333"/>
      </a:dk1>
      <a:lt1>
        <a:srgbClr val="FFFFFF"/>
      </a:lt1>
      <a:dk2>
        <a:srgbClr val="0033CC"/>
      </a:dk2>
      <a:lt2>
        <a:srgbClr val="FFFFFF"/>
      </a:lt2>
      <a:accent1>
        <a:srgbClr val="57C5FF"/>
      </a:accent1>
      <a:accent2>
        <a:srgbClr val="CAB3FF"/>
      </a:accent2>
      <a:accent3>
        <a:srgbClr val="AAADE2"/>
      </a:accent3>
      <a:accent4>
        <a:srgbClr val="DADADA"/>
      </a:accent4>
      <a:accent5>
        <a:srgbClr val="B4DFFF"/>
      </a:accent5>
      <a:accent6>
        <a:srgbClr val="B7A2E7"/>
      </a:accent6>
      <a:hlink>
        <a:srgbClr val="94AFFF"/>
      </a:hlink>
      <a:folHlink>
        <a:srgbClr val="FACBDD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333333"/>
        </a:dk1>
        <a:lt1>
          <a:srgbClr val="FFFFFF"/>
        </a:lt1>
        <a:dk2>
          <a:srgbClr val="0033CC"/>
        </a:dk2>
        <a:lt2>
          <a:srgbClr val="FFFFFF"/>
        </a:lt2>
        <a:accent1>
          <a:srgbClr val="5C85FF"/>
        </a:accent1>
        <a:accent2>
          <a:srgbClr val="99B3FF"/>
        </a:accent2>
        <a:accent3>
          <a:srgbClr val="AAADE2"/>
        </a:accent3>
        <a:accent4>
          <a:srgbClr val="DADADA"/>
        </a:accent4>
        <a:accent5>
          <a:srgbClr val="B5C2FF"/>
        </a:accent5>
        <a:accent6>
          <a:srgbClr val="8AA2E7"/>
        </a:accent6>
        <a:hlink>
          <a:srgbClr val="7A9CFF"/>
        </a:hlink>
        <a:folHlink>
          <a:srgbClr val="DE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333333"/>
        </a:dk1>
        <a:lt1>
          <a:srgbClr val="FFFFFF"/>
        </a:lt1>
        <a:dk2>
          <a:srgbClr val="0033CC"/>
        </a:dk2>
        <a:lt2>
          <a:srgbClr val="FFFFFF"/>
        </a:lt2>
        <a:accent1>
          <a:srgbClr val="57C5FF"/>
        </a:accent1>
        <a:accent2>
          <a:srgbClr val="CAB3FF"/>
        </a:accent2>
        <a:accent3>
          <a:srgbClr val="AAADE2"/>
        </a:accent3>
        <a:accent4>
          <a:srgbClr val="DADADA"/>
        </a:accent4>
        <a:accent5>
          <a:srgbClr val="B4DFFF"/>
        </a:accent5>
        <a:accent6>
          <a:srgbClr val="B7A2E7"/>
        </a:accent6>
        <a:hlink>
          <a:srgbClr val="94AFFF"/>
        </a:hlink>
        <a:folHlink>
          <a:srgbClr val="FACBD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333333"/>
        </a:dk1>
        <a:lt1>
          <a:srgbClr val="FFFFFF"/>
        </a:lt1>
        <a:dk2>
          <a:srgbClr val="0033CC"/>
        </a:dk2>
        <a:lt2>
          <a:srgbClr val="FFFFFF"/>
        </a:lt2>
        <a:accent1>
          <a:srgbClr val="FBE356"/>
        </a:accent1>
        <a:accent2>
          <a:srgbClr val="BFCFFF"/>
        </a:accent2>
        <a:accent3>
          <a:srgbClr val="AAADE2"/>
        </a:accent3>
        <a:accent4>
          <a:srgbClr val="DADADA"/>
        </a:accent4>
        <a:accent5>
          <a:srgbClr val="FDEFB4"/>
        </a:accent5>
        <a:accent6>
          <a:srgbClr val="ADBBE7"/>
        </a:accent6>
        <a:hlink>
          <a:srgbClr val="F9C79E"/>
        </a:hlink>
        <a:folHlink>
          <a:srgbClr val="B7EB4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333333"/>
        </a:dk1>
        <a:lt1>
          <a:srgbClr val="FFFFFF"/>
        </a:lt1>
        <a:dk2>
          <a:srgbClr val="0033CC"/>
        </a:dk2>
        <a:lt2>
          <a:srgbClr val="FFFFFF"/>
        </a:lt2>
        <a:accent1>
          <a:srgbClr val="A3BAFF"/>
        </a:accent1>
        <a:accent2>
          <a:srgbClr val="FFBFD6"/>
        </a:accent2>
        <a:accent3>
          <a:srgbClr val="AAADE2"/>
        </a:accent3>
        <a:accent4>
          <a:srgbClr val="DADADA"/>
        </a:accent4>
        <a:accent5>
          <a:srgbClr val="CED9FF"/>
        </a:accent5>
        <a:accent6>
          <a:srgbClr val="E7ADC2"/>
        </a:accent6>
        <a:hlink>
          <a:srgbClr val="AEE075"/>
        </a:hlink>
        <a:folHlink>
          <a:srgbClr val="FFCF7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5C85FF"/>
        </a:accent1>
        <a:accent2>
          <a:srgbClr val="99B3FF"/>
        </a:accent2>
        <a:accent3>
          <a:srgbClr val="FFFFFF"/>
        </a:accent3>
        <a:accent4>
          <a:srgbClr val="000000"/>
        </a:accent4>
        <a:accent5>
          <a:srgbClr val="B5C2FF"/>
        </a:accent5>
        <a:accent6>
          <a:srgbClr val="8AA2E7"/>
        </a:accent6>
        <a:hlink>
          <a:srgbClr val="7A9CFF"/>
        </a:hlink>
        <a:folHlink>
          <a:srgbClr val="DEE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57C5FF"/>
        </a:accent1>
        <a:accent2>
          <a:srgbClr val="CAB3FF"/>
        </a:accent2>
        <a:accent3>
          <a:srgbClr val="FFFFFF"/>
        </a:accent3>
        <a:accent4>
          <a:srgbClr val="000000"/>
        </a:accent4>
        <a:accent5>
          <a:srgbClr val="B4DFFF"/>
        </a:accent5>
        <a:accent6>
          <a:srgbClr val="B7A2E7"/>
        </a:accent6>
        <a:hlink>
          <a:srgbClr val="94AFFF"/>
        </a:hlink>
        <a:folHlink>
          <a:srgbClr val="FACB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FBE356"/>
        </a:accent1>
        <a:accent2>
          <a:srgbClr val="BFCFFF"/>
        </a:accent2>
        <a:accent3>
          <a:srgbClr val="FFFFFF"/>
        </a:accent3>
        <a:accent4>
          <a:srgbClr val="000000"/>
        </a:accent4>
        <a:accent5>
          <a:srgbClr val="FDEFB4"/>
        </a:accent5>
        <a:accent6>
          <a:srgbClr val="ADBBE7"/>
        </a:accent6>
        <a:hlink>
          <a:srgbClr val="F9C79E"/>
        </a:hlink>
        <a:folHlink>
          <a:srgbClr val="B7EB4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A3BAFF"/>
        </a:accent1>
        <a:accent2>
          <a:srgbClr val="FFBFD6"/>
        </a:accent2>
        <a:accent3>
          <a:srgbClr val="FFFFFF"/>
        </a:accent3>
        <a:accent4>
          <a:srgbClr val="000000"/>
        </a:accent4>
        <a:accent5>
          <a:srgbClr val="CED9FF"/>
        </a:accent5>
        <a:accent6>
          <a:srgbClr val="E7ADC2"/>
        </a:accent6>
        <a:hlink>
          <a:srgbClr val="AEE075"/>
        </a:hlink>
        <a:folHlink>
          <a:srgbClr val="FFCF7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шаблон5</Template>
  <TotalTime>488</TotalTime>
  <Words>434</Words>
  <Application>Microsoft Office PowerPoint</Application>
  <PresentationFormat>Екран (4:3)</PresentationFormat>
  <Paragraphs>125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слайдів</vt:lpstr>
      </vt:variant>
      <vt:variant>
        <vt:i4>13</vt:i4>
      </vt:variant>
    </vt:vector>
  </HeadingPairs>
  <TitlesOfParts>
    <vt:vector size="16" baseType="lpstr">
      <vt:lpstr>niebieskie kwadraty</vt:lpstr>
      <vt:lpstr>1_Default Design</vt:lpstr>
      <vt:lpstr>Трек</vt:lpstr>
      <vt:lpstr>ДОСЛІДЖЕННЯ каналів безпровідних систем передачі стандарту 802.11ac</vt:lpstr>
      <vt:lpstr>Параметри стандарту 802.11 ас</vt:lpstr>
      <vt:lpstr>Mu-mimo 802.11ac</vt:lpstr>
      <vt:lpstr>Структура фізичного та канального рівнів 802.11х</vt:lpstr>
      <vt:lpstr>Дослідження канального рівня 802.11ас</vt:lpstr>
      <vt:lpstr>Дослідження фізичного рівня безпровідного каналу</vt:lpstr>
      <vt:lpstr>Поняття мультимедійного трафіку</vt:lpstr>
      <vt:lpstr>Характеристики мультимедійного трафіку</vt:lpstr>
      <vt:lpstr>Мережа для дослідження мультимедійного трафіку</vt:lpstr>
      <vt:lpstr>Розрахунок мультимедійного трафіку</vt:lpstr>
      <vt:lpstr>Дослідження роботи ретрансляторів</vt:lpstr>
      <vt:lpstr>Оцінка якості передачі мультимедійного трафіку</vt:lpstr>
      <vt:lpstr>Презентація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ДОСЛІДЖЕННЯ БЕЗПРОВІДНИХ ТЕХНОЛОГІЙ У МУЛЬТИСЕРВІСНИХ МЕРЕЖАХ</dc:title>
  <dc:creator>USER</dc:creator>
  <cp:lastModifiedBy>mellockal</cp:lastModifiedBy>
  <cp:revision>87</cp:revision>
  <dcterms:created xsi:type="dcterms:W3CDTF">2013-06-21T16:13:06Z</dcterms:created>
  <dcterms:modified xsi:type="dcterms:W3CDTF">2015-06-26T02:37:38Z</dcterms:modified>
</cp:coreProperties>
</file>