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2" r:id="rId3"/>
    <p:sldId id="278" r:id="rId4"/>
    <p:sldId id="279" r:id="rId5"/>
    <p:sldId id="290" r:id="rId6"/>
    <p:sldId id="291" r:id="rId7"/>
    <p:sldId id="292" r:id="rId8"/>
    <p:sldId id="281" r:id="rId9"/>
    <p:sldId id="288" r:id="rId10"/>
    <p:sldId id="289" r:id="rId11"/>
    <p:sldId id="293" r:id="rId12"/>
    <p:sldId id="286" r:id="rId13"/>
    <p:sldId id="283" r:id="rId14"/>
    <p:sldId id="284" r:id="rId15"/>
    <p:sldId id="294" r:id="rId16"/>
    <p:sldId id="295" r:id="rId17"/>
    <p:sldId id="296" r:id="rId18"/>
    <p:sldId id="297" r:id="rId19"/>
    <p:sldId id="298" r:id="rId20"/>
    <p:sldId id="28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028A6-D385-4261-B795-E2F1BA8FCB40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37275-FC2A-4FE7-85B1-6CB84EE6E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6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8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4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9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7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0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48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3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30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34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28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E035C-1169-431F-91C9-763EA4FF101B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18EE3-4EB7-45C1-BAD6-883AE4DB4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9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352928" cy="568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u="sng" dirty="0" smtClean="0">
                <a:effectLst/>
                <a:latin typeface="Times New Roman"/>
                <a:ea typeface="Times New Roman"/>
                <a:cs typeface="Times New Roman"/>
              </a:rPr>
              <a:t>ВІННИЦЬКИЙ НАЦІОНАЛЬНИЙ ТЕХНІЧНИЙ УНІВЕРСИТЕТ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000" dirty="0" smtClean="0">
                <a:effectLst/>
                <a:latin typeface="Times New Roman"/>
                <a:ea typeface="Times New Roman"/>
                <a:cs typeface="Times New Roman"/>
              </a:rPr>
              <a:t>(</a:t>
            </a:r>
            <a:r>
              <a:rPr lang="uk-UA" sz="1000" dirty="0" err="1" smtClean="0">
                <a:effectLst/>
                <a:latin typeface="Times New Roman"/>
                <a:ea typeface="Times New Roman"/>
                <a:cs typeface="Times New Roman"/>
              </a:rPr>
              <a:t>повн</a:t>
            </a:r>
            <a:r>
              <a:rPr lang="ru-RU" sz="1000" dirty="0" smtClean="0">
                <a:effectLst/>
                <a:latin typeface="Times New Roman"/>
                <a:ea typeface="Times New Roman"/>
                <a:cs typeface="Times New Roman"/>
              </a:rPr>
              <a:t>е</a:t>
            </a:r>
            <a:r>
              <a:rPr lang="uk-UA" sz="1000" dirty="0" smtClean="0">
                <a:effectLst/>
                <a:latin typeface="Times New Roman"/>
                <a:ea typeface="Times New Roman"/>
                <a:cs typeface="Times New Roman"/>
              </a:rPr>
              <a:t> найменування вищого навчального закладу)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u="sng" dirty="0" smtClean="0">
                <a:latin typeface="Times New Roman"/>
                <a:ea typeface="Times New Roman"/>
                <a:cs typeface="Times New Roman"/>
              </a:rPr>
              <a:t>ФАКУЛЬТЕТ РАДІО</a:t>
            </a:r>
            <a:r>
              <a:rPr lang="uk-UA" sz="1400" u="sng" dirty="0" smtClean="0">
                <a:effectLst/>
                <a:latin typeface="Times New Roman"/>
                <a:ea typeface="Times New Roman"/>
                <a:cs typeface="Times New Roman"/>
              </a:rPr>
              <a:t>ДІОТЕХНІКИ ЗВ’ЯЗКУ ТА ПРИЛАДОБУДУВАННЯ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400" u="sng" dirty="0" smtClean="0">
                <a:effectLst/>
                <a:latin typeface="Times New Roman"/>
                <a:ea typeface="Times New Roman"/>
                <a:cs typeface="Times New Roman"/>
              </a:rPr>
              <a:t>КАФЕДРА ПРОЕКТУВАННЯ КОМП’ЮТЕРНОЇ ТА ТЕЛЕКОМУНІКАЦІЙНОЇ АПАРАТУРИ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000" dirty="0" smtClean="0">
                <a:effectLst/>
                <a:latin typeface="Times New Roman"/>
                <a:ea typeface="Times New Roman"/>
                <a:cs typeface="Times New Roman"/>
              </a:rPr>
              <a:t>(повна назва кафедри, циклової комісії)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10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ea typeface="Calibri"/>
              <a:cs typeface="Times New Roman"/>
            </a:endParaRPr>
          </a:p>
          <a:p>
            <a:pPr lvl="1" algn="ctr">
              <a:lnSpc>
                <a:spcPct val="115000"/>
              </a:lnSpc>
            </a:pPr>
            <a:r>
              <a:rPr lang="uk-UA" sz="3200" b="1" smtClean="0">
                <a:latin typeface="Times New Roman"/>
                <a:ea typeface="Calibri"/>
                <a:cs typeface="Times New Roman"/>
              </a:rPr>
              <a:t>МАГІСТЕРСЬКА КВАЛІФІКАЦІЙНА РОБОТА</a:t>
            </a:r>
            <a:endParaRPr lang="ru-RU" sz="14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/>
                <a:ea typeface="Times New Roman"/>
                <a:cs typeface="Times New Roman"/>
              </a:rPr>
              <a:t>на тему: </a:t>
            </a:r>
            <a:r>
              <a:rPr lang="uk-UA" b="1" u="sng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uk-UA" b="1" u="sng" dirty="0">
                <a:latin typeface="Times New Roman"/>
                <a:ea typeface="Times New Roman"/>
                <a:cs typeface="Times New Roman"/>
              </a:rPr>
              <a:t>Розробка пристрою оптико-електронної діагностики пульсу </a:t>
            </a:r>
            <a:r>
              <a:rPr lang="uk-UA" b="1" u="sng" dirty="0" smtClean="0">
                <a:latin typeface="Times New Roman"/>
                <a:ea typeface="Times New Roman"/>
                <a:cs typeface="Times New Roman"/>
              </a:rPr>
              <a:t>людини</a:t>
            </a:r>
            <a:r>
              <a:rPr lang="uk-UA" b="1" u="sng" dirty="0" smtClean="0"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sz="1400" b="1" u="sng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2790825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Виконав студент _</a:t>
            </a:r>
            <a:r>
              <a:rPr lang="en-US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uk-UA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_кур</a:t>
            </a: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су групи </a:t>
            </a:r>
            <a:r>
              <a:rPr lang="uk-UA" dirty="0" smtClean="0"/>
              <a:t>РА-14м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790825" algn="just">
              <a:lnSpc>
                <a:spcPct val="115000"/>
              </a:lnSpc>
              <a:spcAft>
                <a:spcPts val="0"/>
              </a:spcAft>
              <a:tabLst>
                <a:tab pos="3314700" algn="l"/>
              </a:tabLs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напряму підготовки_</a:t>
            </a:r>
            <a:r>
              <a:rPr lang="en-US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8</a:t>
            </a:r>
            <a:r>
              <a:rPr lang="uk-UA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.050902«</a:t>
            </a:r>
            <a:r>
              <a:rPr lang="uk-UA" u="sng" dirty="0" smtClean="0">
                <a:latin typeface="Times New Roman"/>
                <a:ea typeface="Times New Roman"/>
              </a:rPr>
              <a:t>Радіоелектронні </a:t>
            </a:r>
            <a:r>
              <a:rPr lang="uk-UA" u="sng" dirty="0">
                <a:latin typeface="Times New Roman"/>
                <a:ea typeface="Times New Roman"/>
              </a:rPr>
              <a:t>апарати та засоби </a:t>
            </a:r>
            <a:r>
              <a:rPr lang="ru-RU" u="sng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endParaRPr lang="ru-RU" u="sng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790825">
              <a:lnSpc>
                <a:spcPct val="115000"/>
              </a:lnSpc>
              <a:spcAft>
                <a:spcPts val="0"/>
              </a:spcAft>
            </a:pPr>
            <a:r>
              <a:rPr lang="uk-UA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_____________</a:t>
            </a:r>
            <a:r>
              <a:rPr lang="uk-UA" u="sng" dirty="0" err="1">
                <a:latin typeface="Times New Roman" pitchFamily="18" charset="0"/>
                <a:cs typeface="Times New Roman" pitchFamily="18" charset="0"/>
              </a:rPr>
              <a:t>Грищ</a:t>
            </a:r>
            <a:r>
              <a:rPr lang="uk-UA" u="sng" dirty="0">
                <a:latin typeface="Times New Roman" pitchFamily="18" charset="0"/>
                <a:cs typeface="Times New Roman" pitchFamily="18" charset="0"/>
              </a:rPr>
              <a:t>ук М.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uk-UA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____________________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790825" indent="449580" algn="ctr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(прізвище та ініціали)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790825" algn="just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Керівник</a:t>
            </a:r>
            <a:r>
              <a:rPr lang="uk-UA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uk-UA" u="sng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к.т.н</a:t>
            </a:r>
            <a:r>
              <a:rPr lang="uk-UA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доцент  </a:t>
            </a:r>
            <a:r>
              <a:rPr lang="uk-UA" u="sng" dirty="0" err="1">
                <a:latin typeface="Times New Roman" pitchFamily="18" charset="0"/>
                <a:cs typeface="Times New Roman" pitchFamily="18" charset="0"/>
              </a:rPr>
              <a:t>Нікольський</a:t>
            </a:r>
            <a:r>
              <a:rPr lang="uk-UA" u="sng" dirty="0">
                <a:latin typeface="Times New Roman" pitchFamily="18" charset="0"/>
                <a:cs typeface="Times New Roman" pitchFamily="18" charset="0"/>
              </a:rPr>
              <a:t> О.І.	</a:t>
            </a: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м. Вінниця – 201</a:t>
            </a:r>
            <a:r>
              <a:rPr lang="en-US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5</a:t>
            </a:r>
            <a:r>
              <a:rPr lang="uk-UA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6910" y="764704"/>
            <a:ext cx="5328592" cy="634082"/>
          </a:xfrm>
        </p:spPr>
        <p:txBody>
          <a:bodyPr>
            <a:normAutofit fontScale="90000"/>
          </a:bodyPr>
          <a:lstStyle/>
          <a:p>
            <a:pPr indent="457200" algn="l">
              <a:lnSpc>
                <a:spcPct val="150000"/>
              </a:lnSpc>
              <a:spcAft>
                <a:spcPts val="0"/>
              </a:spcAft>
            </a:pPr>
            <a:r>
              <a:rPr lang="uk-UA" sz="1800" dirty="0">
                <a:latin typeface="Times New Roman"/>
                <a:ea typeface="Times New Roman"/>
              </a:rPr>
              <a:t>2.3.3 Пристрій для виділення сигналів </a:t>
            </a:r>
            <a:r>
              <a:rPr lang="uk-UA" sz="1800" dirty="0" smtClean="0">
                <a:latin typeface="Times New Roman"/>
                <a:ea typeface="Times New Roman"/>
              </a:rPr>
              <a:t>пульсу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uk-UA" sz="1800" dirty="0">
                <a:latin typeface="Times New Roman"/>
                <a:ea typeface="Times New Roman"/>
              </a:rPr>
              <a:t>«</a:t>
            </a:r>
            <a:r>
              <a:rPr lang="uk-UA" sz="1800" dirty="0" err="1">
                <a:latin typeface="Times New Roman"/>
                <a:ea typeface="Times New Roman"/>
              </a:rPr>
              <a:t>Устройство</a:t>
            </a:r>
            <a:r>
              <a:rPr lang="uk-UA" sz="1800" dirty="0">
                <a:latin typeface="Times New Roman"/>
                <a:ea typeface="Times New Roman"/>
              </a:rPr>
              <a:t> для </a:t>
            </a:r>
            <a:r>
              <a:rPr lang="uk-UA" sz="1800" dirty="0" err="1">
                <a:latin typeface="Times New Roman"/>
                <a:ea typeface="Times New Roman"/>
              </a:rPr>
              <a:t>выделения</a:t>
            </a:r>
            <a:r>
              <a:rPr lang="uk-UA" sz="1800" dirty="0">
                <a:latin typeface="Times New Roman"/>
                <a:ea typeface="Times New Roman"/>
              </a:rPr>
              <a:t> </a:t>
            </a:r>
            <a:r>
              <a:rPr lang="uk-UA" sz="1800" dirty="0" err="1">
                <a:latin typeface="Times New Roman"/>
                <a:ea typeface="Times New Roman"/>
              </a:rPr>
              <a:t>сигналов</a:t>
            </a:r>
            <a:r>
              <a:rPr lang="uk-UA" sz="1800" dirty="0">
                <a:latin typeface="Times New Roman"/>
                <a:ea typeface="Times New Roman"/>
              </a:rPr>
              <a:t> </a:t>
            </a:r>
            <a:r>
              <a:rPr lang="uk-UA" sz="1800" dirty="0" err="1">
                <a:latin typeface="Times New Roman"/>
                <a:ea typeface="Times New Roman"/>
              </a:rPr>
              <a:t>пульса</a:t>
            </a:r>
            <a:r>
              <a:rPr lang="uk-UA" sz="1800" dirty="0">
                <a:latin typeface="Times New Roman"/>
                <a:ea typeface="Times New Roman"/>
              </a:rPr>
              <a:t> </a:t>
            </a:r>
            <a:r>
              <a:rPr lang="ru-RU" sz="1800" b="1" dirty="0">
                <a:latin typeface="Times New Roman"/>
                <a:ea typeface="Times New Roman"/>
              </a:rPr>
              <a:t>RU 2312587</a:t>
            </a:r>
            <a:r>
              <a:rPr lang="uk-UA" sz="1800" b="1" dirty="0">
                <a:latin typeface="Times New Roman"/>
                <a:ea typeface="Times New Roman"/>
              </a:rPr>
              <a:t>» 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1935163"/>
            <a:ext cx="5926137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326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614534"/>
              </p:ext>
            </p:extLst>
          </p:nvPr>
        </p:nvGraphicFramePr>
        <p:xfrm>
          <a:off x="599520" y="404664"/>
          <a:ext cx="8076936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Visio" r:id="rId3" imgW="6655969" imgH="3603428" progId="Visio.Drawing.11">
                  <p:embed/>
                </p:oleObj>
              </mc:Choice>
              <mc:Fallback>
                <p:oleObj name="Visio" r:id="rId3" imgW="6655969" imgH="360342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817" t="15985"/>
                      <a:stretch>
                        <a:fillRect/>
                      </a:stretch>
                    </p:blipFill>
                    <p:spPr bwMode="auto">
                      <a:xfrm>
                        <a:off x="599520" y="404664"/>
                        <a:ext cx="8076936" cy="4104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4725144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Рисунок 2.5 – Структурна схема пристрою оптико-електронної діагностики </a:t>
            </a:r>
            <a:r>
              <a:rPr lang="uk-UA" dirty="0" err="1"/>
              <a:t>пульса</a:t>
            </a:r>
            <a:r>
              <a:rPr lang="uk-UA" dirty="0"/>
              <a:t> людини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558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cap="all" dirty="0" err="1">
                <a:latin typeface="Times New Roman"/>
                <a:ea typeface="Times New Roman"/>
              </a:rPr>
              <a:t>Пристрій</a:t>
            </a:r>
            <a:r>
              <a:rPr lang="ru-RU" sz="2400" b="1" cap="all" dirty="0">
                <a:latin typeface="Times New Roman"/>
                <a:ea typeface="Times New Roman"/>
              </a:rPr>
              <a:t> оптико-</a:t>
            </a:r>
            <a:r>
              <a:rPr lang="ru-RU" sz="2400" b="1" cap="all" dirty="0" err="1">
                <a:latin typeface="Times New Roman"/>
                <a:ea typeface="Times New Roman"/>
              </a:rPr>
              <a:t>електронної</a:t>
            </a:r>
            <a:r>
              <a:rPr lang="ru-RU" sz="2400" b="1" cap="all" dirty="0">
                <a:latin typeface="Times New Roman"/>
                <a:ea typeface="Times New Roman"/>
              </a:rPr>
              <a:t> </a:t>
            </a:r>
            <a:r>
              <a:rPr lang="ru-RU" sz="2400" b="1" cap="all" dirty="0" err="1">
                <a:latin typeface="Times New Roman"/>
                <a:ea typeface="Times New Roman"/>
              </a:rPr>
              <a:t>діагностики</a:t>
            </a:r>
            <a:r>
              <a:rPr lang="ru-RU" sz="2400" b="1" cap="all" dirty="0">
                <a:latin typeface="Times New Roman"/>
                <a:ea typeface="Times New Roman"/>
              </a:rPr>
              <a:t> пульса </a:t>
            </a:r>
            <a:r>
              <a:rPr lang="ru-RU" sz="2400" b="1" cap="all" dirty="0" err="1">
                <a:latin typeface="Times New Roman"/>
                <a:ea typeface="Times New Roman"/>
              </a:rPr>
              <a:t>людини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/>
              </a:rPr>
            </a:br>
            <a:r>
              <a:rPr lang="uk-UA" sz="1600" i="1" dirty="0">
                <a:solidFill>
                  <a:srgbClr val="000000"/>
                </a:solidFill>
                <a:latin typeface="Arial"/>
              </a:rPr>
              <a:t>Схема електрична принципова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62185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1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cap="all" dirty="0" err="1">
                <a:latin typeface="Times New Roman"/>
                <a:ea typeface="Times New Roman"/>
              </a:rPr>
              <a:t>Пристрій</a:t>
            </a:r>
            <a:r>
              <a:rPr lang="ru-RU" sz="2400" b="1" cap="all" dirty="0">
                <a:latin typeface="Times New Roman"/>
                <a:ea typeface="Times New Roman"/>
              </a:rPr>
              <a:t> оптико-</a:t>
            </a:r>
            <a:r>
              <a:rPr lang="ru-RU" sz="2400" b="1" cap="all" dirty="0" err="1">
                <a:latin typeface="Times New Roman"/>
                <a:ea typeface="Times New Roman"/>
              </a:rPr>
              <a:t>електронної</a:t>
            </a:r>
            <a:r>
              <a:rPr lang="ru-RU" sz="2400" b="1" cap="all" dirty="0">
                <a:latin typeface="Times New Roman"/>
                <a:ea typeface="Times New Roman"/>
              </a:rPr>
              <a:t> </a:t>
            </a:r>
            <a:r>
              <a:rPr lang="ru-RU" sz="2400" b="1" cap="all" dirty="0" err="1">
                <a:latin typeface="Times New Roman"/>
                <a:ea typeface="Times New Roman"/>
              </a:rPr>
              <a:t>діагностики</a:t>
            </a:r>
            <a:r>
              <a:rPr lang="ru-RU" sz="2400" b="1" cap="all" dirty="0">
                <a:latin typeface="Times New Roman"/>
                <a:ea typeface="Times New Roman"/>
              </a:rPr>
              <a:t> пульса </a:t>
            </a:r>
            <a:r>
              <a:rPr lang="ru-RU" sz="2400" b="1" cap="all" dirty="0" err="1">
                <a:latin typeface="Times New Roman"/>
                <a:ea typeface="Times New Roman"/>
              </a:rPr>
              <a:t>людини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/>
              </a:rPr>
            </a:br>
            <a:r>
              <a:rPr lang="uk-UA" sz="1600" i="1" dirty="0">
                <a:solidFill>
                  <a:srgbClr val="000000"/>
                </a:solidFill>
                <a:latin typeface="Arial"/>
              </a:rPr>
              <a:t>Плата </a:t>
            </a:r>
            <a:r>
              <a:rPr lang="uk-UA" sz="1600" i="1" dirty="0" smtClean="0">
                <a:solidFill>
                  <a:srgbClr val="000000"/>
                </a:solidFill>
                <a:latin typeface="Arial"/>
              </a:rPr>
              <a:t>друкована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056784" cy="534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107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cap="all" dirty="0" err="1">
                <a:latin typeface="Times New Roman"/>
                <a:ea typeface="Times New Roman"/>
              </a:rPr>
              <a:t>Пристрій</a:t>
            </a:r>
            <a:r>
              <a:rPr lang="ru-RU" sz="2400" b="1" cap="all" dirty="0">
                <a:latin typeface="Times New Roman"/>
                <a:ea typeface="Times New Roman"/>
              </a:rPr>
              <a:t> оптико-</a:t>
            </a:r>
            <a:r>
              <a:rPr lang="ru-RU" sz="2400" b="1" cap="all" dirty="0" err="1">
                <a:latin typeface="Times New Roman"/>
                <a:ea typeface="Times New Roman"/>
              </a:rPr>
              <a:t>електронної</a:t>
            </a:r>
            <a:r>
              <a:rPr lang="ru-RU" sz="2400" b="1" cap="all" dirty="0">
                <a:latin typeface="Times New Roman"/>
                <a:ea typeface="Times New Roman"/>
              </a:rPr>
              <a:t> </a:t>
            </a:r>
            <a:r>
              <a:rPr lang="ru-RU" sz="2400" b="1" cap="all" dirty="0" err="1">
                <a:latin typeface="Times New Roman"/>
                <a:ea typeface="Times New Roman"/>
              </a:rPr>
              <a:t>діагностики</a:t>
            </a:r>
            <a:r>
              <a:rPr lang="ru-RU" sz="2400" b="1" cap="all" dirty="0">
                <a:latin typeface="Times New Roman"/>
                <a:ea typeface="Times New Roman"/>
              </a:rPr>
              <a:t> пульса </a:t>
            </a:r>
            <a:r>
              <a:rPr lang="ru-RU" sz="2400" b="1" cap="all" dirty="0" err="1">
                <a:latin typeface="Times New Roman"/>
                <a:ea typeface="Times New Roman"/>
              </a:rPr>
              <a:t>людини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/>
              </a:rPr>
            </a:br>
            <a:r>
              <a:rPr lang="uk-UA" sz="1600" i="1" dirty="0" smtClean="0">
                <a:solidFill>
                  <a:srgbClr val="000000"/>
                </a:solidFill>
                <a:latin typeface="Arial"/>
              </a:rPr>
              <a:t>Складальне креслення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840760" cy="531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54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kern="0" dirty="0">
                <a:latin typeface="Times New Roman"/>
              </a:rPr>
              <a:t>РОЗДІЛ 4 МОДЕЛЮВАННЯ ПРИСТРОЮ ОПТИКО-ЕЛЕКТРОННОЇ ДІАГНОСТИКИ ПУЛЬСА ЛЮДИНИ.</a:t>
            </a:r>
            <a:endParaRPr lang="ru-RU" b="1" kern="0" dirty="0">
              <a:latin typeface="Times New Roman"/>
            </a:endParaRPr>
          </a:p>
          <a:p>
            <a:pPr marL="450215">
              <a:lnSpc>
                <a:spcPct val="150000"/>
              </a:lnSpc>
            </a:pPr>
            <a:r>
              <a:rPr lang="uk-UA" kern="0" dirty="0">
                <a:latin typeface="Times New Roman"/>
              </a:rPr>
              <a:t>4.1 Моделювання вхідних кіл пристрою оптико-електронної діагностики пульсу людини.</a:t>
            </a:r>
            <a:endParaRPr lang="ru-RU" b="1" kern="0" dirty="0">
              <a:effectLst/>
              <a:latin typeface="Times New Roman"/>
            </a:endParaRPr>
          </a:p>
        </p:txBody>
      </p:sp>
      <p:pic>
        <p:nvPicPr>
          <p:cNvPr id="6146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07373"/>
            <a:ext cx="59372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64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6"/>
            <a:ext cx="6702499" cy="553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579182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Рисунок 4.2 - </a:t>
            </a:r>
            <a:r>
              <a:rPr lang="uk-UA" dirty="0" err="1"/>
              <a:t>ампліту́дно-часто́тна</a:t>
            </a:r>
            <a:r>
              <a:rPr lang="uk-UA" dirty="0"/>
              <a:t> </a:t>
            </a:r>
            <a:r>
              <a:rPr lang="uk-UA" dirty="0" err="1"/>
              <a:t>характери́стика</a:t>
            </a:r>
            <a:r>
              <a:rPr lang="uk-UA" dirty="0"/>
              <a:t> (АЧХ) та </a:t>
            </a:r>
            <a:r>
              <a:rPr lang="uk-UA" dirty="0" err="1"/>
              <a:t>фазо-часто́тна</a:t>
            </a:r>
            <a:r>
              <a:rPr lang="uk-UA" dirty="0"/>
              <a:t> </a:t>
            </a:r>
            <a:r>
              <a:rPr lang="uk-UA" dirty="0" err="1"/>
              <a:t>характери́стика</a:t>
            </a:r>
            <a:r>
              <a:rPr lang="uk-UA" dirty="0"/>
              <a:t> (ФЧХ) пристрою оптико-електронної діагностики пульсу людини  з смугою пропуску 1,05-7,5Гц.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252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>
              <a:spcAft>
                <a:spcPts val="0"/>
              </a:spcAft>
              <a:tabLst>
                <a:tab pos="638175" algn="l"/>
              </a:tabLst>
            </a:pPr>
            <a:r>
              <a:rPr lang="uk-UA" dirty="0">
                <a:latin typeface="Times New Roman"/>
                <a:ea typeface="Times New Roman"/>
              </a:rPr>
              <a:t>4.2.2 Моделювання теплових полів друкованої плати за допомогою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програми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THERMAL DESKТOP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73820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1124744"/>
            <a:ext cx="3563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Рисунок 1 – 3</a:t>
            </a:r>
            <a:r>
              <a:rPr lang="en-US" dirty="0">
                <a:latin typeface="Times New Roman"/>
                <a:ea typeface="Times New Roman"/>
              </a:rPr>
              <a:t>D </a:t>
            </a:r>
            <a:r>
              <a:rPr lang="uk-UA" dirty="0">
                <a:latin typeface="Times New Roman"/>
                <a:ea typeface="Times New Roman"/>
              </a:rPr>
              <a:t>зображення плати друкованої з елементами з використанням інструмента «Каркас».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3417494"/>
            <a:ext cx="5342813" cy="300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8211" y="4725144"/>
            <a:ext cx="29596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Рисунок 2 - 3</a:t>
            </a:r>
            <a:r>
              <a:rPr lang="en-US" dirty="0">
                <a:latin typeface="Times New Roman"/>
                <a:ea typeface="Times New Roman"/>
              </a:rPr>
              <a:t>D </a:t>
            </a:r>
            <a:r>
              <a:rPr lang="uk-UA" dirty="0">
                <a:latin typeface="Times New Roman"/>
                <a:ea typeface="Times New Roman"/>
              </a:rPr>
              <a:t>зображення плати друкованої з елементами з точкою </a:t>
            </a:r>
            <a:r>
              <a:rPr lang="uk-UA" dirty="0" err="1">
                <a:latin typeface="Times New Roman"/>
                <a:ea typeface="Times New Roman"/>
              </a:rPr>
              <a:t>обдуву</a:t>
            </a:r>
            <a:r>
              <a:rPr lang="uk-UA" dirty="0">
                <a:latin typeface="Times New Roman"/>
                <a:ea typeface="Times New Roman"/>
              </a:rPr>
              <a:t>, тобто охолодження елементів.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7782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Моделювання теплових полів на друкованій платі в </a:t>
            </a:r>
            <a:r>
              <a:rPr lang="uk-UA" dirty="0" err="1">
                <a:latin typeface="Times New Roman"/>
                <a:ea typeface="Times New Roman"/>
              </a:rPr>
              <a:t>вакумі</a:t>
            </a:r>
            <a:r>
              <a:rPr lang="uk-UA" dirty="0">
                <a:latin typeface="Times New Roman"/>
                <a:ea typeface="Times New Roman"/>
              </a:rPr>
              <a:t> пристрою оптико-електронної діагностики пульсу людини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78987"/>
            <a:ext cx="4997424" cy="281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05022"/>
            <a:ext cx="5303465" cy="297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0309" y="4365104"/>
            <a:ext cx="30295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Графіки моделювання теплових полів на друкованій платі пристрою оптико-електронної діагностики пульсу людини з врахуванням процесу охолодження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9669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Моделювання теплових полів на друкованій платі пристрою оптико-електронної діагностики пульсу людини з врахуванням процесу охолодження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42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27994"/>
            <a:ext cx="6944739" cy="390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127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87" y="260648"/>
            <a:ext cx="7567037" cy="621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801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3233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5578" y="824082"/>
            <a:ext cx="7740000" cy="533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У роботі розроблений пристрій оптико-електронної діагностики пульсу людини, зроблено проектування друкованої плати та визначено експлуатаційні характеристики пристрою.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Було проведено порівняльну характеристику приладу, що розроблявся, із вже існуючими прототипами та аналогами, вказані переваги та недоліки.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Вибрана електрична принципова схема пристрою на основі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неінвазивного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інфра-червоного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сенсора.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Розраховані розміри плати виробу 100 × 80 мм і маса 43 г. Проведено трасування друкованої плати.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За матеріал для друкованої плати вибрано склотекстоліт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фольгований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двосторонній марки СФ-2-35-1.5, який має товщину фольги 35 мкм, товщина матеріалу з фольгою 1.5 мм.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Були проведені розрахунки електромагнітної сумісності елементів, механічної міцності друкованої плати, а саме: на удар, на вібрацію, розрахунок на надійність, теплові розрахунки.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 час розрахунку електромагнітної сумісності елементів друкованої плати паразитна  взаємоіндукція між двома друкованими провідниками М =38,9нГн,  взаємна  ємність С=9,72пФ., які знаходяться в межах норми і не потрібно додаткових засобів для їх зниження.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 час розрахунку плати на вібростійкість частота власних коливань не співпала з резонансною частотою і становить 531  Гц, отже співвідношення розмірів плати задовольняють вимогам вібростійкості. А граничний прогин друкованої плати становить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</a:t>
            </a:r>
            <a:r>
              <a:rPr kumimoji="0" lang="uk-UA" sz="11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гран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=1,1•10</a:t>
            </a:r>
            <a:r>
              <a:rPr kumimoji="0" lang="uk-UA" sz="11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-4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(мм), що не перевищує допустимого значення, тому можна сказати, що вібраційні навантаження не вплинуть на роботу пристрою.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7. Проведено моделювання вхідних кіл пристрою оптико-електронної діагностики пульсу людини. Побудована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ампліту́дно-часто́тна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характери́стика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(АЧХ), та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фазо-часто́тна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характери́стика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(ФЧХ) пристрою оптико-електронної діагностики пульсу людини  з смугою пропуску 1,05-7,5Гц.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8. Розраховано нагріту зону корпуса пристрою та зроблено моделювання теплових полів друкованої плати. При перегріванні кожуха на Δtк1 = 2 (°С) значення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розсіюваної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потужності становитиме Р1 = 10,806 (Вт), при якій маємо значення температури нагрітої зони t</a:t>
            </a:r>
            <a:r>
              <a:rPr kumimoji="0" lang="uk-UA" sz="11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З1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= 22,02 (°С) і температури кожуха tк1 = 22 °С. При перегріванні кожуха на Δt</a:t>
            </a:r>
            <a:r>
              <a:rPr kumimoji="0" lang="uk-UA" sz="11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к2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= 5.0 °С значення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розсіюваної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потужності становитиме Р2 = 12,7 (Вт), при якій маємо значення температури нагрітої зони </a:t>
            </a:r>
            <a:r>
              <a:rPr kumimoji="0" lang="uk-UA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t</a:t>
            </a:r>
            <a:r>
              <a:rPr kumimoji="0" lang="uk-UA" sz="11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З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= 25,12 (°С) . Проведено моделювання теплових полів на платі друкованій пристрою за допомогою програми THERMAL DESKТOP. По результатам моделювання видно, що при моделюванні в повітряному середовищі з охолодженням елементи на платі мають розкид температури 1С°. 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1485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2708920"/>
            <a:ext cx="3096344" cy="74868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26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88832" cy="1143000"/>
          </a:xfrm>
        </p:spPr>
        <p:txBody>
          <a:bodyPr>
            <a:noAutofit/>
          </a:bodyPr>
          <a:lstStyle/>
          <a:p>
            <a:pPr indent="-3175">
              <a:lnSpc>
                <a:spcPct val="150000"/>
              </a:lnSpc>
            </a:pPr>
            <a:r>
              <a:rPr lang="uk-UA" sz="1800" b="1" kern="0" dirty="0">
                <a:latin typeface="Times New Roman"/>
              </a:rPr>
              <a:t>РОЗДІЛ 1 </a:t>
            </a:r>
            <a:r>
              <a:rPr lang="uk-UA" sz="1800" b="1" kern="0" dirty="0" smtClean="0">
                <a:latin typeface="Times New Roman"/>
              </a:rPr>
              <a:t>ТЕХНІ</a:t>
            </a:r>
            <a:r>
              <a:rPr lang="uk-UA" sz="1800" b="1" kern="0" dirty="0" smtClean="0">
                <a:latin typeface="Times New Roman"/>
              </a:rPr>
              <a:t>КО-ЕКОНОМІЧНЕ</a:t>
            </a:r>
            <a:r>
              <a:rPr lang="uk-UA" sz="1800" b="1" kern="0" dirty="0" smtClean="0">
                <a:latin typeface="Times New Roman"/>
              </a:rPr>
              <a:t> </a:t>
            </a:r>
            <a:r>
              <a:rPr lang="uk-UA" sz="1800" b="1" kern="0" dirty="0">
                <a:latin typeface="Times New Roman"/>
              </a:rPr>
              <a:t>ОБҐРУНТУВАННЯ ДОЦІЛЬНОСТІ РОЗРОБКИ</a:t>
            </a:r>
            <a:r>
              <a:rPr lang="ru-RU" sz="1800" b="1" kern="0" dirty="0">
                <a:latin typeface="Times New Roman"/>
              </a:rPr>
              <a:t/>
            </a:r>
            <a:br>
              <a:rPr lang="ru-RU" sz="1800" b="1" kern="0" dirty="0">
                <a:latin typeface="Times New Roman"/>
              </a:rPr>
            </a:br>
            <a:r>
              <a:rPr lang="uk-UA" sz="1800" b="1" dirty="0">
                <a:latin typeface="Times New Roman"/>
              </a:rPr>
              <a:t>	1.1 Суть технічної проблеми, що виникла на сучасному етапі розвитку науки, техніки пристроїв знімання медичної інформації</a:t>
            </a:r>
            <a:endParaRPr lang="ru-RU" sz="1800" b="1" dirty="0">
              <a:effectLst/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556792"/>
            <a:ext cx="631844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Незалежно  від  особливостей  конкретних  технічних   реалізацій   до пристроїв зняття інформації можна пред'явити  ряд  загальних  вимог.  </a:t>
            </a:r>
            <a:endParaRPr lang="ru-RU" sz="1600" dirty="0">
              <a:latin typeface="Times New Roman"/>
              <a:ea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Вони повинні забезпечити: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561975" algn="l"/>
              </a:tabLst>
            </a:pPr>
            <a:r>
              <a:rPr lang="uk-UA" dirty="0">
                <a:latin typeface="Times New Roman"/>
                <a:ea typeface="Times New Roman"/>
              </a:rPr>
              <a:t>одержання стійкого інформативного сигналу;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561975" algn="l"/>
              </a:tabLst>
            </a:pPr>
            <a:r>
              <a:rPr lang="uk-UA" dirty="0">
                <a:latin typeface="Times New Roman"/>
                <a:ea typeface="Times New Roman"/>
              </a:rPr>
              <a:t>максимальну  перешкодозахищеність;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561975" algn="l"/>
              </a:tabLst>
            </a:pPr>
            <a:r>
              <a:rPr lang="uk-UA" dirty="0">
                <a:latin typeface="Times New Roman"/>
                <a:ea typeface="Times New Roman"/>
              </a:rPr>
              <a:t>зручність розміщення в необхідному для виміру місці;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561975" algn="l"/>
              </a:tabLst>
            </a:pPr>
            <a:r>
              <a:rPr lang="uk-UA" dirty="0">
                <a:latin typeface="Times New Roman"/>
                <a:ea typeface="Times New Roman"/>
              </a:rPr>
              <a:t>відсутність  побічно  -  дратівної   або  іншої  дії  на організм;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-"/>
              <a:tabLst>
                <a:tab pos="561975" algn="l"/>
              </a:tabLst>
            </a:pPr>
            <a:r>
              <a:rPr lang="uk-UA" dirty="0">
                <a:latin typeface="Times New Roman"/>
                <a:ea typeface="Times New Roman"/>
              </a:rPr>
              <a:t>можливість  стерилізації   (без   зміни   характеристик)    і багаторазового використання.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8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728"/>
            <a:ext cx="6696744" cy="662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682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34971"/>
            <a:ext cx="76484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/>
                <a:ea typeface="Times New Roman"/>
              </a:rPr>
              <a:t>Таблиця</a:t>
            </a:r>
            <a:r>
              <a:rPr lang="ru-RU" dirty="0">
                <a:latin typeface="Times New Roman"/>
                <a:ea typeface="Times New Roman"/>
              </a:rPr>
              <a:t> 1.</a:t>
            </a:r>
            <a:r>
              <a:rPr lang="en-US" dirty="0">
                <a:latin typeface="Times New Roman"/>
                <a:ea typeface="Times New Roman"/>
              </a:rPr>
              <a:t>1</a:t>
            </a:r>
            <a:r>
              <a:rPr lang="ru-RU" dirty="0">
                <a:latin typeface="Times New Roman"/>
                <a:ea typeface="Times New Roman"/>
              </a:rPr>
              <a:t> – </a:t>
            </a:r>
            <a:r>
              <a:rPr lang="ru-RU" dirty="0" err="1">
                <a:latin typeface="Times New Roman"/>
                <a:ea typeface="Times New Roman"/>
              </a:rPr>
              <a:t>Засоби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неінвазивного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діагностування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56572"/>
            <a:ext cx="5786437" cy="533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86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4"/>
            <a:ext cx="294260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en-US" dirty="0" err="1">
                <a:latin typeface="Times New Roman"/>
                <a:ea typeface="Times New Roman"/>
              </a:rPr>
              <a:t>Продовження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>
                <a:latin typeface="Times New Roman"/>
                <a:ea typeface="Times New Roman"/>
              </a:rPr>
              <a:t>табл</a:t>
            </a:r>
            <a:r>
              <a:rPr lang="en-US" dirty="0">
                <a:latin typeface="Times New Roman"/>
                <a:ea typeface="Times New Roman"/>
              </a:rPr>
              <a:t>. 1.1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96" y="912495"/>
            <a:ext cx="4989211" cy="566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0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Таблиця</a:t>
            </a:r>
            <a:r>
              <a:rPr lang="ru-RU" dirty="0">
                <a:latin typeface="Times New Roman"/>
                <a:ea typeface="Times New Roman"/>
              </a:rPr>
              <a:t> 1.2 – </a:t>
            </a:r>
            <a:r>
              <a:rPr lang="ru-RU" dirty="0" err="1">
                <a:latin typeface="Times New Roman"/>
                <a:ea typeface="Times New Roman"/>
              </a:rPr>
              <a:t>Порівняльна</a:t>
            </a:r>
            <a:r>
              <a:rPr lang="ru-RU" dirty="0">
                <a:latin typeface="Times New Roman"/>
                <a:ea typeface="Times New Roman"/>
              </a:rPr>
              <a:t> характеристика </a:t>
            </a:r>
            <a:r>
              <a:rPr lang="ru-RU" dirty="0" err="1">
                <a:latin typeface="Times New Roman"/>
                <a:ea typeface="Times New Roman"/>
              </a:rPr>
              <a:t>аналогів</a:t>
            </a:r>
            <a:r>
              <a:rPr lang="ru-RU" dirty="0">
                <a:latin typeface="Times New Roman"/>
                <a:ea typeface="Times New Roman"/>
              </a:rPr>
              <a:t> та </a:t>
            </a:r>
            <a:r>
              <a:rPr lang="ru-RU" dirty="0" err="1">
                <a:latin typeface="Times New Roman"/>
                <a:ea typeface="Times New Roman"/>
              </a:rPr>
              <a:t>розроблюваного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п</a:t>
            </a:r>
            <a:r>
              <a:rPr lang="ru-RU" dirty="0" err="1">
                <a:latin typeface="Times New Roman"/>
                <a:ea typeface="Times New Roman"/>
              </a:rPr>
              <a:t>ристр</a:t>
            </a:r>
            <a:r>
              <a:rPr lang="uk-UA" dirty="0" err="1">
                <a:latin typeface="Times New Roman"/>
                <a:ea typeface="Times New Roman"/>
              </a:rPr>
              <a:t>ою</a:t>
            </a:r>
            <a:r>
              <a:rPr lang="ru-RU" dirty="0">
                <a:latin typeface="Times New Roman"/>
                <a:ea typeface="Times New Roman"/>
              </a:rPr>
              <a:t> оптико-</a:t>
            </a:r>
            <a:r>
              <a:rPr lang="ru-RU" dirty="0" err="1">
                <a:latin typeface="Times New Roman"/>
                <a:ea typeface="Times New Roman"/>
              </a:rPr>
              <a:t>електронної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діагностики</a:t>
            </a:r>
            <a:r>
              <a:rPr lang="ru-RU" dirty="0">
                <a:latin typeface="Times New Roman"/>
                <a:ea typeface="Times New Roman"/>
              </a:rPr>
              <a:t> пульса </a:t>
            </a:r>
            <a:r>
              <a:rPr lang="ru-RU" dirty="0" err="1">
                <a:latin typeface="Times New Roman"/>
                <a:ea typeface="Times New Roman"/>
              </a:rPr>
              <a:t>людини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55388" y="1600042"/>
          <a:ext cx="4633223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771788"/>
                <a:gridCol w="772287"/>
                <a:gridCol w="772287"/>
                <a:gridCol w="772287"/>
                <a:gridCol w="772287"/>
                <a:gridCol w="772287"/>
              </a:tblGrid>
              <a:tr h="12572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Найменування аналога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К-сть вимірювальних показників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Мас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(кг)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Наявність манжети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Вартість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(дол.)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Критерій ефективності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Ютас -100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1,2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Немає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0,016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PulseTrace PCA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Немає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6300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0,0006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ELOKC-01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1,5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Немає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0,0075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KOPOC-300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2,5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Немає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2500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0,002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2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Комплексний пристрій «</a:t>
                      </a: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Dinamap-Oxytrak</a:t>
                      </a: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4500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0,0013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Розроблюваний засіб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Немає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</a:rPr>
                        <a:t>0,022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848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49694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sz="2400" kern="0" dirty="0">
                <a:latin typeface="Times New Roman"/>
              </a:rPr>
              <a:t>РОЗДІЛ 2 РОЗРАХУНОК КОНСТРУКЦІЇ ДРУКОВАННОЇ ПЛАТИ ПРИСТРОЮ ОПТИКО-ЕЛЕКТРОННОЇ ДІАГНОСТИКИ ПУЛЬСУ ЛЮДИНИ</a:t>
            </a:r>
            <a:endParaRPr lang="ru-RU" sz="2400" kern="0" dirty="0">
              <a:latin typeface="Times New Roman"/>
            </a:endParaRPr>
          </a:p>
          <a:p>
            <a:pPr marR="341630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 </a:t>
            </a:r>
            <a:r>
              <a:rPr lang="uk-UA" dirty="0" smtClean="0">
                <a:latin typeface="Times New Roman"/>
              </a:rPr>
              <a:t>2.1</a:t>
            </a:r>
            <a:r>
              <a:rPr lang="uk-UA" dirty="0">
                <a:latin typeface="Times New Roman"/>
              </a:rPr>
              <a:t>. Галузь використання приладу і ціль </a:t>
            </a:r>
            <a:endParaRPr lang="ru-RU" dirty="0">
              <a:effectLst/>
              <a:latin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58465"/>
            <a:ext cx="5986463" cy="391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921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800" dirty="0">
                <a:latin typeface="Times New Roman"/>
                <a:ea typeface="Times New Roman"/>
              </a:rPr>
              <a:t>2.3.2 Цифровий </a:t>
            </a:r>
            <a:r>
              <a:rPr lang="uk-UA" sz="1800" dirty="0" err="1">
                <a:latin typeface="Times New Roman"/>
                <a:ea typeface="Times New Roman"/>
              </a:rPr>
              <a:t>опто-електронний</a:t>
            </a:r>
            <a:r>
              <a:rPr lang="uk-UA" sz="1800" dirty="0">
                <a:latin typeface="Times New Roman"/>
                <a:ea typeface="Times New Roman"/>
              </a:rPr>
              <a:t> сенсор для вимірювання </a:t>
            </a:r>
            <a:r>
              <a:rPr lang="uk-UA" sz="1800" dirty="0" smtClean="0">
                <a:latin typeface="Times New Roman"/>
                <a:ea typeface="Times New Roman"/>
              </a:rPr>
              <a:t>пульсу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1025227"/>
            <a:ext cx="5926137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2580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756</Words>
  <Application>Microsoft Office PowerPoint</Application>
  <PresentationFormat>Экран (4:3)</PresentationFormat>
  <Paragraphs>100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Visio</vt:lpstr>
      <vt:lpstr>Презентация PowerPoint</vt:lpstr>
      <vt:lpstr>Презентация PowerPoint</vt:lpstr>
      <vt:lpstr>РОЗДІЛ 1 ТЕХНІКО-ЕКОНОМІЧНЕ ОБҐРУНТУВАННЯ ДОЦІЛЬНОСТІ РОЗРОБКИ  1.1 Суть технічної проблеми, що виникла на сучасному етапі розвитку науки, техніки пристроїв знімання медичної інформації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2.3.2 Цифровий опто-електронний сенсор для вимірювання пульсу</vt:lpstr>
      <vt:lpstr>2.3.3 Пристрій для виділення сигналів пульсу «Устройство для выделения сигналов пульса RU 2312587»  </vt:lpstr>
      <vt:lpstr>Презентация PowerPoint</vt:lpstr>
      <vt:lpstr>Пристрій оптико-електронної діагностики пульса людини Схема електрична принципова</vt:lpstr>
      <vt:lpstr>Пристрій оптико-електронної діагностики пульса людини Плата друкована</vt:lpstr>
      <vt:lpstr>Пристрій оптико-електронної діагностики пульса людини Складальне креслення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42</cp:revision>
  <dcterms:created xsi:type="dcterms:W3CDTF">2013-03-13T10:02:15Z</dcterms:created>
  <dcterms:modified xsi:type="dcterms:W3CDTF">2015-11-07T12:12:41Z</dcterms:modified>
</cp:coreProperties>
</file>