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7" r:id="rId1"/>
  </p:sldMasterIdLst>
  <p:notesMasterIdLst>
    <p:notesMasterId r:id="rId13"/>
  </p:notesMasterIdLst>
  <p:sldIdLst>
    <p:sldId id="256" r:id="rId2"/>
    <p:sldId id="287" r:id="rId3"/>
    <p:sldId id="288" r:id="rId4"/>
    <p:sldId id="289" r:id="rId5"/>
    <p:sldId id="290" r:id="rId6"/>
    <p:sldId id="291" r:id="rId7"/>
    <p:sldId id="292" r:id="rId8"/>
    <p:sldId id="294" r:id="rId9"/>
    <p:sldId id="293" r:id="rId10"/>
    <p:sldId id="295" r:id="rId11"/>
    <p:sldId id="296"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91598D87-2D2C-4BE3-81FF-7743DAF7C42F}" type="datetimeFigureOut">
              <a:rPr lang="ru-RU"/>
              <a:pPr>
                <a:defRPr/>
              </a:pPr>
              <a:t>16.11.2015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1DA3DBE2-CBE5-447C-A1DC-A4C0AE6F4848}" type="slidenum">
              <a:rPr lang="ru-RU"/>
              <a:pPr>
                <a:defRPr/>
              </a:pPr>
              <a:t>‹#›</a:t>
            </a:fld>
            <a:endParaRPr lang="ru-RU"/>
          </a:p>
        </p:txBody>
      </p:sp>
    </p:spTree>
    <p:extLst>
      <p:ext uri="{BB962C8B-B14F-4D97-AF65-F5344CB8AC3E}">
        <p14:creationId xmlns:p14="http://schemas.microsoft.com/office/powerpoint/2010/main" val="58956962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FC81C1FD-9F84-43DC-AF85-2ABF96FCA33B}" type="datetime1">
              <a:rPr lang="ru-RU" smtClean="0"/>
              <a:t>16.11.2015</a:t>
            </a:fld>
            <a:endParaRPr lang="ru-RU"/>
          </a:p>
        </p:txBody>
      </p:sp>
      <p:sp>
        <p:nvSpPr>
          <p:cNvPr id="19" name="Footer Placeholder 18"/>
          <p:cNvSpPr>
            <a:spLocks noGrp="1"/>
          </p:cNvSpPr>
          <p:nvPr>
            <p:ph type="ftr" sz="quarter" idx="11"/>
          </p:nvPr>
        </p:nvSpPr>
        <p:spPr/>
        <p:txBody>
          <a:bodyPr/>
          <a:lstStyle/>
          <a:p>
            <a:pPr>
              <a:defRPr/>
            </a:pPr>
            <a:endParaRPr lang="ru-RU"/>
          </a:p>
        </p:txBody>
      </p:sp>
      <p:sp>
        <p:nvSpPr>
          <p:cNvPr id="27" name="Slide Number Placeholder 26"/>
          <p:cNvSpPr>
            <a:spLocks noGrp="1"/>
          </p:cNvSpPr>
          <p:nvPr>
            <p:ph type="sldNum" sz="quarter" idx="12"/>
          </p:nvPr>
        </p:nvSpPr>
        <p:spPr/>
        <p:txBody>
          <a:bodyPr/>
          <a:lstStyle/>
          <a:p>
            <a:pPr>
              <a:defRPr/>
            </a:pPr>
            <a:fld id="{EAAA587D-EC3F-483E-B6AF-2185C5628197}" type="slidenum">
              <a:rPr lang="ru-RU" smtClean="0"/>
              <a:pPr>
                <a:defRPr/>
              </a:pPr>
              <a:t>‹#›</a:t>
            </a:fld>
            <a:endParaRPr lang="ru-RU"/>
          </a:p>
        </p:txBody>
      </p:sp>
    </p:spTree>
  </p:cSld>
  <p:clrMapOvr>
    <a:overrideClrMapping bg1="dk1" tx1="lt1" bg2="dk2" tx2="lt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9C73A46-CE95-43A2-A5FD-83EB2003673D}" type="datetime1">
              <a:rPr lang="ru-RU" smtClean="0"/>
              <a:t>16.11.2015</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8B4792A0-9FAA-4B65-A4C9-EE256F74CB65}" type="slidenum">
              <a:rPr lang="ru-RU" smtClean="0"/>
              <a:pPr>
                <a:defRPr/>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31354E02-A086-413F-800D-3B4CE39472F5}" type="datetime1">
              <a:rPr lang="ru-RU" smtClean="0"/>
              <a:t>16.11.2015</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C3232BFA-2FDF-4444-94BB-1BE9BEF140D8}" type="slidenum">
              <a:rPr lang="ru-RU" smtClean="0"/>
              <a:pPr>
                <a:defRPr/>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406A9F9A-1241-4098-9F1B-16F1FAF9F290}" type="datetime1">
              <a:rPr lang="ru-RU" smtClean="0"/>
              <a:t>16.11.2015</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601DB372-4049-448B-B423-400A0FFAB634}" type="slidenum">
              <a:rPr lang="ru-RU" smtClean="0"/>
              <a:pPr>
                <a:defRPr/>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9BFC250F-DD7F-49F4-BBBE-7613AB893A94}" type="datetime1">
              <a:rPr lang="ru-RU" smtClean="0"/>
              <a:t>16.11.2015</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A518B0FA-668D-4BF2-8F18-C2C93D5C2949}" type="slidenum">
              <a:rPr lang="ru-RU" smtClean="0"/>
              <a:pPr>
                <a:defRPr/>
              </a:pPr>
              <a:t>‹#›</a:t>
            </a:fld>
            <a:endParaRPr lang="ru-RU"/>
          </a:p>
        </p:txBody>
      </p:sp>
    </p:spTree>
  </p:cSld>
  <p:clrMapOvr>
    <a:overrideClrMapping bg1="dk1" tx1="lt1" bg2="dk2" tx2="lt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079A36F4-2CD3-4C01-8913-6BC69ED19B54}" type="datetime1">
              <a:rPr lang="ru-RU" smtClean="0"/>
              <a:t>16.11.2015</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13A5CAD7-0725-4862-8508-A077FE3141D8}" type="slidenum">
              <a:rPr lang="ru-RU" smtClean="0"/>
              <a:pPr>
                <a:defRPr/>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71B86368-82DB-44CB-9754-4BC541CE282B}" type="datetime1">
              <a:rPr lang="ru-RU" smtClean="0"/>
              <a:t>16.11.2015</a:t>
            </a:fld>
            <a:endParaRPr lang="ru-RU"/>
          </a:p>
        </p:txBody>
      </p:sp>
      <p:sp>
        <p:nvSpPr>
          <p:cNvPr id="8" name="Footer Placeholder 7"/>
          <p:cNvSpPr>
            <a:spLocks noGrp="1"/>
          </p:cNvSpPr>
          <p:nvPr>
            <p:ph type="ftr" sz="quarter" idx="11"/>
          </p:nvPr>
        </p:nvSpPr>
        <p:spPr/>
        <p:txBody>
          <a:bodyPr/>
          <a:lstStyle/>
          <a:p>
            <a:pPr>
              <a:defRPr/>
            </a:pPr>
            <a:endParaRPr lang="ru-RU"/>
          </a:p>
        </p:txBody>
      </p:sp>
      <p:sp>
        <p:nvSpPr>
          <p:cNvPr id="9" name="Slide Number Placeholder 8"/>
          <p:cNvSpPr>
            <a:spLocks noGrp="1"/>
          </p:cNvSpPr>
          <p:nvPr>
            <p:ph type="sldNum" sz="quarter" idx="12"/>
          </p:nvPr>
        </p:nvSpPr>
        <p:spPr/>
        <p:txBody>
          <a:bodyPr/>
          <a:lstStyle/>
          <a:p>
            <a:pPr>
              <a:defRPr/>
            </a:pPr>
            <a:fld id="{3089523B-B5ED-4C4D-881E-B5879221DFB4}" type="slidenum">
              <a:rPr lang="ru-RU" smtClean="0"/>
              <a:pPr>
                <a:defRPr/>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11F0D76B-AB06-4B2D-8CCC-1211C3C8CBC7}" type="datetime1">
              <a:rPr lang="ru-RU" smtClean="0"/>
              <a:t>16.11.2015</a:t>
            </a:fld>
            <a:endParaRPr lang="ru-RU"/>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40D30508-8C8D-487A-82BC-0263247691C9}" type="slidenum">
              <a:rPr lang="ru-RU" smtClean="0"/>
              <a:pPr>
                <a:defRPr/>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7286271-4952-4064-A340-25A85D79F542}" type="datetime1">
              <a:rPr lang="ru-RU" smtClean="0"/>
              <a:t>16.11.2015</a:t>
            </a:fld>
            <a:endParaRPr lang="ru-RU"/>
          </a:p>
        </p:txBody>
      </p:sp>
      <p:sp>
        <p:nvSpPr>
          <p:cNvPr id="3" name="Footer Placeholder 2"/>
          <p:cNvSpPr>
            <a:spLocks noGrp="1"/>
          </p:cNvSpPr>
          <p:nvPr>
            <p:ph type="ftr" sz="quarter" idx="11"/>
          </p:nvPr>
        </p:nvSpPr>
        <p:spPr/>
        <p:txBody>
          <a:bodyPr/>
          <a:lstStyle/>
          <a:p>
            <a:pPr>
              <a:defRPr/>
            </a:pPr>
            <a:endParaRPr lang="ru-RU"/>
          </a:p>
        </p:txBody>
      </p:sp>
      <p:sp>
        <p:nvSpPr>
          <p:cNvPr id="4" name="Slide Number Placeholder 3"/>
          <p:cNvSpPr>
            <a:spLocks noGrp="1"/>
          </p:cNvSpPr>
          <p:nvPr>
            <p:ph type="sldNum" sz="quarter" idx="12"/>
          </p:nvPr>
        </p:nvSpPr>
        <p:spPr/>
        <p:txBody>
          <a:bodyPr/>
          <a:lstStyle/>
          <a:p>
            <a:pPr>
              <a:defRPr/>
            </a:pPr>
            <a:fld id="{FECCB37C-96B0-4EDB-9D80-922122697808}" type="slidenum">
              <a:rPr lang="ru-RU" smtClean="0"/>
              <a:pPr>
                <a:defRPr/>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1AF94E65-0C98-4F2F-A04E-72FA6D1DB650}" type="datetime1">
              <a:rPr lang="ru-RU" smtClean="0"/>
              <a:t>16.11.2015</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68F7BD4C-10CF-4269-B84C-53911BD3B41D}" type="slidenum">
              <a:rPr lang="ru-RU" smtClean="0"/>
              <a:pPr>
                <a:defRPr/>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3DF365F6-1069-4A24-A9DE-498D5E57DCDF}" type="datetime1">
              <a:rPr lang="ru-RU" smtClean="0"/>
              <a:t>16.11.2015</a:t>
            </a:fld>
            <a:endParaRPr lang="ru-RU"/>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50011B6F-8D04-43D9-8522-C20B9F9D2097}" type="slidenum">
              <a:rPr lang="ru-RU" smtClean="0"/>
              <a:pPr>
                <a:defRPr/>
              </a:pPr>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9506BF1D-67B6-41B5-ADF5-457530876DFC}" type="datetime1">
              <a:rPr lang="ru-RU" smtClean="0"/>
              <a:t>16.11.2015</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1DF165A5-EB77-4651-906D-00E72445F482}" type="slidenum">
              <a:rPr lang="ru-RU" smtClean="0"/>
              <a:pPr>
                <a:defRPr/>
              </a:pPr>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ransition spd="slow">
    <p:fade/>
  </p:transition>
  <p:timing>
    <p:tnLst>
      <p:par>
        <p:cTn id="1" dur="indefinite" restart="never" nodeType="tmRoot"/>
      </p:par>
    </p:tnLst>
  </p:timing>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8.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5.wmf"/><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7.wmf"/><Relationship Id="rId4" Type="http://schemas.openxmlformats.org/officeDocument/2006/relationships/image" Target="../media/image4.wmf"/><Relationship Id="rId9" Type="http://schemas.openxmlformats.org/officeDocument/2006/relationships/oleObject" Target="../embeddings/oleObject5.bin"/><Relationship Id="rId14" Type="http://schemas.openxmlformats.org/officeDocument/2006/relationships/image" Target="../media/image9.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816877"/>
            <a:ext cx="8352928" cy="2756139"/>
          </a:xfrm>
          <a:prstGeom prst="rect">
            <a:avLst/>
          </a:prstGeom>
        </p:spPr>
        <p:txBody>
          <a:bodyPr>
            <a:spAutoFit/>
          </a:bodyPr>
          <a:lstStyle/>
          <a:p>
            <a:pPr algn="ctr" fontAlgn="auto">
              <a:lnSpc>
                <a:spcPct val="115000"/>
              </a:lnSpc>
              <a:spcBef>
                <a:spcPts val="0"/>
              </a:spcBef>
              <a:spcAft>
                <a:spcPts val="0"/>
              </a:spcAft>
              <a:defRPr/>
            </a:pPr>
            <a:r>
              <a:rPr lang="uk-UA" sz="1000" dirty="0">
                <a:latin typeface="Times New Roman"/>
                <a:ea typeface="Times New Roman"/>
                <a:cs typeface="Times New Roman"/>
              </a:rPr>
              <a:t> </a:t>
            </a:r>
            <a:endParaRPr lang="ru-RU" sz="1400" dirty="0">
              <a:latin typeface="+mn-lt"/>
              <a:ea typeface="Calibri"/>
              <a:cs typeface="Times New Roman"/>
            </a:endParaRPr>
          </a:p>
          <a:p>
            <a:pPr lvl="1" algn="ctr" fontAlgn="auto">
              <a:lnSpc>
                <a:spcPct val="115000"/>
              </a:lnSpc>
              <a:spcBef>
                <a:spcPts val="0"/>
              </a:spcBef>
              <a:spcAft>
                <a:spcPts val="0"/>
              </a:spcAft>
              <a:defRPr/>
            </a:pPr>
            <a:endParaRPr lang="uk-UA" sz="3200" b="1"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a:p>
            <a:pPr lvl="1" algn="ctr" fontAlgn="auto">
              <a:lnSpc>
                <a:spcPct val="115000"/>
              </a:lnSpc>
              <a:spcBef>
                <a:spcPts val="0"/>
              </a:spcBef>
              <a:spcAft>
                <a:spcPts val="0"/>
              </a:spcAft>
              <a:defRPr/>
            </a:pPr>
            <a:endParaRPr lang="ru-RU" sz="1400"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a:p>
            <a:pPr algn="ctr" fontAlgn="auto">
              <a:spcBef>
                <a:spcPts val="0"/>
              </a:spcBef>
              <a:spcAft>
                <a:spcPts val="0"/>
              </a:spcAft>
              <a:defRPr/>
            </a:pPr>
            <a:r>
              <a:rPr lang="uk-UA" sz="28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«ДОСЛІДЖЕННЯ ПРИСТРОЮ </a:t>
            </a:r>
            <a:r>
              <a:rPr lang="uk-UA" sz="2800" b="1" cap="all"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Дистанційного контролю температури ОБ’ЄКТА</a:t>
            </a:r>
            <a:r>
              <a:rPr lang="uk-UA" sz="32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a:t>
            </a:r>
            <a:endParaRPr lang="uk-UA"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a:p>
            <a:pPr algn="ctr" fontAlgn="auto">
              <a:lnSpc>
                <a:spcPct val="115000"/>
              </a:lnSpc>
              <a:spcBef>
                <a:spcPts val="0"/>
              </a:spcBef>
              <a:spcAft>
                <a:spcPts val="0"/>
              </a:spcAft>
              <a:defRPr/>
            </a:pPr>
            <a:endParaRPr lang="uk-UA"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p:cNvSpPr/>
          <p:nvPr/>
        </p:nvSpPr>
        <p:spPr>
          <a:xfrm>
            <a:off x="1367644" y="3647935"/>
            <a:ext cx="6408712" cy="1653273"/>
          </a:xfrm>
          <a:prstGeom prst="rect">
            <a:avLst/>
          </a:prstGeom>
        </p:spPr>
        <p:txBody>
          <a:bodyPr wrap="square">
            <a:spAutoFit/>
          </a:bodyPr>
          <a:lstStyle/>
          <a:p>
            <a:pPr algn="ctr" fontAlgn="auto">
              <a:lnSpc>
                <a:spcPct val="115000"/>
              </a:lnSpc>
              <a:spcBef>
                <a:spcPts val="0"/>
              </a:spcBef>
              <a:spcAft>
                <a:spcPts val="0"/>
              </a:spcAft>
              <a:defRPr/>
            </a:pPr>
            <a:r>
              <a:rPr lang="ru-RU"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Спеціальність: 8.05090201 – «Радіоелектронні апарати та засоби»</a:t>
            </a:r>
            <a:br>
              <a:rPr lang="ru-RU"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br>
            <a:r>
              <a:rPr lang="ru-RU"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
            </a:r>
            <a:br>
              <a:rPr lang="ru-RU"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br>
            <a:r>
              <a:rPr lang="ru-RU"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Магістерська кваліфікаційна робота</a:t>
            </a:r>
            <a:br>
              <a:rPr lang="ru-RU"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br>
            <a:endParaRPr lang="ru-RU"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p:cNvSpPr/>
          <p:nvPr/>
        </p:nvSpPr>
        <p:spPr>
          <a:xfrm>
            <a:off x="627081" y="5301208"/>
            <a:ext cx="8136904" cy="1047979"/>
          </a:xfrm>
          <a:prstGeom prst="rect">
            <a:avLst/>
          </a:prstGeom>
        </p:spPr>
        <p:txBody>
          <a:bodyPr wrap="square">
            <a:spAutoFit/>
          </a:bodyPr>
          <a:lstStyle/>
          <a:p>
            <a:pPr algn="r" fontAlgn="auto">
              <a:lnSpc>
                <a:spcPct val="115000"/>
              </a:lnSpc>
              <a:spcBef>
                <a:spcPts val="0"/>
              </a:spcBef>
              <a:spcAft>
                <a:spcPts val="0"/>
              </a:spcAft>
              <a:defRPr/>
            </a:pPr>
            <a:r>
              <a:rPr lang="uk-UA"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ВИКОНАВ: </a:t>
            </a:r>
            <a:r>
              <a:rPr lang="uk-UA"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МАТВІЙЧУК </a:t>
            </a:r>
            <a:r>
              <a:rPr lang="uk-UA"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О. В.</a:t>
            </a:r>
          </a:p>
          <a:p>
            <a:pPr fontAlgn="auto">
              <a:lnSpc>
                <a:spcPct val="115000"/>
              </a:lnSpc>
              <a:spcBef>
                <a:spcPts val="0"/>
              </a:spcBef>
              <a:spcAft>
                <a:spcPts val="0"/>
              </a:spcAft>
              <a:defRPr/>
            </a:pPr>
            <a:r>
              <a:rPr lang="uk-UA"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		        </a:t>
            </a:r>
            <a:r>
              <a:rPr lang="uk-UA"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			КЕРІВНИК</a:t>
            </a:r>
            <a:r>
              <a:rPr lang="uk-UA"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 К.Т.Н</a:t>
            </a:r>
            <a:r>
              <a:rPr lang="uk-UA"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 ДОЦЕНТ </a:t>
            </a:r>
          </a:p>
          <a:p>
            <a:pPr fontAlgn="auto">
              <a:lnSpc>
                <a:spcPct val="115000"/>
              </a:lnSpc>
              <a:spcBef>
                <a:spcPts val="0"/>
              </a:spcBef>
              <a:spcAft>
                <a:spcPts val="0"/>
              </a:spcAft>
              <a:defRPr/>
            </a:pPr>
            <a:r>
              <a:rPr lang="uk-UA"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					МОТИГІН </a:t>
            </a:r>
            <a:r>
              <a:rPr lang="uk-UA"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В.В.</a:t>
            </a:r>
            <a:endParaRPr lang="ru-RU" sz="1400"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5" name="Rectangle 4"/>
          <p:cNvSpPr/>
          <p:nvPr/>
        </p:nvSpPr>
        <p:spPr>
          <a:xfrm>
            <a:off x="799339" y="817674"/>
            <a:ext cx="7545319" cy="379078"/>
          </a:xfrm>
          <a:prstGeom prst="rect">
            <a:avLst/>
          </a:prstGeom>
        </p:spPr>
        <p:txBody>
          <a:bodyPr wrap="square">
            <a:spAutoFit/>
          </a:bodyPr>
          <a:lstStyle/>
          <a:p>
            <a:pPr algn="ctr" fontAlgn="auto">
              <a:lnSpc>
                <a:spcPct val="115000"/>
              </a:lnSpc>
              <a:spcBef>
                <a:spcPts val="0"/>
              </a:spcBef>
              <a:spcAft>
                <a:spcPts val="0"/>
              </a:spcAft>
              <a:defRPr/>
            </a:pPr>
            <a:r>
              <a:rPr lang="uk-UA"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Вінницький національний технічний університет</a:t>
            </a:r>
            <a:endParaRPr lang="ru-RU" sz="1400"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6" name="Slide Number Placeholder 5"/>
          <p:cNvSpPr>
            <a:spLocks noGrp="1"/>
          </p:cNvSpPr>
          <p:nvPr>
            <p:ph type="sldNum" sz="quarter" idx="12"/>
          </p:nvPr>
        </p:nvSpPr>
        <p:spPr/>
        <p:txBody>
          <a:bodyPr/>
          <a:lstStyle/>
          <a:p>
            <a:pPr>
              <a:defRPr/>
            </a:pPr>
            <a:fld id="{EAAA587D-EC3F-483E-B6AF-2185C5628197}" type="slidenum">
              <a:rPr lang="ru-RU" smtClean="0"/>
              <a:pPr>
                <a:defRPr/>
              </a:pPr>
              <a:t>1</a:t>
            </a:fld>
            <a:endParaRPr lang="ru-RU" dirty="0"/>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8898" y="817674"/>
            <a:ext cx="8511574" cy="410946"/>
          </a:xfrm>
          <a:prstGeom prst="rect">
            <a:avLst/>
          </a:prstGeom>
        </p:spPr>
        <p:txBody>
          <a:bodyPr wrap="square">
            <a:spAutoFit/>
          </a:bodyPr>
          <a:lstStyle/>
          <a:p>
            <a:pPr algn="ctr" fontAlgn="auto">
              <a:lnSpc>
                <a:spcPct val="115000"/>
              </a:lnSpc>
              <a:spcBef>
                <a:spcPts val="0"/>
              </a:spcBef>
              <a:spcAft>
                <a:spcPts val="0"/>
              </a:spcAft>
              <a:defRPr/>
            </a:pPr>
            <a:r>
              <a:rPr lang="uk-UA" sz="20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Висновки</a:t>
            </a:r>
            <a:endParaRPr lang="ru-RU" sz="1600" b="1"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p:cNvSpPr/>
          <p:nvPr/>
        </p:nvSpPr>
        <p:spPr>
          <a:xfrm>
            <a:off x="365920" y="1340768"/>
            <a:ext cx="8367558" cy="3970318"/>
          </a:xfrm>
          <a:prstGeom prst="rect">
            <a:avLst/>
          </a:prstGeom>
        </p:spPr>
        <p:txBody>
          <a:bodyPr wrap="square">
            <a:spAutoFit/>
          </a:bodyPr>
          <a:lstStyle/>
          <a:p>
            <a:pPr algn="just"/>
            <a:r>
              <a:rPr lang="uk-UA" sz="1400" dirty="0" smtClean="0"/>
              <a:t>- У </a:t>
            </a:r>
            <a:r>
              <a:rPr lang="uk-UA" sz="1400" dirty="0"/>
              <a:t>першому розділі проведений огляд сучасних досягнень в галузі побудові пристроїв дистанційного вимірювання температури, розглянутий загальний принцип роботи пристроїв дистанційного вимірювання температури, проведено порівняльну характеристику приладу, що розроблявся, із вже існуючими прототипами та аналогами, вказані переваги та недоліки. Запропонована електрична принципова схема пристрою на основі </a:t>
            </a:r>
            <a:r>
              <a:rPr lang="uk-UA" sz="1400" dirty="0" smtClean="0"/>
              <a:t>мікросхеми  </a:t>
            </a:r>
            <a:r>
              <a:rPr lang="en-US" sz="1400" dirty="0" err="1" smtClean="0"/>
              <a:t>Atmega</a:t>
            </a:r>
            <a:r>
              <a:rPr lang="ru-RU" sz="1400" dirty="0" smtClean="0"/>
              <a:t> </a:t>
            </a:r>
            <a:r>
              <a:rPr lang="ru-RU" sz="1400" dirty="0"/>
              <a:t>168-20</a:t>
            </a:r>
            <a:r>
              <a:rPr lang="en-US" sz="1400" dirty="0"/>
              <a:t>PI</a:t>
            </a:r>
            <a:r>
              <a:rPr lang="uk-UA" sz="1400" dirty="0" smtClean="0"/>
              <a:t>.</a:t>
            </a:r>
            <a:endParaRPr lang="ru-RU" sz="1400" dirty="0"/>
          </a:p>
          <a:p>
            <a:pPr algn="just"/>
            <a:r>
              <a:rPr lang="uk-UA" sz="1400" dirty="0" smtClean="0"/>
              <a:t>- У </a:t>
            </a:r>
            <a:r>
              <a:rPr lang="uk-UA" sz="1400" dirty="0"/>
              <a:t>другому розділі на основі електричної принципової схеми проведено трасування та встановлені розміри плати виробу 100 × 160 мм і розрахована маса 150 г. За матеріал для друкованої плати вибрано склотекстоліт фольгований двосторонній марки СФ-2-35-2, який має товщину фольги 35 мкм, товщина матеріалу з фольгою 2 мм. Проведені розрахунки електромагнітної сумісності елементів, механічної міцності друкованої </a:t>
            </a:r>
            <a:r>
              <a:rPr lang="uk-UA" sz="1400" dirty="0" smtClean="0"/>
              <a:t>плати.</a:t>
            </a:r>
          </a:p>
          <a:p>
            <a:pPr algn="just"/>
            <a:r>
              <a:rPr lang="uk-UA" sz="1400" dirty="0" smtClean="0"/>
              <a:t>- У </a:t>
            </a:r>
            <a:r>
              <a:rPr lang="uk-UA" sz="1400" dirty="0"/>
              <a:t>третьому розділі проведена критеріальна оцінка ефективності датчиків температури для пристрою дистанційного контролю </a:t>
            </a:r>
            <a:r>
              <a:rPr lang="uk-UA" sz="1400" dirty="0" smtClean="0"/>
              <a:t>температури. </a:t>
            </a:r>
            <a:r>
              <a:rPr lang="ru-RU" sz="1400" dirty="0" smtClean="0"/>
              <a:t>В </a:t>
            </a:r>
            <a:r>
              <a:rPr lang="ru-RU" sz="1400" dirty="0"/>
              <a:t>результаті досліджень </a:t>
            </a:r>
            <a:r>
              <a:rPr lang="ru-RU" sz="1400" dirty="0" smtClean="0"/>
              <a:t>визначено, </a:t>
            </a:r>
            <a:r>
              <a:rPr lang="ru-RU" sz="1400" dirty="0"/>
              <a:t>що </a:t>
            </a:r>
            <a:r>
              <a:rPr lang="ru-RU" sz="1400" dirty="0" smtClean="0"/>
              <a:t>найбільшу ефективність у схемі пристрою дистанційного контролю температури об’єкта має </a:t>
            </a:r>
            <a:r>
              <a:rPr lang="ru-RU" sz="1400" dirty="0"/>
              <a:t>датчик </a:t>
            </a:r>
            <a:r>
              <a:rPr lang="en-US" sz="1400" dirty="0"/>
              <a:t>TMP</a:t>
            </a:r>
            <a:r>
              <a:rPr lang="ru-RU" sz="1400" dirty="0" smtClean="0"/>
              <a:t>104.</a:t>
            </a:r>
            <a:endParaRPr lang="ru-RU" sz="1400" dirty="0"/>
          </a:p>
          <a:p>
            <a:pPr algn="just"/>
            <a:r>
              <a:rPr lang="uk-UA" sz="1400" dirty="0" smtClean="0"/>
              <a:t>- У </a:t>
            </a:r>
            <a:r>
              <a:rPr lang="uk-UA" sz="1400" dirty="0"/>
              <a:t>четвертому розділі проведено оцінювання комерційного потенціалу  розробки а також спрогнозовані загальні витрати. Проведено  прогнозування  комерційних  ефектів  від  реалізації  результатів  розробки</a:t>
            </a:r>
            <a:r>
              <a:rPr lang="uk-UA" sz="1400" dirty="0" smtClean="0"/>
              <a:t>..</a:t>
            </a:r>
            <a:endParaRPr lang="ru-RU" sz="1400" dirty="0"/>
          </a:p>
          <a:p>
            <a:pPr algn="just"/>
            <a:r>
              <a:rPr lang="uk-UA" sz="1400" dirty="0" smtClean="0"/>
              <a:t>- У </a:t>
            </a:r>
            <a:r>
              <a:rPr lang="uk-UA" sz="1400" dirty="0"/>
              <a:t>п’ятому розділі опрацьовано </a:t>
            </a:r>
            <a:r>
              <a:rPr lang="uk-UA" sz="1400" dirty="0" smtClean="0"/>
              <a:t>питання </a:t>
            </a:r>
            <a:r>
              <a:rPr lang="uk-UA" sz="1400" dirty="0"/>
              <a:t>охорони праці та безпеки в надзвичайних </a:t>
            </a:r>
            <a:r>
              <a:rPr lang="uk-UA" sz="1400" dirty="0" smtClean="0"/>
              <a:t>ситуаціях. </a:t>
            </a:r>
            <a:endParaRPr lang="ru-RU" sz="1400" dirty="0"/>
          </a:p>
        </p:txBody>
      </p:sp>
      <p:sp>
        <p:nvSpPr>
          <p:cNvPr id="5" name="Rectangle 4"/>
          <p:cNvSpPr/>
          <p:nvPr/>
        </p:nvSpPr>
        <p:spPr>
          <a:xfrm>
            <a:off x="380906" y="5355793"/>
            <a:ext cx="8367558" cy="1169551"/>
          </a:xfrm>
          <a:prstGeom prst="rect">
            <a:avLst/>
          </a:prstGeom>
        </p:spPr>
        <p:txBody>
          <a:bodyPr wrap="square">
            <a:spAutoFit/>
          </a:bodyPr>
          <a:lstStyle/>
          <a:p>
            <a:r>
              <a:rPr lang="uk-UA" sz="1400" b="1" dirty="0"/>
              <a:t>Апробація результатів дослідження</a:t>
            </a:r>
            <a:endParaRPr lang="ru-RU" sz="1400" dirty="0"/>
          </a:p>
          <a:p>
            <a:r>
              <a:rPr lang="uk-UA" sz="1400" dirty="0" smtClean="0"/>
              <a:t>Результати </a:t>
            </a:r>
            <a:r>
              <a:rPr lang="uk-UA" sz="1400" dirty="0"/>
              <a:t>досліджень даної магістерської роботи були підтверджені виступом на науковій конференції: </a:t>
            </a:r>
            <a:endParaRPr lang="ru-RU" sz="1400" dirty="0"/>
          </a:p>
          <a:p>
            <a:pPr lvl="0"/>
            <a:r>
              <a:rPr lang="uk-UA" sz="1400" dirty="0"/>
              <a:t>Х</a:t>
            </a:r>
            <a:r>
              <a:rPr lang="en-US" sz="1400" dirty="0"/>
              <a:t>L</a:t>
            </a:r>
            <a:r>
              <a:rPr lang="uk-UA" sz="1400" dirty="0"/>
              <a:t>І</a:t>
            </a:r>
            <a:r>
              <a:rPr lang="en-US" sz="1400" dirty="0"/>
              <a:t>V</a:t>
            </a:r>
            <a:r>
              <a:rPr lang="uk-UA" sz="1400" dirty="0"/>
              <a:t> науково-технічна конференція професорсько-викладацького складу, співробітників та студентів університету (м. Вінниця, </a:t>
            </a:r>
            <a:r>
              <a:rPr lang="ru-RU" sz="1400" dirty="0"/>
              <a:t>2015</a:t>
            </a:r>
            <a:r>
              <a:rPr lang="uk-UA" sz="1400" dirty="0"/>
              <a:t>р.). </a:t>
            </a:r>
            <a:endParaRPr lang="ru-RU" sz="1400" dirty="0"/>
          </a:p>
        </p:txBody>
      </p:sp>
      <p:sp>
        <p:nvSpPr>
          <p:cNvPr id="6" name="Slide Number Placeholder 5"/>
          <p:cNvSpPr>
            <a:spLocks noGrp="1"/>
          </p:cNvSpPr>
          <p:nvPr>
            <p:ph type="sldNum" sz="quarter" idx="12"/>
          </p:nvPr>
        </p:nvSpPr>
        <p:spPr/>
        <p:txBody>
          <a:bodyPr/>
          <a:lstStyle/>
          <a:p>
            <a:pPr>
              <a:defRPr/>
            </a:pPr>
            <a:fld id="{EAAA587D-EC3F-483E-B6AF-2185C5628197}" type="slidenum">
              <a:rPr lang="ru-RU" smtClean="0"/>
              <a:pPr>
                <a:defRPr/>
              </a:pPr>
              <a:t>10</a:t>
            </a:fld>
            <a:endParaRPr lang="ru-RU"/>
          </a:p>
        </p:txBody>
      </p:sp>
    </p:spTree>
    <p:extLst>
      <p:ext uri="{BB962C8B-B14F-4D97-AF65-F5344CB8AC3E}">
        <p14:creationId xmlns:p14="http://schemas.microsoft.com/office/powerpoint/2010/main" val="1278455747"/>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608" y="1196752"/>
            <a:ext cx="9937104" cy="2736304"/>
          </a:xfrm>
        </p:spPr>
        <p:txBody>
          <a:bodyPr>
            <a:noAutofit/>
          </a:bodyPr>
          <a:lstStyle/>
          <a:p>
            <a:r>
              <a:rPr lang="uk-UA" sz="10000" dirty="0" smtClean="0"/>
              <a:t>Дякую за увагу!</a:t>
            </a:r>
            <a:endParaRPr lang="ru-RU" sz="10000" dirty="0"/>
          </a:p>
        </p:txBody>
      </p:sp>
      <p:sp>
        <p:nvSpPr>
          <p:cNvPr id="4" name="Slide Number Placeholder 3"/>
          <p:cNvSpPr>
            <a:spLocks noGrp="1"/>
          </p:cNvSpPr>
          <p:nvPr>
            <p:ph type="sldNum" sz="quarter" idx="12"/>
          </p:nvPr>
        </p:nvSpPr>
        <p:spPr/>
        <p:txBody>
          <a:bodyPr/>
          <a:lstStyle/>
          <a:p>
            <a:pPr>
              <a:defRPr/>
            </a:pPr>
            <a:fld id="{EAAA587D-EC3F-483E-B6AF-2185C5628197}" type="slidenum">
              <a:rPr lang="ru-RU" smtClean="0"/>
              <a:pPr>
                <a:defRPr/>
              </a:pPr>
              <a:t>11</a:t>
            </a:fld>
            <a:endParaRPr lang="ru-RU"/>
          </a:p>
        </p:txBody>
      </p:sp>
    </p:spTree>
    <p:extLst>
      <p:ext uri="{BB962C8B-B14F-4D97-AF65-F5344CB8AC3E}">
        <p14:creationId xmlns:p14="http://schemas.microsoft.com/office/powerpoint/2010/main" val="2830534099"/>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512" y="1168498"/>
            <a:ext cx="8784976" cy="5716886"/>
          </a:xfrm>
          <a:prstGeom prst="rect">
            <a:avLst/>
          </a:prstGeom>
        </p:spPr>
        <p:txBody>
          <a:bodyPr wrap="square">
            <a:spAutoFit/>
          </a:bodyPr>
          <a:lstStyle/>
          <a:p>
            <a:pPr algn="just">
              <a:lnSpc>
                <a:spcPct val="90000"/>
              </a:lnSpc>
            </a:pPr>
            <a:r>
              <a:rPr lang="uk-UA" sz="1500" b="1" dirty="0" smtClean="0">
                <a:latin typeface="Times New Roman" pitchFamily="18" charset="0"/>
                <a:cs typeface="Times New Roman" pitchFamily="18" charset="0"/>
              </a:rPr>
              <a:t>Метою </a:t>
            </a:r>
            <a:r>
              <a:rPr lang="uk-UA" sz="1500" b="1" dirty="0">
                <a:latin typeface="Times New Roman" pitchFamily="18" charset="0"/>
                <a:cs typeface="Times New Roman" pitchFamily="18" charset="0"/>
              </a:rPr>
              <a:t>магістерської дипломної роботи</a:t>
            </a:r>
            <a:r>
              <a:rPr lang="uk-UA" sz="1500" dirty="0">
                <a:latin typeface="Times New Roman" pitchFamily="18" charset="0"/>
                <a:cs typeface="Times New Roman" pitchFamily="18" charset="0"/>
              </a:rPr>
              <a:t> є розробка і дослідження пристрою  дистанційного контролю температури (пристрою вимірювання). </a:t>
            </a:r>
            <a:endParaRPr lang="uk-UA" sz="1500" dirty="0" smtClean="0">
              <a:latin typeface="Times New Roman" pitchFamily="18" charset="0"/>
              <a:cs typeface="Times New Roman" pitchFamily="18" charset="0"/>
            </a:endParaRPr>
          </a:p>
          <a:p>
            <a:pPr algn="just">
              <a:lnSpc>
                <a:spcPct val="90000"/>
              </a:lnSpc>
            </a:pPr>
            <a:r>
              <a:rPr lang="uk-UA" sz="1500" b="1" dirty="0" smtClean="0">
                <a:latin typeface="Times New Roman" pitchFamily="18" charset="0"/>
                <a:cs typeface="Times New Roman" pitchFamily="18" charset="0"/>
              </a:rPr>
              <a:t>Для </a:t>
            </a:r>
            <a:r>
              <a:rPr lang="uk-UA" sz="1500" b="1" dirty="0">
                <a:latin typeface="Times New Roman" pitchFamily="18" charset="0"/>
                <a:cs typeface="Times New Roman" pitchFamily="18" charset="0"/>
              </a:rPr>
              <a:t>досягнення поставленої мети необхідно вирішити такі задачі:</a:t>
            </a:r>
            <a:endParaRPr lang="ru-RU" sz="1500" b="1" dirty="0">
              <a:latin typeface="Times New Roman" pitchFamily="18" charset="0"/>
              <a:cs typeface="Times New Roman" pitchFamily="18" charset="0"/>
            </a:endParaRPr>
          </a:p>
          <a:p>
            <a:pPr lvl="0" algn="just">
              <a:lnSpc>
                <a:spcPct val="90000"/>
              </a:lnSpc>
            </a:pPr>
            <a:r>
              <a:rPr lang="uk-UA" sz="1500" dirty="0" smtClean="0">
                <a:latin typeface="Times New Roman" pitchFamily="18" charset="0"/>
                <a:cs typeface="Times New Roman" pitchFamily="18" charset="0"/>
              </a:rPr>
              <a:t>- проаналізувати </a:t>
            </a:r>
            <a:r>
              <a:rPr lang="uk-UA" sz="1500" dirty="0">
                <a:latin typeface="Times New Roman" pitchFamily="18" charset="0"/>
                <a:cs typeface="Times New Roman" pitchFamily="18" charset="0"/>
              </a:rPr>
              <a:t>технічний розвиток і галузь до якої відноситься пристрій що розробляється;</a:t>
            </a:r>
            <a:endParaRPr lang="ru-RU" sz="1500" dirty="0">
              <a:latin typeface="Times New Roman" pitchFamily="18" charset="0"/>
              <a:cs typeface="Times New Roman" pitchFamily="18" charset="0"/>
            </a:endParaRPr>
          </a:p>
          <a:p>
            <a:pPr lvl="0" algn="just">
              <a:lnSpc>
                <a:spcPct val="90000"/>
              </a:lnSpc>
            </a:pPr>
            <a:r>
              <a:rPr lang="uk-UA" sz="1500" dirty="0" smtClean="0">
                <a:latin typeface="Times New Roman" pitchFamily="18" charset="0"/>
                <a:cs typeface="Times New Roman" pitchFamily="18" charset="0"/>
              </a:rPr>
              <a:t>- провести </a:t>
            </a:r>
            <a:r>
              <a:rPr lang="uk-UA" sz="1500" dirty="0">
                <a:latin typeface="Times New Roman" pitchFamily="18" charset="0"/>
                <a:cs typeface="Times New Roman" pitchFamily="18" charset="0"/>
              </a:rPr>
              <a:t>порівняльну характеристику пристрою, що розробляється з вже існуючими </a:t>
            </a:r>
            <a:r>
              <a:rPr lang="uk-UA" sz="1500" dirty="0" smtClean="0">
                <a:latin typeface="Times New Roman" pitchFamily="18" charset="0"/>
                <a:cs typeface="Times New Roman" pitchFamily="18" charset="0"/>
              </a:rPr>
              <a:t>аналогами </a:t>
            </a:r>
            <a:r>
              <a:rPr lang="uk-UA" sz="1500" dirty="0">
                <a:latin typeface="Times New Roman" pitchFamily="18" charset="0"/>
                <a:cs typeface="Times New Roman" pitchFamily="18" charset="0"/>
              </a:rPr>
              <a:t>та прототипом, вказати на переваги та недоліки;</a:t>
            </a:r>
            <a:endParaRPr lang="ru-RU" sz="1500" dirty="0">
              <a:latin typeface="Times New Roman" pitchFamily="18" charset="0"/>
              <a:cs typeface="Times New Roman" pitchFamily="18" charset="0"/>
            </a:endParaRPr>
          </a:p>
          <a:p>
            <a:pPr lvl="0" algn="just">
              <a:lnSpc>
                <a:spcPct val="90000"/>
              </a:lnSpc>
            </a:pPr>
            <a:r>
              <a:rPr lang="uk-UA" sz="1500" dirty="0" smtClean="0">
                <a:latin typeface="Times New Roman" pitchFamily="18" charset="0"/>
                <a:cs typeface="Times New Roman" pitchFamily="18" charset="0"/>
              </a:rPr>
              <a:t>- проаналізувати </a:t>
            </a:r>
            <a:r>
              <a:rPr lang="uk-UA" sz="1500" dirty="0">
                <a:latin typeface="Times New Roman" pitchFamily="18" charset="0"/>
                <a:cs typeface="Times New Roman" pitchFamily="18" charset="0"/>
              </a:rPr>
              <a:t>електричну принципову схему пристрою;</a:t>
            </a:r>
            <a:endParaRPr lang="ru-RU" sz="1500" dirty="0">
              <a:latin typeface="Times New Roman" pitchFamily="18" charset="0"/>
              <a:cs typeface="Times New Roman" pitchFamily="18" charset="0"/>
            </a:endParaRPr>
          </a:p>
          <a:p>
            <a:pPr lvl="0" algn="just">
              <a:lnSpc>
                <a:spcPct val="90000"/>
              </a:lnSpc>
            </a:pPr>
            <a:r>
              <a:rPr lang="uk-UA" sz="1500" dirty="0" smtClean="0">
                <a:latin typeface="Times New Roman" pitchFamily="18" charset="0"/>
                <a:cs typeface="Times New Roman" pitchFamily="18" charset="0"/>
              </a:rPr>
              <a:t>- провести </a:t>
            </a:r>
            <a:r>
              <a:rPr lang="uk-UA" sz="1500" dirty="0">
                <a:latin typeface="Times New Roman" pitchFamily="18" charset="0"/>
                <a:cs typeface="Times New Roman" pitchFamily="18" charset="0"/>
              </a:rPr>
              <a:t>аналіз технічних вимог до конструкції пристрою;</a:t>
            </a:r>
            <a:endParaRPr lang="ru-RU" sz="1500" dirty="0">
              <a:latin typeface="Times New Roman" pitchFamily="18" charset="0"/>
              <a:cs typeface="Times New Roman" pitchFamily="18" charset="0"/>
            </a:endParaRPr>
          </a:p>
          <a:p>
            <a:pPr lvl="0" algn="just">
              <a:lnSpc>
                <a:spcPct val="90000"/>
              </a:lnSpc>
            </a:pPr>
            <a:r>
              <a:rPr lang="uk-UA" sz="1500" dirty="0" smtClean="0">
                <a:latin typeface="Times New Roman" pitchFamily="18" charset="0"/>
                <a:cs typeface="Times New Roman" pitchFamily="18" charset="0"/>
              </a:rPr>
              <a:t>- провести </a:t>
            </a:r>
            <a:r>
              <a:rPr lang="uk-UA" sz="1500" dirty="0">
                <a:latin typeface="Times New Roman" pitchFamily="18" charset="0"/>
                <a:cs typeface="Times New Roman" pitchFamily="18" charset="0"/>
              </a:rPr>
              <a:t>компонування елементів друкованої плати та трасування з’єднань;</a:t>
            </a:r>
            <a:endParaRPr lang="ru-RU" sz="1500" dirty="0">
              <a:latin typeface="Times New Roman" pitchFamily="18" charset="0"/>
              <a:cs typeface="Times New Roman" pitchFamily="18" charset="0"/>
            </a:endParaRPr>
          </a:p>
          <a:p>
            <a:pPr lvl="0" algn="just">
              <a:lnSpc>
                <a:spcPct val="90000"/>
              </a:lnSpc>
            </a:pPr>
            <a:r>
              <a:rPr lang="uk-UA" sz="1500" dirty="0" smtClean="0">
                <a:latin typeface="Times New Roman" pitchFamily="18" charset="0"/>
                <a:cs typeface="Times New Roman" pitchFamily="18" charset="0"/>
              </a:rPr>
              <a:t>- провести </a:t>
            </a:r>
            <a:r>
              <a:rPr lang="uk-UA" sz="1500" dirty="0">
                <a:latin typeface="Times New Roman" pitchFamily="18" charset="0"/>
                <a:cs typeface="Times New Roman" pitchFamily="18" charset="0"/>
              </a:rPr>
              <a:t>електричні розрахунки друкованої плати, розрахунки електромагнітної сумісності, механічної міцності друкованої плати, розрахунок надійності;</a:t>
            </a:r>
            <a:endParaRPr lang="ru-RU" sz="1500" dirty="0">
              <a:latin typeface="Times New Roman" pitchFamily="18" charset="0"/>
              <a:cs typeface="Times New Roman" pitchFamily="18" charset="0"/>
            </a:endParaRPr>
          </a:p>
          <a:p>
            <a:pPr lvl="0" algn="just">
              <a:lnSpc>
                <a:spcPct val="90000"/>
              </a:lnSpc>
            </a:pPr>
            <a:r>
              <a:rPr lang="uk-UA" sz="1500" dirty="0" smtClean="0">
                <a:latin typeface="Times New Roman" pitchFamily="18" charset="0"/>
                <a:cs typeface="Times New Roman" pitchFamily="18" charset="0"/>
              </a:rPr>
              <a:t>- провести </a:t>
            </a:r>
            <a:r>
              <a:rPr lang="uk-UA" sz="1500" dirty="0">
                <a:latin typeface="Times New Roman" pitchFamily="18" charset="0"/>
                <a:cs typeface="Times New Roman" pitchFamily="18" charset="0"/>
              </a:rPr>
              <a:t>дослідження на предмет порівняння ефективності датчиків температури, що можуть використовуватись у пристрої дистанційного контролю температури</a:t>
            </a:r>
            <a:r>
              <a:rPr lang="ru-RU" sz="1500" dirty="0">
                <a:latin typeface="Times New Roman" pitchFamily="18" charset="0"/>
                <a:cs typeface="Times New Roman" pitchFamily="18" charset="0"/>
              </a:rPr>
              <a:t>; </a:t>
            </a:r>
          </a:p>
          <a:p>
            <a:pPr lvl="0" algn="just">
              <a:lnSpc>
                <a:spcPct val="90000"/>
              </a:lnSpc>
            </a:pPr>
            <a:r>
              <a:rPr lang="uk-UA" sz="1500" dirty="0" smtClean="0">
                <a:latin typeface="Times New Roman" pitchFamily="18" charset="0"/>
                <a:cs typeface="Times New Roman" pitchFamily="18" charset="0"/>
              </a:rPr>
              <a:t>- розглянути </a:t>
            </a:r>
            <a:r>
              <a:rPr lang="uk-UA" sz="1500" dirty="0">
                <a:latin typeface="Times New Roman" pitchFamily="18" charset="0"/>
                <a:cs typeface="Times New Roman" pitchFamily="18" charset="0"/>
              </a:rPr>
              <a:t>економічну частину</a:t>
            </a:r>
            <a:r>
              <a:rPr lang="en-US" sz="1500" dirty="0">
                <a:latin typeface="Times New Roman" pitchFamily="18" charset="0"/>
                <a:cs typeface="Times New Roman" pitchFamily="18" charset="0"/>
              </a:rPr>
              <a:t>;</a:t>
            </a:r>
            <a:endParaRPr lang="ru-RU" sz="1500" dirty="0">
              <a:latin typeface="Times New Roman" pitchFamily="18" charset="0"/>
              <a:cs typeface="Times New Roman" pitchFamily="18" charset="0"/>
            </a:endParaRPr>
          </a:p>
          <a:p>
            <a:pPr lvl="0" algn="just">
              <a:lnSpc>
                <a:spcPct val="90000"/>
              </a:lnSpc>
            </a:pPr>
            <a:r>
              <a:rPr lang="uk-UA" sz="1500" dirty="0" smtClean="0">
                <a:latin typeface="Times New Roman" pitchFamily="18" charset="0"/>
                <a:cs typeface="Times New Roman" pitchFamily="18" charset="0"/>
              </a:rPr>
              <a:t>- розглянути </a:t>
            </a:r>
            <a:r>
              <a:rPr lang="uk-UA" sz="1500" dirty="0">
                <a:latin typeface="Times New Roman" pitchFamily="18" charset="0"/>
                <a:cs typeface="Times New Roman" pitchFamily="18" charset="0"/>
              </a:rPr>
              <a:t>питання охорони праці</a:t>
            </a:r>
            <a:r>
              <a:rPr lang="uk-UA" sz="1500" dirty="0" smtClean="0">
                <a:latin typeface="Times New Roman" pitchFamily="18" charset="0"/>
                <a:cs typeface="Times New Roman" pitchFamily="18" charset="0"/>
              </a:rPr>
              <a:t>.</a:t>
            </a:r>
          </a:p>
          <a:p>
            <a:pPr algn="just">
              <a:lnSpc>
                <a:spcPct val="90000"/>
              </a:lnSpc>
            </a:pPr>
            <a:r>
              <a:rPr lang="uk-UA" sz="1500" b="1" dirty="0">
                <a:latin typeface="Times New Roman" pitchFamily="18" charset="0"/>
                <a:cs typeface="Times New Roman" pitchFamily="18" charset="0"/>
              </a:rPr>
              <a:t>Об’єктом дослідження</a:t>
            </a:r>
            <a:r>
              <a:rPr lang="uk-UA" sz="1500" dirty="0">
                <a:latin typeface="Times New Roman" pitchFamily="18" charset="0"/>
                <a:cs typeface="Times New Roman" pitchFamily="18" charset="0"/>
              </a:rPr>
              <a:t> є пристрій дистанційного контролю температури (пристрій вимірювання). </a:t>
            </a:r>
            <a:endParaRPr lang="ru-RU" sz="1500" dirty="0">
              <a:latin typeface="Times New Roman" pitchFamily="18" charset="0"/>
              <a:cs typeface="Times New Roman" pitchFamily="18" charset="0"/>
            </a:endParaRPr>
          </a:p>
          <a:p>
            <a:pPr algn="just">
              <a:lnSpc>
                <a:spcPct val="90000"/>
              </a:lnSpc>
            </a:pPr>
            <a:r>
              <a:rPr lang="uk-UA" sz="1500" b="1" dirty="0">
                <a:latin typeface="Times New Roman" pitchFamily="18" charset="0"/>
                <a:cs typeface="Times New Roman" pitchFamily="18" charset="0"/>
              </a:rPr>
              <a:t>Предметом дослідження</a:t>
            </a:r>
            <a:r>
              <a:rPr lang="uk-UA" sz="1500" dirty="0">
                <a:latin typeface="Times New Roman" pitchFamily="18" charset="0"/>
                <a:cs typeface="Times New Roman" pitchFamily="18" charset="0"/>
              </a:rPr>
              <a:t> є ідеологія технічного розвитку напрямку  розподіленого контролю температури.</a:t>
            </a:r>
            <a:endParaRPr lang="ru-RU" sz="1500" dirty="0">
              <a:latin typeface="Times New Roman" pitchFamily="18" charset="0"/>
              <a:cs typeface="Times New Roman" pitchFamily="18" charset="0"/>
            </a:endParaRPr>
          </a:p>
          <a:p>
            <a:pPr algn="just">
              <a:lnSpc>
                <a:spcPct val="90000"/>
              </a:lnSpc>
            </a:pPr>
            <a:r>
              <a:rPr lang="uk-UA" sz="1500" b="1" dirty="0" smtClean="0">
                <a:latin typeface="Times New Roman" pitchFamily="18" charset="0"/>
                <a:cs typeface="Times New Roman" pitchFamily="18" charset="0"/>
              </a:rPr>
              <a:t>Наукова </a:t>
            </a:r>
            <a:r>
              <a:rPr lang="uk-UA" sz="1500" b="1" dirty="0">
                <a:latin typeface="Times New Roman" pitchFamily="18" charset="0"/>
                <a:cs typeface="Times New Roman" pitchFamily="18" charset="0"/>
              </a:rPr>
              <a:t>новизна</a:t>
            </a:r>
            <a:r>
              <a:rPr lang="uk-UA" sz="1500" dirty="0">
                <a:latin typeface="Times New Roman" pitchFamily="18" charset="0"/>
                <a:cs typeface="Times New Roman" pitchFamily="18" charset="0"/>
              </a:rPr>
              <a:t> роботи полягає в тому, що вперше було запропоновано інтегральний критерій ефективності для визначення найефективнішого датчика температури для пристрою дистанційного контролю температури, що дозволило визначити оптимальне схемотехнічне рішення пристрою. </a:t>
            </a:r>
            <a:endParaRPr lang="ru-RU" sz="1500" dirty="0">
              <a:latin typeface="Times New Roman" pitchFamily="18" charset="0"/>
              <a:cs typeface="Times New Roman" pitchFamily="18" charset="0"/>
            </a:endParaRPr>
          </a:p>
          <a:p>
            <a:pPr algn="just">
              <a:lnSpc>
                <a:spcPct val="90000"/>
              </a:lnSpc>
            </a:pPr>
            <a:r>
              <a:rPr lang="uk-UA" sz="1500" b="1" dirty="0">
                <a:latin typeface="Times New Roman" pitchFamily="18" charset="0"/>
                <a:cs typeface="Times New Roman" pitchFamily="18" charset="0"/>
              </a:rPr>
              <a:t>Практичне значення </a:t>
            </a:r>
            <a:r>
              <a:rPr lang="uk-UA" sz="1500" dirty="0">
                <a:latin typeface="Times New Roman" pitchFamily="18" charset="0"/>
                <a:cs typeface="Times New Roman" pitchFamily="18" charset="0"/>
              </a:rPr>
              <a:t>одержаних </a:t>
            </a:r>
            <a:r>
              <a:rPr lang="uk-UA" sz="1500" dirty="0" smtClean="0">
                <a:latin typeface="Times New Roman" pitchFamily="18" charset="0"/>
                <a:cs typeface="Times New Roman" pitchFamily="18" charset="0"/>
              </a:rPr>
              <a:t>результатів полягає у тому, що проведене </a:t>
            </a:r>
            <a:r>
              <a:rPr lang="uk-UA" sz="1500" dirty="0">
                <a:latin typeface="Times New Roman" pitchFamily="18" charset="0"/>
                <a:cs typeface="Times New Roman" pitchFamily="18" charset="0"/>
              </a:rPr>
              <a:t>комп’ютерне моделювання пристрою дистанційного контролю температури при різних датчиках температури та досліджено їхні технічні характеристики. Отримані характеристики роботи пристрою при кожному з датчиків температури, на основі яких був визначено, що датчик температури </a:t>
            </a:r>
            <a:r>
              <a:rPr lang="en-US" sz="1500" dirty="0">
                <a:latin typeface="Times New Roman" pitchFamily="18" charset="0"/>
                <a:cs typeface="Times New Roman" pitchFamily="18" charset="0"/>
              </a:rPr>
              <a:t>TMP</a:t>
            </a:r>
            <a:r>
              <a:rPr lang="ru-RU" sz="1500" dirty="0">
                <a:latin typeface="Times New Roman" pitchFamily="18" charset="0"/>
                <a:cs typeface="Times New Roman" pitchFamily="18" charset="0"/>
              </a:rPr>
              <a:t>104</a:t>
            </a:r>
            <a:r>
              <a:rPr lang="uk-UA" sz="1500" dirty="0">
                <a:latin typeface="Times New Roman" pitchFamily="18" charset="0"/>
                <a:cs typeface="Times New Roman" pitchFamily="18" charset="0"/>
              </a:rPr>
              <a:t> є найефективнішим варіантом для даного пристрою дистанційного контролю температури.</a:t>
            </a:r>
            <a:endParaRPr lang="ru-RU" sz="1500" dirty="0">
              <a:latin typeface="Times New Roman" pitchFamily="18" charset="0"/>
              <a:cs typeface="Times New Roman" pitchFamily="18" charset="0"/>
            </a:endParaRPr>
          </a:p>
          <a:p>
            <a:pPr algn="ctr" fontAlgn="auto">
              <a:lnSpc>
                <a:spcPct val="115000"/>
              </a:lnSpc>
              <a:spcBef>
                <a:spcPts val="0"/>
              </a:spcBef>
              <a:spcAft>
                <a:spcPts val="0"/>
              </a:spcAft>
              <a:defRPr/>
            </a:pPr>
            <a:endParaRPr lang="ru-RU" sz="1400"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6" name="Slide Number Placeholder 5"/>
          <p:cNvSpPr>
            <a:spLocks noGrp="1"/>
          </p:cNvSpPr>
          <p:nvPr>
            <p:ph type="sldNum" sz="quarter" idx="12"/>
          </p:nvPr>
        </p:nvSpPr>
        <p:spPr/>
        <p:txBody>
          <a:bodyPr/>
          <a:lstStyle/>
          <a:p>
            <a:pPr>
              <a:defRPr/>
            </a:pPr>
            <a:fld id="{EAAA587D-EC3F-483E-B6AF-2185C5628197}" type="slidenum">
              <a:rPr lang="ru-RU" smtClean="0"/>
              <a:pPr>
                <a:defRPr/>
              </a:pPr>
              <a:t>2</a:t>
            </a:fld>
            <a:endParaRPr lang="ru-RU"/>
          </a:p>
        </p:txBody>
      </p:sp>
    </p:spTree>
    <p:extLst>
      <p:ext uri="{BB962C8B-B14F-4D97-AF65-F5344CB8AC3E}">
        <p14:creationId xmlns:p14="http://schemas.microsoft.com/office/powerpoint/2010/main" val="1221371732"/>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99339" y="817674"/>
            <a:ext cx="7545319" cy="764889"/>
          </a:xfrm>
          <a:prstGeom prst="rect">
            <a:avLst/>
          </a:prstGeom>
        </p:spPr>
        <p:txBody>
          <a:bodyPr wrap="square">
            <a:spAutoFit/>
          </a:bodyPr>
          <a:lstStyle/>
          <a:p>
            <a:pPr algn="ctr" fontAlgn="auto">
              <a:lnSpc>
                <a:spcPct val="115000"/>
              </a:lnSpc>
              <a:spcBef>
                <a:spcPts val="0"/>
              </a:spcBef>
              <a:spcAft>
                <a:spcPts val="0"/>
              </a:spcAft>
              <a:defRPr/>
            </a:pPr>
            <a:r>
              <a:rPr lang="uk-UA" sz="20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Загальний принцип роботи пристроїв дистанційного контролю температури об’єкта</a:t>
            </a:r>
            <a:endParaRPr lang="ru-RU" sz="1600" b="1"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 name="Object 3"/>
          <p:cNvGraphicFramePr>
            <a:graphicFrameLocks noChangeAspect="1"/>
          </p:cNvGraphicFramePr>
          <p:nvPr>
            <p:extLst>
              <p:ext uri="{D42A27DB-BD31-4B8C-83A1-F6EECF244321}">
                <p14:modId xmlns:p14="http://schemas.microsoft.com/office/powerpoint/2010/main" val="242793460"/>
              </p:ext>
            </p:extLst>
          </p:nvPr>
        </p:nvGraphicFramePr>
        <p:xfrm>
          <a:off x="1144072" y="1844824"/>
          <a:ext cx="6855851" cy="3816424"/>
        </p:xfrm>
        <a:graphic>
          <a:graphicData uri="http://schemas.openxmlformats.org/presentationml/2006/ole">
            <mc:AlternateContent xmlns:mc="http://schemas.openxmlformats.org/markup-compatibility/2006">
              <mc:Choice xmlns:v="urn:schemas-microsoft-com:vml" Requires="v">
                <p:oleObj spid="_x0000_s2054" name="Visio" r:id="rId3" imgW="9953588" imgH="5543640" progId="Visio.Drawing.11">
                  <p:embed/>
                </p:oleObj>
              </mc:Choice>
              <mc:Fallback>
                <p:oleObj name="Visio" r:id="rId3" imgW="9953588" imgH="554364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4072" y="1844824"/>
                        <a:ext cx="6855851" cy="3816424"/>
                      </a:xfrm>
                      <a:prstGeom prst="rect">
                        <a:avLst/>
                      </a:prstGeom>
                      <a:noFill/>
                    </p:spPr>
                  </p:pic>
                </p:oleObj>
              </mc:Fallback>
            </mc:AlternateContent>
          </a:graphicData>
        </a:graphic>
      </p:graphicFrame>
      <p:sp>
        <p:nvSpPr>
          <p:cNvPr id="6" name="Rectangle 5"/>
          <p:cNvSpPr/>
          <p:nvPr/>
        </p:nvSpPr>
        <p:spPr>
          <a:xfrm>
            <a:off x="780967" y="5805264"/>
            <a:ext cx="7545319" cy="697627"/>
          </a:xfrm>
          <a:prstGeom prst="rect">
            <a:avLst/>
          </a:prstGeom>
        </p:spPr>
        <p:txBody>
          <a:bodyPr wrap="square">
            <a:spAutoFit/>
          </a:bodyPr>
          <a:lstStyle/>
          <a:p>
            <a:pPr algn="ctr" fontAlgn="auto">
              <a:lnSpc>
                <a:spcPct val="115000"/>
              </a:lnSpc>
              <a:spcBef>
                <a:spcPts val="0"/>
              </a:spcBef>
              <a:spcAft>
                <a:spcPts val="0"/>
              </a:spcAft>
              <a:defRPr/>
            </a:pPr>
            <a:r>
              <a:rPr lang="uk-UA"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Рисунок 1 – Схема принципу роботи пристрою дистанційного контролю температури об’єкта</a:t>
            </a:r>
            <a:endParaRPr lang="ru-RU" sz="1400"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7" name="Slide Number Placeholder 6"/>
          <p:cNvSpPr>
            <a:spLocks noGrp="1"/>
          </p:cNvSpPr>
          <p:nvPr>
            <p:ph type="sldNum" sz="quarter" idx="12"/>
          </p:nvPr>
        </p:nvSpPr>
        <p:spPr/>
        <p:txBody>
          <a:bodyPr/>
          <a:lstStyle/>
          <a:p>
            <a:pPr>
              <a:defRPr/>
            </a:pPr>
            <a:fld id="{EAAA587D-EC3F-483E-B6AF-2185C5628197}" type="slidenum">
              <a:rPr lang="ru-RU" smtClean="0"/>
              <a:pPr>
                <a:defRPr/>
              </a:pPr>
              <a:t>3</a:t>
            </a:fld>
            <a:endParaRPr lang="ru-RU"/>
          </a:p>
        </p:txBody>
      </p:sp>
    </p:spTree>
    <p:extLst>
      <p:ext uri="{BB962C8B-B14F-4D97-AF65-F5344CB8AC3E}">
        <p14:creationId xmlns:p14="http://schemas.microsoft.com/office/powerpoint/2010/main" val="780352770"/>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817674"/>
            <a:ext cx="8496944" cy="800219"/>
          </a:xfrm>
          <a:prstGeom prst="rect">
            <a:avLst/>
          </a:prstGeom>
        </p:spPr>
        <p:txBody>
          <a:bodyPr wrap="square">
            <a:spAutoFit/>
          </a:bodyPr>
          <a:lstStyle/>
          <a:p>
            <a:pPr algn="ctr" fontAlgn="auto">
              <a:lnSpc>
                <a:spcPct val="115000"/>
              </a:lnSpc>
              <a:spcBef>
                <a:spcPts val="0"/>
              </a:spcBef>
              <a:spcAft>
                <a:spcPts val="0"/>
              </a:spcAft>
              <a:defRPr/>
            </a:pPr>
            <a:r>
              <a:rPr lang="uk-UA" sz="20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Варіативний вибір схемотехнічного рішення пристрою дистанційного контролю температури об’єкта</a:t>
            </a:r>
            <a:endParaRPr lang="ru-RU" sz="1600" b="1"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Rectangle 5"/>
          <p:cNvSpPr/>
          <p:nvPr/>
        </p:nvSpPr>
        <p:spPr>
          <a:xfrm>
            <a:off x="780967" y="5805264"/>
            <a:ext cx="7545319" cy="729430"/>
          </a:xfrm>
          <a:prstGeom prst="rect">
            <a:avLst/>
          </a:prstGeom>
        </p:spPr>
        <p:txBody>
          <a:bodyPr wrap="square">
            <a:spAutoFit/>
          </a:bodyPr>
          <a:lstStyle/>
          <a:p>
            <a:pPr algn="ctr" fontAlgn="auto">
              <a:lnSpc>
                <a:spcPct val="115000"/>
              </a:lnSpc>
              <a:spcBef>
                <a:spcPts val="0"/>
              </a:spcBef>
              <a:spcAft>
                <a:spcPts val="0"/>
              </a:spcAft>
              <a:defRPr/>
            </a:pPr>
            <a:r>
              <a:rPr lang="uk-UA"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Рисунок 2 – Схема електрична принципова обраного пристрою дистанційного контролю температури об’єкта</a:t>
            </a:r>
            <a:endParaRPr lang="ru-RU" sz="1400"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pic>
        <p:nvPicPr>
          <p:cNvPr id="7" name="Picture 6"/>
          <p:cNvPicPr/>
          <p:nvPr/>
        </p:nvPicPr>
        <p:blipFill>
          <a:blip r:embed="rId2"/>
          <a:stretch>
            <a:fillRect/>
          </a:stretch>
        </p:blipFill>
        <p:spPr>
          <a:xfrm>
            <a:off x="1979712" y="1685121"/>
            <a:ext cx="5202143" cy="3976127"/>
          </a:xfrm>
          <a:prstGeom prst="rect">
            <a:avLst/>
          </a:prstGeom>
        </p:spPr>
      </p:pic>
      <p:sp>
        <p:nvSpPr>
          <p:cNvPr id="5" name="Slide Number Placeholder 4"/>
          <p:cNvSpPr>
            <a:spLocks noGrp="1"/>
          </p:cNvSpPr>
          <p:nvPr>
            <p:ph type="sldNum" sz="quarter" idx="12"/>
          </p:nvPr>
        </p:nvSpPr>
        <p:spPr/>
        <p:txBody>
          <a:bodyPr/>
          <a:lstStyle/>
          <a:p>
            <a:pPr>
              <a:defRPr/>
            </a:pPr>
            <a:fld id="{EAAA587D-EC3F-483E-B6AF-2185C5628197}" type="slidenum">
              <a:rPr lang="ru-RU" smtClean="0"/>
              <a:pPr>
                <a:defRPr/>
              </a:pPr>
              <a:t>4</a:t>
            </a:fld>
            <a:endParaRPr lang="ru-RU"/>
          </a:p>
        </p:txBody>
      </p:sp>
    </p:spTree>
    <p:extLst>
      <p:ext uri="{BB962C8B-B14F-4D97-AF65-F5344CB8AC3E}">
        <p14:creationId xmlns:p14="http://schemas.microsoft.com/office/powerpoint/2010/main" val="3281937120"/>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817674"/>
            <a:ext cx="8496944" cy="800219"/>
          </a:xfrm>
          <a:prstGeom prst="rect">
            <a:avLst/>
          </a:prstGeom>
        </p:spPr>
        <p:txBody>
          <a:bodyPr wrap="square">
            <a:spAutoFit/>
          </a:bodyPr>
          <a:lstStyle/>
          <a:p>
            <a:pPr algn="ctr" fontAlgn="auto">
              <a:lnSpc>
                <a:spcPct val="115000"/>
              </a:lnSpc>
              <a:spcBef>
                <a:spcPts val="0"/>
              </a:spcBef>
              <a:spcAft>
                <a:spcPts val="0"/>
              </a:spcAft>
              <a:defRPr/>
            </a:pPr>
            <a:r>
              <a:rPr lang="uk-UA" sz="20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Дослідження пристрою дистанційного контролю температури об’єкта</a:t>
            </a:r>
            <a:endParaRPr lang="ru-RU" sz="1600" b="1"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Rectangle 3"/>
          <p:cNvSpPr/>
          <p:nvPr/>
        </p:nvSpPr>
        <p:spPr>
          <a:xfrm>
            <a:off x="683568" y="1772816"/>
            <a:ext cx="7776864" cy="2031325"/>
          </a:xfrm>
          <a:prstGeom prst="rect">
            <a:avLst/>
          </a:prstGeom>
        </p:spPr>
        <p:txBody>
          <a:bodyPr wrap="square">
            <a:spAutoFit/>
          </a:bodyPr>
          <a:lstStyle/>
          <a:p>
            <a:r>
              <a:rPr lang="uk-UA" dirty="0" smtClean="0"/>
              <a:t>	Задачею </a:t>
            </a:r>
            <a:r>
              <a:rPr lang="uk-UA" dirty="0"/>
              <a:t>дослідження є проведення критеріальної оцінки ефективності роботи різних типів датчиків </a:t>
            </a:r>
            <a:r>
              <a:rPr lang="uk-UA" dirty="0" smtClean="0"/>
              <a:t>температури у складі пристрою дистанційного контролю температури на </a:t>
            </a:r>
            <a:r>
              <a:rPr lang="uk-UA" dirty="0"/>
              <a:t>основі дослідження роботи схеми пристрою та технічних параметрів датчиків для виявлення найкращого варіанту реалізації пристрою дистанційного контролю температури</a:t>
            </a:r>
            <a:r>
              <a:rPr lang="uk-UA" dirty="0" smtClean="0"/>
              <a:t>. Для порівняння були обрані датчики температури </a:t>
            </a:r>
            <a:r>
              <a:rPr lang="en-US" dirty="0" smtClean="0"/>
              <a:t>DS18S20</a:t>
            </a:r>
            <a:r>
              <a:rPr lang="uk-UA" dirty="0" smtClean="0"/>
              <a:t>, </a:t>
            </a:r>
            <a:r>
              <a:rPr lang="en-US" dirty="0" smtClean="0"/>
              <a:t>MAX6575L/H</a:t>
            </a:r>
            <a:r>
              <a:rPr lang="uk-UA" dirty="0" smtClean="0"/>
              <a:t>, </a:t>
            </a:r>
            <a:r>
              <a:rPr lang="en-US" dirty="0" smtClean="0"/>
              <a:t>TMP104</a:t>
            </a:r>
            <a:r>
              <a:rPr lang="uk-UA" dirty="0" smtClean="0"/>
              <a:t>, </a:t>
            </a:r>
            <a:r>
              <a:rPr lang="en-US" dirty="0" smtClean="0"/>
              <a:t>TMP141</a:t>
            </a:r>
            <a:r>
              <a:rPr lang="uk-UA" dirty="0" smtClean="0"/>
              <a:t>.</a:t>
            </a:r>
            <a:r>
              <a:rPr lang="en-US" dirty="0" smtClean="0"/>
              <a:t> </a:t>
            </a:r>
            <a:endParaRPr lang="ru-RU" dirty="0"/>
          </a:p>
        </p:txBody>
      </p:sp>
      <p:sp>
        <p:nvSpPr>
          <p:cNvPr id="8" name="Rectangle 7"/>
          <p:cNvSpPr/>
          <p:nvPr/>
        </p:nvSpPr>
        <p:spPr>
          <a:xfrm>
            <a:off x="683568" y="4399944"/>
            <a:ext cx="4572000" cy="1477328"/>
          </a:xfrm>
          <a:prstGeom prst="rect">
            <a:avLst/>
          </a:prstGeom>
        </p:spPr>
        <p:txBody>
          <a:bodyPr>
            <a:spAutoFit/>
          </a:bodyPr>
          <a:lstStyle/>
          <a:p>
            <a:pPr lvl="0"/>
            <a:r>
              <a:rPr lang="uk-UA" dirty="0" smtClean="0"/>
              <a:t>- Діапазон </a:t>
            </a:r>
            <a:r>
              <a:rPr lang="uk-UA" dirty="0"/>
              <a:t>вимірюваних температур.</a:t>
            </a:r>
            <a:endParaRPr lang="ru-RU" dirty="0"/>
          </a:p>
          <a:p>
            <a:pPr lvl="0"/>
            <a:r>
              <a:rPr lang="uk-UA" dirty="0" smtClean="0"/>
              <a:t>- Точність </a:t>
            </a:r>
            <a:r>
              <a:rPr lang="uk-UA" dirty="0"/>
              <a:t>вимірювання.</a:t>
            </a:r>
            <a:endParaRPr lang="ru-RU" dirty="0"/>
          </a:p>
          <a:p>
            <a:pPr lvl="0"/>
            <a:r>
              <a:rPr lang="uk-UA" dirty="0" smtClean="0"/>
              <a:t>- Споживана </a:t>
            </a:r>
            <a:r>
              <a:rPr lang="uk-UA" dirty="0"/>
              <a:t>потужність.</a:t>
            </a:r>
            <a:endParaRPr lang="ru-RU" dirty="0"/>
          </a:p>
          <a:p>
            <a:pPr lvl="0"/>
            <a:r>
              <a:rPr lang="uk-UA" dirty="0" smtClean="0"/>
              <a:t>- Швидкодія</a:t>
            </a:r>
            <a:r>
              <a:rPr lang="uk-UA" dirty="0"/>
              <a:t>.</a:t>
            </a:r>
            <a:endParaRPr lang="ru-RU" dirty="0"/>
          </a:p>
          <a:p>
            <a:pPr lvl="0"/>
            <a:r>
              <a:rPr lang="uk-UA" dirty="0" smtClean="0"/>
              <a:t>- Габаритні </a:t>
            </a:r>
            <a:r>
              <a:rPr lang="uk-UA" dirty="0"/>
              <a:t>розміри.</a:t>
            </a:r>
            <a:endParaRPr lang="ru-RU" dirty="0"/>
          </a:p>
        </p:txBody>
      </p:sp>
      <p:sp>
        <p:nvSpPr>
          <p:cNvPr id="9" name="Rectangle 8"/>
          <p:cNvSpPr/>
          <p:nvPr/>
        </p:nvSpPr>
        <p:spPr>
          <a:xfrm>
            <a:off x="683568" y="3967896"/>
            <a:ext cx="7776864" cy="369332"/>
          </a:xfrm>
          <a:prstGeom prst="rect">
            <a:avLst/>
          </a:prstGeom>
        </p:spPr>
        <p:txBody>
          <a:bodyPr wrap="square">
            <a:spAutoFit/>
          </a:bodyPr>
          <a:lstStyle/>
          <a:p>
            <a:pPr lvl="0"/>
            <a:r>
              <a:rPr lang="uk-UA" dirty="0" smtClean="0"/>
              <a:t>Параметри датчиків  температури для критеріального оцінювання: </a:t>
            </a:r>
            <a:endParaRPr lang="ru-RU" dirty="0"/>
          </a:p>
        </p:txBody>
      </p:sp>
      <p:sp>
        <p:nvSpPr>
          <p:cNvPr id="10" name="Slide Number Placeholder 9"/>
          <p:cNvSpPr>
            <a:spLocks noGrp="1"/>
          </p:cNvSpPr>
          <p:nvPr>
            <p:ph type="sldNum" sz="quarter" idx="12"/>
          </p:nvPr>
        </p:nvSpPr>
        <p:spPr/>
        <p:txBody>
          <a:bodyPr/>
          <a:lstStyle/>
          <a:p>
            <a:pPr>
              <a:defRPr/>
            </a:pPr>
            <a:fld id="{EAAA587D-EC3F-483E-B6AF-2185C5628197}" type="slidenum">
              <a:rPr lang="ru-RU" smtClean="0"/>
              <a:pPr>
                <a:defRPr/>
              </a:pPr>
              <a:t>5</a:t>
            </a:fld>
            <a:endParaRPr lang="ru-RU"/>
          </a:p>
        </p:txBody>
      </p:sp>
    </p:spTree>
    <p:extLst>
      <p:ext uri="{BB962C8B-B14F-4D97-AF65-F5344CB8AC3E}">
        <p14:creationId xmlns:p14="http://schemas.microsoft.com/office/powerpoint/2010/main" val="4169368147"/>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8898" y="817674"/>
            <a:ext cx="8511574" cy="410946"/>
          </a:xfrm>
          <a:prstGeom prst="rect">
            <a:avLst/>
          </a:prstGeom>
        </p:spPr>
        <p:txBody>
          <a:bodyPr wrap="square">
            <a:spAutoFit/>
          </a:bodyPr>
          <a:lstStyle/>
          <a:p>
            <a:pPr algn="ctr" fontAlgn="auto">
              <a:lnSpc>
                <a:spcPct val="115000"/>
              </a:lnSpc>
              <a:spcBef>
                <a:spcPts val="0"/>
              </a:spcBef>
              <a:spcAft>
                <a:spcPts val="0"/>
              </a:spcAft>
              <a:defRPr/>
            </a:pPr>
            <a:r>
              <a:rPr lang="uk-UA" sz="20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Коефіцієнти ефективності</a:t>
            </a:r>
            <a:endParaRPr lang="ru-RU" sz="1600" b="1"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 name="Rectangle 2"/>
          <p:cNvSpPr>
            <a:spLocks noChangeArrowheads="1"/>
          </p:cNvSpPr>
          <p:nvPr/>
        </p:nvSpPr>
        <p:spPr bwMode="auto">
          <a:xfrm>
            <a:off x="308898" y="1394192"/>
            <a:ext cx="424859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kumimoji="0" lang="uk-UA"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Коефіцієнт діапазону вимірюваних</a:t>
            </a:r>
          </a:p>
          <a:p>
            <a:pPr marR="0" lvl="0" algn="l" defTabSz="914400" rtl="0" eaLnBrk="1" fontAlgn="base" latinLnBrk="0" hangingPunct="1">
              <a:lnSpc>
                <a:spcPct val="100000"/>
              </a:lnSpc>
              <a:spcBef>
                <a:spcPct val="0"/>
              </a:spcBef>
              <a:spcAft>
                <a:spcPct val="0"/>
              </a:spcAft>
              <a:buClrTx/>
              <a:buSzTx/>
              <a:tabLst/>
            </a:pPr>
            <a:r>
              <a:rPr kumimoji="0" lang="uk-UA"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температур:</a:t>
            </a:r>
            <a:endParaRPr kumimoji="0" lang="uk-UA"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667057202"/>
              </p:ext>
            </p:extLst>
          </p:nvPr>
        </p:nvGraphicFramePr>
        <p:xfrm>
          <a:off x="683568" y="2132856"/>
          <a:ext cx="1084816" cy="648072"/>
        </p:xfrm>
        <a:graphic>
          <a:graphicData uri="http://schemas.openxmlformats.org/presentationml/2006/ole">
            <mc:AlternateContent xmlns:mc="http://schemas.openxmlformats.org/markup-compatibility/2006">
              <mc:Choice xmlns:v="urn:schemas-microsoft-com:vml" Requires="v">
                <p:oleObj spid="_x0000_s3108" name="Equation" r:id="rId3" imgW="736600" imgH="431800" progId="Equation.DSMT4">
                  <p:embed/>
                </p:oleObj>
              </mc:Choice>
              <mc:Fallback>
                <p:oleObj name="Equation" r:id="rId3" imgW="736600" imgH="4318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2132856"/>
                        <a:ext cx="1084816" cy="648072"/>
                      </a:xfrm>
                      <a:prstGeom prst="rect">
                        <a:avLst/>
                      </a:prstGeom>
                      <a:noFill/>
                    </p:spPr>
                  </p:pic>
                </p:oleObj>
              </mc:Fallback>
            </mc:AlternateContent>
          </a:graphicData>
        </a:graphic>
      </p:graphicFrame>
      <p:sp>
        <p:nvSpPr>
          <p:cNvPr id="7" name="Rectangle 3"/>
          <p:cNvSpPr>
            <a:spLocks noChangeArrowheads="1"/>
          </p:cNvSpPr>
          <p:nvPr/>
        </p:nvSpPr>
        <p:spPr bwMode="auto">
          <a:xfrm>
            <a:off x="0" y="633740"/>
            <a:ext cx="211468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5"/>
          <p:cNvSpPr>
            <a:spLocks noChangeArrowheads="1"/>
          </p:cNvSpPr>
          <p:nvPr/>
        </p:nvSpPr>
        <p:spPr bwMode="auto">
          <a:xfrm>
            <a:off x="323528" y="2751311"/>
            <a:ext cx="406816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2. Коефіцієнт точності вимірювання:</a:t>
            </a:r>
            <a:endParaRPr kumimoji="0" lang="uk-UA"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128798474"/>
              </p:ext>
            </p:extLst>
          </p:nvPr>
        </p:nvGraphicFramePr>
        <p:xfrm>
          <a:off x="683568" y="3252347"/>
          <a:ext cx="1548218" cy="608701"/>
        </p:xfrm>
        <a:graphic>
          <a:graphicData uri="http://schemas.openxmlformats.org/presentationml/2006/ole">
            <mc:AlternateContent xmlns:mc="http://schemas.openxmlformats.org/markup-compatibility/2006">
              <mc:Choice xmlns:v="urn:schemas-microsoft-com:vml" Requires="v">
                <p:oleObj spid="_x0000_s3109" name="Equation" r:id="rId5" imgW="1117600" imgH="431800" progId="Equation.DSMT4">
                  <p:embed/>
                </p:oleObj>
              </mc:Choice>
              <mc:Fallback>
                <p:oleObj name="Equation" r:id="rId5" imgW="1117600" imgH="4318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568" y="3252347"/>
                        <a:ext cx="1548218" cy="608701"/>
                      </a:xfrm>
                      <a:prstGeom prst="rect">
                        <a:avLst/>
                      </a:prstGeom>
                      <a:noFill/>
                    </p:spPr>
                  </p:pic>
                </p:oleObj>
              </mc:Fallback>
            </mc:AlternateContent>
          </a:graphicData>
        </a:graphic>
      </p:graphicFrame>
      <p:sp>
        <p:nvSpPr>
          <p:cNvPr id="16" name="Rectangle 15"/>
          <p:cNvSpPr/>
          <p:nvPr/>
        </p:nvSpPr>
        <p:spPr>
          <a:xfrm>
            <a:off x="336802" y="3923764"/>
            <a:ext cx="4235198" cy="369332"/>
          </a:xfrm>
          <a:prstGeom prst="rect">
            <a:avLst/>
          </a:prstGeom>
        </p:spPr>
        <p:txBody>
          <a:bodyPr wrap="none">
            <a:spAutoFit/>
          </a:bodyPr>
          <a:lstStyle/>
          <a:p>
            <a:r>
              <a:rPr lang="uk-UA" dirty="0"/>
              <a:t>3. Коефіцієнт споживання потужності:</a:t>
            </a:r>
            <a:endParaRPr lang="ru-RU" dirty="0"/>
          </a:p>
        </p:txBody>
      </p:sp>
      <p:sp>
        <p:nvSpPr>
          <p:cNvPr id="17"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8" name="Object 17"/>
          <p:cNvGraphicFramePr>
            <a:graphicFrameLocks noChangeAspect="1"/>
          </p:cNvGraphicFramePr>
          <p:nvPr>
            <p:extLst>
              <p:ext uri="{D42A27DB-BD31-4B8C-83A1-F6EECF244321}">
                <p14:modId xmlns:p14="http://schemas.microsoft.com/office/powerpoint/2010/main" val="2279545595"/>
              </p:ext>
            </p:extLst>
          </p:nvPr>
        </p:nvGraphicFramePr>
        <p:xfrm>
          <a:off x="683568" y="4343559"/>
          <a:ext cx="1674042" cy="669617"/>
        </p:xfrm>
        <a:graphic>
          <a:graphicData uri="http://schemas.openxmlformats.org/presentationml/2006/ole">
            <mc:AlternateContent xmlns:mc="http://schemas.openxmlformats.org/markup-compatibility/2006">
              <mc:Choice xmlns:v="urn:schemas-microsoft-com:vml" Requires="v">
                <p:oleObj spid="_x0000_s3110" name="Equation" r:id="rId7" imgW="1079032" imgH="431613" progId="Equation.DSMT4">
                  <p:embed/>
                </p:oleObj>
              </mc:Choice>
              <mc:Fallback>
                <p:oleObj name="Equation" r:id="rId7" imgW="1079032" imgH="431613"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3568" y="4343559"/>
                        <a:ext cx="1674042" cy="669617"/>
                      </a:xfrm>
                      <a:prstGeom prst="rect">
                        <a:avLst/>
                      </a:prstGeom>
                      <a:noFill/>
                    </p:spPr>
                  </p:pic>
                </p:oleObj>
              </mc:Fallback>
            </mc:AlternateContent>
          </a:graphicData>
        </a:graphic>
      </p:graphicFrame>
      <p:sp>
        <p:nvSpPr>
          <p:cNvPr id="19" name="Rectangle 18"/>
          <p:cNvSpPr/>
          <p:nvPr/>
        </p:nvSpPr>
        <p:spPr>
          <a:xfrm>
            <a:off x="5364088" y="1412776"/>
            <a:ext cx="2783839" cy="369332"/>
          </a:xfrm>
          <a:prstGeom prst="rect">
            <a:avLst/>
          </a:prstGeom>
        </p:spPr>
        <p:txBody>
          <a:bodyPr wrap="none">
            <a:spAutoFit/>
          </a:bodyPr>
          <a:lstStyle/>
          <a:p>
            <a:r>
              <a:rPr lang="uk-UA" dirty="0"/>
              <a:t>4. Коефіцієнт швидкодії:</a:t>
            </a:r>
            <a:endParaRPr lang="ru-RU" dirty="0"/>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1" name="Object 20"/>
          <p:cNvGraphicFramePr>
            <a:graphicFrameLocks noChangeAspect="1"/>
          </p:cNvGraphicFramePr>
          <p:nvPr>
            <p:extLst>
              <p:ext uri="{D42A27DB-BD31-4B8C-83A1-F6EECF244321}">
                <p14:modId xmlns:p14="http://schemas.microsoft.com/office/powerpoint/2010/main" val="3795347045"/>
              </p:ext>
            </p:extLst>
          </p:nvPr>
        </p:nvGraphicFramePr>
        <p:xfrm>
          <a:off x="5662867" y="1916832"/>
          <a:ext cx="1607112" cy="631856"/>
        </p:xfrm>
        <a:graphic>
          <a:graphicData uri="http://schemas.openxmlformats.org/presentationml/2006/ole">
            <mc:AlternateContent xmlns:mc="http://schemas.openxmlformats.org/markup-compatibility/2006">
              <mc:Choice xmlns:v="urn:schemas-microsoft-com:vml" Requires="v">
                <p:oleObj spid="_x0000_s3111" name="Equation" r:id="rId9" imgW="1104900" imgH="431800" progId="Equation.DSMT4">
                  <p:embed/>
                </p:oleObj>
              </mc:Choice>
              <mc:Fallback>
                <p:oleObj name="Equation" r:id="rId9" imgW="1104900" imgH="431800" progId="Equation.DSMT4">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62867" y="1916832"/>
                        <a:ext cx="1607112" cy="631856"/>
                      </a:xfrm>
                      <a:prstGeom prst="rect">
                        <a:avLst/>
                      </a:prstGeom>
                      <a:noFill/>
                    </p:spPr>
                  </p:pic>
                </p:oleObj>
              </mc:Fallback>
            </mc:AlternateContent>
          </a:graphicData>
        </a:graphic>
      </p:graphicFrame>
      <p:sp>
        <p:nvSpPr>
          <p:cNvPr id="22" name="Rectangle 21"/>
          <p:cNvSpPr/>
          <p:nvPr/>
        </p:nvSpPr>
        <p:spPr>
          <a:xfrm>
            <a:off x="5364088" y="2758610"/>
            <a:ext cx="3263779" cy="369332"/>
          </a:xfrm>
          <a:prstGeom prst="rect">
            <a:avLst/>
          </a:prstGeom>
        </p:spPr>
        <p:txBody>
          <a:bodyPr wrap="none">
            <a:spAutoFit/>
          </a:bodyPr>
          <a:lstStyle/>
          <a:p>
            <a:r>
              <a:rPr lang="uk-UA" dirty="0"/>
              <a:t>5. Коефіцієнт мініатюризації:</a:t>
            </a:r>
            <a:endParaRPr lang="ru-RU" dirty="0"/>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4" name="Object 23"/>
          <p:cNvGraphicFramePr>
            <a:graphicFrameLocks noChangeAspect="1"/>
          </p:cNvGraphicFramePr>
          <p:nvPr>
            <p:extLst>
              <p:ext uri="{D42A27DB-BD31-4B8C-83A1-F6EECF244321}">
                <p14:modId xmlns:p14="http://schemas.microsoft.com/office/powerpoint/2010/main" val="507558730"/>
              </p:ext>
            </p:extLst>
          </p:nvPr>
        </p:nvGraphicFramePr>
        <p:xfrm>
          <a:off x="5725187" y="3262667"/>
          <a:ext cx="1727133" cy="606474"/>
        </p:xfrm>
        <a:graphic>
          <a:graphicData uri="http://schemas.openxmlformats.org/presentationml/2006/ole">
            <mc:AlternateContent xmlns:mc="http://schemas.openxmlformats.org/markup-compatibility/2006">
              <mc:Choice xmlns:v="urn:schemas-microsoft-com:vml" Requires="v">
                <p:oleObj spid="_x0000_s3112" name="Equation" r:id="rId11" imgW="1231366" imgH="431613" progId="Equation.DSMT4">
                  <p:embed/>
                </p:oleObj>
              </mc:Choice>
              <mc:Fallback>
                <p:oleObj name="Equation" r:id="rId11" imgW="1231366" imgH="431613" progId="Equation.DSMT4">
                  <p:embed/>
                  <p:pic>
                    <p:nvPicPr>
                      <p:cNvPr id="0" name="Object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25187" y="3262667"/>
                        <a:ext cx="1727133" cy="606474"/>
                      </a:xfrm>
                      <a:prstGeom prst="rect">
                        <a:avLst/>
                      </a:prstGeom>
                      <a:noFill/>
                    </p:spPr>
                  </p:pic>
                </p:oleObj>
              </mc:Fallback>
            </mc:AlternateContent>
          </a:graphicData>
        </a:graphic>
      </p:graphicFrame>
      <p:sp>
        <p:nvSpPr>
          <p:cNvPr id="25" name="Rectangle 24"/>
          <p:cNvSpPr/>
          <p:nvPr/>
        </p:nvSpPr>
        <p:spPr>
          <a:xfrm>
            <a:off x="2514866" y="5157192"/>
            <a:ext cx="4178388" cy="369332"/>
          </a:xfrm>
          <a:prstGeom prst="rect">
            <a:avLst/>
          </a:prstGeom>
        </p:spPr>
        <p:txBody>
          <a:bodyPr wrap="none">
            <a:spAutoFit/>
          </a:bodyPr>
          <a:lstStyle/>
          <a:p>
            <a:r>
              <a:rPr lang="ru-RU" dirty="0"/>
              <a:t>Інтегральний критерій </a:t>
            </a:r>
            <a:r>
              <a:rPr lang="ru-RU" dirty="0" smtClean="0"/>
              <a:t>ефективності: </a:t>
            </a:r>
            <a:endParaRPr lang="ru-RU" dirty="0"/>
          </a:p>
        </p:txBody>
      </p:sp>
      <p:sp>
        <p:nvSpPr>
          <p:cNvPr id="26"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7" name="Object 26"/>
          <p:cNvGraphicFramePr>
            <a:graphicFrameLocks noChangeAspect="1"/>
          </p:cNvGraphicFramePr>
          <p:nvPr>
            <p:extLst>
              <p:ext uri="{D42A27DB-BD31-4B8C-83A1-F6EECF244321}">
                <p14:modId xmlns:p14="http://schemas.microsoft.com/office/powerpoint/2010/main" val="22715076"/>
              </p:ext>
            </p:extLst>
          </p:nvPr>
        </p:nvGraphicFramePr>
        <p:xfrm>
          <a:off x="2920180" y="5733256"/>
          <a:ext cx="3367759" cy="720080"/>
        </p:xfrm>
        <a:graphic>
          <a:graphicData uri="http://schemas.openxmlformats.org/presentationml/2006/ole">
            <mc:AlternateContent xmlns:mc="http://schemas.openxmlformats.org/markup-compatibility/2006">
              <mc:Choice xmlns:v="urn:schemas-microsoft-com:vml" Requires="v">
                <p:oleObj spid="_x0000_s3113" name="Equation" r:id="rId13" imgW="2400120" imgH="495000" progId="Equation.DSMT4">
                  <p:embed/>
                </p:oleObj>
              </mc:Choice>
              <mc:Fallback>
                <p:oleObj name="Equation" r:id="rId13" imgW="2400120" imgH="495000" progId="Equation.DSMT4">
                  <p:embed/>
                  <p:pic>
                    <p:nvPicPr>
                      <p:cNvPr id="0" name="Object 16"/>
                      <p:cNvPicPr>
                        <a:picLocks noChangeAspect="1" noChangeArrowheads="1"/>
                      </p:cNvPicPr>
                      <p:nvPr/>
                    </p:nvPicPr>
                    <p:blipFill>
                      <a:blip r:embed="rId14"/>
                      <a:srcRect/>
                      <a:stretch>
                        <a:fillRect/>
                      </a:stretch>
                    </p:blipFill>
                    <p:spPr bwMode="auto">
                      <a:xfrm>
                        <a:off x="2920180" y="5733256"/>
                        <a:ext cx="3367759" cy="720080"/>
                      </a:xfrm>
                      <a:prstGeom prst="rect">
                        <a:avLst/>
                      </a:prstGeom>
                      <a:noFill/>
                    </p:spPr>
                  </p:pic>
                </p:oleObj>
              </mc:Fallback>
            </mc:AlternateContent>
          </a:graphicData>
        </a:graphic>
      </p:graphicFrame>
      <p:sp>
        <p:nvSpPr>
          <p:cNvPr id="28" name="Slide Number Placeholder 27"/>
          <p:cNvSpPr>
            <a:spLocks noGrp="1"/>
          </p:cNvSpPr>
          <p:nvPr>
            <p:ph type="sldNum" sz="quarter" idx="12"/>
          </p:nvPr>
        </p:nvSpPr>
        <p:spPr/>
        <p:txBody>
          <a:bodyPr/>
          <a:lstStyle/>
          <a:p>
            <a:pPr>
              <a:defRPr/>
            </a:pPr>
            <a:fld id="{EAAA587D-EC3F-483E-B6AF-2185C5628197}" type="slidenum">
              <a:rPr lang="ru-RU" smtClean="0"/>
              <a:pPr>
                <a:defRPr/>
              </a:pPr>
              <a:t>6</a:t>
            </a:fld>
            <a:endParaRPr lang="ru-RU"/>
          </a:p>
        </p:txBody>
      </p:sp>
    </p:spTree>
    <p:extLst>
      <p:ext uri="{BB962C8B-B14F-4D97-AF65-F5344CB8AC3E}">
        <p14:creationId xmlns:p14="http://schemas.microsoft.com/office/powerpoint/2010/main" val="859350888"/>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8898" y="817674"/>
            <a:ext cx="8511574" cy="630429"/>
          </a:xfrm>
          <a:prstGeom prst="rect">
            <a:avLst/>
          </a:prstGeom>
        </p:spPr>
        <p:txBody>
          <a:bodyPr wrap="square">
            <a:spAutoFit/>
          </a:bodyPr>
          <a:lstStyle/>
          <a:p>
            <a:pPr algn="ctr" fontAlgn="auto">
              <a:lnSpc>
                <a:spcPct val="115000"/>
              </a:lnSpc>
              <a:spcBef>
                <a:spcPts val="0"/>
              </a:spcBef>
              <a:spcAft>
                <a:spcPts val="0"/>
              </a:spcAft>
              <a:defRPr/>
            </a:pPr>
            <a:r>
              <a:rPr lang="uk-UA" sz="16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Результати моделювання роботи пристрою дистанційного контролю температури об’єкта при різних датчиках температури</a:t>
            </a:r>
            <a:endParaRPr lang="ru-RU" sz="1200" b="1"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4"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Object 7"/>
          <p:cNvGraphicFramePr>
            <a:graphicFrameLocks noChangeAspect="1"/>
          </p:cNvGraphicFramePr>
          <p:nvPr>
            <p:extLst>
              <p:ext uri="{D42A27DB-BD31-4B8C-83A1-F6EECF244321}">
                <p14:modId xmlns:p14="http://schemas.microsoft.com/office/powerpoint/2010/main" val="1432228347"/>
              </p:ext>
            </p:extLst>
          </p:nvPr>
        </p:nvGraphicFramePr>
        <p:xfrm>
          <a:off x="1322319" y="1628800"/>
          <a:ext cx="6490041" cy="4104456"/>
        </p:xfrm>
        <a:graphic>
          <a:graphicData uri="http://schemas.openxmlformats.org/presentationml/2006/ole">
            <mc:AlternateContent xmlns:mc="http://schemas.openxmlformats.org/markup-compatibility/2006">
              <mc:Choice xmlns:v="urn:schemas-microsoft-com:vml" Requires="v">
                <p:oleObj spid="_x0000_s6158" name="Visio" r:id="rId3" imgW="11115355" imgH="7031500" progId="Visio.Drawing.11">
                  <p:embed/>
                </p:oleObj>
              </mc:Choice>
              <mc:Fallback>
                <p:oleObj name="Visio" r:id="rId3" imgW="11115355" imgH="7031500" progId="Visio.Drawing.11">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2319" y="1628800"/>
                        <a:ext cx="6490041" cy="4104456"/>
                      </a:xfrm>
                      <a:prstGeom prst="rect">
                        <a:avLst/>
                      </a:prstGeom>
                      <a:noFill/>
                    </p:spPr>
                  </p:pic>
                </p:oleObj>
              </mc:Fallback>
            </mc:AlternateContent>
          </a:graphicData>
        </a:graphic>
      </p:graphicFrame>
      <p:sp>
        <p:nvSpPr>
          <p:cNvPr id="9" name="Rectangle 10"/>
          <p:cNvSpPr>
            <a:spLocks noChangeArrowheads="1"/>
          </p:cNvSpPr>
          <p:nvPr/>
        </p:nvSpPr>
        <p:spPr bwMode="auto">
          <a:xfrm>
            <a:off x="1317196" y="5805264"/>
            <a:ext cx="646228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Рисунок 3</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Залежності споживання струму від значення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вимірюваної температури при напрузі живлення 3 В для датчиків</a:t>
            </a:r>
          </a:p>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а)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DS</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20</a:t>
            </a: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б)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MAX</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6575</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t>
            </a: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TMP</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104</a:t>
            </a: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г)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TMP</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141.</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Slide Number Placeholder 11"/>
          <p:cNvSpPr>
            <a:spLocks noGrp="1"/>
          </p:cNvSpPr>
          <p:nvPr>
            <p:ph type="sldNum" sz="quarter" idx="12"/>
          </p:nvPr>
        </p:nvSpPr>
        <p:spPr/>
        <p:txBody>
          <a:bodyPr/>
          <a:lstStyle/>
          <a:p>
            <a:pPr>
              <a:defRPr/>
            </a:pPr>
            <a:fld id="{EAAA587D-EC3F-483E-B6AF-2185C5628197}" type="slidenum">
              <a:rPr lang="ru-RU" smtClean="0"/>
              <a:pPr>
                <a:defRPr/>
              </a:pPr>
              <a:t>7</a:t>
            </a:fld>
            <a:endParaRPr lang="ru-RU"/>
          </a:p>
        </p:txBody>
      </p:sp>
    </p:spTree>
    <p:extLst>
      <p:ext uri="{BB962C8B-B14F-4D97-AF65-F5344CB8AC3E}">
        <p14:creationId xmlns:p14="http://schemas.microsoft.com/office/powerpoint/2010/main" val="644345979"/>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8898" y="817674"/>
            <a:ext cx="8511574" cy="630429"/>
          </a:xfrm>
          <a:prstGeom prst="rect">
            <a:avLst/>
          </a:prstGeom>
        </p:spPr>
        <p:txBody>
          <a:bodyPr wrap="square">
            <a:spAutoFit/>
          </a:bodyPr>
          <a:lstStyle/>
          <a:p>
            <a:pPr algn="ctr" fontAlgn="auto">
              <a:lnSpc>
                <a:spcPct val="115000"/>
              </a:lnSpc>
              <a:spcBef>
                <a:spcPts val="0"/>
              </a:spcBef>
              <a:spcAft>
                <a:spcPts val="0"/>
              </a:spcAft>
              <a:defRPr/>
            </a:pPr>
            <a:r>
              <a:rPr lang="uk-UA" sz="16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Результати моделювання роботи пристрою дистанційного контролю температури об’єкта при різних датчиках температури</a:t>
            </a:r>
            <a:endParaRPr lang="ru-RU" sz="1200" b="1"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sp>
        <p:nvSpPr>
          <p:cNvPr id="4"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0"/>
          <p:cNvSpPr>
            <a:spLocks noChangeArrowheads="1"/>
          </p:cNvSpPr>
          <p:nvPr/>
        </p:nvSpPr>
        <p:spPr bwMode="auto">
          <a:xfrm>
            <a:off x="1242305" y="6156593"/>
            <a:ext cx="661206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Рисунок 4</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Осцилограми вхідного і вихідного сигналів для датчиків</a:t>
            </a:r>
          </a:p>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а)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DS</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20</a:t>
            </a: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б)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MAX</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6575</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t>
            </a: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TMP</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104</a:t>
            </a: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г)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TMP</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141.</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p:cNvPicPr/>
          <p:nvPr/>
        </p:nvPicPr>
        <p:blipFill>
          <a:blip r:embed="rId2"/>
          <a:stretch>
            <a:fillRect/>
          </a:stretch>
        </p:blipFill>
        <p:spPr>
          <a:xfrm>
            <a:off x="1187624" y="1537145"/>
            <a:ext cx="3024335" cy="1891855"/>
          </a:xfrm>
          <a:prstGeom prst="rect">
            <a:avLst/>
          </a:prstGeom>
        </p:spPr>
      </p:pic>
      <p:pic>
        <p:nvPicPr>
          <p:cNvPr id="7" name="Picture 6"/>
          <p:cNvPicPr/>
          <p:nvPr/>
        </p:nvPicPr>
        <p:blipFill>
          <a:blip r:embed="rId3"/>
          <a:stretch>
            <a:fillRect/>
          </a:stretch>
        </p:blipFill>
        <p:spPr>
          <a:xfrm>
            <a:off x="4788025" y="1484784"/>
            <a:ext cx="3066348" cy="1953766"/>
          </a:xfrm>
          <a:prstGeom prst="rect">
            <a:avLst/>
          </a:prstGeom>
        </p:spPr>
      </p:pic>
      <p:pic>
        <p:nvPicPr>
          <p:cNvPr id="10" name="Picture 9"/>
          <p:cNvPicPr/>
          <p:nvPr/>
        </p:nvPicPr>
        <p:blipFill>
          <a:blip r:embed="rId4"/>
          <a:stretch>
            <a:fillRect/>
          </a:stretch>
        </p:blipFill>
        <p:spPr>
          <a:xfrm>
            <a:off x="1187624" y="3789040"/>
            <a:ext cx="3024336" cy="1947416"/>
          </a:xfrm>
          <a:prstGeom prst="rect">
            <a:avLst/>
          </a:prstGeom>
        </p:spPr>
      </p:pic>
      <p:pic>
        <p:nvPicPr>
          <p:cNvPr id="11" name="Picture 10"/>
          <p:cNvPicPr/>
          <p:nvPr/>
        </p:nvPicPr>
        <p:blipFill>
          <a:blip r:embed="rId5"/>
          <a:stretch>
            <a:fillRect/>
          </a:stretch>
        </p:blipFill>
        <p:spPr>
          <a:xfrm>
            <a:off x="4788024" y="3789041"/>
            <a:ext cx="3056902" cy="1947416"/>
          </a:xfrm>
          <a:prstGeom prst="rect">
            <a:avLst/>
          </a:prstGeom>
        </p:spPr>
      </p:pic>
      <p:sp>
        <p:nvSpPr>
          <p:cNvPr id="2" name="Rectangle 1"/>
          <p:cNvSpPr/>
          <p:nvPr/>
        </p:nvSpPr>
        <p:spPr>
          <a:xfrm>
            <a:off x="2597974" y="3419708"/>
            <a:ext cx="389850" cy="369332"/>
          </a:xfrm>
          <a:prstGeom prst="rect">
            <a:avLst/>
          </a:prstGeom>
        </p:spPr>
        <p:txBody>
          <a:bodyPr wrap="none">
            <a:spAutoFit/>
          </a:bodyPr>
          <a:lstStyle/>
          <a:p>
            <a:r>
              <a:rPr lang="uk-UA" dirty="0" smtClean="0">
                <a:latin typeface="Arial" pitchFamily="34" charset="0"/>
                <a:ea typeface="Times New Roman" pitchFamily="18" charset="0"/>
                <a:cs typeface="Arial" pitchFamily="34" charset="0"/>
              </a:rPr>
              <a:t>а)</a:t>
            </a:r>
            <a:endParaRPr lang="ru-RU" dirty="0"/>
          </a:p>
        </p:txBody>
      </p:sp>
      <p:sp>
        <p:nvSpPr>
          <p:cNvPr id="5" name="Rectangle 4"/>
          <p:cNvSpPr/>
          <p:nvPr/>
        </p:nvSpPr>
        <p:spPr>
          <a:xfrm>
            <a:off x="6195168" y="3419708"/>
            <a:ext cx="393056" cy="369332"/>
          </a:xfrm>
          <a:prstGeom prst="rect">
            <a:avLst/>
          </a:prstGeom>
        </p:spPr>
        <p:txBody>
          <a:bodyPr wrap="none">
            <a:spAutoFit/>
          </a:bodyPr>
          <a:lstStyle/>
          <a:p>
            <a:r>
              <a:rPr lang="uk-UA" dirty="0" smtClean="0">
                <a:latin typeface="Arial" pitchFamily="34" charset="0"/>
                <a:ea typeface="Times New Roman" pitchFamily="18" charset="0"/>
                <a:cs typeface="Arial" pitchFamily="34" charset="0"/>
              </a:rPr>
              <a:t>б)</a:t>
            </a:r>
            <a:endParaRPr lang="ru-RU" dirty="0"/>
          </a:p>
        </p:txBody>
      </p:sp>
      <p:sp>
        <p:nvSpPr>
          <p:cNvPr id="12" name="Rectangle 11"/>
          <p:cNvSpPr/>
          <p:nvPr/>
        </p:nvSpPr>
        <p:spPr>
          <a:xfrm>
            <a:off x="2555776" y="5723964"/>
            <a:ext cx="385042" cy="369332"/>
          </a:xfrm>
          <a:prstGeom prst="rect">
            <a:avLst/>
          </a:prstGeom>
        </p:spPr>
        <p:txBody>
          <a:bodyPr wrap="none">
            <a:spAutoFit/>
          </a:bodyPr>
          <a:lstStyle/>
          <a:p>
            <a:r>
              <a:rPr lang="uk-UA" dirty="0">
                <a:latin typeface="Arial" pitchFamily="34" charset="0"/>
                <a:ea typeface="Times New Roman" pitchFamily="18" charset="0"/>
                <a:cs typeface="Arial" pitchFamily="34" charset="0"/>
              </a:rPr>
              <a:t>в</a:t>
            </a:r>
            <a:r>
              <a:rPr lang="uk-UA" dirty="0" smtClean="0">
                <a:latin typeface="Arial" pitchFamily="34" charset="0"/>
                <a:ea typeface="Times New Roman" pitchFamily="18" charset="0"/>
                <a:cs typeface="Arial" pitchFamily="34" charset="0"/>
              </a:rPr>
              <a:t>)</a:t>
            </a:r>
            <a:endParaRPr lang="ru-RU" dirty="0"/>
          </a:p>
        </p:txBody>
      </p:sp>
      <p:sp>
        <p:nvSpPr>
          <p:cNvPr id="13" name="Rectangle 12"/>
          <p:cNvSpPr/>
          <p:nvPr/>
        </p:nvSpPr>
        <p:spPr>
          <a:xfrm>
            <a:off x="6152970" y="5723964"/>
            <a:ext cx="346570" cy="369332"/>
          </a:xfrm>
          <a:prstGeom prst="rect">
            <a:avLst/>
          </a:prstGeom>
        </p:spPr>
        <p:txBody>
          <a:bodyPr wrap="none">
            <a:spAutoFit/>
          </a:bodyPr>
          <a:lstStyle/>
          <a:p>
            <a:r>
              <a:rPr lang="uk-UA" dirty="0">
                <a:latin typeface="Arial" pitchFamily="34" charset="0"/>
                <a:ea typeface="Times New Roman" pitchFamily="18" charset="0"/>
                <a:cs typeface="Arial" pitchFamily="34" charset="0"/>
              </a:rPr>
              <a:t>г</a:t>
            </a:r>
            <a:r>
              <a:rPr lang="uk-UA" dirty="0" smtClean="0">
                <a:latin typeface="Arial" pitchFamily="34" charset="0"/>
                <a:ea typeface="Times New Roman" pitchFamily="18" charset="0"/>
                <a:cs typeface="Arial" pitchFamily="34" charset="0"/>
              </a:rPr>
              <a:t>)</a:t>
            </a:r>
            <a:endParaRPr lang="ru-RU" dirty="0"/>
          </a:p>
        </p:txBody>
      </p:sp>
      <p:sp>
        <p:nvSpPr>
          <p:cNvPr id="14" name="Slide Number Placeholder 13"/>
          <p:cNvSpPr>
            <a:spLocks noGrp="1"/>
          </p:cNvSpPr>
          <p:nvPr>
            <p:ph type="sldNum" sz="quarter" idx="12"/>
          </p:nvPr>
        </p:nvSpPr>
        <p:spPr/>
        <p:txBody>
          <a:bodyPr/>
          <a:lstStyle/>
          <a:p>
            <a:pPr>
              <a:defRPr/>
            </a:pPr>
            <a:fld id="{EAAA587D-EC3F-483E-B6AF-2185C5628197}" type="slidenum">
              <a:rPr lang="ru-RU" smtClean="0"/>
              <a:pPr>
                <a:defRPr/>
              </a:pPr>
              <a:t>8</a:t>
            </a:fld>
            <a:endParaRPr lang="ru-RU"/>
          </a:p>
        </p:txBody>
      </p:sp>
    </p:spTree>
    <p:extLst>
      <p:ext uri="{BB962C8B-B14F-4D97-AF65-F5344CB8AC3E}">
        <p14:creationId xmlns:p14="http://schemas.microsoft.com/office/powerpoint/2010/main" val="793031110"/>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8898" y="817674"/>
            <a:ext cx="8511574" cy="410946"/>
          </a:xfrm>
          <a:prstGeom prst="rect">
            <a:avLst/>
          </a:prstGeom>
        </p:spPr>
        <p:txBody>
          <a:bodyPr wrap="square">
            <a:spAutoFit/>
          </a:bodyPr>
          <a:lstStyle/>
          <a:p>
            <a:pPr algn="ctr" fontAlgn="auto">
              <a:lnSpc>
                <a:spcPct val="115000"/>
              </a:lnSpc>
              <a:spcBef>
                <a:spcPts val="0"/>
              </a:spcBef>
              <a:spcAft>
                <a:spcPts val="0"/>
              </a:spcAft>
              <a:defRPr/>
            </a:pPr>
            <a:r>
              <a:rPr lang="uk-UA" sz="2000" b="1" dirty="0" smtClean="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rPr>
              <a:t>Результати досліджень</a:t>
            </a:r>
            <a:endParaRPr lang="ru-RU" sz="1600" b="1" dirty="0">
              <a:effectLst>
                <a:glow rad="254000">
                  <a:schemeClr val="accent1">
                    <a:lumMod val="75000"/>
                    <a:alpha val="30000"/>
                  </a:schemeClr>
                </a:glow>
              </a:effectLst>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430589332"/>
              </p:ext>
            </p:extLst>
          </p:nvPr>
        </p:nvGraphicFramePr>
        <p:xfrm>
          <a:off x="1331640" y="1412776"/>
          <a:ext cx="6596047" cy="4158954"/>
        </p:xfrm>
        <a:graphic>
          <a:graphicData uri="http://schemas.openxmlformats.org/drawingml/2006/table">
            <a:tbl>
              <a:tblPr firstRow="1" firstCol="1" bandRow="1">
                <a:tableStyleId>{5C22544A-7EE6-4342-B048-85BDC9FD1C3A}</a:tableStyleId>
              </a:tblPr>
              <a:tblGrid>
                <a:gridCol w="2498066">
                  <a:extLst>
                    <a:ext uri="{9D8B030D-6E8A-4147-A177-3AD203B41FA5}">
                      <a16:colId xmlns:a16="http://schemas.microsoft.com/office/drawing/2014/main" val="20000"/>
                    </a:ext>
                  </a:extLst>
                </a:gridCol>
                <a:gridCol w="885789">
                  <a:extLst>
                    <a:ext uri="{9D8B030D-6E8A-4147-A177-3AD203B41FA5}">
                      <a16:colId xmlns:a16="http://schemas.microsoft.com/office/drawing/2014/main" val="20001"/>
                    </a:ext>
                  </a:extLst>
                </a:gridCol>
                <a:gridCol w="1362332">
                  <a:extLst>
                    <a:ext uri="{9D8B030D-6E8A-4147-A177-3AD203B41FA5}">
                      <a16:colId xmlns:a16="http://schemas.microsoft.com/office/drawing/2014/main" val="20002"/>
                    </a:ext>
                  </a:extLst>
                </a:gridCol>
                <a:gridCol w="973683">
                  <a:extLst>
                    <a:ext uri="{9D8B030D-6E8A-4147-A177-3AD203B41FA5}">
                      <a16:colId xmlns:a16="http://schemas.microsoft.com/office/drawing/2014/main" val="20003"/>
                    </a:ext>
                  </a:extLst>
                </a:gridCol>
                <a:gridCol w="876177">
                  <a:extLst>
                    <a:ext uri="{9D8B030D-6E8A-4147-A177-3AD203B41FA5}">
                      <a16:colId xmlns:a16="http://schemas.microsoft.com/office/drawing/2014/main" val="20004"/>
                    </a:ext>
                  </a:extLst>
                </a:gridCol>
              </a:tblGrid>
              <a:tr h="304446">
                <a:tc>
                  <a:txBody>
                    <a:bodyPr/>
                    <a:lstStyle/>
                    <a:p>
                      <a:pPr algn="just">
                        <a:lnSpc>
                          <a:spcPct val="150000"/>
                        </a:lnSpc>
                        <a:spcBef>
                          <a:spcPts val="600"/>
                        </a:spcBef>
                        <a:spcAft>
                          <a:spcPts val="0"/>
                        </a:spcAft>
                      </a:pPr>
                      <a:r>
                        <a:rPr lang="uk-UA" sz="1400" dirty="0">
                          <a:effectLst/>
                        </a:rPr>
                        <a:t> </a:t>
                      </a:r>
                      <a:endParaRPr lang="ru-RU" sz="1400" dirty="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en-US" sz="1400">
                          <a:effectLst/>
                        </a:rPr>
                        <a:t>DS18S20</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en-US" sz="1400" dirty="0">
                          <a:effectLst/>
                        </a:rPr>
                        <a:t>MAX6575L/H</a:t>
                      </a:r>
                      <a:endParaRPr lang="ru-RU" sz="1400" dirty="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en-US" sz="1400">
                          <a:effectLst/>
                        </a:rPr>
                        <a:t>TMP104</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en-US" sz="1400">
                          <a:effectLst/>
                        </a:rPr>
                        <a:t>TMP14</a:t>
                      </a:r>
                      <a:r>
                        <a:rPr lang="uk-UA" sz="1400">
                          <a:effectLst/>
                        </a:rPr>
                        <a:t>1</a:t>
                      </a:r>
                      <a:endParaRPr lang="ru-RU" sz="1400">
                        <a:effectLst/>
                        <a:latin typeface="Times New Roman"/>
                        <a:ea typeface="Calibri"/>
                        <a:cs typeface="Times New Roman"/>
                      </a:endParaRPr>
                    </a:p>
                  </a:txBody>
                  <a:tcPr marL="68580" marR="68580" marT="0" marB="0"/>
                </a:tc>
                <a:extLst>
                  <a:ext uri="{0D108BD9-81ED-4DB2-BD59-A6C34878D82A}">
                    <a16:rowId xmlns:a16="http://schemas.microsoft.com/office/drawing/2014/main" val="10000"/>
                  </a:ext>
                </a:extLst>
              </a:tr>
              <a:tr h="966324">
                <a:tc>
                  <a:txBody>
                    <a:bodyPr/>
                    <a:lstStyle/>
                    <a:p>
                      <a:pPr algn="just">
                        <a:lnSpc>
                          <a:spcPct val="150000"/>
                        </a:lnSpc>
                        <a:spcBef>
                          <a:spcPts val="600"/>
                        </a:spcBef>
                        <a:spcAft>
                          <a:spcPts val="0"/>
                        </a:spcAft>
                      </a:pPr>
                      <a:r>
                        <a:rPr lang="uk-UA" sz="1400" dirty="0">
                          <a:effectLst/>
                        </a:rPr>
                        <a:t>Коефіцієнт діапазону вимірювальних температур</a:t>
                      </a:r>
                      <a:endParaRPr lang="ru-RU" sz="1400" dirty="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1</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0,92</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0,92</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0,92</a:t>
                      </a:r>
                      <a:endParaRPr lang="ru-RU" sz="1400">
                        <a:effectLst/>
                        <a:latin typeface="Times New Roman"/>
                        <a:ea typeface="Calibri"/>
                        <a:cs typeface="Times New Roman"/>
                      </a:endParaRPr>
                    </a:p>
                  </a:txBody>
                  <a:tcPr marL="68580" marR="68580" marT="0" marB="0"/>
                </a:tc>
                <a:extLst>
                  <a:ext uri="{0D108BD9-81ED-4DB2-BD59-A6C34878D82A}">
                    <a16:rowId xmlns:a16="http://schemas.microsoft.com/office/drawing/2014/main" val="10001"/>
                  </a:ext>
                </a:extLst>
              </a:tr>
              <a:tr h="632310">
                <a:tc>
                  <a:txBody>
                    <a:bodyPr/>
                    <a:lstStyle/>
                    <a:p>
                      <a:pPr algn="just">
                        <a:lnSpc>
                          <a:spcPct val="150000"/>
                        </a:lnSpc>
                        <a:spcBef>
                          <a:spcPts val="600"/>
                        </a:spcBef>
                        <a:spcAft>
                          <a:spcPts val="0"/>
                        </a:spcAft>
                      </a:pPr>
                      <a:r>
                        <a:rPr lang="uk-UA" sz="1400">
                          <a:effectLst/>
                        </a:rPr>
                        <a:t>Коефіцієнт точності вимірювання</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0,77</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0,64</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0,77</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0,09</a:t>
                      </a:r>
                      <a:endParaRPr lang="ru-RU" sz="1400">
                        <a:effectLst/>
                        <a:latin typeface="Times New Roman"/>
                        <a:ea typeface="Calibri"/>
                        <a:cs typeface="Times New Roman"/>
                      </a:endParaRPr>
                    </a:p>
                  </a:txBody>
                  <a:tcPr marL="68580" marR="68580" marT="0" marB="0"/>
                </a:tc>
                <a:extLst>
                  <a:ext uri="{0D108BD9-81ED-4DB2-BD59-A6C34878D82A}">
                    <a16:rowId xmlns:a16="http://schemas.microsoft.com/office/drawing/2014/main" val="10002"/>
                  </a:ext>
                </a:extLst>
              </a:tr>
              <a:tr h="632310">
                <a:tc>
                  <a:txBody>
                    <a:bodyPr/>
                    <a:lstStyle/>
                    <a:p>
                      <a:pPr algn="just">
                        <a:lnSpc>
                          <a:spcPct val="150000"/>
                        </a:lnSpc>
                        <a:spcBef>
                          <a:spcPts val="600"/>
                        </a:spcBef>
                        <a:spcAft>
                          <a:spcPts val="0"/>
                        </a:spcAft>
                      </a:pPr>
                      <a:r>
                        <a:rPr lang="uk-UA" sz="1400">
                          <a:effectLst/>
                        </a:rPr>
                        <a:t>Коефіцієнт споживання потужності</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0,09</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0,89</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1</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0,92</a:t>
                      </a:r>
                      <a:endParaRPr lang="ru-RU" sz="1400">
                        <a:effectLst/>
                        <a:latin typeface="Times New Roman"/>
                        <a:ea typeface="Calibri"/>
                        <a:cs typeface="Times New Roman"/>
                      </a:endParaRPr>
                    </a:p>
                  </a:txBody>
                  <a:tcPr marL="68580" marR="68580" marT="0" marB="0"/>
                </a:tc>
                <a:extLst>
                  <a:ext uri="{0D108BD9-81ED-4DB2-BD59-A6C34878D82A}">
                    <a16:rowId xmlns:a16="http://schemas.microsoft.com/office/drawing/2014/main" val="10003"/>
                  </a:ext>
                </a:extLst>
              </a:tr>
              <a:tr h="304446">
                <a:tc>
                  <a:txBody>
                    <a:bodyPr/>
                    <a:lstStyle/>
                    <a:p>
                      <a:pPr algn="just">
                        <a:lnSpc>
                          <a:spcPct val="150000"/>
                        </a:lnSpc>
                        <a:spcBef>
                          <a:spcPts val="600"/>
                        </a:spcBef>
                        <a:spcAft>
                          <a:spcPts val="0"/>
                        </a:spcAft>
                      </a:pPr>
                      <a:r>
                        <a:rPr lang="uk-UA" sz="1400">
                          <a:effectLst/>
                        </a:rPr>
                        <a:t>Коефіцієнт швидкодії</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0,09</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0,37</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0,96</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0,77</a:t>
                      </a:r>
                      <a:endParaRPr lang="ru-RU" sz="1400">
                        <a:effectLst/>
                        <a:latin typeface="Times New Roman"/>
                        <a:ea typeface="Calibri"/>
                        <a:cs typeface="Times New Roman"/>
                      </a:endParaRPr>
                    </a:p>
                  </a:txBody>
                  <a:tcPr marL="68580" marR="68580" marT="0" marB="0"/>
                </a:tc>
                <a:extLst>
                  <a:ext uri="{0D108BD9-81ED-4DB2-BD59-A6C34878D82A}">
                    <a16:rowId xmlns:a16="http://schemas.microsoft.com/office/drawing/2014/main" val="10004"/>
                  </a:ext>
                </a:extLst>
              </a:tr>
              <a:tr h="632310">
                <a:tc>
                  <a:txBody>
                    <a:bodyPr/>
                    <a:lstStyle/>
                    <a:p>
                      <a:pPr algn="just">
                        <a:lnSpc>
                          <a:spcPct val="150000"/>
                        </a:lnSpc>
                        <a:spcBef>
                          <a:spcPts val="600"/>
                        </a:spcBef>
                        <a:spcAft>
                          <a:spcPts val="0"/>
                        </a:spcAft>
                      </a:pPr>
                      <a:r>
                        <a:rPr lang="uk-UA" sz="1400">
                          <a:effectLst/>
                        </a:rPr>
                        <a:t>Коефіцієнт мініатюризації</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0,09</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0,94</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0,99</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0,88</a:t>
                      </a:r>
                      <a:endParaRPr lang="ru-RU" sz="1400">
                        <a:effectLst/>
                        <a:latin typeface="Times New Roman"/>
                        <a:ea typeface="Calibri"/>
                        <a:cs typeface="Times New Roman"/>
                      </a:endParaRPr>
                    </a:p>
                  </a:txBody>
                  <a:tcPr marL="68580" marR="68580" marT="0" marB="0"/>
                </a:tc>
                <a:extLst>
                  <a:ext uri="{0D108BD9-81ED-4DB2-BD59-A6C34878D82A}">
                    <a16:rowId xmlns:a16="http://schemas.microsoft.com/office/drawing/2014/main" val="10005"/>
                  </a:ext>
                </a:extLst>
              </a:tr>
              <a:tr h="632310">
                <a:tc>
                  <a:txBody>
                    <a:bodyPr/>
                    <a:lstStyle/>
                    <a:p>
                      <a:pPr algn="just">
                        <a:lnSpc>
                          <a:spcPct val="150000"/>
                        </a:lnSpc>
                        <a:spcBef>
                          <a:spcPts val="600"/>
                        </a:spcBef>
                        <a:spcAft>
                          <a:spcPts val="0"/>
                        </a:spcAft>
                      </a:pPr>
                      <a:r>
                        <a:rPr lang="ru-RU" sz="1400">
                          <a:effectLst/>
                        </a:rPr>
                        <a:t>Інтегральний критерій ефективності </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0,224</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0,711</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a:effectLst/>
                        </a:rPr>
                        <a:t>0,924</a:t>
                      </a:r>
                      <a:endParaRPr lang="ru-RU" sz="1400">
                        <a:effectLst/>
                        <a:latin typeface="Times New Roman"/>
                        <a:ea typeface="Calibri"/>
                        <a:cs typeface="Times New Roman"/>
                      </a:endParaRPr>
                    </a:p>
                  </a:txBody>
                  <a:tcPr marL="68580" marR="68580" marT="0" marB="0"/>
                </a:tc>
                <a:tc>
                  <a:txBody>
                    <a:bodyPr/>
                    <a:lstStyle/>
                    <a:p>
                      <a:pPr algn="ctr">
                        <a:lnSpc>
                          <a:spcPct val="150000"/>
                        </a:lnSpc>
                        <a:spcBef>
                          <a:spcPts val="600"/>
                        </a:spcBef>
                        <a:spcAft>
                          <a:spcPts val="0"/>
                        </a:spcAft>
                      </a:pPr>
                      <a:r>
                        <a:rPr lang="uk-UA" sz="1400" dirty="0">
                          <a:effectLst/>
                        </a:rPr>
                        <a:t>0,553</a:t>
                      </a:r>
                      <a:endParaRPr lang="ru-RU" sz="14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6"/>
                  </a:ext>
                </a:extLst>
              </a:tr>
            </a:tbl>
          </a:graphicData>
        </a:graphic>
      </p:graphicFrame>
      <p:sp>
        <p:nvSpPr>
          <p:cNvPr id="8" name="Rectangle 7"/>
          <p:cNvSpPr/>
          <p:nvPr/>
        </p:nvSpPr>
        <p:spPr>
          <a:xfrm>
            <a:off x="395536" y="5805264"/>
            <a:ext cx="8208912" cy="646331"/>
          </a:xfrm>
          <a:prstGeom prst="rect">
            <a:avLst/>
          </a:prstGeom>
        </p:spPr>
        <p:txBody>
          <a:bodyPr wrap="square">
            <a:spAutoFit/>
          </a:bodyPr>
          <a:lstStyle/>
          <a:p>
            <a:pPr algn="just"/>
            <a:r>
              <a:rPr lang="ru-RU" dirty="0"/>
              <a:t>В результаті досліджень бачимо, що </a:t>
            </a:r>
            <a:r>
              <a:rPr lang="ru-RU" dirty="0" smtClean="0"/>
              <a:t>найефективнішим є використання датчика </a:t>
            </a:r>
            <a:r>
              <a:rPr lang="en-US" dirty="0"/>
              <a:t>TMP</a:t>
            </a:r>
            <a:r>
              <a:rPr lang="ru-RU" dirty="0"/>
              <a:t>104,  інтегральний критерій ефективності якого рівний 0,924. </a:t>
            </a:r>
          </a:p>
        </p:txBody>
      </p:sp>
      <p:sp>
        <p:nvSpPr>
          <p:cNvPr id="9" name="Slide Number Placeholder 8"/>
          <p:cNvSpPr>
            <a:spLocks noGrp="1"/>
          </p:cNvSpPr>
          <p:nvPr>
            <p:ph type="sldNum" sz="quarter" idx="12"/>
          </p:nvPr>
        </p:nvSpPr>
        <p:spPr/>
        <p:txBody>
          <a:bodyPr/>
          <a:lstStyle/>
          <a:p>
            <a:pPr>
              <a:defRPr/>
            </a:pPr>
            <a:fld id="{EAAA587D-EC3F-483E-B6AF-2185C5628197}" type="slidenum">
              <a:rPr lang="ru-RU" smtClean="0"/>
              <a:pPr>
                <a:defRPr/>
              </a:pPr>
              <a:t>9</a:t>
            </a:fld>
            <a:endParaRPr lang="ru-RU"/>
          </a:p>
        </p:txBody>
      </p:sp>
    </p:spTree>
    <p:extLst>
      <p:ext uri="{BB962C8B-B14F-4D97-AF65-F5344CB8AC3E}">
        <p14:creationId xmlns:p14="http://schemas.microsoft.com/office/powerpoint/2010/main" val="1458250767"/>
      </p:ext>
    </p:extLst>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460</TotalTime>
  <Words>800</Words>
  <Application>Microsoft Office PowerPoint</Application>
  <PresentationFormat>On-screen Show (4:3)</PresentationFormat>
  <Paragraphs>115</Paragraphs>
  <Slides>11</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20" baseType="lpstr">
      <vt:lpstr>Arial</vt:lpstr>
      <vt:lpstr>Calibri</vt:lpstr>
      <vt:lpstr>Constantia</vt:lpstr>
      <vt:lpstr>Times New Roman</vt:lpstr>
      <vt:lpstr>Verdana</vt:lpstr>
      <vt:lpstr>Wingdings 2</vt:lpstr>
      <vt:lpstr>Flow</vt:lpstr>
      <vt:lpstr>Visio</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Дякую за увагу!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User</cp:lastModifiedBy>
  <cp:revision>50</cp:revision>
  <dcterms:created xsi:type="dcterms:W3CDTF">2013-03-13T10:02:15Z</dcterms:created>
  <dcterms:modified xsi:type="dcterms:W3CDTF">2015-11-16T12:57:54Z</dcterms:modified>
</cp:coreProperties>
</file>