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  <p:sldMasterId id="2147483759" r:id="rId2"/>
    <p:sldMasterId id="2147483783" r:id="rId3"/>
  </p:sldMasterIdLst>
  <p:sldIdLst>
    <p:sldId id="256" r:id="rId4"/>
    <p:sldId id="257" r:id="rId5"/>
    <p:sldId id="265" r:id="rId6"/>
    <p:sldId id="258" r:id="rId7"/>
    <p:sldId id="261" r:id="rId8"/>
    <p:sldId id="259" r:id="rId9"/>
    <p:sldId id="260" r:id="rId10"/>
    <p:sldId id="264" r:id="rId11"/>
    <p:sldId id="26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35961-5533-4DC7-8BEC-600904698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90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31CF8-307A-45DF-9E2F-416DE489A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34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588C6-C9F8-4924-93C7-8A5AEBA07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51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A58D3-1AE9-49AB-A73B-BA9E1E184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74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116CA-A62A-41CA-B1FC-78C69C7F1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39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A49B8-D67F-43AA-ACBB-CF2798321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46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3921A-8B16-4A44-BB6D-3A4BAD562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52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ECF31-29EB-4775-B61D-964F8D97D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27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CDF1E-0EEF-4904-B403-1F307BA948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03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F2BCF-05F4-423E-AF6A-4B1A70B1E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50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65501-5074-498A-84C8-347831D15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23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4A5BB-A73C-4BCC-B3BB-F9284B2CE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5579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34E03-842A-40F9-883C-C70662714C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444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5CEA1-9B54-48C0-8EBA-191959722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13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471FA-CF25-4D21-830D-74D2C3E34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779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201AC-B16B-449F-95B1-DDD297C48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258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0D81F-EB08-4544-B87D-2D90DFDA8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3414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BE2C1-57E2-4FA0-B3E5-F53F825A8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2020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308E3-1418-49C6-A671-3E92C7ECD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4092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540CC-EF5E-4F9E-B466-D46B154970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507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1A518-5B87-4010-9C05-B1ACB7905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3291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2BD63-1DE6-4490-95B5-724A3DA93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139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93984-39BC-49BC-BCBB-2E2A06947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1013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3EFA9-C388-4D27-8534-552F824C8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2979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AA0CE-BDF8-432A-B8F9-2E8C35385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1993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CDC3A-EBBC-4B4F-8E1B-95E5D39EB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0548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7FF68-451E-4142-B303-80069A6DED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585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68F9E-14C7-447C-BFEE-AAD43589A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159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FB9A1-FB63-4D02-8DD3-6230DF027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241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27F28-C9B5-44AF-A3C1-A9C1E8CFE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118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1BD73-D912-4126-8B47-FC3EF7B66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40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05FD0-CDA9-446E-AC24-687FE3EA7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70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F518-088C-45EB-BF0A-C751D5F61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687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CA4009D-2EF9-4028-8816-140D7998F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E26A6B62-5756-4B0E-86D8-BEBADF795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1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DEAE23-2CBE-42B3-9F40-EED40C4D69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2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611188" y="1773238"/>
            <a:ext cx="8077200" cy="1673225"/>
          </a:xfrm>
        </p:spPr>
        <p:txBody>
          <a:bodyPr/>
          <a:lstStyle/>
          <a:p>
            <a:pPr eaLnBrk="1" hangingPunct="1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ФАЗОВА НЕСТАБІЛЬНСТЬ В МЕРЕЖАХ ЗВ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ЯЗКУ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975" y="4076700"/>
            <a:ext cx="6400800" cy="1473200"/>
          </a:xfrm>
        </p:spPr>
        <p:txBody>
          <a:bodyPr rtlCol="0">
            <a:normAutofit fontScale="700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	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Виконав: ст. гр.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ТК-1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Коваленко А.В.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Керівник: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проф. каф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ПКТА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Барась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С.Т.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79705"/>
            <a:ext cx="771181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442913" algn="l"/>
              </a:tabLst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Джитер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(jitter)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— небажані фазові або частотні випадкові відхилення передаваного сигналу. Вони виникають внаслідок нестабільності задаючого генератора, змін параметрів лінії передачі в часі і різній швидкості поширення частотних складових одного і того ж сигналу.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tabLst>
                <a:tab pos="442913" algn="l"/>
              </a:tabLst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tabLst>
                <a:tab pos="442913" algn="l"/>
              </a:tabLst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42913" algn="l"/>
              </a:tabLst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а)</a:t>
            </a:r>
          </a:p>
          <a:p>
            <a:pPr>
              <a:tabLst>
                <a:tab pos="442913" algn="l"/>
              </a:tabLst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42913" algn="l"/>
              </a:tabLst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tabLst>
                <a:tab pos="442913" algn="l"/>
              </a:tabLst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tabLst>
                <a:tab pos="442913" algn="l"/>
              </a:tabLst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Різновид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прояву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джитера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: а – вигляд сигналу без перешкод; б – вигляд сигналу за наявності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джитера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42913" algn="l"/>
              </a:tabLst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42913" algn="l"/>
              </a:tabLst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Особливим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видом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джитера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є: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кодозалежний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кодонезалежний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джитери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Кодонезалежний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джитер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не пов'язаний з характером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передаваних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даних і може бути обумовлений багатьма чинниками, серед яких:</a:t>
            </a:r>
          </a:p>
          <a:p>
            <a:pPr algn="just">
              <a:tabLst>
                <a:tab pos="354013" algn="l"/>
                <a:tab pos="442913" algn="l"/>
              </a:tabLst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· наведення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від низькочастотного магнітного поля, генерованого довколишніми кабелями силової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електромережі;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tabLst>
                <a:tab pos="354013" algn="l"/>
                <a:tab pos="442913" algn="l"/>
              </a:tabLst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пульсації напруги живлення джерела або приймача сигналів;</a:t>
            </a:r>
          </a:p>
          <a:p>
            <a:pPr algn="just">
              <a:tabLst>
                <a:tab pos="354013" algn="l"/>
                <a:tab pos="442913" algn="l"/>
              </a:tabLst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· перехресні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перешкоди, що наводяться від сусідніх витих пар багатожильного кабелю міської телефонної мережі;</a:t>
            </a:r>
          </a:p>
          <a:p>
            <a:pPr lvl="0">
              <a:tabLst>
                <a:tab pos="442913" algn="l"/>
              </a:tabLst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денні - нічні перепади температури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tabLst>
                <a:tab pos="442913" algn="l"/>
              </a:tabLst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23" b="-285"/>
          <a:stretch>
            <a:fillRect/>
          </a:stretch>
        </p:blipFill>
        <p:spPr bwMode="auto">
          <a:xfrm>
            <a:off x="2842878" y="2276872"/>
            <a:ext cx="2540124" cy="36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830" b="-169"/>
          <a:stretch>
            <a:fillRect/>
          </a:stretch>
        </p:blipFill>
        <p:spPr bwMode="auto">
          <a:xfrm>
            <a:off x="2843808" y="1700808"/>
            <a:ext cx="2540124" cy="36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676" y="864036"/>
            <a:ext cx="6238667" cy="41491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827584" y="5229200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Виникнення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джитера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в результаті накладення низькочастотного синусоїдального сигналу з перешкоди на сигнал даних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49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297201" y="6133174"/>
            <a:ext cx="86756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Функціональна схема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приймача який коректує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кодозалежний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джитер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027" name="Picture 3" descr="C:\Users\Andrew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980729"/>
            <a:ext cx="6752836" cy="377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1" name="Rectangle 8"/>
          <p:cNvSpPr>
            <a:spLocks noChangeArrowheads="1"/>
          </p:cNvSpPr>
          <p:nvPr/>
        </p:nvSpPr>
        <p:spPr bwMode="auto">
          <a:xfrm>
            <a:off x="0" y="4086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0" y="7677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3" name="Rectangle 10"/>
          <p:cNvSpPr>
            <a:spLocks noChangeArrowheads="1"/>
          </p:cNvSpPr>
          <p:nvPr/>
        </p:nvSpPr>
        <p:spPr bwMode="auto">
          <a:xfrm>
            <a:off x="0" y="11391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9" name="Rectangle 6"/>
          <p:cNvSpPr>
            <a:spLocks noChangeArrowheads="1"/>
          </p:cNvSpPr>
          <p:nvPr/>
        </p:nvSpPr>
        <p:spPr bwMode="auto">
          <a:xfrm>
            <a:off x="0" y="5248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0" name="Rectangle 7"/>
          <p:cNvSpPr>
            <a:spLocks noChangeArrowheads="1"/>
          </p:cNvSpPr>
          <p:nvPr/>
        </p:nvSpPr>
        <p:spPr bwMode="auto">
          <a:xfrm>
            <a:off x="0" y="9877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52" name="Picture 4" descr="C:\Users\Andrew\Desktop\Безымянный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6563"/>
            <a:ext cx="8316416" cy="628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-780947" y="6354793"/>
            <a:ext cx="110172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Аналізатор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фазових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нестабільностей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ліній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язку.Схема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електрична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принципова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396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0" y="7477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0" y="11010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2" name="Рисунок 11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980728"/>
            <a:ext cx="6696743" cy="4032447"/>
          </a:xfrm>
          <a:prstGeom prst="rect">
            <a:avLst/>
          </a:prstGeom>
          <a:noFill/>
        </p:spPr>
      </p:pic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265113" y="6315075"/>
            <a:ext cx="86756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Схема моделі формувача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джитера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3" name="Rectangle 8"/>
          <p:cNvSpPr>
            <a:spLocks noChangeArrowheads="1"/>
          </p:cNvSpPr>
          <p:nvPr/>
        </p:nvSpPr>
        <p:spPr bwMode="auto">
          <a:xfrm>
            <a:off x="0" y="4086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4" name="Rectangle 9"/>
          <p:cNvSpPr>
            <a:spLocks noChangeArrowheads="1"/>
          </p:cNvSpPr>
          <p:nvPr/>
        </p:nvSpPr>
        <p:spPr bwMode="auto">
          <a:xfrm>
            <a:off x="0" y="7677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5" name="Rectangle 10"/>
          <p:cNvSpPr>
            <a:spLocks noChangeArrowheads="1"/>
          </p:cNvSpPr>
          <p:nvPr/>
        </p:nvSpPr>
        <p:spPr bwMode="auto">
          <a:xfrm>
            <a:off x="0" y="11391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265113" y="6315075"/>
            <a:ext cx="86756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Результати моделювання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21652"/>
            <a:ext cx="3744416" cy="1611203"/>
          </a:xfrm>
          <a:prstGeom prst="rect">
            <a:avLst/>
          </a:prstGeom>
          <a:noFill/>
        </p:spPr>
      </p:pic>
      <p:pic>
        <p:nvPicPr>
          <p:cNvPr id="20" name="Рисунок 1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96570"/>
            <a:ext cx="3668390" cy="163628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22636" y="2132856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(а)			</a:t>
            </a:r>
            <a:r>
              <a:rPr lang="uk-UA" dirty="0" smtClean="0"/>
              <a:t>	</a:t>
            </a:r>
            <a:r>
              <a:rPr lang="uk-UA" dirty="0"/>
              <a:t>	</a:t>
            </a:r>
            <a:r>
              <a:rPr lang="uk-UA" dirty="0" smtClean="0"/>
              <a:t>         (</a:t>
            </a:r>
            <a:r>
              <a:rPr lang="uk-UA" dirty="0"/>
              <a:t>б)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8795" y="2502188"/>
            <a:ext cx="8473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Невідповідності між переданими і отриманими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сигналами (частота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сигналу і перешкоди 35МГц); (а) - поріг 0,85; (б) - поріг 0,9</a:t>
            </a:r>
          </a:p>
        </p:txBody>
      </p:sp>
      <p:pic>
        <p:nvPicPr>
          <p:cNvPr id="21" name="Рисунок 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61360"/>
            <a:ext cx="3456384" cy="1679808"/>
          </a:xfrm>
          <a:prstGeom prst="rect">
            <a:avLst/>
          </a:prstGeom>
          <a:noFill/>
        </p:spPr>
      </p:pic>
      <p:pic>
        <p:nvPicPr>
          <p:cNvPr id="22" name="Рисунок 2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61361"/>
            <a:ext cx="3524374" cy="16798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5321561"/>
            <a:ext cx="79168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Невідповідності між переданими і отриманими сигналами частотою 35МГц і частотою перешкоди 37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​​МГц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; (а) - поріг 0,85; (б) - поріг 0,9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75656" y="4955173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(а)			</a:t>
            </a:r>
            <a:r>
              <a:rPr lang="uk-UA" dirty="0" smtClean="0"/>
              <a:t>	</a:t>
            </a:r>
            <a:r>
              <a:rPr lang="uk-UA" dirty="0"/>
              <a:t>	</a:t>
            </a:r>
            <a:r>
              <a:rPr lang="uk-UA" dirty="0" smtClean="0"/>
              <a:t>         (</a:t>
            </a:r>
            <a:r>
              <a:rPr lang="uk-UA" dirty="0"/>
              <a:t>б)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54" y="3717032"/>
            <a:ext cx="2833370" cy="150114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320" y="3633219"/>
            <a:ext cx="2854960" cy="1499870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439" y="215657"/>
            <a:ext cx="4556125" cy="2421255"/>
          </a:xfrm>
          <a:prstGeom prst="rect">
            <a:avLst/>
          </a:prstGeom>
          <a:noFill/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0" y="3068960"/>
            <a:ext cx="86756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Схема побудови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діаграми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сигналу, що містить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джитер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0821" y="5517232"/>
            <a:ext cx="76846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діаграма сигналу, що містить детермінований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джитер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(а) - для частоти сигналу і перешкоди 35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МГц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поріг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0,85; (б ) - для частоти сигналу 35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МГц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частоти перешкоди 3 ​​МГЦ, поріг 0,9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98498" y="5194066"/>
            <a:ext cx="61283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(а)				</a:t>
            </a:r>
            <a:r>
              <a:rPr lang="uk-UA" dirty="0" smtClean="0"/>
              <a:t>     (</a:t>
            </a:r>
            <a:r>
              <a:rPr lang="uk-UA" dirty="0"/>
              <a:t>б)</a:t>
            </a:r>
          </a:p>
          <a:p>
            <a:r>
              <a:rPr lang="uk-UA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6431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0146" y="2967335"/>
            <a:ext cx="6303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ДЯКУЮ ЗА УВАГУ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niebieskie kwadraty">
  <a:themeElements>
    <a:clrScheme name="Тема Office 1">
      <a:dk1>
        <a:srgbClr val="333333"/>
      </a:dk1>
      <a:lt1>
        <a:srgbClr val="FFFFFF"/>
      </a:lt1>
      <a:dk2>
        <a:srgbClr val="0033CC"/>
      </a:dk2>
      <a:lt2>
        <a:srgbClr val="FFFFFF"/>
      </a:lt2>
      <a:accent1>
        <a:srgbClr val="5C85FF"/>
      </a:accent1>
      <a:accent2>
        <a:srgbClr val="99B3FF"/>
      </a:accent2>
      <a:accent3>
        <a:srgbClr val="AAADE2"/>
      </a:accent3>
      <a:accent4>
        <a:srgbClr val="DADADA"/>
      </a:accent4>
      <a:accent5>
        <a:srgbClr val="B5C2FF"/>
      </a:accent5>
      <a:accent6>
        <a:srgbClr val="8AA2E7"/>
      </a:accent6>
      <a:hlink>
        <a:srgbClr val="7A9CFF"/>
      </a:hlink>
      <a:folHlink>
        <a:srgbClr val="DEE6FF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C85FF"/>
        </a:accent1>
        <a:accent2>
          <a:srgbClr val="99B3FF"/>
        </a:accent2>
        <a:accent3>
          <a:srgbClr val="AAADE2"/>
        </a:accent3>
        <a:accent4>
          <a:srgbClr val="DADADA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7C5FF"/>
        </a:accent1>
        <a:accent2>
          <a:srgbClr val="CAB3FF"/>
        </a:accent2>
        <a:accent3>
          <a:srgbClr val="AAADE2"/>
        </a:accent3>
        <a:accent4>
          <a:srgbClr val="DADADA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FBE356"/>
        </a:accent1>
        <a:accent2>
          <a:srgbClr val="BFCFFF"/>
        </a:accent2>
        <a:accent3>
          <a:srgbClr val="AAADE2"/>
        </a:accent3>
        <a:accent4>
          <a:srgbClr val="DADADA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A3BAFF"/>
        </a:accent1>
        <a:accent2>
          <a:srgbClr val="FFBFD6"/>
        </a:accent2>
        <a:accent3>
          <a:srgbClr val="AAADE2"/>
        </a:accent3>
        <a:accent4>
          <a:srgbClr val="DADADA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C85FF"/>
        </a:accent1>
        <a:accent2>
          <a:srgbClr val="99B3FF"/>
        </a:accent2>
        <a:accent3>
          <a:srgbClr val="FFFFFF"/>
        </a:accent3>
        <a:accent4>
          <a:srgbClr val="000000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7C5FF"/>
        </a:accent1>
        <a:accent2>
          <a:srgbClr val="CAB3FF"/>
        </a:accent2>
        <a:accent3>
          <a:srgbClr val="FFFFFF"/>
        </a:accent3>
        <a:accent4>
          <a:srgbClr val="000000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BE356"/>
        </a:accent1>
        <a:accent2>
          <a:srgbClr val="BFCFFF"/>
        </a:accent2>
        <a:accent3>
          <a:srgbClr val="FFFFFF"/>
        </a:accent3>
        <a:accent4>
          <a:srgbClr val="000000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3BAFF"/>
        </a:accent1>
        <a:accent2>
          <a:srgbClr val="FFBFD6"/>
        </a:accent2>
        <a:accent3>
          <a:srgbClr val="FFFFFF"/>
        </a:accent3>
        <a:accent4>
          <a:srgbClr val="000000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0033CC"/>
      </a:dk2>
      <a:lt2>
        <a:srgbClr val="FFFFFF"/>
      </a:lt2>
      <a:accent1>
        <a:srgbClr val="57C5FF"/>
      </a:accent1>
      <a:accent2>
        <a:srgbClr val="CAB3FF"/>
      </a:accent2>
      <a:accent3>
        <a:srgbClr val="AAADE2"/>
      </a:accent3>
      <a:accent4>
        <a:srgbClr val="DADADA"/>
      </a:accent4>
      <a:accent5>
        <a:srgbClr val="B4DFFF"/>
      </a:accent5>
      <a:accent6>
        <a:srgbClr val="B7A2E7"/>
      </a:accent6>
      <a:hlink>
        <a:srgbClr val="94AFFF"/>
      </a:hlink>
      <a:folHlink>
        <a:srgbClr val="FACBDD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C85FF"/>
        </a:accent1>
        <a:accent2>
          <a:srgbClr val="99B3FF"/>
        </a:accent2>
        <a:accent3>
          <a:srgbClr val="AAADE2"/>
        </a:accent3>
        <a:accent4>
          <a:srgbClr val="DADADA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57C5FF"/>
        </a:accent1>
        <a:accent2>
          <a:srgbClr val="CAB3FF"/>
        </a:accent2>
        <a:accent3>
          <a:srgbClr val="AAADE2"/>
        </a:accent3>
        <a:accent4>
          <a:srgbClr val="DADADA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FBE356"/>
        </a:accent1>
        <a:accent2>
          <a:srgbClr val="BFCFFF"/>
        </a:accent2>
        <a:accent3>
          <a:srgbClr val="AAADE2"/>
        </a:accent3>
        <a:accent4>
          <a:srgbClr val="DADADA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0033CC"/>
        </a:dk2>
        <a:lt2>
          <a:srgbClr val="FFFFFF"/>
        </a:lt2>
        <a:accent1>
          <a:srgbClr val="A3BAFF"/>
        </a:accent1>
        <a:accent2>
          <a:srgbClr val="FFBFD6"/>
        </a:accent2>
        <a:accent3>
          <a:srgbClr val="AAADE2"/>
        </a:accent3>
        <a:accent4>
          <a:srgbClr val="DADADA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C85FF"/>
        </a:accent1>
        <a:accent2>
          <a:srgbClr val="99B3FF"/>
        </a:accent2>
        <a:accent3>
          <a:srgbClr val="FFFFFF"/>
        </a:accent3>
        <a:accent4>
          <a:srgbClr val="000000"/>
        </a:accent4>
        <a:accent5>
          <a:srgbClr val="B5C2FF"/>
        </a:accent5>
        <a:accent6>
          <a:srgbClr val="8AA2E7"/>
        </a:accent6>
        <a:hlink>
          <a:srgbClr val="7A9CFF"/>
        </a:hlink>
        <a:folHlink>
          <a:srgbClr val="DEE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7C5FF"/>
        </a:accent1>
        <a:accent2>
          <a:srgbClr val="CAB3FF"/>
        </a:accent2>
        <a:accent3>
          <a:srgbClr val="FFFFFF"/>
        </a:accent3>
        <a:accent4>
          <a:srgbClr val="000000"/>
        </a:accent4>
        <a:accent5>
          <a:srgbClr val="B4DFFF"/>
        </a:accent5>
        <a:accent6>
          <a:srgbClr val="B7A2E7"/>
        </a:accent6>
        <a:hlink>
          <a:srgbClr val="94AFFF"/>
        </a:hlink>
        <a:folHlink>
          <a:srgbClr val="FACB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BE356"/>
        </a:accent1>
        <a:accent2>
          <a:srgbClr val="BFCFFF"/>
        </a:accent2>
        <a:accent3>
          <a:srgbClr val="FFFFFF"/>
        </a:accent3>
        <a:accent4>
          <a:srgbClr val="000000"/>
        </a:accent4>
        <a:accent5>
          <a:srgbClr val="FDEFB4"/>
        </a:accent5>
        <a:accent6>
          <a:srgbClr val="ADBBE7"/>
        </a:accent6>
        <a:hlink>
          <a:srgbClr val="F9C79E"/>
        </a:hlink>
        <a:folHlink>
          <a:srgbClr val="B7EB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3BAFF"/>
        </a:accent1>
        <a:accent2>
          <a:srgbClr val="FFBFD6"/>
        </a:accent2>
        <a:accent3>
          <a:srgbClr val="FFFFFF"/>
        </a:accent3>
        <a:accent4>
          <a:srgbClr val="000000"/>
        </a:accent4>
        <a:accent5>
          <a:srgbClr val="CED9FF"/>
        </a:accent5>
        <a:accent6>
          <a:srgbClr val="E7ADC2"/>
        </a:accent6>
        <a:hlink>
          <a:srgbClr val="AEE075"/>
        </a:hlink>
        <a:folHlink>
          <a:srgbClr val="FFCF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шаблон5</Template>
  <TotalTime>240</TotalTime>
  <Words>163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niebieskie kwadraty</vt:lpstr>
      <vt:lpstr>1_Default Design</vt:lpstr>
      <vt:lpstr>Тема Office</vt:lpstr>
      <vt:lpstr>ФАЗОВА НЕСТАБІЛЬНСТЬ В МЕРЕЖАХ ЗВ’ЯЗКУ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ДОСЛІДЖЕННЯ БЕЗПРОВІДНИХ ТЕХНОЛОГІЙ У МУЛЬТИСЕРВІСНИХ МЕРЕЖАХ</dc:title>
  <dc:creator>USER</dc:creator>
  <cp:lastModifiedBy>Andrew</cp:lastModifiedBy>
  <cp:revision>36</cp:revision>
  <dcterms:created xsi:type="dcterms:W3CDTF">2013-06-21T16:13:06Z</dcterms:created>
  <dcterms:modified xsi:type="dcterms:W3CDTF">2015-11-15T18:18:19Z</dcterms:modified>
</cp:coreProperties>
</file>