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305" r:id="rId5"/>
    <p:sldId id="258" r:id="rId6"/>
    <p:sldId id="272" r:id="rId7"/>
    <p:sldId id="271" r:id="rId8"/>
    <p:sldId id="259" r:id="rId9"/>
    <p:sldId id="274" r:id="rId10"/>
    <p:sldId id="273" r:id="rId11"/>
    <p:sldId id="260" r:id="rId12"/>
    <p:sldId id="275" r:id="rId13"/>
    <p:sldId id="276" r:id="rId14"/>
    <p:sldId id="261" r:id="rId15"/>
    <p:sldId id="278" r:id="rId16"/>
    <p:sldId id="277" r:id="rId17"/>
    <p:sldId id="262" r:id="rId18"/>
    <p:sldId id="280" r:id="rId19"/>
    <p:sldId id="279" r:id="rId20"/>
    <p:sldId id="281" r:id="rId21"/>
    <p:sldId id="269" r:id="rId22"/>
    <p:sldId id="282" r:id="rId23"/>
    <p:sldId id="270" r:id="rId24"/>
    <p:sldId id="263" r:id="rId25"/>
    <p:sldId id="264" r:id="rId26"/>
    <p:sldId id="265" r:id="rId27"/>
    <p:sldId id="283" r:id="rId28"/>
    <p:sldId id="284" r:id="rId29"/>
    <p:sldId id="285" r:id="rId30"/>
    <p:sldId id="287" r:id="rId31"/>
    <p:sldId id="286" r:id="rId32"/>
    <p:sldId id="289" r:id="rId33"/>
    <p:sldId id="290" r:id="rId34"/>
    <p:sldId id="291" r:id="rId35"/>
    <p:sldId id="306" r:id="rId36"/>
    <p:sldId id="302" r:id="rId37"/>
    <p:sldId id="303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301" r:id="rId46"/>
    <p:sldId id="300" r:id="rId47"/>
    <p:sldId id="299" r:id="rId48"/>
    <p:sldId id="307" r:id="rId49"/>
    <p:sldId id="311" r:id="rId50"/>
    <p:sldId id="308" r:id="rId51"/>
    <p:sldId id="309" r:id="rId52"/>
    <p:sldId id="310" r:id="rId53"/>
    <p:sldId id="313" r:id="rId54"/>
    <p:sldId id="314" r:id="rId55"/>
    <p:sldId id="315" r:id="rId56"/>
    <p:sldId id="316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1C03"/>
    <a:srgbClr val="5B2C05"/>
    <a:srgbClr val="4923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AC6EA-455B-49C0-8993-BEFC2DD333BB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8B41C-9C12-4922-9508-75FAA1A93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uk.wikipedia.org/wiki/%D0%A1%D0%B5%D0%BB%D1%8F%D0%BD%D0%B8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.kiev.ua/ua/geninf/osobystosti/bogolubov/" TargetMode="External"/><Relationship Id="rId2" Type="http://schemas.openxmlformats.org/officeDocument/2006/relationships/hyperlink" Target="http://svitppt.com.ua/rizne/schedra-talantami-zemlya-ukrainska0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kpi.ua/virchenko-about" TargetMode="External"/><Relationship Id="rId4" Type="http://schemas.openxmlformats.org/officeDocument/2006/relationships/hyperlink" Target="http://discovery.4uth.gov.ua/d/matematika/vidomi-ukraienski-matematiki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studopedia.su/14_73929_zasnovnik-ukrainskoi-shkoli-metodiki-matematiki.html" TargetMode="External"/><Relationship Id="rId2" Type="http://schemas.openxmlformats.org/officeDocument/2006/relationships/hyperlink" Target="http://babichev-domme.blogspot.com/2013/01/blog-post_17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voronuy.at.ua/publ/statti/zhittevij_shljakh_i_naukovij_spadok_georgija_voronogo_chastina_2/2-1-0-12" TargetMode="External"/><Relationship Id="rId4" Type="http://schemas.openxmlformats.org/officeDocument/2006/relationships/hyperlink" Target="http://www.imath.kiev.ua/famous/?n=kravchuk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zakarpattya.net.ua/Zmi/124327-Poet-matematyky.-Do-125-richchia-vid-dnia-narodzhennia-profesora-M.-Zarytskoho" TargetMode="External"/><Relationship Id="rId2" Type="http://schemas.openxmlformats.org/officeDocument/2006/relationships/hyperlink" Target="http://vchitel.kr.ua/posts/759-tvorci-matematyky-v-ukrayini.html" TargetMode="Externa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mailto:library@vntuedu.ua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214423"/>
            <a:ext cx="7429552" cy="4500594"/>
          </a:xfrm>
        </p:spPr>
        <p:txBody>
          <a:bodyPr>
            <a:noAutofit/>
          </a:bodyPr>
          <a:lstStyle/>
          <a:p>
            <a:r>
              <a:rPr lang="uk-UA" sz="6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ПЛЕЯДА УКРАЇНСЬКИХ МАТЕМАТИКІВ</a:t>
            </a:r>
            <a:endParaRPr lang="ru-RU" sz="6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0"/>
            <a:ext cx="77867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Побудовані вченим математичні об’єкти, </a:t>
            </a:r>
            <a:r>
              <a:rPr lang="uk-UA" sz="240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— діаграми Вороного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 — в наші дні широко використовуються в багатьох актуальних напрямках науки, зокрема, в комп’ютерній графіці, геометричному моделюванні, створенні штучного інтелекту, розпізнаванні образів, конструюванні роботів, медицині, радіаційній фізиці, астрофізиці, кристалографії, археології  тощо. Ними користуються вчені практично в усіх країнах Європи, у США, Канаді, Японії, Австралії, Гонконгу, Новій Зеландії.</a:t>
            </a:r>
          </a:p>
        </p:txBody>
      </p:sp>
      <p:pic>
        <p:nvPicPr>
          <p:cNvPr id="3" name="Picture 2" descr="http://3.bp.blogspot.com/-L6K_dB-_pDY/UPe3DJjN4iI/AAAAAAAAEH4/AdHtLQ9Av8o/s1600/img5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286124"/>
            <a:ext cx="3786214" cy="3170954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143504" y="3214686"/>
            <a:ext cx="378621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492303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Сеулі (Корея) існує Дослідницький центр з діаграм Вороного.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ініціативи цього Центру з 2004 року в різних країнах світу проводяться щорічні міжнародні конференції, присвячені узагальненням діаграм Вороного та їх використанню.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492303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rgbClr val="492303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14290"/>
            <a:ext cx="63802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Михайло Пилипович Кравчук –</a:t>
            </a:r>
          </a:p>
          <a:p>
            <a:pPr algn="ctr"/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корифей української математики</a:t>
            </a:r>
            <a:endParaRPr lang="uk-UA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5214950"/>
            <a:ext cx="1853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(1892-1942)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1142984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Часто ми чуємо, що математика – наука суха, абстрактна. Може для когось це і так. Але тільки не для інженера! Немає у світі машин, які йшли не від математики, немає повнокровного життя творця техніки без цієї науки … Ніякої достовірності немає в науках там, де не можна застосувати математику. Тим-то вона, математика, для вас має стати душевною потребою, якщо хочете, хлібом і піснею.</a:t>
            </a:r>
          </a:p>
          <a:p>
            <a:pPr algn="r"/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Михайло Кравчук</a:t>
            </a:r>
            <a:endParaRPr lang="uk-UA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Результат пошуку зображень за запитом &quot;кравчук михайло пилипович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2681606" cy="35719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928662" y="5657671"/>
            <a:ext cx="82153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Михайло Кравчук – математик широкого масштабу.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Його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ім’я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добре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відоме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у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світовій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математичній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науці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Світ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не знав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лише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що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він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українець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.  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Є.Сенета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Австралія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40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0"/>
            <a:ext cx="81439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Михайло Пилипович Кравчук 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— український математик, академік АН УРСР, доктор </a:t>
            </a:r>
            <a:r>
              <a:rPr lang="uk-UA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фізико-математич-них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наук, професор Київського політехнічного інституту.</a:t>
            </a: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27 вересня 1892 р. на Волині, в селі </a:t>
            </a:r>
            <a:r>
              <a:rPr lang="uk-UA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Човниці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в сім’ї землеміра. У 1901 р. разом з батьками переїхав до Луцька, де в 1910 р. закінчив із золотою медаллю гімназію. Вступив на математичне відділення фізико-математичного факультету Київського університету, по закінченні якого з дипломом 1-го ступеня (1914 р.) був залишений там для підготовки до наукової й викладацької роботи. У 1924 році М. Кравчук захищає докторську дисертацію, стає членом математичних товариств Франції, Німеччини, Італії. </a:t>
            </a: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29 червня 1929 р. на засіданні Ради Академії Кравчука обрано дійсним членом ВУАН. Він став наймолодшим академіком у віці 37 років. </a:t>
            </a:r>
          </a:p>
          <a:p>
            <a:r>
              <a:rPr lang="ru-RU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1933 по 1937 </a:t>
            </a:r>
            <a:r>
              <a:rPr lang="ru-RU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рік</a:t>
            </a:r>
            <a:r>
              <a:rPr lang="ru-RU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працював</a:t>
            </a:r>
            <a:r>
              <a:rPr lang="ru-RU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у </a:t>
            </a:r>
            <a:r>
              <a:rPr lang="ru-RU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київському</a:t>
            </a:r>
            <a:r>
              <a:rPr lang="ru-RU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авіаційному</a:t>
            </a:r>
            <a:r>
              <a:rPr lang="ru-RU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інституті</a:t>
            </a:r>
            <a:endParaRPr lang="uk-UA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21 лютого 1938 був заарештований за звинуваченням у націоналізмі та шпигунстві та засуджений до 20-ти років ув’язнення й 5-ти років позбавлення громадянських прав. Покарання відбував на Колимі, де й помер. Реабілітований в 1956 р.</a:t>
            </a:r>
            <a:endParaRPr lang="uk-UA" b="1" i="1" dirty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0"/>
            <a:ext cx="785818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Кравчук М. П. - один із засновників Інституту математики Академії наук УРСР, вніс фундаментальний вклад у різні галузі математики, а саме: алгебру, теорію чисел, теорію функцій, теорію диференціальних та інтегральних рівнянь, теорію ймовірностей, математичну статистику.</a:t>
            </a:r>
          </a:p>
          <a:p>
            <a:endParaRPr lang="uk-UA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М.П. Кравчук – автор понад 180 наукових праць, у тому числі 10 монографій.  Широко відомими у світовій математичній літературі стали наукові терміни, що носять його ім’я, такі, як </a:t>
            </a:r>
            <a:r>
              <a:rPr lang="uk-UA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”многочлени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і q-многочлени </a:t>
            </a:r>
            <a:r>
              <a:rPr lang="uk-UA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Кравчука”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”q-функції </a:t>
            </a:r>
            <a:r>
              <a:rPr lang="uk-UA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Кравчука-Мейкснера”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Він по праву вважається одним із найвидатніших алгебраїстів 1-ої половини 20-го ст.</a:t>
            </a: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США, в музеї американської історії, зберігається лист американця Джона Атанасова, винахідника першого електронного комп'ютера, українському ученому: «Дорогий професоре Кравчук! Я знайшов Вашу серію публікацій, дуже корисну для моєї роботи. Я хотів би отримати копії будь-яких Ваших публікацій...»</a:t>
            </a:r>
          </a:p>
          <a:p>
            <a:endParaRPr lang="uk-UA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Багато уваги М. Кравчук приділяв історії математики, популяризації науки, був одним із розробників української математичної термінології.</a:t>
            </a:r>
            <a:endParaRPr lang="uk-UA" b="1" i="1" dirty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0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Володимир Йосипович Левицький - 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основоположник </a:t>
            </a:r>
            <a:r>
              <a:rPr lang="ru-RU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української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математичної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культури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uk-U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Результат пошуку зображень за запитом &quot;левицький володимир йосипович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928802"/>
            <a:ext cx="2428892" cy="348714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500166" y="5643578"/>
            <a:ext cx="1853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(1872-1956)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143372" y="1785926"/>
            <a:ext cx="4786346" cy="38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23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Хто поборе математичну символіку і вдумається в глибокі царини математичного світу, той відкриє в ній такий ідеальний світ і таку величаву поезію</a:t>
            </a:r>
            <a:r>
              <a:rPr lang="ru-RU" sz="23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uk-UA" sz="23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і стільки естетики і краси, як в ніякій іншій науці. </a:t>
            </a:r>
            <a:endParaRPr lang="ru-RU" sz="23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     Володимир Левицький</a:t>
            </a: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0"/>
            <a:ext cx="81439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Л</a:t>
            </a:r>
            <a:r>
              <a:rPr lang="uk-UA" sz="24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евицький</a:t>
            </a:r>
            <a:r>
              <a:rPr lang="vi-VN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Володимир Йосипович</a:t>
            </a:r>
            <a:r>
              <a:rPr lang="vi-VN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 – математик, фундатор української фізико-математичної термінології,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педагог, </a:t>
            </a:r>
            <a:r>
              <a:rPr lang="vi-VN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громадський діяч.</a:t>
            </a:r>
            <a:endParaRPr lang="uk-UA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31 грудня 1872 р. у м. Тернополі в родині судового радника. Початкову освіту отримав у м. Золочеві. У 1886 р. продовжив навчання в Тернопільській гімназії.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1890 р. – студент філософського факультету Львівського університету, згодом перевівся на математичний факультет.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1893 р. захистив докторську дисертацію. Приймав участь у з’їздах природознавців і математиків у Львові.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1896 р. переїхав до Тернополя, де працював вчителем математики і фізики в гімназії.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1899 р. – дійсний член НТШ у Львові. З 1924 року працював у гімназіях фаховим інструктором з математики і фізики, одночасно багато сил і часу віддаючи Науковому товариству ім. Т. Шевченка, головою якого він був з 1932 по 1934 рік.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Від 1939 року працював у Львівському університеті . Брав участь в організації фізико-математичного факультету університету. 1940 року Левицького затвердили у вченому званні професора.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Опублікував понад 70 праць, автор шкільних підручників</a:t>
            </a:r>
            <a:r>
              <a:rPr lang="ru-RU" dirty="0" smtClean="0">
                <a:solidFill>
                  <a:srgbClr val="3B1C03"/>
                </a:solidFill>
              </a:rPr>
              <a:t>.</a:t>
            </a:r>
            <a:endParaRPr lang="ru-RU" b="1" i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14290"/>
            <a:ext cx="8143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Основною ділянкою наукової роботи професора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В. Левицького була теорія аналітичних функцій. Він також займався геометрією, алгеброю, диференціальними рівняннями та історією математики. Багато уваги приділяв теоретичній фізиці та астрономії. </a:t>
            </a:r>
            <a:endParaRPr lang="uk-UA" b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6866" name="Picture 2" descr="Результат пошуку зображень за запитом &quot;підручник володимира левицького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71678"/>
            <a:ext cx="2928958" cy="402731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57686" y="192880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Саме професор В.Й. Левицький першим написав справжню фахову статтю з математики українською мовою, був незмінним редактором першого українського наукового часопису з природничих наук, першим згуртував навколо себе математиків-українців для наукової роботи.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Великою заслугою  Левицького було те, що він зібрав і впорядкував матеріали з української математичної термінології, що була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надруко-вана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в 1903 р.</a:t>
            </a:r>
            <a:endParaRPr lang="uk-UA" b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0"/>
            <a:ext cx="735811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Мирон Онуфрійович Зарицький – поет формул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5357826"/>
            <a:ext cx="1853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(1889-1961)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4" name="Picture 2" descr="Результат пошуку зображень за запитом &quot;мирон зарицьки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2786082" cy="371477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357686" y="128586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«Кого не манить краса, ні мистецтво, хто живе вбогим духовним життям, той нічого не дасть математиці. Поезія не </a:t>
            </a:r>
            <a:r>
              <a:rPr lang="uk-UA" sz="20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ріжниться</a:t>
            </a:r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від математики вищим летом уяви, а математик </a:t>
            </a:r>
            <a:r>
              <a:rPr lang="uk-UA" sz="20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ріжниться</a:t>
            </a:r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від поета лиш тим, що все і всюди розуміє... Але як у мистецтві, так і в математиці лише твори гарні переживають століття і виховують цілі покоління». </a:t>
            </a:r>
          </a:p>
          <a:p>
            <a:r>
              <a:rPr lang="uk-UA" sz="2000" dirty="0" smtClean="0"/>
              <a:t>		  </a:t>
            </a:r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М. Зарицький</a:t>
            </a:r>
            <a:endParaRPr lang="ru-RU" sz="20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0"/>
            <a:ext cx="807246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Мирон  Онуфрійович Зарицький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 математик, педагог, один із фундаторів української математичної культури у західноукраїнському краї.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21 травня 1889 р. в селі Стара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Могильниця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на Тернопільщині в родині сільського священика.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1907 р. студіював математику та фізику у Віденському і Львівському університетах.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1912 р. М. Зарицький закінчив університет, а через рік склав учительський іспит і отримав звання вчителя середніх шкіл з математики і фізики. Вчителював у приватних українських гімназіях, займався науковою роботою.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У 1905 р. М. Зарицький переїхав до Львова, де працював у польській, а згодом у державній українській гімназії.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24 березня 1927 р. М.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Зарицького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обрали дійсним членом Наукового товариства ім. Т. Шевченка.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грудня 1939 р. М.О.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Зарицький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почав працювати у Львівському університеті: в 1939–1941 рр. – заступником декана, в 1941–1947 рр. – деканом фізико-математичного факультету і завідувачем кафедри ймовірностей, а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1948 р. очолював кафедру загальної математики.</a:t>
            </a:r>
            <a:endParaRPr lang="uk-UA" b="1" i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807246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Авторству професора М.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Зарицького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належать ґрунтовні праці з теорії множин, математичної логіки, теорії функції дійсної змінної, теорії ймовірностей та математичної статистики. Наукові дослідження М.О.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Зарицького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сягали світового рівня, на них посилалися автори фундаментальних монографій і всесвітньо відомі вчені-математики.</a:t>
            </a:r>
          </a:p>
          <a:p>
            <a:endParaRPr lang="uk-UA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Зарицький був великим знавцем історії математики, особливо античної, читав курси лекцій з історії математики у Львівському університеті, надрукував кілька праць з історії точних наук.</a:t>
            </a:r>
          </a:p>
          <a:p>
            <a:endParaRPr lang="uk-UA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Коло зацікавлень вченого не замикалося тільки математикою. Він був добре обізнаний з природничими науками, світовою літературою, філософією, захоплювався поезією. Володів вільно польською, німецькою і російською мовами. Наука була для нього  хлібом насущним, потребою і насолодою, працею і відпочинком. Недаремно М. О.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Зарицького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називали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“поетом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формул”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ru-RU" dirty="0">
              <a:solidFill>
                <a:srgbClr val="3B1C0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071546"/>
            <a:ext cx="750099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“ Наука не має батьківщини, але не буває вченого без батьківщини, і те значення, яке його праці можуть мати у світі, він повинен відносити до своєї батьківщини ” </a:t>
            </a:r>
          </a:p>
          <a:p>
            <a:endParaRPr lang="uk-UA" sz="320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r"/>
            <a:r>
              <a:rPr lang="uk-UA" sz="320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</a:t>
            </a:r>
            <a:r>
              <a:rPr lang="uk-UA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Луї Пастер </a:t>
            </a:r>
            <a:endParaRPr lang="uk-UA" sz="2000" b="1" i="1" dirty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2" y="1571612"/>
            <a:ext cx="46434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Я можу з великою гордістю сказати, що був другим, хто викладав вищу математику українською мовою; першим був Михайло Пилипович Кравчук у Києві…</a:t>
            </a:r>
          </a:p>
          <a:p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	  М. Чайковський</a:t>
            </a:r>
            <a:endParaRPr lang="uk-UA" sz="2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Результат пошуку зображень за запитом &quot;чайковський математик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2571768" cy="350046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571604" y="0"/>
            <a:ext cx="70920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Микола Чайковський – творець </a:t>
            </a:r>
          </a:p>
          <a:p>
            <a:pPr algn="ctr"/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української математичної термінології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5357826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1887 - 1970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0"/>
            <a:ext cx="821533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Чайковський Микола Андрійович 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вчений у галузі математики, педагог, громадський діяч. Доктор філософії , професор. Дійсний член НТШ , дійсний член Одеської філії Українського НДІ математики.</a:t>
            </a:r>
            <a:endParaRPr lang="ru-RU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2 січня 1887 р. у місті Бережани Тернопільської області. Закінчив Бережанську гімназію (1905). Вищу освіту здобував у Празі - в Німецькій вищій технічній школі, Празькому та Віденському університетах.</a:t>
            </a: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1912-1913 займався науковою роботою в Берліні.</a:t>
            </a: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1910-1918 – учитель шкіл на Львівщині.</a:t>
            </a:r>
            <a:endParaRPr lang="ru-RU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1920-1925 – викладач математики в Українському таємному університеті у Львові. Директор українських гімназій в містах Яворів (1922—1926) та Рогатин (1926—1929). Від 1929 — професор, 1930 — завідувач навчальною частиною Одеського університету народної освіти (згодом — </a:t>
            </a:r>
            <a:r>
              <a:rPr lang="uk-UA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хіміко-математичний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інститут).</a:t>
            </a:r>
            <a:endParaRPr lang="ru-RU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Заарештований у березні 1933 року; ув’язнений; заслання відбував на будівництві </a:t>
            </a:r>
            <a:r>
              <a:rPr lang="uk-UA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Біломоро-Балтійського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каналу в Карелії. Після звільнення – учитель фізики в школах у містах Архангельськ (1941—1943), Томськ (1943-1944), Семипалатинськ (1944—1947); Уральськ (1947—1954) в Казахстані, 1949—1954 — доцент педагогічних інститутів у Томську і Семипалатинську.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0"/>
            <a:ext cx="81439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 засланні в Казахстані вчений написав ряд науково-методичних робіт, працював над монографією «Квадратні рівняння», брав активну участь в наукових конференціях педагогічних вузів Уральського зони, організовував математичні олімпіади, читав лекції з елементарної математики.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Після реабілітації у 1956 році він повертається до Львова. У місцевому університеті професор М. Чайковський заглиблюється в нові на той час напрями — досліджує роль математики в естетичному вихованні учнів, пропагує роль історичного елемента у математиці.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Заодно не полишає свою «термінологічну» роботу — бере участь в укладанні «Української математичної бібліографії» та підготовці «Української радянської енциклопедії», до якої написав 51 статтю. У співавторстві з Ф. Гудименком, Й.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Погребинським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та Г.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Саковичем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видає найважливішу свою працю - «Російсько-Український математичний словник» (1960), що містить 12000 термінів.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Він вважав, що наукова термінологія «необхідна для існування національної культури так само, як літературна мова та правопис». </a:t>
            </a:r>
            <a:endParaRPr lang="uk-UA" b="1" i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0"/>
            <a:ext cx="6072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Астряб</a:t>
            </a:r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 Олександр Матвійович - засновник української школи методики математики</a:t>
            </a:r>
            <a:endParaRPr lang="uk-UA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098" name="Picture 2" descr="Результат пошуку зображень за запитом &quot;астряб олександр матвійович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2428892" cy="3406521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785918" y="5286388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1879 - 1962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1571612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Визначний український </a:t>
            </a:r>
            <a:r>
              <a:rPr lang="uk-UA" sz="20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педагог-</a:t>
            </a:r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реформатор, вчений, засновник школи з методики викладання математики, професор, автор підручників, навчальних і методичних посібників з геометрії, алгебри, арифметики, заслужений діяч науки України , лауреат премії ім. К. Д. Ушинського , нагороджений орденом Леніна.</a:t>
            </a:r>
            <a:endParaRPr lang="uk-UA" sz="2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778674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Астряб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Олександр Матвійович народився 3 вересня 1879 р. у м. Лубни на Полтавщині.</a:t>
            </a:r>
            <a:endParaRPr lang="ru-RU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1899 р. закінчив гімназію.  В 1899 – 1904 – навчався в Київському університеті Св. Володимира на фізико-математичному відділенні. З 1904 викладав математику і методику математики в гімназіях і вищих навчальних закладах. В 1905 р. – бере участь в організації навчального процесу першого в Україні комерційного жіночого училища.</a:t>
            </a:r>
            <a:endParaRPr lang="ru-RU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1907 брав участь у роботі відомого Київського фізико-математичного товариства при університеті.</a:t>
            </a:r>
            <a:endParaRPr lang="ru-RU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1930—1957 працював у Київському державному педагогічному інституті ім. О. М. Горького </a:t>
            </a:r>
            <a:r>
              <a:rPr lang="ru-RU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ru-RU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нині</a:t>
            </a:r>
            <a:r>
              <a:rPr lang="ru-RU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НПУ </a:t>
            </a:r>
            <a:r>
              <a:rPr lang="ru-RU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імені</a:t>
            </a:r>
            <a:r>
              <a:rPr lang="ru-RU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М. П. </a:t>
            </a:r>
            <a:r>
              <a:rPr lang="ru-RU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Драгоманова</a:t>
            </a:r>
            <a:r>
              <a:rPr lang="ru-RU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1932—1957 очолював сектор методики математики Науково-дослідного інституту педагогіки УРСР. </a:t>
            </a:r>
            <a:endParaRPr lang="ru-RU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Опублікував понад 70 науково-методичних праць. Перша книга О.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Астряба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«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Наглядная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геометрия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 (один з перших у Російській імперії підручників , 1909 р.) витримала 13 перевидань, була перекладена польською, німецькою, татарською, болгарською, єврейською мовами.</a:t>
            </a:r>
            <a:endParaRPr lang="ru-RU" i="1" dirty="0">
              <a:solidFill>
                <a:srgbClr val="3B1C0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Результат пошуку зображень за запитом &quot;підручник з елементарної геометрії остроградського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428868"/>
            <a:ext cx="2643206" cy="38779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214810" y="2357430"/>
            <a:ext cx="492919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1930 — 1960 рр. разом із колективом математиків Українського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науково-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дослідного інституту педагогіки розробив основи методики викладання початкового і систематичного курсів арифметики, геометрії,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тригоно-метрії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що базувалися на підвищенні теоретичного рівня викладання й водночас на зв’язку теорії з практикою. В результаті було створено низку як авторських, так і колективних посібників з методики викладання математичних дисциплін у семирічній, середній і політехнічній школах.</a:t>
            </a:r>
            <a:endParaRPr lang="uk-UA" sz="1700" b="1" i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14290"/>
            <a:ext cx="82153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О.М.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Астряб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зробив великий внесок у розвиток вітчизняної методики викладання математики.  Він є автором багатьох підручників, навчальних і методичних посібників з геометрії, алгебри, арифметики. У 1940—1950-х  рр. 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написав праці з історії математичної освіти і розвитку методико-математичної думки в Україні.</a:t>
            </a:r>
            <a:endParaRPr lang="ru-RU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Глушков Віктор Михайлович –</a:t>
            </a:r>
          </a:p>
          <a:p>
            <a:pPr algn="ctr"/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піонер комп’ютерної техніки</a:t>
            </a:r>
            <a:endParaRPr lang="uk-UA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2" name="Picture 2" descr="Результат пошуку зображень за запитом &quot;глушков віктор михайлович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2625347" cy="350046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643042" y="5214950"/>
            <a:ext cx="1760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1923 - 1982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1285860"/>
            <a:ext cx="47863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«Прийде такий час, коли буде можливий перехід людства з інтелекту, почуттів та емоцій повністю на пам'ять електронно-обчислю-вальної машини». </a:t>
            </a:r>
          </a:p>
          <a:p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		В.М.Глушков</a:t>
            </a:r>
            <a:endParaRPr lang="uk-UA" sz="2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4714884"/>
            <a:ext cx="507206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Віктор Глушков – водночас і персоніфіковане і суспільно-інтелектуальне явище ХХ сторіччя. Бачив глибоко та широко. І в далечінь…</a:t>
            </a:r>
            <a:endParaRPr lang="uk-UA" sz="2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0"/>
            <a:ext cx="807246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Глушков Віктор Михайлович 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математик, засновник кафедри теоретичної кібернетики, академік АН УРСР, АН СРСР, доктор фізико-математичних наук, професор, лауреат Державних премії  УРСР і СРСР.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24 серпня 1923 р. в Ростові-на-Дону в сім'ї гірничого інженера. В 1941 р. закінчив середню школу.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1943-1947 – навчання в Новочеркаському індустріальному інституті та Ростовському університеті.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1957 р. – директор Обчислювального центру АН УРСР.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1962 р. на базі ОЦ АН УРСР був організований Інститут кібернетики АН УРСР. Його директором став В.М. Глушков.</a:t>
            </a:r>
          </a:p>
          <a:p>
            <a:pPr fontAlgn="base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1966 році на механіко-математичному факультеті Київського державного університету ім. Т. Шевченка була створена кафедра теоретичної кібернетики, яку очолив В.М. Глушков. А у 1967 році в Києві під його керівництвом організовано кафедру МФТІ при Інституті кібернетики АН УРСР, у майбутньому — Інститут кібернетики імені</a:t>
            </a:r>
          </a:p>
          <a:p>
            <a:pPr fontAlgn="base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В. М. Глушкова НАН України.</a:t>
            </a:r>
          </a:p>
          <a:p>
            <a:pPr fontAlgn="base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Під його керівництвом були створені універсальні електронно-обчислювальні машини "Київ", "Дніпро", </a:t>
            </a:r>
          </a:p>
          <a:p>
            <a:pPr fontAlgn="base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серії машин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„Мир”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та інші ЕОМ.</a:t>
            </a:r>
          </a:p>
          <a:p>
            <a:pPr fontAlgn="base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1975 року В. М. Глушков - почесний іноземний член Кібернетичного товариства Польщі.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2" y="2857496"/>
            <a:ext cx="464343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Під керівництвом В.М.Глушкова було засновано журнал 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“Кібернетика”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та  створено унікальну 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«Енциклопедію кібернетики»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(українською в 1973р., російською в 1974р.), яка не мала аналогів в світі та стала першою фундаментальною працею, в якій висвітлювались теоретичні аспекти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кіберне-тичної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науки, її застосування до таких галузей, як економіка, біологія,техніка</a:t>
            </a:r>
            <a:r>
              <a:rPr lang="uk-UA" b="1" i="1" dirty="0" smtClean="0">
                <a:solidFill>
                  <a:srgbClr val="3B1C03"/>
                </a:solidFill>
              </a:rPr>
              <a:t>.</a:t>
            </a:r>
            <a:r>
              <a:rPr lang="uk-UA" b="1" dirty="0" smtClean="0">
                <a:solidFill>
                  <a:srgbClr val="3B1C03"/>
                </a:solidFill>
              </a:rPr>
              <a:t> </a:t>
            </a:r>
            <a:endParaRPr lang="ru-RU" dirty="0">
              <a:solidFill>
                <a:srgbClr val="3B1C03"/>
              </a:solidFill>
            </a:endParaRPr>
          </a:p>
        </p:txBody>
      </p:sp>
      <p:pic>
        <p:nvPicPr>
          <p:cNvPr id="3074" name="Picture 2" descr="Результат пошуку зображень за запитом &quot;Енциклопедія кібернетики глушков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92130">
            <a:off x="1003091" y="2745769"/>
            <a:ext cx="2214578" cy="304351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0"/>
            <a:ext cx="79296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Глушков В.М. створив теорію цифрових автоматів і теорію автоматизованого проектування комп’ютерів. Він є автором фундаментальних праць з теоретичної та прикладної кібернетики, з питань застосування кібернетичних методів в економіці. Започаткував українську школу з проблем штучного інтелекту й розпізнавання образів. Удостоєний звання «Піонер комп’ютерної техніки».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1982 засновано премію ім. В. Глушкова АН УРСР.</a:t>
            </a:r>
            <a:endParaRPr lang="uk-UA" b="1" i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Picture 2" descr="Результат пошуку зображень за запитом &quot;журнал кибернетика 1965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52296">
            <a:off x="2143108" y="3429000"/>
            <a:ext cx="2095497" cy="31146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Результат пошуку зображень за запитом &quot;боголюбов микол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Результат пошуку зображень за запитом &quot;боголюбов микол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Результат пошуку зображень за запитом &quot;боголюбов микол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Пов’язане зображенн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2580341" cy="328614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571604" y="214290"/>
            <a:ext cx="72539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Микола Боголюбов - творець сучасної </a:t>
            </a:r>
          </a:p>
          <a:p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теоретичної та математичної фізики</a:t>
            </a:r>
            <a:endParaRPr lang="uk-UA" sz="24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5143512"/>
            <a:ext cx="1853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(1909-1992)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428736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«Єднальною ланкою у мене була математика, бо мій підхід чи до проблем механіки, чи до проблем фізики — математичний»</a:t>
            </a:r>
          </a:p>
          <a:p>
            <a:r>
              <a:rPr lang="uk-UA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	 Боголюбов М.М</a:t>
            </a:r>
            <a:endParaRPr lang="uk-UA" sz="2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500042"/>
            <a:ext cx="7500990" cy="56323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Чи існують німецька, російська або українська математика? З точки зору змісту, істинності – такого поділу математики немає. Теорема або доведена, або ні – незалежно від місця на земній кулі. Але поняття </a:t>
            </a:r>
            <a:r>
              <a:rPr lang="uk-UA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“українська</a:t>
            </a:r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математика”</a:t>
            </a:r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має сенс. Воно означає ту сферу національної культури, в якій працюють математики. І якщо ця сфера мало розвинута чи нація не має власної математичної культури, свого загону математиків, то це справляє негативний вплив на всю національну культуру </a:t>
            </a:r>
          </a:p>
          <a:p>
            <a:endParaRPr lang="uk-UA" sz="24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			</a:t>
            </a:r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Мирослав Попович, академік</a:t>
            </a:r>
            <a:endParaRPr lang="uk-UA" sz="2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5360"/>
            <a:ext cx="8072462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Боголюбов Микола Миколайович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видатний математик і механік, фізик-теоретик, засновник наукових шкіл з нелінійної механіки і теоретичної фізики, академік АН СРСР і АН УРСР.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 21 серпня 1909 р. у Нижньому Новгороді.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1924 році у 15-річному віці Боголюбов написав першу наукову працю і  був прийнятий  до аспірантури Української академії наук, яку закінчив у 1929 р., отримавши у 20 років ступінь доктора математичних наук.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1934—1958 рр. працював у Київському університеті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(з 1936 р. — професор). З 1950 р. — в Математичному інституті АН СРСР і Московському університеті,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1958 р. — також в Об’єднаному інституті ядерних досліджень (з 1965 р. — директор).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1963 р. — академік-секретар відділення математики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АН СРСР, водночас у 1965—1973 рр. — директор Інституту теоретичної фізики АН України.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1983—1989 роках очолював Математичний інститут імені В. А.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Стєклова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у Москві.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1992 р. Національною Академією наук України була заснована Премія НАН України імені М. М. Боголюбова, яка вручається Відділенням математики НАН України за видатні наукові роботи в галузі математики і теоретичної фізики. </a:t>
            </a:r>
            <a:endParaRPr lang="uk-UA" b="1" i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3786190"/>
            <a:ext cx="80724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Микола Боголюбов був засновником багатьох фізико-математичних кафедр в університетах та спеціалізованих відділів Академії Наук. Так, він заклав кафедру квантової статистики Московського університету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iм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М. Ломоносова, кафедру математичного аналізу Чернівецького університету, кафедру математичної фізики Київського університету 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iм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Т. Шевченка, був засновником першого в Україні Інституту теоретичної фізики НАН України, директором якого був до 1972 року. Нині він носить ім'я М.М. Боголюбова. </a:t>
            </a:r>
            <a:endParaRPr lang="uk-UA" b="1" i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14290"/>
            <a:ext cx="79295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Дослідження  М.М. Боголюбова стосуються варіаційного числення, функціонального аналізу, теорії ймовірностей, теорії диференційних рівнянь, математичної фізики, статистичної механіки, квантової теорії поля і теорії елементарних частинок. 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Відомий завдяки термінам: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* асимптотичний метод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Крилова-Боголюбова-Митропольського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*рівняння ББГКІ(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Боголюбова-Борна-Гріна-Керквуда-Івона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),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*перетворення Боголюбова, 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*Теорема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Боголюбова-Парасюка</a:t>
            </a:r>
            <a:endParaRPr lang="uk-UA" b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14290"/>
            <a:ext cx="70150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Юрій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Олексійович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Митропольський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 - </a:t>
            </a:r>
          </a:p>
          <a:p>
            <a:pPr algn="ctr"/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корифей </a:t>
            </a:r>
            <a:r>
              <a:rPr lang="ru-RU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сучасної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математики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0178" name="Picture 2" descr="Результат пошуку зображень за запитом &quot;Юрій Олексійович Митропольськ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643050"/>
            <a:ext cx="2538199" cy="342902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785918" y="5286388"/>
            <a:ext cx="1760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1917 - 2008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49" y="1500174"/>
            <a:ext cx="46434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3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Розроблені академіком Ю.А.</a:t>
            </a:r>
            <a:r>
              <a:rPr lang="uk-UA" sz="23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Митропольским</a:t>
            </a:r>
            <a:r>
              <a:rPr lang="uk-UA" sz="23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методи доведення теорем існування інтегральних </a:t>
            </a:r>
            <a:r>
              <a:rPr lang="uk-UA" sz="23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многовидів</a:t>
            </a:r>
            <a:r>
              <a:rPr lang="uk-UA" sz="23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,  а також ефективні способи їх підрахунку є великим внеском в теорію звичайних </a:t>
            </a:r>
            <a:r>
              <a:rPr lang="uk-UA" sz="23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диференціаль-них</a:t>
            </a:r>
            <a:r>
              <a:rPr lang="uk-UA" sz="23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рівнянь</a:t>
            </a:r>
            <a:r>
              <a:rPr lang="uk-UA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r>
              <a:rPr lang="uk-UA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		О.М. Боголюбов</a:t>
            </a:r>
            <a:endParaRPr lang="ru-RU" sz="2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5360"/>
            <a:ext cx="807246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Юрій Олексійович </a:t>
            </a:r>
            <a:r>
              <a:rPr lang="uk-UA" sz="24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Митропольський</a:t>
            </a:r>
            <a:r>
              <a:rPr lang="uk-UA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видатний вчений сучасності в галузі математичної фізики, теорії нелінійних коливань та диференціальних рівнянь – дійсний член НАН України, Російської академії наук; іноземний член заснованої в 1711 році Болонської академії наук (Італія).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3 січня 1917 року на Полтавщині.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1938 р. закінчив середню школу, вступив на фізико-математичний факультет Київського університету.  Під час другої світової війни воював у лавах Червоної Армії.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1946 р. під керівництвом М. М. Боголюбова  працював молодшим науковим співробітником Інституту будівельної механіки АН УРСР. Захищає в 1948 р. кандидатську, а в 1951 р. – докторську дисертацію.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1958 по 1988 рр. – директор Інституту математики АН УРСР, з 1988 – Почесний директор Інституту математики НАН України.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Ю.О.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Митропольський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 по праву вважається керівником школи з нелінійної механіки, родоначальниками якої в 30-ті роки ХХ сторіччя були академіки М. М. Крилов та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М.М. Боголюбов. Він автор більш ніж 750 наукових праць, серед яких 53 монографії, виданих багатьма мовами світу; підготував 100 кандидатів та 25 докторів наук.</a:t>
            </a:r>
            <a:endParaRPr lang="ru-RU" dirty="0">
              <a:solidFill>
                <a:srgbClr val="3B1C0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214290"/>
            <a:ext cx="78581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 60-річну наукову діяльність Ю. О.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Митропольський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отримав фундаментальні результати в галузі асимптотичних методів нелінійної механіки, якісних методів теорії диференціальних рівнянь, у дослідженні динаміки коливних процесів у нелінійних системах. Він створив алгоритм побудови асимптотичного розкладання нелінійних диференціальних рівнянь, що описують нестаціонарні коливальні процеси, розробив метод вивчення одночастотних процесів у коливальних системах з багатьма степенями свободи. </a:t>
            </a:r>
          </a:p>
          <a:p>
            <a:endParaRPr lang="uk-UA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Золота медаль імені В. І. Вернадського Національної академії наук України за 2006 рік</a:t>
            </a:r>
            <a:r>
              <a:rPr lang="ru-RU" dirty="0" smtClean="0">
                <a:solidFill>
                  <a:srgbClr val="3B1C03"/>
                </a:solidFill>
              </a:rPr>
              <a:t>.</a:t>
            </a:r>
            <a:endParaRPr lang="uk-UA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uk-UA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Указом Президента України № 30/2007 від 18 січня 2007 року за особливий особистий вклад в зміцнення наукового потенціалу України, видатні досягнення в розвитку і організації фундаментальних досліджень в області математики, багаторічну плідну діяльність Юрію Олексійовичу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Митропольському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присвоєно звання Героя України з врученням ордена Держави.</a:t>
            </a:r>
            <a:endParaRPr lang="ru-RU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214290"/>
            <a:ext cx="6752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І. І. Ляшко – математик і кібернетик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14422"/>
            <a:ext cx="2704329" cy="3386141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928794" y="4786322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1922 - 2008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14298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Академік НАН України, доктор фізико-математичних наук, професор, перший декан факультету кібернетики Київського державного університету імені Т. Г. Шевченка,</a:t>
            </a:r>
            <a:r>
              <a:rPr lang="uk-UA" sz="2000" dirty="0" smtClean="0"/>
              <a:t> </a:t>
            </a:r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Заслужений діяч науки України, двічі лауреат Державної премії України в галузі науки і техніки, </a:t>
            </a:r>
          </a:p>
          <a:p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премії імені М.М.Крилова.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5429264"/>
            <a:ext cx="814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“Він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зробив настільки багато добрих справ, що не одна книжка про нього написана І всі вони мабуть не вмістили й маленької частини того, що він зробив у цьому 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житті”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						(С.І.Ляшко, син)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0"/>
            <a:ext cx="81439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Ляшко Іван Іванович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9 вересня1922 року у селі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Мацківцях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на Полтавщині. Після школи 8 років служив у  Військово-морському флоті СРСР, пройшовши увесь період війни. Пізніше став студентом Київського учительського інституту, який закінчив за один рік. Працюючи вчителем, заочно і теж достроково закінчив у1952 році Київський педагогічний інститут і поступив до аспірантури механіко-математичного факультету Київського університету. Кандидатську дисертацію захистив у 1955 р., докторську – в 1963р., а у1965році був обраний деканом механіко-математичного факультету.</a:t>
            </a:r>
            <a:r>
              <a:rPr lang="uk-UA" b="1" i="1" u="sng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 </a:t>
            </a:r>
            <a:endParaRPr lang="ru-RU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1969 р. І.І. Ляшко спільно з академіком В.М. Глушковим виступає ініціатором створення першого в СРСР 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факульте-ту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кібернетики який під його керівництвом стає одним з найбільших, сильних і перспективних в університеті.</a:t>
            </a:r>
            <a:endParaRPr lang="ru-RU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Протягом 1975-1995 років разом зі своїми колегами він створив цикл із 8 підручників та 9 навчальних посібників з математичного аналізу, диференціальних рівнянь, теорії оптимізації та інших дисциплін. Багато з цих видань перекладено російською, англійською, іспанською та в’єтнамською мовами. </a:t>
            </a:r>
            <a:endParaRPr lang="ru-RU" dirty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0"/>
            <a:ext cx="807246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І. І. Ляшко створив у Київському національному університеті імені Тараса Шевченка наукову школу з математичної теорії фільтрації, розв’язав ряд нових задач математичної фізики, теорії функцій комплексної змінної й узагальнених аналітичних функцій, розробив ефективні методи розв’язування деяких некоректних задач теорії керування.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Особливу цінність науковим здобуткам І. І. Ляшка та його наукової школи додає те, що розроблені ними методи допускають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розпаралелення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обчислень і можуть бути ефективно реалізовані на сучасних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суперкомп’ютерних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кластерах. Це дозволяє впевнено стверджувати, що науковий спадок ученого буде мати високу цінність ще довгий час. </a:t>
            </a:r>
          </a:p>
          <a:p>
            <a:pPr fontAlgn="base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Пам’яті  вченого присвячений всеукраїнський турнір математичних боїв ім. академіка НАН України І.І.Ляшка з метою залучення юних математиків до творчого змагання</a:t>
            </a:r>
          </a:p>
          <a:p>
            <a:pPr fontAlgn="base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та підготовки юних українських математиків до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Всеук-раїнських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олімпіад усіх рівнів.</a:t>
            </a:r>
          </a:p>
          <a:p>
            <a:pPr fontAlgn="base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Щороку проводиться міжнародна наукова конференція імені академіка І. І. Ляшка «Обчислювальна та прикладна математика».</a:t>
            </a:r>
          </a:p>
          <a:p>
            <a:endParaRPr lang="uk-UA" b="1" i="1" dirty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14290"/>
            <a:ext cx="75087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Анатолій Скороход – віртуоз математики</a:t>
            </a:r>
            <a:endParaRPr lang="uk-UA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4857760"/>
            <a:ext cx="1853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(1930-2011)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1214422"/>
            <a:ext cx="49291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Математика не має авторитетів. </a:t>
            </a:r>
          </a:p>
          <a:p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Математик ніколи не скаже: «Це правильно, тому що так вважає хтось». В математиці кожне твердження має бути логічно доведено. Математика розвиває логічне мислення, тому незалежно від необхідності її прямого застосування цей предмет повинні вивчати всі».</a:t>
            </a:r>
          </a:p>
          <a:p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		А. Скороход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2" name="Picture 4" descr="Результат пошуку зображень за запитом &quot;Анатолій Володимирович Скороход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85860"/>
            <a:ext cx="2500330" cy="338044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5360"/>
            <a:ext cx="8072462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Анатолій Володимирович Скороход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доктор фізико-математичних наук, професор, академік АН УРСР, всесвітньо відомий фахівець у галузі теорії ймовірностей і математичної статистики.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10 вересня 1930 року у м. Нікополі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Дніпро-петровської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області. У 1946 році сім’я переїхала на Волинь до м. Ковеля, де у 1948 році він закінчив середню школу і вступив до Київського університету ім. Тараса Шевченка на механіко-математичний факультет. По його закінченню  (1953 р.) його направили для продовження навчання в аспірантурі до Московського університету.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Після повернення з Москви, у 1957 році, А. В. Скороход почав викладати на механіко-математичному факультеті Київського університету, а в 1964 р. очолив новий відділ теорії випадкових процесів в Інституті математики НАН України. В 1967 р. став самим молодим за всю історія НАНУ академіком.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1968 — за участь у групі українських інтелектуалів на захист конституційних прав громадян, йому заборонили читати лекції студентам і керувати аспірантами. У 1969–1982 роках був «невиїзним», не міг виступати на наукових конференціях за кордоном СРСР.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1993 році А. В. Скорохода було запрошено працювати до Мічиганського університету.</a:t>
            </a:r>
            <a:endParaRPr lang="uk-UA" b="1" i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езультат пошуку зображень за запитом &quot;остроградськи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1440000" cy="199050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3" name="Picture 2" descr="Результат пошуку зображень за запитом &quot;георгій вороний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71480"/>
            <a:ext cx="1500539" cy="216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4" name="Picture 2" descr="Результат пошуку зображень за запитом &quot;кравчук михайло пилипович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0"/>
            <a:ext cx="1621622" cy="216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Picture 2" descr="Результат пошуку зображень за запитом &quot;левицький володимир йосипович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571480"/>
            <a:ext cx="1557600" cy="216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6" name="Picture 2" descr="Результат пошуку зображень за запитом &quot;мирон зарицький&quot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58" y="214290"/>
            <a:ext cx="1440000" cy="200347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Picture 2" descr="Результат пошуку зображень за запитом &quot;чайковський математик&quot;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4643446"/>
            <a:ext cx="1440000" cy="196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Picture 2" descr="Результат пошуку зображень за запитом &quot;глушков віктор михайлович&quot;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86380" y="2571744"/>
            <a:ext cx="1440000" cy="192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9" name="Picture 8" descr="Пов’язане зображення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71538" y="2714620"/>
            <a:ext cx="1440000" cy="181729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0" name="Picture 2" descr="Результат пошуку зображень за запитом &quot;Юрій Олексійович Митропольський&quot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00100" y="4643446"/>
            <a:ext cx="1440000" cy="194539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1" name="Picture 2" descr="Результат пошуку зображень за запитом &quot;Анатолій Михайлович Самойленко&quot;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4357686" y="4643446"/>
            <a:ext cx="1440000" cy="196718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2" name="Picture 4" descr="Результат пошуку зображень за запитом &quot;Анатолій Володимирович Скороход&quot;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00958" y="4643446"/>
            <a:ext cx="1440000" cy="194688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3" name="Picture 2" descr="Результат пошуку зображень за запитом &quot;вірченко ніна опанасівна&quot;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29520" y="2643182"/>
            <a:ext cx="1500198" cy="185530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29322" y="4643446"/>
            <a:ext cx="1440000" cy="194592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5" name="Picture 2" descr="Результат пошуку зображень за запитом &quot;астряб олександр матвійович&quot;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428992" y="2571744"/>
            <a:ext cx="1440000" cy="194816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214290"/>
            <a:ext cx="78581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Ряд понять в теорії випадкових процесів, які в своїх дослідженнях ввів Скороход, – «сильний (слабкий) випадковий лінійний оператор», «розширений стохастичний інтеграл», «стохастична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напівгрупа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», – стали робочим інструментом не тільки математиків, а й фахівців інших прикладних наук, а в науковій літературі світу закріпилося його ім’я: «інтеграл Скорохода» , «простір Скорохода» , «топологія Скорохода», «теорема вкладення Скорохода», «теорема представлення Скорохода», проблема Скорохода. 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Він зробив винятковий внесок у формування української школи теорії ймовірностей.</a:t>
            </a:r>
          </a:p>
          <a:p>
            <a:endParaRPr lang="uk-UA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Державна премія України в галузі науки і техніки (1982, 2003).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Премія імені М. М. Крилова НАН України (1970).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Срібна медаль ім. М. В. Остроградського (2001). </a:t>
            </a:r>
          </a:p>
          <a:p>
            <a:endParaRPr lang="uk-UA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Скороход  А.В. - автор понад 450 наукових праць (більшість з яких видані за кордоном), серед яких понад 40 монографій і підручників</a:t>
            </a:r>
            <a:r>
              <a:rPr lang="ru-RU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Він виховав 56 кандидатів і 17 докторів наук.</a:t>
            </a:r>
            <a:endParaRPr lang="uk-UA" b="1" i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0"/>
            <a:ext cx="5828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Анатолій Самойленко – </a:t>
            </a:r>
          </a:p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видатний математик сучасності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2" descr="Результат пошуку зображень за запитом &quot;Анатолій Михайлович Самойленко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428728" y="1500174"/>
            <a:ext cx="2307823" cy="3152721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785918" y="4786322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Нар. в 1938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135729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Академік А.М. Самойленко – президент Всеукраїнського благодійного фонду сприяння розвитку математичної науки, головний редактор "Праць Інституту математики НАН України", редактор "Українського математичного журналу", редактор журналу "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Nonаlinear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Oscillations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", член редколегій журналів "У світі математики", "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Математический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анализ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и 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его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приложения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", "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Nonlinear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Mathematical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Physics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" та ін. </a:t>
            </a:r>
            <a:endParaRPr lang="uk-UA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490" y="1"/>
            <a:ext cx="807251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Самойленко Анатолій Михайлович 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 вчений-математик, засновник наукової школи з теорії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багаточастотних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коливань та теорії імпульсних систем, що визнана математичними центрами світу, один із провідних фахівців у галузі звичайних диференціальних рівнянь та теорії нелінійних коливань, дійсний член Національної академії наук України, дійсний член Європейської Академії.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2 січня 1938 р. в с.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Потіївка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на Житомирщині.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Закінчив в 1960 році механіко-математичний факультет Київського державного університету ім. Т.Г. Шевченка за спеціальністю "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математика”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У 1963 р. захистив кандидатську, а в 1967 р. – докторську дисертацію.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1965 по 1974 рр. працював старшим науковим співробітником Інституту математики НАНУ,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1974-1987 рр. завідував кафедрою інтегральних та диференціальних рівнянь Київського державного університету. З 1988 р. – директор Інституту математики НАНУ. З 1978 - член-кореспондент, а з 1995 — дійсний член Національної академії наук України.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2006 р. і до цього часу – академік-секретар Відділення математики НАН України.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14290"/>
            <a:ext cx="81439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Основні напрями наукової діяльності: якісна теорія диференціальних рівнянь, теорія імпульсних систем, теорія збурень інваріантних торів нелінійних динамічних систем, теорія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багаточастотних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коливань, теорія різницевих, функціонально-диференціальних і стохастичних рівнянь, обґрунтування методу усереднення та інше.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Міжнародне визнання його досліджень підтверджують загальновизнані в світовій математичній літературі терміни: "чисельно-аналітичний метод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Самойленка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", "функція Гріна —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Самойленка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" та інші.</a:t>
            </a:r>
          </a:p>
          <a:p>
            <a:endParaRPr lang="uk-UA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А.М.Самойленко – автор близько 400 наукових праць,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тому числі 30 монографій і 15 навчальних посібників. Багато його праць перекладено іноземними мовами і видано за кордоном.  </a:t>
            </a:r>
          </a:p>
          <a:p>
            <a:r>
              <a:rPr lang="uk-UA" dirty="0" smtClean="0">
                <a:solidFill>
                  <a:srgbClr val="3B1C03"/>
                </a:solidFill>
              </a:rPr>
              <a:t> </a:t>
            </a:r>
            <a:endParaRPr lang="ru-RU" dirty="0" smtClean="0">
              <a:solidFill>
                <a:srgbClr val="3B1C03"/>
              </a:solidFill>
            </a:endParaRPr>
          </a:p>
          <a:p>
            <a:r>
              <a:rPr lang="uk-UA" b="1" i="1" dirty="0" smtClean="0">
                <a:ln w="1905"/>
                <a:solidFill>
                  <a:srgbClr val="3B1C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Він є членом Американського математичного товариства, Українського та Київського  математичних товариств.</a:t>
            </a:r>
            <a:endParaRPr lang="ru-RU" dirty="0">
              <a:solidFill>
                <a:srgbClr val="3B1C0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1428736"/>
            <a:ext cx="44291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Оглядаючись на пройдений життєвий шлях, </a:t>
            </a:r>
            <a:r>
              <a:rPr lang="uk-UA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кредом</a:t>
            </a:r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якого було: </a:t>
            </a:r>
            <a:r>
              <a:rPr lang="uk-UA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“Моє</a:t>
            </a:r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життя – Україна і </a:t>
            </a:r>
            <a:r>
              <a:rPr lang="uk-UA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математика”</a:t>
            </a:r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, тепер додаю ще: “...і Михайло Кравчук, і </a:t>
            </a:r>
            <a:r>
              <a:rPr lang="uk-UA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студентство”</a:t>
            </a:r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		Н. </a:t>
            </a:r>
            <a:r>
              <a:rPr lang="uk-UA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Вірченко</a:t>
            </a:r>
            <a:endParaRPr lang="uk-UA" sz="2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3250" name="Picture 2" descr="Результат пошуку зображень за запитом &quot;вірченко ніна опанасівн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736"/>
            <a:ext cx="2643206" cy="314327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428860" y="214290"/>
            <a:ext cx="52629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Вірченко</a:t>
            </a:r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Ніна Опанасівна – </a:t>
            </a:r>
          </a:p>
          <a:p>
            <a:pPr algn="ctr"/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українська жінка математик</a:t>
            </a:r>
            <a:endParaRPr lang="uk-UA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714884"/>
            <a:ext cx="1510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Нар. 1930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5643578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Шануйте ідеали національної історії, культури своєї батьківщини.</a:t>
            </a:r>
            <a:endParaRPr lang="uk-UA" sz="2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1071538" y="0"/>
            <a:ext cx="828680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Ніна Опанасівна </a:t>
            </a:r>
            <a:r>
              <a:rPr lang="uk-UA" sz="24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Вірченко</a:t>
            </a:r>
            <a:r>
              <a:rPr lang="uk-UA" sz="24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 український науковець, математик, доктор фізико-математичних наук, професор, академік АН Вищої школи України. Віце-президент АН ВШ України.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Народилася 5 травня 1930 року в селі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Завадівка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 Корсунь-Шевченківського району Черкаської  області.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3B1C03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У 1946—1948 </a:t>
            </a:r>
            <a:r>
              <a:rPr kumimoji="0" lang="uk-UA" b="1" i="1" u="none" strike="noStrike" cap="none" normalizeH="0" baseline="0" dirty="0" err="1" smtClean="0">
                <a:ln>
                  <a:noFill/>
                </a:ln>
                <a:solidFill>
                  <a:srgbClr val="3B1C03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рр.-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3B1C03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 навчання на </a:t>
            </a:r>
            <a:r>
              <a:rPr kumimoji="0" lang="uk-UA" b="1" i="1" u="none" strike="noStrike" cap="none" normalizeH="0" baseline="0" dirty="0" err="1" smtClean="0">
                <a:ln>
                  <a:noFill/>
                </a:ln>
                <a:solidFill>
                  <a:srgbClr val="3B1C03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механіко-математично-му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3B1C03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 факультеті Київського університету ім. Т. Шевченка. У 1948 р. заарештована за сфабрикованим звинуваченням у «політичній змові», відбувала ув’язнення в </a:t>
            </a:r>
            <a:r>
              <a:rPr kumimoji="0" lang="uk-UA" b="1" i="1" u="none" strike="noStrike" cap="none" normalizeH="0" baseline="0" dirty="0" err="1" smtClean="0">
                <a:ln>
                  <a:noFill/>
                </a:ln>
                <a:solidFill>
                  <a:srgbClr val="3B1C03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спецтаборах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3B1C03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Східного Сибіру. У 1954 р. звільнена за амністією.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3B1C03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У 1956—1961 рр. поновила навчання в Київському університеті  ім. Т. Шевченка; у 1964 р. закінчила аспірантуру, захистила кандидатську дисертацію.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3B1C03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У 1965—1973 рр. — доцент Київського університету ім. Т. Шевченка, у 1974—1989 рр. — доцент Київського політехнічного інституту, з 1990 р. — його професор.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Нині вона продовжує  наукову та викладацьку діяльність.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Є науковим керівником дипломних, кандидатських робіт, багаторазовий опонент на захистах докторських і кандидатських дисертацій, що засвідчує її високий авторитет у математичному світі та вагомість наукових досліджень, здійснених нею. </a:t>
            </a:r>
            <a:endParaRPr kumimoji="0" lang="uk-UA" b="1" i="1" u="none" strike="noStrike" cap="none" normalizeH="0" baseline="0" dirty="0" smtClean="0">
              <a:ln>
                <a:noFill/>
              </a:ln>
              <a:solidFill>
                <a:srgbClr val="3B1C03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117693"/>
            <a:ext cx="81439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Ніна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Вірченко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– одна з небагатьох жінок у світі, яка, займаючись проблемами математичної фізики, дістала міжнародне визнання. Вона член наукового Товариства 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ім. Тараса Шевченка, Американського, Австралійського, Бельгійського, Единбурзького, Лондонського і Всеукраїнського математичних товариств,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Соросівський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професор. Її ім’я внесено до двох видань книги «Хто є в світі» (міжнародний довідник), вона є  героїнею першої з книг «Українки в історії». Про неї знято документальний фільм «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Ужма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 (Ніна придумала собі псевдонім — УЖМА, за який її пізніше мучили на слідстві в КДБ. А означає він таке: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“Україна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— Жінка — Математика —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Астрономія”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або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“Українська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жінка-математик”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Крім викладацької та наукової праці, особливе місце в діяльності Н.О.</a:t>
            </a:r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Вірченко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посідають дослідження та популяризація наукової спадщини академіка М. Кравчука. Вона організатор 14-ти  Міжнародних наукових конференцій ім. акад. М.Кравчука (1992–2012 рр.) в стінах КПІ.</a:t>
            </a:r>
          </a:p>
          <a:p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Їй також присвоєно почесні звання «Заслужений працівник освіти України» й титул «Українська мадонна» (2005, від Міжнародного благодійного фонду Св. Марії), вона має дві академічні нагороди ім. Ярослава Мудрого і медаль «Будівничий України».</a:t>
            </a:r>
            <a:endParaRPr lang="uk-UA" b="1" i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714480" y="642918"/>
            <a:ext cx="657229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Отже, у</a:t>
            </a:r>
            <a:r>
              <a:rPr kumimoji="0" lang="uk-UA" sz="2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кожному періоді історії математики були свої видатні постаті вчених, в яких були різні долі. Одні зажили слави і безсмертя ще за життя, іншим судилося пройти складні шляхи і розділити трагічну долю свого народу. Багато визначних математиків стали зразками щирої відданості науці, патріотами свого народу. 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А нам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залишається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сьогодні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ще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раз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сказати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словами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Пантелеймона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Куліша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: «Нехай не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гасне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світ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науки».</a:t>
            </a:r>
            <a:endParaRPr kumimoji="0" lang="uk-UA" sz="2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0"/>
            <a:ext cx="6761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Список використаних джерел із фондів НТБ</a:t>
            </a:r>
            <a:endParaRPr lang="ru-RU" sz="2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500042"/>
            <a:ext cx="8215338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Бородін, О. І. Біографічний словник діячів у галузі математики [Текст] / О. І. Бородін, А. С. Бугай. - К. : Радянська школа, 1973 - 551 с. </a:t>
            </a:r>
          </a:p>
          <a:p>
            <a:pPr>
              <a:buFont typeface="Wingdings" pitchFamily="2" charset="2"/>
              <a:buChar char="Ø"/>
            </a:pPr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Вірченко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Н.  Титан математики: [115 років від дня народження М. Кравчука - 1892-1942 рр.] [Текст] / </a:t>
            </a:r>
          </a:p>
          <a:p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Н.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Вірченко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// Освіта і управління. - 2007.  Ч. 3-4. - С. 116-122.</a:t>
            </a:r>
          </a:p>
          <a:p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Галата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С. Лженаука,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якою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пишаємося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: [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Послідовники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В. Глушкова в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галузі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кібернетики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] [Текст] / С.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Галата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//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Освіта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України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- 2013. - 30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вересня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(№ 39). - С. 12.</a:t>
            </a:r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Горбачук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М. Славетний математик з козацького роду : [200-річчя з дня народження видатного українського математика М.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Остроградского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]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[Текст]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М.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Горбачук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 Г. Сита  // Кур'єр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Юнеско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- 2001. - № 7-8. - C. 31.</a:t>
            </a:r>
          </a:p>
          <a:p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Загородній, А.  Фундатор сучасної теоретичної і математичної фізики: [про вченого Боголюбова М. М]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[Текст]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А. Загородній, В.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Герасименко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// Світогляд. - 2009. - № 5. – </a:t>
            </a:r>
          </a:p>
          <a:p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С. 6-13.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46" y="0"/>
            <a:ext cx="8215354" cy="6878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70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Ильченко, М. Е.  Развитие научного наследия академика </a:t>
            </a:r>
          </a:p>
          <a:p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В. М. Глушкова в современных телекоммуникационных стратегиях [Текст] / М. Е. Ильченко, Л. А.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Урывский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 // Кибернетика и системный анализ. - 2013. - Т. 49, № 4. – </a:t>
            </a:r>
          </a:p>
          <a:p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С. 76-87</a:t>
            </a:r>
            <a:r>
              <a:rPr lang="ru-RU" sz="1700" dirty="0" smtClean="0">
                <a:solidFill>
                  <a:srgbClr val="3B1C03"/>
                </a:solidFill>
              </a:rPr>
              <a:t>.</a:t>
            </a:r>
          </a:p>
          <a:p>
            <a:endParaRPr lang="ru-RU" sz="1600" dirty="0" smtClean="0">
              <a:solidFill>
                <a:srgbClr val="3B1C0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Кашканова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Г. Г.  М. В. Остроградський - математик, педагог. Погляд крізь століття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[Текст]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Г. Г.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Кашканова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</a:p>
          <a:p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З. В. Бондаренко  // Вісник ВПІ. - 2002. - № 3. - С. 96-98.</a:t>
            </a:r>
          </a:p>
          <a:p>
            <a:r>
              <a:rPr lang="ru-RU" sz="1700" dirty="0" smtClean="0">
                <a:solidFill>
                  <a:srgbClr val="3B1C03"/>
                </a:solidFill>
              </a:rPr>
              <a:t> </a:t>
            </a:r>
          </a:p>
          <a:p>
            <a:pPr>
              <a:buFont typeface="Wingdings" pitchFamily="2" charset="2"/>
              <a:buChar char="Ø"/>
            </a:pP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Киевские математики-педагоги [Текст] : Сборник / Под ред. А.Н.Боголюбова. –  К. :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Вища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школа, 1979. - 312 с.</a:t>
            </a:r>
          </a:p>
          <a:p>
            <a:pPr>
              <a:buFont typeface="Wingdings" pitchFamily="2" charset="2"/>
              <a:buChar char="Ø"/>
            </a:pPr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Коваленко, О.  Українець, який передбачив квантову механіку : [М. Остроградський] [Текст] / О. Коваленко // Освіта України. - 2014. - 14 квітня (№ 14). - С. 15. </a:t>
            </a:r>
          </a:p>
          <a:p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Коваленко, О. Той, хто виконав "страшну роботу" : [видатний учений-українець Яків Пилип Кулик]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[Текст]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О. Коваленко // Освіта України. - 2014. - 13 жовтня (№ 38). - С. 14.</a:t>
            </a:r>
          </a:p>
          <a:p>
            <a:pPr>
              <a:buFont typeface="Wingdings" pitchFamily="2" charset="2"/>
              <a:buChar char="Ø"/>
            </a:pPr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Коваленко, О.  Цар кібернетики : [Глушков В. М.] / </a:t>
            </a:r>
          </a:p>
          <a:p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О. Коваленко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[Текст]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// Освіта України. - 2013. - № 30 вересня (№ 39). - С. 13.</a:t>
            </a:r>
          </a:p>
          <a:p>
            <a:endParaRPr lang="uk-UA" sz="170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uk-UA" sz="170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14290"/>
            <a:ext cx="622478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Михайло </a:t>
            </a:r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Остроградський 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uk-UA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геній, </a:t>
            </a:r>
            <a:endParaRPr lang="uk-UA" sz="24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визнаний </a:t>
            </a:r>
            <a:r>
              <a:rPr lang="uk-UA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за життя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5000636"/>
            <a:ext cx="1853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(1801-1862)</a:t>
            </a:r>
          </a:p>
        </p:txBody>
      </p:sp>
      <p:pic>
        <p:nvPicPr>
          <p:cNvPr id="10242" name="Picture 2" descr="Результат пошуку зображень за запитом &quot;остроградськи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2552700" cy="310515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286248" y="478632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У творах Остроградського нас приваблює  загальність аналізу, основна думка, така ж широка, як простір його рідних полів</a:t>
            </a:r>
            <a:b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                 (М. Є. Жуковський, 			математик)</a:t>
            </a:r>
            <a:endParaRPr lang="uk-UA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150017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Всі гадають, ніби математика — наука суха, що полягає вона тільки в умінні рахувати. Це безглуздя. Цифри в математиці відіграють наймізернішу, найостаннішу роль. Це — найвища філософська наука, 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наука</a:t>
            </a:r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найбільших поетів…</a:t>
            </a:r>
          </a:p>
          <a:p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  	    М.В. Остроградський</a:t>
            </a:r>
            <a:endParaRPr lang="uk-UA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14290"/>
            <a:ext cx="785818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Коваленко, О. Учений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ликом Христа : [корифей математики М. Кравчук] [Текст] / О. Коваленко //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Освіта  України.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- 2014. - 10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березня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(№ 10). - С. 15.</a:t>
            </a:r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Красюк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С.  Талант, якому на межі тисячоліть не було рівних : [про математика М. М. Боголюбова]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[Текст]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С.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Красюк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 // Наука і суспільство. - 2009. - № 9-10. - С. 44-51.</a:t>
            </a:r>
          </a:p>
          <a:p>
            <a:pPr>
              <a:buFont typeface="Wingdings" pitchFamily="2" charset="2"/>
              <a:buChar char="Ø"/>
            </a:pPr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Кулик, Н. Син неба і Гомер математики : [Михайло Пилипович Кравчук] [Текст] / Н. Кулик // Освіта України. - 2015. - 14 вересня (№ 37). - С. 14-15.  </a:t>
            </a:r>
          </a:p>
          <a:p>
            <a:pPr>
              <a:buFont typeface="Wingdings" pitchFamily="2" charset="2"/>
              <a:buChar char="Ø"/>
            </a:pPr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"Лаври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Гаусса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не дають мені спати!". Зі щоденника Георгія Вороного" студентських 1885 - 1890 років: [Вчений - математик] [Текст] // Світогляд. - 2009. - № 2. - С. 25-28. </a:t>
            </a:r>
          </a:p>
          <a:p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Мар'янович, Т.  Час ішов слідами генія : [90 років від дня народження видатного українського вченого-кібернетика </a:t>
            </a:r>
          </a:p>
          <a:p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В. Глушкова]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[Текст]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Т. Мар'янович // Урядовий кур'єр. - 2013. - № 23 серпня (№ 153). - С. 7.</a:t>
            </a:r>
          </a:p>
          <a:p>
            <a:endParaRPr lang="uk-UA" sz="170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endParaRPr lang="uk-UA" sz="170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0"/>
            <a:ext cx="7858180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70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Михаил Васильевич Остроградский [Текст] : 1 января 1862 - 1 января 1962 : педагогическое наследие : документы о жизни и деятельности / под ред. И. Б.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Погребысского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и А. П. Юшкевича. - М. : Государственное изд-во физико-математической литературы, 1961. - 399 с.</a:t>
            </a:r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Портенко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М. Віртуоз математики : [Анатолій Скороход] [Текст] / М. </a:t>
            </a:r>
            <a:r>
              <a:rPr lang="uk-UA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Портенко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Г. Сита // Голос України. - 2011. – </a:t>
            </a:r>
          </a:p>
          <a:p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18 травня (№ 88). - С. 11. </a:t>
            </a:r>
          </a:p>
          <a:p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Працьовитий, М. Георгій Вороний. Український вчений, який випередив час на століття : [видатний вчений-математик] [Текст] / М. Працьовитий, Г. Сита // Світогляд. - 2009. - № 2. - С. 19-24. </a:t>
            </a:r>
          </a:p>
          <a:p>
            <a:pPr>
              <a:buFont typeface="Wingdings" pitchFamily="2" charset="2"/>
              <a:buChar char="Ø"/>
            </a:pPr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Рыбников, К. А.  История математики [Текст] / </a:t>
            </a:r>
          </a:p>
          <a:p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К. А. Рыбников. - 2-е изд. - Москва : Изд-во Московского университета, 1974 - 456 с. </a:t>
            </a:r>
          </a:p>
          <a:p>
            <a:endParaRPr lang="ru-RU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Сергієнко, І. Уроки академіка Глушкова : 24 серпня минуло 86 років від дня народження Віктора Михайловича Глушкова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[Текст]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І. Сергієнко // Наука і суспільство. - 2009. - № 7-8. - С. 7-13. </a:t>
            </a:r>
            <a:endParaRPr lang="ru-RU" sz="1700" b="1" i="1" dirty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46" y="214290"/>
            <a:ext cx="80010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Сергієнко, І. Провісник інформаційного суспільства : До 90-річчя з дня народження академіка В. Глушкова 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[Текст] </a:t>
            </a:r>
          </a:p>
          <a:p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І. Сергієнко // Дзеркало тижня. - 2013. - № 7 - 13 вересня (№ 32). - С. 11.</a:t>
            </a:r>
          </a:p>
          <a:p>
            <a:endParaRPr lang="uk-UA" sz="16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6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Шкіль, М. Інтеграл його життя [Текст] : Художньо-документальна повість / М. Шкіль, Г. Булах. - К. : НПУ, 2002. - 152 с.</a:t>
            </a:r>
          </a:p>
          <a:p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Щур, Е. Людина, яку повік шануватиме кожен... комп'ютер і пам'ятатимуть наші серця!: [Віктор Михайлович Глушков] [Текст] / Е. Щур  // Науковий світ. - 2006. - № 7. - С. 18-19.</a:t>
            </a:r>
          </a:p>
          <a:p>
            <a:endParaRPr lang="uk-UA" sz="170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Якель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Р. Поэт формул : [120 лет со дня рождения Мирона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Зарицкого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- одного из основателей украинской математической науки] </a:t>
            </a:r>
            <a:r>
              <a:rPr lang="uk-UA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[Текст]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/ Р. </a:t>
            </a:r>
            <a:r>
              <a:rPr lang="ru-RU" sz="170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Якель</a:t>
            </a:r>
            <a:r>
              <a:rPr lang="ru-RU" sz="170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 // Зеркало недели. - 2009. - № 20 - 26 июня (№ 22 - 23). - С. 24.</a:t>
            </a:r>
            <a:endParaRPr lang="ru-RU" sz="1700" dirty="0">
              <a:solidFill>
                <a:srgbClr val="3B1C0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0"/>
            <a:ext cx="50209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Використані електронні ресурси</a:t>
            </a:r>
            <a:endParaRPr lang="ru-RU" sz="2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500042"/>
            <a:ext cx="8143900" cy="6917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Бевз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В.Г. Щедра талантами земля українська [Електронний ресурс] :  [презентація] / [В.Г.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Бевз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] ; НПУ імені М.П. Драгоманова : Режим доступу : 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http://svitppt.com.ua/rizne/schedra-talantami-zemlya-ukrainska0.html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. - Назва з екрану.</a:t>
            </a:r>
          </a:p>
          <a:p>
            <a:endParaRPr lang="uk-UA" sz="165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Боголюбов Микола Миколайович (1909-1992) [Електронний ресурс]  // Київський національний університет імені Тараса Шевченка; Інформаційно-обчислювальний центр університету :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веб-сайт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– Режим доступу : 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http://www.univ.kiev.ua/ua/geninf/osobystosti/bogolubov/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(дата звернення : 22.03.17). – Назва з екрана.</a:t>
            </a:r>
          </a:p>
          <a:p>
            <a:endParaRPr lang="uk-UA" sz="165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Відомі українські математики [Електронний ресурс] // Відкриття :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веб-сайт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– Режим доступу : 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http://discovery.4uth.gov.ua/d/matematika/vidomi-ukraienski-matematiki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(дата звернення  : 2.03.17). – Назва з екрану.</a:t>
            </a:r>
          </a:p>
          <a:p>
            <a:endParaRPr lang="uk-UA" sz="165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Вірченко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Ніна Опанасівна. Її життя: Україна і математика [Електронний ресурс]  // Національний технічний університет України «Київський політехнічний інститут імені Ігоря Сікорського :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веб-сайт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– Режим доступу :  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http://kpi.ua/virchenko-about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(дата звернення : 20.03.17). – Назва з екрана.</a:t>
            </a:r>
          </a:p>
          <a:p>
            <a:endParaRPr lang="ru-RU" sz="1650" b="1" dirty="0" smtClean="0"/>
          </a:p>
          <a:p>
            <a:endParaRPr lang="uk-UA" sz="165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0"/>
            <a:ext cx="8072462" cy="6901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Георгій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Вороний-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геній математики, з Україною в серці [Електронний ресурс]  //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Блог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БабичЕВ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Домме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 :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веб-сайт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– Режим доступу : 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http://babichev-domme.blogspot.com/2013/01/blog-post_17.html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(дата звернення : 6.03.17). – Назва з екрана. </a:t>
            </a:r>
          </a:p>
          <a:p>
            <a:endParaRPr lang="uk-UA" sz="165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165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Засновник</a:t>
            </a:r>
            <a:r>
              <a:rPr lang="ru-RU" sz="165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65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української</a:t>
            </a:r>
            <a:r>
              <a:rPr lang="ru-RU" sz="165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65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школи</a:t>
            </a:r>
            <a:r>
              <a:rPr lang="ru-RU" sz="165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методики математики : </a:t>
            </a:r>
          </a:p>
          <a:p>
            <a:r>
              <a:rPr lang="en-US" sz="165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</a:t>
            </a:r>
            <a:r>
              <a:rPr lang="uk-UA" sz="165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О.М. </a:t>
            </a:r>
            <a:r>
              <a:rPr lang="uk-UA" sz="165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Астряб</a:t>
            </a:r>
            <a:r>
              <a:rPr lang="en-US" sz="165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]</a:t>
            </a:r>
            <a:r>
              <a:rPr lang="uk-UA" sz="165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[Електронний ресурс] // </a:t>
            </a:r>
            <a:r>
              <a:rPr lang="uk-UA" sz="165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Студопедия</a:t>
            </a:r>
            <a:r>
              <a:rPr lang="uk-UA" sz="165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: </a:t>
            </a:r>
            <a:r>
              <a:rPr lang="uk-UA" sz="1650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веб-сайт</a:t>
            </a:r>
            <a:r>
              <a:rPr lang="uk-UA" sz="165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– Режим доступу : </a:t>
            </a:r>
            <a:r>
              <a:rPr lang="en-US" sz="165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http://studopedia.su/14_73929_zasnovnik-ukrainskoi-shkoli-metodiki-matematiki.html</a:t>
            </a:r>
            <a:r>
              <a:rPr lang="uk-UA" sz="1650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(дата звернення : 24.03.17). – Назва з екрана.</a:t>
            </a:r>
            <a:endParaRPr lang="ru-RU" sz="1650" b="1" i="1" dirty="0" smtClean="0">
              <a:solidFill>
                <a:srgbClr val="3B1C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1600" b="1" dirty="0" smtClean="0"/>
          </a:p>
          <a:p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Кравчук Михайло Пилипович (1892-1942) [Електронний ресурс]  // Національна Академія  Наук України; інститут математики :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веб-сайт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– Режим доступу : 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http://www.imath.kiev.ua/famous/?n=kravchuk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(дата звернення : 10.03.17). – Назва з екрана.</a:t>
            </a:r>
          </a:p>
          <a:p>
            <a:endParaRPr lang="ru-RU" sz="1650" dirty="0" smtClean="0"/>
          </a:p>
          <a:p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Сита ,Г.  Життєвий шлях і науковий спадок Георгія Вороного (Частина 2)  [Електронний ресурс]  / Галина Сита. -  Благодійний фонд імені Георгія Вороного :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веб-сайт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– Режим доступу : 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http://voronuy.at.ua/publ/statti/zhittevij_shljakh_i_naukovij_spadok_georgija_voronogo_chastina_2/2-1-0-12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(дата звернення : 6.03.17). – Назва з екрана.</a:t>
            </a:r>
          </a:p>
          <a:p>
            <a:endParaRPr lang="uk-UA" sz="165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uk-UA" sz="170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285728"/>
            <a:ext cx="7358098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Творці математики в Україні [Електронний ресурс] // "Я-Вчитель" - Регіональна спільнота вчителів Кіровоградської області  :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веб-сайт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– Режим доступу : 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http://vchitel.kr.ua/posts/759-tvorci-matematyky-v-ukrayini.html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(дата звернення : 18.03.17). - Назва з екрана .</a:t>
            </a:r>
          </a:p>
          <a:p>
            <a:endParaRPr lang="uk-UA" sz="165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Шелепець</a:t>
            </a:r>
            <a:r>
              <a:rPr lang="ru-RU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Володимир</a:t>
            </a:r>
            <a:r>
              <a:rPr lang="ru-RU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Поет математики. До 125-річчя </a:t>
            </a:r>
            <a:r>
              <a:rPr lang="ru-RU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від</a:t>
            </a:r>
            <a:r>
              <a:rPr lang="ru-RU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дня </a:t>
            </a:r>
            <a:r>
              <a:rPr lang="ru-RU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народження</a:t>
            </a:r>
            <a:r>
              <a:rPr lang="ru-RU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професора</a:t>
            </a:r>
            <a:r>
              <a:rPr lang="ru-RU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М. </a:t>
            </a:r>
            <a:r>
              <a:rPr lang="ru-RU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Зарицького</a:t>
            </a:r>
            <a:r>
              <a:rPr lang="ru-RU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[Електронний ресурс] // Закарпаття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онлайн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: </a:t>
            </a:r>
            <a:r>
              <a:rPr lang="uk-UA" sz="1650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веб-сайт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– Режим доступу : </a:t>
            </a:r>
            <a:r>
              <a:rPr lang="en-US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http://zakarpattya.net.ua/Zmi/124327-Poet-matematyky.-Do-125-richchia-vid-dnia-narodzhennia-profesora-M.-Zarytskoho</a:t>
            </a:r>
            <a:r>
              <a:rPr lang="uk-UA" sz="165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(дата звернення : 20.03.17). – Назва з екрана.</a:t>
            </a:r>
            <a:endParaRPr lang="ru-RU" sz="1650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500174"/>
            <a:ext cx="63946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Дякуємо за увагу</a:t>
            </a: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4" descr="Логотип1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143512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5984" y="3071810"/>
            <a:ext cx="6572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i="1" dirty="0" err="1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Суровенко</a:t>
            </a:r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Ганна, </a:t>
            </a:r>
          </a:p>
          <a:p>
            <a:pPr algn="r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завідувач відділу обслуговування </a:t>
            </a:r>
          </a:p>
          <a:p>
            <a:pPr algn="r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навчальною 	літературою</a:t>
            </a:r>
          </a:p>
          <a:p>
            <a:pPr algn="r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Науково-технічна бібліотека </a:t>
            </a:r>
          </a:p>
          <a:p>
            <a:pPr algn="r"/>
            <a:r>
              <a:rPr lang="uk-UA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Вінницького національного технічного університету</a:t>
            </a:r>
            <a:r>
              <a:rPr lang="en-US" b="1" i="1" dirty="0" smtClean="0">
                <a:solidFill>
                  <a:srgbClr val="3B1C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algn="r"/>
            <a:r>
              <a:rPr lang="uk-UA" b="1" i="1" dirty="0" smtClean="0"/>
              <a:t>	</a:t>
            </a:r>
            <a:r>
              <a:rPr lang="en-US" b="1" i="1" dirty="0" smtClean="0">
                <a:hlinkClick r:id="rId3"/>
              </a:rPr>
              <a:t>library@vntu.edu.ua</a:t>
            </a:r>
            <a:endParaRPr lang="ru-RU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8"/>
            <a:ext cx="81439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5B2C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Остроградський Михайло Васильович</a:t>
            </a:r>
            <a:r>
              <a:rPr lang="uk-UA" b="1" i="1" dirty="0" smtClean="0">
                <a:solidFill>
                  <a:srgbClr val="5B2C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 – видатний український математик, спеціаліст з аналітичної і небесної механіки, математичного аналізу і математичної фізики, гідромеханіки і балістики. </a:t>
            </a:r>
          </a:p>
          <a:p>
            <a:r>
              <a:rPr lang="uk-UA" b="1" i="1" u="none" strike="noStrike" dirty="0" smtClean="0">
                <a:solidFill>
                  <a:srgbClr val="5B2C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12 (24) вересня 1801 р. в селі </a:t>
            </a:r>
            <a:r>
              <a:rPr lang="uk-UA" b="1" i="1" u="none" strike="noStrike" dirty="0" err="1" smtClean="0">
                <a:solidFill>
                  <a:srgbClr val="5B2C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Пашенна</a:t>
            </a:r>
            <a:r>
              <a:rPr lang="uk-UA" b="1" i="1" u="none" strike="noStrike" dirty="0" smtClean="0">
                <a:solidFill>
                  <a:srgbClr val="5B2C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Кобеляцького повіту на Полтавщині.</a:t>
            </a:r>
            <a:endParaRPr lang="uk-UA" b="1" i="1" dirty="0" smtClean="0">
              <a:solidFill>
                <a:srgbClr val="5B2C0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u="none" strike="noStrike" dirty="0" smtClean="0">
                <a:solidFill>
                  <a:srgbClr val="5B2C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1809 року  вчиться у пансіоні при Полтавській гімназії, потім переходить в гімназію.</a:t>
            </a:r>
            <a:endParaRPr lang="uk-UA" b="1" i="1" dirty="0" smtClean="0">
              <a:solidFill>
                <a:srgbClr val="5B2C0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5B2C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1816—1821 рр. навчався в Харківському університеті. </a:t>
            </a:r>
          </a:p>
          <a:p>
            <a:r>
              <a:rPr lang="uk-UA" b="1" i="1" dirty="0" smtClean="0">
                <a:solidFill>
                  <a:srgbClr val="5B2C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1822—1827 рр. вдосконалював математичну освіту у Франції. </a:t>
            </a:r>
          </a:p>
          <a:p>
            <a:r>
              <a:rPr lang="uk-UA" b="1" i="1" dirty="0" smtClean="0">
                <a:solidFill>
                  <a:srgbClr val="5B2C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1828 р. М.В.Остроградський працював у Петербурзі: у Морському кадетському корпусі, з 1832 р. — професор Головного педагогічного інституту, з 1840 р. — професор Головного інженерного училища, з 1841 р. — професор Головного артилерійського училища. Деякий час викладав математику в Колегіумі Генріха IV. </a:t>
            </a:r>
          </a:p>
          <a:p>
            <a:r>
              <a:rPr lang="uk-UA" b="1" i="1" dirty="0" smtClean="0">
                <a:solidFill>
                  <a:srgbClr val="5B2C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1828 р. - ад’юнкт, а через два роки — академік Петербурзької Академії наук. </a:t>
            </a:r>
          </a:p>
          <a:p>
            <a:r>
              <a:rPr lang="uk-UA" b="1" i="1" dirty="0" smtClean="0">
                <a:solidFill>
                  <a:srgbClr val="5B2C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М.В.Остроградського також було обрано іноземним членом Паризької, Туринської, Римської та Американської Академій наук.</a:t>
            </a:r>
            <a:endParaRPr lang="uk-UA" b="1" i="1" dirty="0">
              <a:solidFill>
                <a:srgbClr val="5B2C0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0"/>
            <a:ext cx="807246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 життя М. Остроградський опублікував понад 100 наукових праць, написав більше 60 наукових рецензій на різні роботи.</a:t>
            </a: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Критерієм цінності наукових праць він вважав практичне впровадження.  Математики давно звикли до термінів: рівняння Остроградського, метод Остроградського, формула </a:t>
            </a:r>
            <a:r>
              <a:rPr lang="uk-UA" b="1" i="1" dirty="0" err="1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Остроградського-Ґаусса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принцип Остроградського-Гамільтона.  В наш час у наукових журналах з математичної фізики з’явилися нові терміни: механіка Остроградського, квантова теорія поля Остроградського, варіаційні принципи Остроградського</a:t>
            </a:r>
            <a:r>
              <a:rPr lang="ru-RU" dirty="0" smtClean="0">
                <a:solidFill>
                  <a:srgbClr val="492303"/>
                </a:solidFill>
              </a:rPr>
              <a:t>.</a:t>
            </a:r>
            <a:endParaRPr lang="ru-RU" dirty="0">
              <a:solidFill>
                <a:srgbClr val="492303"/>
              </a:solidFill>
            </a:endParaRPr>
          </a:p>
        </p:txBody>
      </p:sp>
      <p:pic>
        <p:nvPicPr>
          <p:cNvPr id="13313" name="Picture 1" descr="D:\А.Ф\Презентації\фото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429000"/>
            <a:ext cx="2270613" cy="32147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14810" y="3429000"/>
            <a:ext cx="47148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Він досяг вершин світочів математичної думки і ще за життя, – що в історії буває надзвичайно рідко, сучасники визнали його генієм.</a:t>
            </a:r>
          </a:p>
          <a:p>
            <a:endParaRPr lang="uk-UA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2001 році ЮНЕСКО внесла Михайла Остроградського до переліку видатних математиків світу.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8"/>
            <a:ext cx="79961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Георгій  Вороний – творець геометрії чисел</a:t>
            </a:r>
            <a:endParaRPr lang="uk-UA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5357826"/>
            <a:ext cx="1798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(1868-1908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Результат пошуку зображень за запитом &quot;георгій воро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643050"/>
            <a:ext cx="2643206" cy="350046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357686" y="135729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Сама лише математика, наче яскрава зірка, сяє  переді мною, на неї всі мої сподівання.  </a:t>
            </a:r>
          </a:p>
          <a:p>
            <a:pPr algn="r"/>
            <a:r>
              <a:rPr lang="uk-UA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Г.Вороний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3571876"/>
            <a:ext cx="47149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«У Вороного всього шість великих і шість малих праць. Кожна з великих праць або капітальна в даній галузі, або відкриває велику ділянку досліджень; навіть кожна мала праця Вороного незвичайно оригінальна і часом по-новому спрямовує дослідження».</a:t>
            </a:r>
          </a:p>
          <a:p>
            <a:r>
              <a:rPr lang="uk-UA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		Академік Д.О. </a:t>
            </a:r>
            <a:r>
              <a:rPr lang="uk-UA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Граве</a:t>
            </a:r>
            <a:endParaRPr lang="uk-UA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290"/>
            <a:ext cx="800102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Георгій Феодосійович Вороний 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видатний український математик, член-кореспондент Російської Академії наук, професор Варшавського університету.</a:t>
            </a:r>
          </a:p>
          <a:p>
            <a:endParaRPr lang="uk-UA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Народився 16(28) квітня 1868 року в містечку Журавка колишньої Полтавської губернії. Середню освіту </a:t>
            </a:r>
            <a:r>
              <a:rPr lang="uk-UA" b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здобув у Бердянській (до 5-го класу) і Прилуцькій гімназіях.</a:t>
            </a:r>
            <a:endParaRPr lang="uk-UA" b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1885 році Вороний вступив до Петербурзького університету на фізико-математичний  факультет, який закінчив 1889 року і був залишений там для підготовки до професорського звання</a:t>
            </a:r>
            <a:r>
              <a:rPr lang="uk-UA" b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1894 року Г. Вороний захистив магістерську дисертацію і був призначений професором Варшавського університету. </a:t>
            </a: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Докторську дисертацію він захистив у 1897 році. </a:t>
            </a: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 1898 - декан механічного факультету Варшавського політехнічного інституту.</a:t>
            </a:r>
            <a:endParaRPr lang="uk-UA" b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1907 року обраний членом-кореспондентом Петербурзької академії наук.</a:t>
            </a:r>
          </a:p>
          <a:p>
            <a:endParaRPr lang="uk-UA" b="1" i="1" dirty="0" smtClean="0">
              <a:solidFill>
                <a:srgbClr val="49230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b="1" i="1" dirty="0" smtClean="0">
                <a:solidFill>
                  <a:srgbClr val="49230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Феномен Георгія Вороного полягає в тому, що всі його роботи використовуються в сучасних дослідженнях.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3829</TotalTime>
  <Words>4588</Words>
  <Application>Microsoft Office PowerPoint</Application>
  <PresentationFormat>Экран (4:3)</PresentationFormat>
  <Paragraphs>334</Paragraphs>
  <Slides>56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Тема Office</vt:lpstr>
      <vt:lpstr>ПЛЕЯДА УКРАЇНСЬКИХ МАТЕМАТИКІВ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ПЛЕЯДА УКРАЇНСЬКИХ МАТЕМАТИКІВ</dc:title>
  <dc:creator>user53</dc:creator>
  <cp:lastModifiedBy>user307</cp:lastModifiedBy>
  <cp:revision>437</cp:revision>
  <dcterms:created xsi:type="dcterms:W3CDTF">2017-03-02T13:00:21Z</dcterms:created>
  <dcterms:modified xsi:type="dcterms:W3CDTF">2017-04-06T08:50:22Z</dcterms:modified>
</cp:coreProperties>
</file>