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0" r:id="rId3"/>
    <p:sldId id="285" r:id="rId4"/>
    <p:sldId id="257" r:id="rId5"/>
    <p:sldId id="260" r:id="rId6"/>
    <p:sldId id="261" r:id="rId7"/>
    <p:sldId id="286" r:id="rId8"/>
    <p:sldId id="262" r:id="rId9"/>
    <p:sldId id="299" r:id="rId10"/>
    <p:sldId id="271" r:id="rId11"/>
    <p:sldId id="264" r:id="rId12"/>
    <p:sldId id="281" r:id="rId13"/>
    <p:sldId id="266" r:id="rId14"/>
    <p:sldId id="267" r:id="rId15"/>
    <p:sldId id="268" r:id="rId16"/>
    <p:sldId id="282" r:id="rId17"/>
    <p:sldId id="270" r:id="rId18"/>
    <p:sldId id="272" r:id="rId19"/>
    <p:sldId id="273" r:id="rId20"/>
    <p:sldId id="298" r:id="rId21"/>
    <p:sldId id="274" r:id="rId22"/>
    <p:sldId id="284" r:id="rId23"/>
    <p:sldId id="283" r:id="rId24"/>
    <p:sldId id="275" r:id="rId25"/>
    <p:sldId id="276" r:id="rId26"/>
    <p:sldId id="277" r:id="rId27"/>
    <p:sldId id="278" r:id="rId28"/>
    <p:sldId id="279" r:id="rId29"/>
    <p:sldId id="297" r:id="rId30"/>
    <p:sldId id="280" r:id="rId31"/>
    <p:sldId id="287" r:id="rId32"/>
    <p:sldId id="288" r:id="rId33"/>
    <p:sldId id="290" r:id="rId34"/>
    <p:sldId id="292" r:id="rId35"/>
    <p:sldId id="293" r:id="rId36"/>
    <p:sldId id="294" r:id="rId37"/>
    <p:sldId id="295" r:id="rId3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000"/>
    <a:srgbClr val="027590"/>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81" d="100"/>
          <a:sy n="81" d="100"/>
        </p:scale>
        <p:origin x="-1421" y="-5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6263E51-E7E8-4CAF-9620-BA7567A60464}" type="datetimeFigureOut">
              <a:rPr lang="ru-RU" smtClean="0"/>
              <a:pPr/>
              <a:t>19.09.2017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727A864-B6CA-4B4E-B94D-488CA54B24B5}"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263E51-E7E8-4CAF-9620-BA7567A60464}" type="datetimeFigureOut">
              <a:rPr lang="ru-RU" smtClean="0"/>
              <a:pPr/>
              <a:t>19.09.2017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727A864-B6CA-4B4E-B94D-488CA54B24B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263E51-E7E8-4CAF-9620-BA7567A60464}" type="datetimeFigureOut">
              <a:rPr lang="ru-RU" smtClean="0"/>
              <a:pPr/>
              <a:t>19.09.2017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727A864-B6CA-4B4E-B94D-488CA54B24B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263E51-E7E8-4CAF-9620-BA7567A60464}" type="datetimeFigureOut">
              <a:rPr lang="ru-RU" smtClean="0"/>
              <a:pPr/>
              <a:t>19.09.2017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727A864-B6CA-4B4E-B94D-488CA54B24B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6263E51-E7E8-4CAF-9620-BA7567A60464}" type="datetimeFigureOut">
              <a:rPr lang="ru-RU" smtClean="0"/>
              <a:pPr/>
              <a:t>19.09.2017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727A864-B6CA-4B4E-B94D-488CA54B24B5}"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6263E51-E7E8-4CAF-9620-BA7567A60464}" type="datetimeFigureOut">
              <a:rPr lang="ru-RU" smtClean="0"/>
              <a:pPr/>
              <a:t>19.09.2017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727A864-B6CA-4B4E-B94D-488CA54B24B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6263E51-E7E8-4CAF-9620-BA7567A60464}" type="datetimeFigureOut">
              <a:rPr lang="ru-RU" smtClean="0"/>
              <a:pPr/>
              <a:t>19.09.2017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727A864-B6CA-4B4E-B94D-488CA54B24B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6263E51-E7E8-4CAF-9620-BA7567A60464}" type="datetimeFigureOut">
              <a:rPr lang="ru-RU" smtClean="0"/>
              <a:pPr/>
              <a:t>19.09.2017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727A864-B6CA-4B4E-B94D-488CA54B24B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6263E51-E7E8-4CAF-9620-BA7567A60464}" type="datetimeFigureOut">
              <a:rPr lang="ru-RU" smtClean="0"/>
              <a:pPr/>
              <a:t>19.09.2017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727A864-B6CA-4B4E-B94D-488CA54B24B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6263E51-E7E8-4CAF-9620-BA7567A60464}" type="datetimeFigureOut">
              <a:rPr lang="ru-RU" smtClean="0"/>
              <a:pPr/>
              <a:t>19.09.2017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727A864-B6CA-4B4E-B94D-488CA54B24B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6263E51-E7E8-4CAF-9620-BA7567A60464}" type="datetimeFigureOut">
              <a:rPr lang="ru-RU" smtClean="0"/>
              <a:pPr/>
              <a:t>19.09.2017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727A864-B6CA-4B4E-B94D-488CA54B24B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263E51-E7E8-4CAF-9620-BA7567A60464}" type="datetimeFigureOut">
              <a:rPr lang="ru-RU" smtClean="0"/>
              <a:pPr/>
              <a:t>19.09.2017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27A864-B6CA-4B4E-B94D-488CA54B24B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jpeg"/><Relationship Id="rId7" Type="http://schemas.openxmlformats.org/officeDocument/2006/relationships/image" Target="../media/image35.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 Id="rId9" Type="http://schemas.openxmlformats.org/officeDocument/2006/relationships/image" Target="../media/image37.jpe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hyperlink" Target="http://ec.lib.vntu.edu.ua/DocSearchForm" TargetMode="External"/><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hyperlink" Target="http://kuharchukv.vk.vntu.edu.ua/" TargetMode="External"/><Relationship Id="rId4" Type="http://schemas.openxmlformats.org/officeDocument/2006/relationships/hyperlink" Target="http://ir.lib.vntu.edu.ua/"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lib.vntu.edu.ua/" TargetMode="External"/><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2.jpg"/>
          <p:cNvPicPr>
            <a:picLocks noChangeAspect="1"/>
          </p:cNvPicPr>
          <p:nvPr/>
        </p:nvPicPr>
        <p:blipFill>
          <a:blip r:embed="rId2"/>
          <a:stretch>
            <a:fillRect/>
          </a:stretch>
        </p:blipFill>
        <p:spPr>
          <a:xfrm>
            <a:off x="0" y="0"/>
            <a:ext cx="9126140" cy="6858000"/>
          </a:xfrm>
          <a:prstGeom prst="rect">
            <a:avLst/>
          </a:prstGeom>
        </p:spPr>
      </p:pic>
      <p:pic>
        <p:nvPicPr>
          <p:cNvPr id="5" name="Рисунок 4" descr="кухарчук.bmp"/>
          <p:cNvPicPr>
            <a:picLocks noChangeAspect="1"/>
          </p:cNvPicPr>
          <p:nvPr/>
        </p:nvPicPr>
        <p:blipFill>
          <a:blip r:embed="rId3"/>
          <a:stretch>
            <a:fillRect/>
          </a:stretch>
        </p:blipFill>
        <p:spPr>
          <a:xfrm>
            <a:off x="6215074" y="214290"/>
            <a:ext cx="2525090" cy="36965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p:cNvSpPr txBox="1"/>
          <p:nvPr/>
        </p:nvSpPr>
        <p:spPr>
          <a:xfrm>
            <a:off x="0" y="142852"/>
            <a:ext cx="6286512" cy="2308324"/>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uk-UA" sz="4800" b="1" cap="all" dirty="0" smtClean="0">
                <a:ln w="0">
                  <a:solidFill>
                    <a:schemeClr val="tx2">
                      <a:lumMod val="50000"/>
                    </a:schemeClr>
                  </a:solidFill>
                </a:ln>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Garamond" pitchFamily="18" charset="0"/>
                <a:cs typeface="Times New Roman" pitchFamily="18" charset="0"/>
              </a:rPr>
              <a:t>Науковець розумом і серцем</a:t>
            </a:r>
            <a:endParaRPr lang="ru-RU" sz="4800" b="1" cap="all" dirty="0">
              <a:ln w="0">
                <a:solidFill>
                  <a:schemeClr val="tx2">
                    <a:lumMod val="50000"/>
                  </a:schemeClr>
                </a:solidFill>
              </a:ln>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Garamond" pitchFamily="18" charset="0"/>
              <a:cs typeface="Times New Roman" pitchFamily="18" charset="0"/>
            </a:endParaRPr>
          </a:p>
        </p:txBody>
      </p:sp>
      <p:sp>
        <p:nvSpPr>
          <p:cNvPr id="7" name="Прямоугольник 6"/>
          <p:cNvSpPr/>
          <p:nvPr/>
        </p:nvSpPr>
        <p:spPr>
          <a:xfrm>
            <a:off x="1214414" y="2757256"/>
            <a:ext cx="4714908" cy="1600438"/>
          </a:xfrm>
          <a:prstGeom prst="rect">
            <a:avLst/>
          </a:prstGeom>
        </p:spPr>
        <p:txBody>
          <a:bodyPr wrap="square">
            <a:spAutoFit/>
          </a:bodyPr>
          <a:lstStyle/>
          <a:p>
            <a:pPr algn="ctr"/>
            <a:r>
              <a:rPr lang="uk-UA" sz="4000" b="1" dirty="0" smtClean="0">
                <a:ln w="19050">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Кухарчук Василь Васильович</a:t>
            </a:r>
            <a:r>
              <a:rPr lang="uk-UA" b="1" dirty="0" smtClean="0">
                <a:ln w="19050">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 </a:t>
            </a:r>
            <a:r>
              <a:rPr lang="uk-UA" dirty="0" smtClean="0">
                <a:effectLst>
                  <a:glow rad="228600">
                    <a:schemeClr val="accent3">
                      <a:satMod val="175000"/>
                      <a:alpha val="40000"/>
                    </a:schemeClr>
                  </a:glow>
                </a:effectLst>
                <a:latin typeface="Century" pitchFamily="18" charset="0"/>
              </a:rPr>
              <a:t/>
            </a:r>
            <a:br>
              <a:rPr lang="uk-UA" dirty="0" smtClean="0">
                <a:effectLst>
                  <a:glow rad="228600">
                    <a:schemeClr val="accent3">
                      <a:satMod val="175000"/>
                      <a:alpha val="40000"/>
                    </a:schemeClr>
                  </a:glow>
                </a:effectLst>
                <a:latin typeface="Century" pitchFamily="18" charset="0"/>
              </a:rPr>
            </a:br>
            <a:endParaRPr lang="uk-UA" dirty="0">
              <a:effectLst>
                <a:glow rad="228600">
                  <a:schemeClr val="accent3">
                    <a:satMod val="175000"/>
                    <a:alpha val="40000"/>
                  </a:schemeClr>
                </a:glow>
              </a:effectLst>
              <a:latin typeface="Century" pitchFamily="18" charset="0"/>
            </a:endParaRPr>
          </a:p>
        </p:txBody>
      </p:sp>
      <p:sp>
        <p:nvSpPr>
          <p:cNvPr id="8" name="Прямоугольник 7"/>
          <p:cNvSpPr/>
          <p:nvPr/>
        </p:nvSpPr>
        <p:spPr>
          <a:xfrm>
            <a:off x="5857852" y="4214818"/>
            <a:ext cx="3286148" cy="1200329"/>
          </a:xfrm>
          <a:prstGeom prst="rect">
            <a:avLst/>
          </a:prstGeom>
        </p:spPr>
        <p:txBody>
          <a:bodyPr wrap="square">
            <a:spAutoFit/>
          </a:bodyPr>
          <a:lstStyle/>
          <a:p>
            <a:pPr algn="ctr"/>
            <a:r>
              <a:rPr lang="uk-UA" sz="2400" b="1" dirty="0" smtClean="0">
                <a:solidFill>
                  <a:schemeClr val="tx2">
                    <a:lumMod val="50000"/>
                  </a:schemeClr>
                </a:solidFill>
                <a:effectLst>
                  <a:glow rad="139700">
                    <a:schemeClr val="accent3">
                      <a:satMod val="175000"/>
                      <a:alpha val="40000"/>
                    </a:schemeClr>
                  </a:glow>
                </a:effectLst>
                <a:latin typeface="Century" pitchFamily="18" charset="0"/>
              </a:rPr>
              <a:t>завідувач кафедри </a:t>
            </a:r>
            <a:endParaRPr lang="en-US" sz="2400" b="1" dirty="0" smtClean="0">
              <a:solidFill>
                <a:schemeClr val="tx2">
                  <a:lumMod val="50000"/>
                </a:schemeClr>
              </a:solidFill>
              <a:effectLst>
                <a:glow rad="139700">
                  <a:schemeClr val="accent3">
                    <a:satMod val="175000"/>
                    <a:alpha val="40000"/>
                  </a:schemeClr>
                </a:glow>
              </a:effectLst>
              <a:latin typeface="Century" pitchFamily="18" charset="0"/>
            </a:endParaRPr>
          </a:p>
          <a:p>
            <a:pPr algn="ctr"/>
            <a:r>
              <a:rPr lang="uk-UA" sz="2400" b="1" dirty="0" smtClean="0">
                <a:solidFill>
                  <a:schemeClr val="tx2">
                    <a:lumMod val="50000"/>
                  </a:schemeClr>
                </a:solidFill>
                <a:effectLst>
                  <a:glow rad="139700">
                    <a:schemeClr val="accent3">
                      <a:satMod val="175000"/>
                      <a:alpha val="40000"/>
                    </a:schemeClr>
                  </a:glow>
                </a:effectLst>
                <a:latin typeface="Century" pitchFamily="18" charset="0"/>
              </a:rPr>
              <a:t>ТЕЕВ ВНТУ, </a:t>
            </a:r>
          </a:p>
          <a:p>
            <a:pPr algn="ctr"/>
            <a:r>
              <a:rPr lang="uk-UA" sz="2400" b="1" dirty="0" smtClean="0">
                <a:solidFill>
                  <a:schemeClr val="tx2">
                    <a:lumMod val="50000"/>
                  </a:schemeClr>
                </a:solidFill>
                <a:effectLst>
                  <a:glow rad="139700">
                    <a:schemeClr val="accent3">
                      <a:satMod val="175000"/>
                      <a:alpha val="40000"/>
                    </a:schemeClr>
                  </a:glow>
                </a:effectLst>
                <a:latin typeface="Century" pitchFamily="18" charset="0"/>
              </a:rPr>
              <a:t>д.</a:t>
            </a:r>
            <a:r>
              <a:rPr lang="en-US" sz="2400" b="1" dirty="0" smtClean="0">
                <a:solidFill>
                  <a:schemeClr val="tx2">
                    <a:lumMod val="50000"/>
                  </a:schemeClr>
                </a:solidFill>
                <a:effectLst>
                  <a:glow rad="139700">
                    <a:schemeClr val="accent3">
                      <a:satMod val="175000"/>
                      <a:alpha val="40000"/>
                    </a:schemeClr>
                  </a:glow>
                </a:effectLst>
                <a:latin typeface="Century" pitchFamily="18" charset="0"/>
              </a:rPr>
              <a:t> </a:t>
            </a:r>
            <a:r>
              <a:rPr lang="uk-UA" sz="2400" b="1" dirty="0" smtClean="0">
                <a:solidFill>
                  <a:schemeClr val="tx2">
                    <a:lumMod val="50000"/>
                  </a:schemeClr>
                </a:solidFill>
                <a:effectLst>
                  <a:glow rad="139700">
                    <a:schemeClr val="accent3">
                      <a:satMod val="175000"/>
                      <a:alpha val="40000"/>
                    </a:schemeClr>
                  </a:glow>
                </a:effectLst>
                <a:latin typeface="Century" pitchFamily="18" charset="0"/>
              </a:rPr>
              <a:t>т.</a:t>
            </a:r>
            <a:r>
              <a:rPr lang="en-US" sz="2400" b="1" dirty="0" smtClean="0">
                <a:solidFill>
                  <a:schemeClr val="tx2">
                    <a:lumMod val="50000"/>
                  </a:schemeClr>
                </a:solidFill>
                <a:effectLst>
                  <a:glow rad="139700">
                    <a:schemeClr val="accent3">
                      <a:satMod val="175000"/>
                      <a:alpha val="40000"/>
                    </a:schemeClr>
                  </a:glow>
                </a:effectLst>
                <a:latin typeface="Century" pitchFamily="18" charset="0"/>
              </a:rPr>
              <a:t> </a:t>
            </a:r>
            <a:r>
              <a:rPr lang="uk-UA" sz="2400" b="1" dirty="0" smtClean="0">
                <a:solidFill>
                  <a:schemeClr val="tx2">
                    <a:lumMod val="50000"/>
                  </a:schemeClr>
                </a:solidFill>
                <a:effectLst>
                  <a:glow rad="139700">
                    <a:schemeClr val="accent3">
                      <a:satMod val="175000"/>
                      <a:alpha val="40000"/>
                    </a:schemeClr>
                  </a:glow>
                </a:effectLst>
                <a:latin typeface="Century" pitchFamily="18" charset="0"/>
              </a:rPr>
              <a:t>н., професор</a:t>
            </a:r>
            <a:endParaRPr lang="uk-UA" sz="2400" dirty="0">
              <a:solidFill>
                <a:schemeClr val="tx2">
                  <a:lumMod val="50000"/>
                </a:schemeClr>
              </a:solidFill>
              <a:effectLst>
                <a:glow rad="139700">
                  <a:schemeClr val="accent3">
                    <a:satMod val="175000"/>
                    <a:alpha val="40000"/>
                  </a:schemeClr>
                </a:glo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sp>
        <p:nvSpPr>
          <p:cNvPr id="3" name="Прямоугольник 2"/>
          <p:cNvSpPr/>
          <p:nvPr/>
        </p:nvSpPr>
        <p:spPr>
          <a:xfrm>
            <a:off x="428596" y="285728"/>
            <a:ext cx="8286808" cy="5724644"/>
          </a:xfrm>
          <a:prstGeom prst="rect">
            <a:avLst/>
          </a:prstGeom>
        </p:spPr>
        <p:txBody>
          <a:bodyPr wrap="square">
            <a:spAutoFit/>
          </a:bodyPr>
          <a:lstStyle/>
          <a:p>
            <a:pPr algn="ctr"/>
            <a:r>
              <a:rPr lang="ru-RU" sz="3600" b="1" dirty="0" smtClean="0">
                <a:ln w="1905">
                  <a:solidFill>
                    <a:schemeClr val="accent6">
                      <a:lumMod val="50000"/>
                    </a:schemeClr>
                  </a:solidFill>
                </a:ln>
                <a:solidFill>
                  <a:srgbClr val="FF0000"/>
                </a:solidFill>
                <a:effectLst>
                  <a:glow rad="228600">
                    <a:schemeClr val="accent3">
                      <a:satMod val="175000"/>
                      <a:alpha val="40000"/>
                    </a:schemeClr>
                  </a:glow>
                  <a:innerShdw blurRad="69850" dist="43180" dir="5400000">
                    <a:srgbClr val="000000">
                      <a:alpha val="65000"/>
                    </a:srgbClr>
                  </a:innerShdw>
                </a:effectLst>
                <a:latin typeface="Century" pitchFamily="18" charset="0"/>
              </a:rPr>
              <a:t>Василь </a:t>
            </a:r>
            <a:r>
              <a:rPr lang="ru-RU" sz="3600" b="1" dirty="0" err="1" smtClean="0">
                <a:ln w="1905">
                  <a:solidFill>
                    <a:schemeClr val="accent6">
                      <a:lumMod val="50000"/>
                    </a:schemeClr>
                  </a:solidFill>
                </a:ln>
                <a:solidFill>
                  <a:srgbClr val="FF0000"/>
                </a:solidFill>
                <a:effectLst>
                  <a:glow rad="228600">
                    <a:schemeClr val="accent3">
                      <a:satMod val="175000"/>
                      <a:alpha val="40000"/>
                    </a:schemeClr>
                  </a:glow>
                  <a:innerShdw blurRad="69850" dist="43180" dir="5400000">
                    <a:srgbClr val="000000">
                      <a:alpha val="65000"/>
                    </a:srgbClr>
                  </a:innerShdw>
                </a:effectLst>
                <a:latin typeface="Century" pitchFamily="18" charset="0"/>
              </a:rPr>
              <a:t>Васильович</a:t>
            </a:r>
            <a:r>
              <a:rPr lang="ru-RU" sz="3600" b="1" dirty="0" smtClean="0">
                <a:ln w="1905">
                  <a:solidFill>
                    <a:schemeClr val="accent6">
                      <a:lumMod val="50000"/>
                    </a:schemeClr>
                  </a:solidFill>
                </a:ln>
                <a:solidFill>
                  <a:srgbClr val="FF0000"/>
                </a:solidFill>
                <a:effectLst>
                  <a:glow rad="228600">
                    <a:schemeClr val="accent3">
                      <a:satMod val="175000"/>
                      <a:alpha val="40000"/>
                    </a:schemeClr>
                  </a:glow>
                  <a:innerShdw blurRad="69850" dist="43180" dir="5400000">
                    <a:srgbClr val="000000">
                      <a:alpha val="65000"/>
                    </a:srgbClr>
                  </a:innerShdw>
                </a:effectLst>
                <a:latin typeface="Century" pitchFamily="18" charset="0"/>
              </a:rPr>
              <a:t> </a:t>
            </a:r>
            <a:r>
              <a:rPr lang="ru-RU" sz="3600" b="1" dirty="0" err="1" smtClean="0">
                <a:ln w="1905">
                  <a:solidFill>
                    <a:schemeClr val="accent6">
                      <a:lumMod val="50000"/>
                    </a:schemeClr>
                  </a:solidFill>
                </a:ln>
                <a:solidFill>
                  <a:srgbClr val="FF0000"/>
                </a:solidFill>
                <a:effectLst>
                  <a:glow rad="228600">
                    <a:schemeClr val="accent3">
                      <a:satMod val="175000"/>
                      <a:alpha val="40000"/>
                    </a:schemeClr>
                  </a:glow>
                  <a:innerShdw blurRad="69850" dist="43180" dir="5400000">
                    <a:srgbClr val="000000">
                      <a:alpha val="65000"/>
                    </a:srgbClr>
                  </a:innerShdw>
                </a:effectLst>
                <a:latin typeface="Century" pitchFamily="18" charset="0"/>
              </a:rPr>
              <a:t>Кухарчук</a:t>
            </a:r>
            <a:r>
              <a:rPr lang="ru-RU" sz="3600" b="1" dirty="0" smtClean="0">
                <a:ln w="1905">
                  <a:solidFill>
                    <a:schemeClr val="accent6">
                      <a:lumMod val="50000"/>
                    </a:schemeClr>
                  </a:solidFill>
                </a:ln>
                <a:solidFill>
                  <a:srgbClr val="FF0000"/>
                </a:solidFill>
                <a:effectLst>
                  <a:glow rad="228600">
                    <a:schemeClr val="accent3">
                      <a:satMod val="175000"/>
                      <a:alpha val="40000"/>
                    </a:schemeClr>
                  </a:glow>
                  <a:innerShdw blurRad="69850" dist="43180" dir="5400000">
                    <a:srgbClr val="000000">
                      <a:alpha val="65000"/>
                    </a:srgbClr>
                  </a:innerShdw>
                </a:effectLst>
                <a:latin typeface="Century" pitchFamily="18" charset="0"/>
              </a:rPr>
              <a:t> </a:t>
            </a:r>
          </a:p>
          <a:p>
            <a:pPr algn="ctr"/>
            <a:endParaRPr lang="ru-RU" sz="1400" b="1" dirty="0" smtClean="0">
              <a:ln w="1905">
                <a:solidFill>
                  <a:schemeClr val="accent6">
                    <a:lumMod val="50000"/>
                  </a:schemeClr>
                </a:solidFill>
              </a:ln>
              <a:solidFill>
                <a:srgbClr val="FF0000"/>
              </a:solidFill>
              <a:effectLst>
                <a:glow rad="228600">
                  <a:schemeClr val="accent3">
                    <a:satMod val="175000"/>
                    <a:alpha val="40000"/>
                  </a:schemeClr>
                </a:glow>
                <a:innerShdw blurRad="69850" dist="43180" dir="5400000">
                  <a:srgbClr val="000000">
                    <a:alpha val="65000"/>
                  </a:srgbClr>
                </a:innerShdw>
              </a:effectLst>
              <a:latin typeface="Century" pitchFamily="18" charset="0"/>
            </a:endParaRPr>
          </a:p>
          <a:p>
            <a:pPr algn="just"/>
            <a:r>
              <a:rPr lang="uk-UA" sz="32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39700">
                    <a:schemeClr val="accent5">
                      <a:satMod val="175000"/>
                      <a:alpha val="40000"/>
                    </a:schemeClr>
                  </a:glow>
                  <a:innerShdw blurRad="69850" dist="43180" dir="5400000">
                    <a:srgbClr val="000000">
                      <a:alpha val="65000"/>
                    </a:srgbClr>
                  </a:innerShdw>
                </a:effectLst>
                <a:latin typeface="Century" pitchFamily="18" charset="0"/>
                <a:cs typeface="Times New Roman" pitchFamily="18" charset="0"/>
              </a:rPr>
              <a:t>є</a:t>
            </a:r>
            <a:r>
              <a:rPr lang="uk-UA" sz="3200" b="1" dirty="0" smtClean="0">
                <a:ln w="1905">
                  <a:solidFill>
                    <a:schemeClr val="accent6">
                      <a:lumMod val="50000"/>
                    </a:schemeClr>
                  </a:solidFill>
                </a:ln>
                <a:solidFill>
                  <a:srgbClr val="FF0000"/>
                </a:solidFill>
                <a:effectLst>
                  <a:glow rad="139700">
                    <a:schemeClr val="accent5">
                      <a:satMod val="175000"/>
                      <a:alpha val="40000"/>
                    </a:schemeClr>
                  </a:glow>
                  <a:innerShdw blurRad="69850" dist="43180" dir="5400000">
                    <a:srgbClr val="000000">
                      <a:alpha val="65000"/>
                    </a:srgbClr>
                  </a:innerShdw>
                </a:effectLst>
                <a:latin typeface="Century" pitchFamily="18" charset="0"/>
                <a:cs typeface="Times New Roman" pitchFamily="18" charset="0"/>
              </a:rPr>
              <a:t> </a:t>
            </a:r>
            <a:r>
              <a:rPr lang="uk-UA" sz="32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39700">
                    <a:schemeClr val="accent5">
                      <a:satMod val="175000"/>
                      <a:alpha val="40000"/>
                    </a:schemeClr>
                  </a:glow>
                  <a:innerShdw blurRad="69850" dist="43180" dir="5400000">
                    <a:srgbClr val="000000">
                      <a:alpha val="65000"/>
                    </a:srgbClr>
                  </a:innerShdw>
                </a:effectLst>
                <a:latin typeface="Century" pitchFamily="18" charset="0"/>
                <a:cs typeface="Times New Roman" pitchFamily="18" charset="0"/>
              </a:rPr>
              <a:t>автором та співавтором понад </a:t>
            </a:r>
            <a:r>
              <a:rPr lang="uk-UA" sz="3600" b="1" dirty="0" smtClean="0">
                <a:ln w="1905">
                  <a:solidFill>
                    <a:schemeClr val="accent6">
                      <a:lumMod val="50000"/>
                    </a:schemeClr>
                  </a:solidFill>
                </a:ln>
                <a:solidFill>
                  <a:srgbClr val="FF0000"/>
                </a:solidFill>
                <a:effectLst>
                  <a:glow rad="228600">
                    <a:schemeClr val="accent3">
                      <a:satMod val="175000"/>
                      <a:alpha val="40000"/>
                    </a:schemeClr>
                  </a:glow>
                  <a:innerShdw blurRad="69850" dist="43180" dir="5400000">
                    <a:srgbClr val="000000">
                      <a:alpha val="65000"/>
                    </a:srgbClr>
                  </a:innerShdw>
                </a:effectLst>
                <a:latin typeface="Century" pitchFamily="18" charset="0"/>
              </a:rPr>
              <a:t>300</a:t>
            </a:r>
            <a:r>
              <a:rPr lang="uk-UA" sz="32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39700">
                    <a:schemeClr val="accent5">
                      <a:satMod val="175000"/>
                      <a:alpha val="40000"/>
                    </a:schemeClr>
                  </a:glow>
                  <a:innerShdw blurRad="69850" dist="43180" dir="5400000">
                    <a:srgbClr val="000000">
                      <a:alpha val="65000"/>
                    </a:srgbClr>
                  </a:innerShdw>
                </a:effectLst>
                <a:latin typeface="Century" pitchFamily="18" charset="0"/>
                <a:cs typeface="Times New Roman" pitchFamily="18" charset="0"/>
              </a:rPr>
              <a:t> наукових робіт: </a:t>
            </a:r>
            <a:r>
              <a:rPr lang="uk-UA" sz="3600" b="1" dirty="0" smtClean="0">
                <a:ln w="1905">
                  <a:solidFill>
                    <a:schemeClr val="accent6">
                      <a:lumMod val="50000"/>
                    </a:schemeClr>
                  </a:solidFill>
                </a:ln>
                <a:solidFill>
                  <a:srgbClr val="FF0000"/>
                </a:solidFill>
                <a:effectLst>
                  <a:glow rad="228600">
                    <a:schemeClr val="accent3">
                      <a:satMod val="175000"/>
                      <a:alpha val="40000"/>
                    </a:schemeClr>
                  </a:glow>
                  <a:innerShdw blurRad="69850" dist="43180" dir="5400000">
                    <a:srgbClr val="000000">
                      <a:alpha val="65000"/>
                    </a:srgbClr>
                  </a:innerShdw>
                </a:effectLst>
                <a:latin typeface="Century" pitchFamily="18" charset="0"/>
              </a:rPr>
              <a:t>7</a:t>
            </a:r>
            <a:r>
              <a:rPr lang="uk-UA" sz="32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39700">
                    <a:schemeClr val="accent5">
                      <a:satMod val="175000"/>
                      <a:alpha val="40000"/>
                    </a:schemeClr>
                  </a:glow>
                  <a:innerShdw blurRad="69850" dist="43180" dir="5400000">
                    <a:srgbClr val="000000">
                      <a:alpha val="65000"/>
                    </a:srgbClr>
                  </a:innerShdw>
                </a:effectLst>
                <a:latin typeface="Century" pitchFamily="18" charset="0"/>
                <a:cs typeface="Times New Roman" pitchFamily="18" charset="0"/>
              </a:rPr>
              <a:t> монографій, </a:t>
            </a:r>
          </a:p>
          <a:p>
            <a:pPr algn="just"/>
            <a:r>
              <a:rPr lang="uk-UA" sz="3600" b="1" dirty="0" smtClean="0">
                <a:ln w="1905">
                  <a:solidFill>
                    <a:schemeClr val="accent6">
                      <a:lumMod val="50000"/>
                    </a:schemeClr>
                  </a:solidFill>
                </a:ln>
                <a:solidFill>
                  <a:srgbClr val="FF0000"/>
                </a:solidFill>
                <a:effectLst>
                  <a:glow rad="228600">
                    <a:schemeClr val="accent3">
                      <a:satMod val="175000"/>
                      <a:alpha val="40000"/>
                    </a:schemeClr>
                  </a:glow>
                  <a:innerShdw blurRad="69850" dist="43180" dir="5400000">
                    <a:srgbClr val="000000">
                      <a:alpha val="65000"/>
                    </a:srgbClr>
                  </a:innerShdw>
                </a:effectLst>
                <a:latin typeface="Century" pitchFamily="18" charset="0"/>
              </a:rPr>
              <a:t>4 </a:t>
            </a:r>
            <a:r>
              <a:rPr lang="uk-UA" sz="32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39700">
                    <a:schemeClr val="accent5">
                      <a:satMod val="175000"/>
                      <a:alpha val="40000"/>
                    </a:schemeClr>
                  </a:glow>
                  <a:innerShdw blurRad="69850" dist="43180" dir="5400000">
                    <a:srgbClr val="000000">
                      <a:alpha val="65000"/>
                    </a:srgbClr>
                  </a:innerShdw>
                </a:effectLst>
                <a:latin typeface="Century" pitchFamily="18" charset="0"/>
                <a:cs typeface="Times New Roman" pitchFamily="18" charset="0"/>
              </a:rPr>
              <a:t>підручників,  </a:t>
            </a:r>
            <a:r>
              <a:rPr lang="uk-UA" sz="3600" b="1" dirty="0" smtClean="0">
                <a:ln w="1905">
                  <a:solidFill>
                    <a:schemeClr val="accent6">
                      <a:lumMod val="50000"/>
                    </a:schemeClr>
                  </a:solidFill>
                </a:ln>
                <a:solidFill>
                  <a:srgbClr val="FF0000"/>
                </a:solidFill>
                <a:effectLst>
                  <a:glow rad="228600">
                    <a:schemeClr val="accent3">
                      <a:satMod val="175000"/>
                      <a:alpha val="40000"/>
                    </a:schemeClr>
                  </a:glow>
                  <a:innerShdw blurRad="69850" dist="43180" dir="5400000">
                    <a:srgbClr val="000000">
                      <a:alpha val="65000"/>
                    </a:srgbClr>
                  </a:innerShdw>
                </a:effectLst>
                <a:latin typeface="Century" pitchFamily="18" charset="0"/>
              </a:rPr>
              <a:t>7</a:t>
            </a:r>
            <a:r>
              <a:rPr lang="uk-UA" sz="32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39700">
                    <a:schemeClr val="accent5">
                      <a:satMod val="175000"/>
                      <a:alpha val="40000"/>
                    </a:schemeClr>
                  </a:glow>
                  <a:innerShdw blurRad="69850" dist="43180" dir="5400000">
                    <a:srgbClr val="000000">
                      <a:alpha val="65000"/>
                    </a:srgbClr>
                  </a:innerShdw>
                </a:effectLst>
                <a:latin typeface="Century" pitchFamily="18" charset="0"/>
                <a:cs typeface="Times New Roman" pitchFamily="18" charset="0"/>
              </a:rPr>
              <a:t> навчальних посібників з грифом МОНУ, </a:t>
            </a:r>
            <a:r>
              <a:rPr lang="uk-UA" sz="3600" b="1" dirty="0" smtClean="0">
                <a:ln w="1905">
                  <a:solidFill>
                    <a:schemeClr val="accent6">
                      <a:lumMod val="50000"/>
                    </a:schemeClr>
                  </a:solidFill>
                </a:ln>
                <a:solidFill>
                  <a:srgbClr val="FF0000"/>
                </a:solidFill>
                <a:effectLst>
                  <a:glow rad="228600">
                    <a:schemeClr val="accent3">
                      <a:satMod val="175000"/>
                      <a:alpha val="40000"/>
                    </a:schemeClr>
                  </a:glow>
                  <a:innerShdw blurRad="69850" dist="43180" dir="5400000">
                    <a:srgbClr val="000000">
                      <a:alpha val="65000"/>
                    </a:srgbClr>
                  </a:innerShdw>
                </a:effectLst>
                <a:latin typeface="Century" pitchFamily="18" charset="0"/>
              </a:rPr>
              <a:t>11</a:t>
            </a:r>
            <a:r>
              <a:rPr lang="uk-UA" sz="32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39700">
                    <a:schemeClr val="accent5">
                      <a:satMod val="175000"/>
                      <a:alpha val="40000"/>
                    </a:schemeClr>
                  </a:glow>
                  <a:innerShdw blurRad="69850" dist="43180" dir="5400000">
                    <a:srgbClr val="000000">
                      <a:alpha val="65000"/>
                    </a:srgbClr>
                  </a:innerShdw>
                </a:effectLst>
                <a:latin typeface="Century" pitchFamily="18" charset="0"/>
                <a:cs typeface="Times New Roman" pitchFamily="18" charset="0"/>
              </a:rPr>
              <a:t> авторських свідоцтв на винаходи СРСР, </a:t>
            </a:r>
            <a:r>
              <a:rPr lang="uk-UA" sz="3600" b="1" dirty="0" smtClean="0">
                <a:ln w="1905">
                  <a:solidFill>
                    <a:schemeClr val="accent6">
                      <a:lumMod val="50000"/>
                    </a:schemeClr>
                  </a:solidFill>
                </a:ln>
                <a:solidFill>
                  <a:srgbClr val="FF0000"/>
                </a:solidFill>
                <a:effectLst>
                  <a:glow rad="228600">
                    <a:schemeClr val="accent3">
                      <a:satMod val="175000"/>
                      <a:alpha val="40000"/>
                    </a:schemeClr>
                  </a:glow>
                  <a:innerShdw blurRad="69850" dist="43180" dir="5400000">
                    <a:srgbClr val="000000">
                      <a:alpha val="65000"/>
                    </a:srgbClr>
                  </a:innerShdw>
                </a:effectLst>
                <a:latin typeface="Century" pitchFamily="18" charset="0"/>
              </a:rPr>
              <a:t>2</a:t>
            </a:r>
            <a:r>
              <a:rPr lang="uk-UA" sz="32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39700">
                    <a:schemeClr val="accent5">
                      <a:satMod val="175000"/>
                      <a:alpha val="40000"/>
                    </a:schemeClr>
                  </a:glow>
                  <a:innerShdw blurRad="69850" dist="43180" dir="5400000">
                    <a:srgbClr val="000000">
                      <a:alpha val="65000"/>
                    </a:srgbClr>
                  </a:innerShdw>
                </a:effectLst>
                <a:latin typeface="Century" pitchFamily="18" charset="0"/>
                <a:cs typeface="Times New Roman" pitchFamily="18" charset="0"/>
              </a:rPr>
              <a:t> патенти Російської Федерації, </a:t>
            </a:r>
            <a:r>
              <a:rPr lang="uk-UA" sz="3600" b="1" dirty="0" smtClean="0">
                <a:ln w="1905">
                  <a:solidFill>
                    <a:schemeClr val="accent6">
                      <a:lumMod val="50000"/>
                    </a:schemeClr>
                  </a:solidFill>
                </a:ln>
                <a:solidFill>
                  <a:srgbClr val="FF0000"/>
                </a:solidFill>
                <a:effectLst>
                  <a:glow rad="228600">
                    <a:schemeClr val="accent3">
                      <a:satMod val="175000"/>
                      <a:alpha val="40000"/>
                    </a:schemeClr>
                  </a:glow>
                  <a:innerShdw blurRad="69850" dist="43180" dir="5400000">
                    <a:srgbClr val="000000">
                      <a:alpha val="65000"/>
                    </a:srgbClr>
                  </a:innerShdw>
                </a:effectLst>
                <a:latin typeface="Century" pitchFamily="18" charset="0"/>
              </a:rPr>
              <a:t>37</a:t>
            </a:r>
            <a:r>
              <a:rPr lang="uk-UA" sz="32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39700">
                    <a:schemeClr val="accent5">
                      <a:satMod val="175000"/>
                      <a:alpha val="40000"/>
                    </a:schemeClr>
                  </a:glow>
                  <a:innerShdw blurRad="69850" dist="43180" dir="5400000">
                    <a:srgbClr val="000000">
                      <a:alpha val="65000"/>
                    </a:srgbClr>
                  </a:innerShdw>
                </a:effectLst>
                <a:latin typeface="Century" pitchFamily="18" charset="0"/>
                <a:cs typeface="Times New Roman" pitchFamily="18" charset="0"/>
              </a:rPr>
              <a:t> патентів на винаходи України, понад </a:t>
            </a:r>
            <a:r>
              <a:rPr lang="uk-UA" sz="3600" b="1" dirty="0" smtClean="0">
                <a:ln w="1905">
                  <a:solidFill>
                    <a:schemeClr val="accent6">
                      <a:lumMod val="50000"/>
                    </a:schemeClr>
                  </a:solidFill>
                </a:ln>
                <a:solidFill>
                  <a:srgbClr val="FF0000"/>
                </a:solidFill>
                <a:effectLst>
                  <a:glow rad="228600">
                    <a:schemeClr val="accent3">
                      <a:satMod val="175000"/>
                      <a:alpha val="40000"/>
                    </a:schemeClr>
                  </a:glow>
                  <a:innerShdw blurRad="69850" dist="43180" dir="5400000">
                    <a:srgbClr val="000000">
                      <a:alpha val="65000"/>
                    </a:srgbClr>
                  </a:innerShdw>
                </a:effectLst>
                <a:latin typeface="Century" pitchFamily="18" charset="0"/>
              </a:rPr>
              <a:t>200</a:t>
            </a:r>
            <a:r>
              <a:rPr lang="uk-UA" sz="32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39700">
                    <a:schemeClr val="accent5">
                      <a:satMod val="175000"/>
                      <a:alpha val="40000"/>
                    </a:schemeClr>
                  </a:glow>
                  <a:innerShdw blurRad="69850" dist="43180" dir="5400000">
                    <a:srgbClr val="000000">
                      <a:alpha val="65000"/>
                    </a:srgbClr>
                  </a:innerShdw>
                </a:effectLst>
                <a:latin typeface="Century" pitchFamily="18" charset="0"/>
                <a:cs typeface="Times New Roman" pitchFamily="18" charset="0"/>
              </a:rPr>
              <a:t> статей у наукових фахових виданнях  та </a:t>
            </a:r>
            <a:r>
              <a:rPr lang="uk-UA" sz="3200" b="1" dirty="0" err="1"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39700">
                    <a:schemeClr val="accent5">
                      <a:satMod val="175000"/>
                      <a:alpha val="40000"/>
                    </a:schemeClr>
                  </a:glow>
                  <a:innerShdw blurRad="69850" dist="43180" dir="5400000">
                    <a:srgbClr val="000000">
                      <a:alpha val="65000"/>
                    </a:srgbClr>
                  </a:innerShdw>
                </a:effectLst>
                <a:latin typeface="Century" pitchFamily="18" charset="0"/>
                <a:cs typeface="Times New Roman" pitchFamily="18" charset="0"/>
              </a:rPr>
              <a:t>наукометричних</a:t>
            </a:r>
            <a:r>
              <a:rPr lang="uk-UA" sz="32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39700">
                    <a:schemeClr val="accent5">
                      <a:satMod val="175000"/>
                      <a:alpha val="40000"/>
                    </a:schemeClr>
                  </a:glow>
                  <a:innerShdw blurRad="69850" dist="43180" dir="5400000">
                    <a:srgbClr val="000000">
                      <a:alpha val="65000"/>
                    </a:srgbClr>
                  </a:innerShdw>
                </a:effectLst>
                <a:latin typeface="Century" pitchFamily="18" charset="0"/>
                <a:cs typeface="Times New Roman" pitchFamily="18" charset="0"/>
              </a:rPr>
              <a:t> базах даних.</a:t>
            </a:r>
            <a:endParaRPr lang="uk-UA" sz="3200" b="1" dirty="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39700">
                  <a:schemeClr val="accent5">
                    <a:satMod val="175000"/>
                    <a:alpha val="40000"/>
                  </a:schemeClr>
                </a:glow>
                <a:innerShdw blurRad="69850" dist="43180" dir="5400000">
                  <a:srgbClr val="000000">
                    <a:alpha val="65000"/>
                  </a:srgbClr>
                </a:innerShdw>
              </a:effectLst>
              <a:latin typeface="Century"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sp>
        <p:nvSpPr>
          <p:cNvPr id="3" name="TextBox 2"/>
          <p:cNvSpPr txBox="1"/>
          <p:nvPr/>
        </p:nvSpPr>
        <p:spPr>
          <a:xfrm>
            <a:off x="2901778" y="-24"/>
            <a:ext cx="3313728" cy="769441"/>
          </a:xfrm>
          <a:prstGeom prst="rect">
            <a:avLst/>
          </a:prstGeom>
          <a:noFill/>
        </p:spPr>
        <p:txBody>
          <a:bodyPr wrap="none" rtlCol="0">
            <a:spAutoFit/>
          </a:bodyPr>
          <a:lstStyle/>
          <a:p>
            <a:r>
              <a:rPr lang="uk-UA" sz="4400" b="1" dirty="0"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Монографії</a:t>
            </a:r>
            <a:endParaRPr lang="ru-RU" sz="44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endParaRPr>
          </a:p>
        </p:txBody>
      </p:sp>
      <p:pic>
        <p:nvPicPr>
          <p:cNvPr id="1028" name="Picture 4" descr="C:\Documents and Settings\user73\Мои документы\Кухарчук\11.png"/>
          <p:cNvPicPr>
            <a:picLocks noChangeAspect="1" noChangeArrowheads="1"/>
          </p:cNvPicPr>
          <p:nvPr/>
        </p:nvPicPr>
        <p:blipFill>
          <a:blip r:embed="rId3" cstate="print"/>
          <a:srcRect/>
          <a:stretch>
            <a:fillRect/>
          </a:stretch>
        </p:blipFill>
        <p:spPr bwMode="auto">
          <a:xfrm>
            <a:off x="-500098" y="1000108"/>
            <a:ext cx="4429156" cy="4429156"/>
          </a:xfrm>
          <a:prstGeom prst="rect">
            <a:avLst/>
          </a:prstGeom>
          <a:noFill/>
        </p:spPr>
      </p:pic>
      <p:sp>
        <p:nvSpPr>
          <p:cNvPr id="10" name="Прямоугольник 9"/>
          <p:cNvSpPr/>
          <p:nvPr/>
        </p:nvSpPr>
        <p:spPr>
          <a:xfrm>
            <a:off x="3000364" y="1071546"/>
            <a:ext cx="5357850" cy="4524315"/>
          </a:xfrm>
          <a:prstGeom prst="rect">
            <a:avLst/>
          </a:prstGeom>
        </p:spPr>
        <p:txBody>
          <a:bodyPr wrap="square">
            <a:spAutoFit/>
          </a:bodyPr>
          <a:lstStyle/>
          <a:p>
            <a:pPr algn="just"/>
            <a:r>
              <a:rPr lang="uk-UA" b="1" dirty="0" err="1" smtClean="0">
                <a:latin typeface="Times New Roman" pitchFamily="18" charset="0"/>
                <a:cs typeface="Times New Roman" pitchFamily="18" charset="0"/>
              </a:rPr>
              <a:t>Ведміцький</a:t>
            </a:r>
            <a:r>
              <a:rPr lang="uk-UA" b="1" dirty="0" smtClean="0">
                <a:latin typeface="Times New Roman" pitchFamily="18" charset="0"/>
                <a:cs typeface="Times New Roman" pitchFamily="18" charset="0"/>
              </a:rPr>
              <a:t>, Ю. Г.  </a:t>
            </a:r>
            <a:r>
              <a:rPr lang="uk-UA" dirty="0" smtClean="0">
                <a:latin typeface="Times New Roman" pitchFamily="18" charset="0"/>
                <a:cs typeface="Times New Roman" pitchFamily="18" charset="0"/>
              </a:rPr>
              <a:t>Контроль моменту інтеграції на основі удосконаленої теорії електродинамічних аналогій : монографія / Ю. Г. </a:t>
            </a:r>
            <a:r>
              <a:rPr lang="uk-UA" dirty="0" err="1" smtClean="0">
                <a:latin typeface="Times New Roman" pitchFamily="18" charset="0"/>
                <a:cs typeface="Times New Roman" pitchFamily="18" charset="0"/>
              </a:rPr>
              <a:t>Ведміцький</a:t>
            </a:r>
            <a:r>
              <a:rPr lang="uk-UA" dirty="0" smtClean="0">
                <a:latin typeface="Times New Roman" pitchFamily="18" charset="0"/>
                <a:cs typeface="Times New Roman" pitchFamily="18" charset="0"/>
              </a:rPr>
              <a:t>, В. В. Кухарчук ; ВНТУ. – Вінниця : ВНТУ, 2015. – 196 с.</a:t>
            </a:r>
          </a:p>
          <a:p>
            <a:pPr algn="just"/>
            <a:endParaRPr lang="uk-UA" dirty="0" smtClean="0">
              <a:latin typeface="Times New Roman" pitchFamily="18" charset="0"/>
              <a:cs typeface="Times New Roman" pitchFamily="18" charset="0"/>
            </a:endParaRPr>
          </a:p>
          <a:p>
            <a:pPr algn="just"/>
            <a:r>
              <a:rPr lang="uk-UA" dirty="0" smtClean="0">
                <a:effectLst>
                  <a:glow rad="63500">
                    <a:schemeClr val="accent3">
                      <a:satMod val="175000"/>
                      <a:alpha val="40000"/>
                    </a:schemeClr>
                  </a:glow>
                </a:effectLst>
                <a:latin typeface="Times New Roman" pitchFamily="18" charset="0"/>
                <a:cs typeface="Times New Roman" pitchFamily="18" charset="0"/>
              </a:rPr>
              <a:t>В монографії запропоновано розвиток теорії динамічних (електромеханічних) аналогій, де вперше розкрито принципи та закономірності топологічної будови узагальнених електричних кіл з довільним числом ступенів вільності, тотожних рівнянням Лагранжа-Максвела та Лагранжа ІІ роду, які здатні слугувати узагальненими електричними аналогами для неперервних у часі динамічних систем із зосередженими параметрами однорідної або змішаної фізичної природи.</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pic>
        <p:nvPicPr>
          <p:cNvPr id="3" name="Рисунок 2" descr="23558.png"/>
          <p:cNvPicPr>
            <a:picLocks noChangeAspect="1"/>
          </p:cNvPicPr>
          <p:nvPr/>
        </p:nvPicPr>
        <p:blipFill>
          <a:blip r:embed="rId3" cstate="print"/>
          <a:stretch>
            <a:fillRect/>
          </a:stretch>
        </p:blipFill>
        <p:spPr>
          <a:xfrm>
            <a:off x="-500098" y="3071810"/>
            <a:ext cx="4143404" cy="4143404"/>
          </a:xfrm>
          <a:prstGeom prst="rect">
            <a:avLst/>
          </a:prstGeom>
        </p:spPr>
      </p:pic>
      <p:pic>
        <p:nvPicPr>
          <p:cNvPr id="4" name="Picture 6" descr="C:\Documents and Settings\user73\Мои документы\Кухарчук\6.png"/>
          <p:cNvPicPr>
            <a:picLocks noChangeAspect="1" noChangeArrowheads="1"/>
          </p:cNvPicPr>
          <p:nvPr/>
        </p:nvPicPr>
        <p:blipFill>
          <a:blip r:embed="rId4" cstate="print"/>
          <a:srcRect/>
          <a:stretch>
            <a:fillRect/>
          </a:stretch>
        </p:blipFill>
        <p:spPr bwMode="auto">
          <a:xfrm rot="21393921">
            <a:off x="-115695" y="98650"/>
            <a:ext cx="3395079" cy="3395079"/>
          </a:xfrm>
          <a:prstGeom prst="rect">
            <a:avLst/>
          </a:prstGeom>
          <a:noFill/>
        </p:spPr>
      </p:pic>
      <p:sp>
        <p:nvSpPr>
          <p:cNvPr id="5" name="Прямоугольник 4"/>
          <p:cNvSpPr/>
          <p:nvPr/>
        </p:nvSpPr>
        <p:spPr>
          <a:xfrm>
            <a:off x="3143240" y="155556"/>
            <a:ext cx="5715040" cy="3293209"/>
          </a:xfrm>
          <a:prstGeom prst="rect">
            <a:avLst/>
          </a:prstGeom>
        </p:spPr>
        <p:txBody>
          <a:bodyPr wrap="square">
            <a:spAutoFit/>
          </a:bodyPr>
          <a:lstStyle/>
          <a:p>
            <a:pPr algn="just"/>
            <a:r>
              <a:rPr lang="uk-UA" sz="1600" b="1" dirty="0" smtClean="0">
                <a:latin typeface="Times New Roman" pitchFamily="18" charset="0"/>
                <a:cs typeface="Times New Roman" pitchFamily="18" charset="0"/>
              </a:rPr>
              <a:t>Козловський, А. В.  </a:t>
            </a:r>
            <a:r>
              <a:rPr lang="uk-UA" sz="1600" dirty="0" smtClean="0">
                <a:latin typeface="Times New Roman" pitchFamily="18" charset="0"/>
                <a:cs typeface="Times New Roman" pitchFamily="18" charset="0"/>
              </a:rPr>
              <a:t>Мікропроцесорні засоби вимірювального контролю пускового моменту : монографія / А. В. Козловський, В. В. Кухарчук, В. О. </a:t>
            </a:r>
            <a:r>
              <a:rPr lang="uk-UA" sz="1600" dirty="0" err="1" smtClean="0">
                <a:latin typeface="Times New Roman" pitchFamily="18" charset="0"/>
                <a:cs typeface="Times New Roman" pitchFamily="18" charset="0"/>
              </a:rPr>
              <a:t>Поджаренко</a:t>
            </a:r>
            <a:r>
              <a:rPr lang="uk-UA" sz="1600" dirty="0" smtClean="0">
                <a:latin typeface="Times New Roman" pitchFamily="18" charset="0"/>
                <a:cs typeface="Times New Roman" pitchFamily="18" charset="0"/>
              </a:rPr>
              <a:t> ; МОН України. – Вінниця : </a:t>
            </a:r>
            <a:r>
              <a:rPr lang="uk-UA" sz="1600" dirty="0" err="1" smtClean="0">
                <a:latin typeface="Times New Roman" pitchFamily="18" charset="0"/>
                <a:cs typeface="Times New Roman" pitchFamily="18" charset="0"/>
              </a:rPr>
              <a:t>УНІВЕРСУМ-Вінниця</a:t>
            </a:r>
            <a:r>
              <a:rPr lang="uk-UA" sz="1600" dirty="0" smtClean="0">
                <a:latin typeface="Times New Roman" pitchFamily="18" charset="0"/>
                <a:cs typeface="Times New Roman" pitchFamily="18" charset="0"/>
              </a:rPr>
              <a:t>, 2005. – 125 с.</a:t>
            </a:r>
          </a:p>
          <a:p>
            <a:pPr algn="just"/>
            <a:endParaRPr lang="uk-UA" sz="1600" dirty="0" smtClean="0">
              <a:latin typeface="Times New Roman" pitchFamily="18" charset="0"/>
              <a:cs typeface="Times New Roman" pitchFamily="18" charset="0"/>
            </a:endParaRPr>
          </a:p>
          <a:p>
            <a:pPr algn="just"/>
            <a:r>
              <a:rPr lang="uk-UA" sz="1600" dirty="0" smtClean="0">
                <a:effectLst>
                  <a:glow rad="63500">
                    <a:schemeClr val="accent3">
                      <a:satMod val="175000"/>
                      <a:alpha val="40000"/>
                    </a:schemeClr>
                  </a:glow>
                </a:effectLst>
                <a:latin typeface="Times New Roman" pitchFamily="18" charset="0"/>
                <a:cs typeface="Times New Roman" pitchFamily="18" charset="0"/>
              </a:rPr>
              <a:t>Містить елементи теорії вимірювання динамічних характеристик електричних машин в досліді короткого замикання. Пропонуються нові математичні моделі вимірювального перетворення залежностей пускового моменту від кута повороту ротора електричного двигуна та мінімального пускового моменту від напруги живлення. Запропоновані моделі є теоретичним </a:t>
            </a:r>
            <a:r>
              <a:rPr lang="uk-UA" sz="1600" dirty="0" err="1" smtClean="0">
                <a:effectLst>
                  <a:glow rad="63500">
                    <a:schemeClr val="accent3">
                      <a:satMod val="175000"/>
                      <a:alpha val="40000"/>
                    </a:schemeClr>
                  </a:glow>
                </a:effectLst>
                <a:latin typeface="Times New Roman" pitchFamily="18" charset="0"/>
                <a:cs typeface="Times New Roman" pitchFamily="18" charset="0"/>
              </a:rPr>
              <a:t>підгрунтям</a:t>
            </a:r>
            <a:r>
              <a:rPr lang="uk-UA" sz="1600" dirty="0" smtClean="0">
                <a:effectLst>
                  <a:glow rad="63500">
                    <a:schemeClr val="accent3">
                      <a:satMod val="175000"/>
                      <a:alpha val="40000"/>
                    </a:schemeClr>
                  </a:glow>
                </a:effectLst>
                <a:latin typeface="Times New Roman" pitchFamily="18" charset="0"/>
                <a:cs typeface="Times New Roman" pitchFamily="18" charset="0"/>
              </a:rPr>
              <a:t> для побудови автоматизованих засобів контролю.</a:t>
            </a:r>
          </a:p>
        </p:txBody>
      </p:sp>
      <p:sp>
        <p:nvSpPr>
          <p:cNvPr id="6" name="Прямоугольник 5"/>
          <p:cNvSpPr/>
          <p:nvPr/>
        </p:nvSpPr>
        <p:spPr>
          <a:xfrm>
            <a:off x="3143240" y="3429000"/>
            <a:ext cx="5786478" cy="3293209"/>
          </a:xfrm>
          <a:prstGeom prst="rect">
            <a:avLst/>
          </a:prstGeom>
        </p:spPr>
        <p:txBody>
          <a:bodyPr wrap="square">
            <a:spAutoFit/>
          </a:bodyPr>
          <a:lstStyle/>
          <a:p>
            <a:r>
              <a:rPr lang="uk-UA" sz="1600" b="1" dirty="0" smtClean="0">
                <a:latin typeface="Times New Roman" pitchFamily="18" charset="0"/>
                <a:cs typeface="Times New Roman" pitchFamily="18" charset="0"/>
              </a:rPr>
              <a:t>Кухарчук, В. В.  </a:t>
            </a:r>
            <a:r>
              <a:rPr lang="uk-UA" sz="1600" dirty="0" smtClean="0">
                <a:latin typeface="Times New Roman" pitchFamily="18" charset="0"/>
                <a:cs typeface="Times New Roman" pitchFamily="18" charset="0"/>
              </a:rPr>
              <a:t>Елементи теорії контролю динамічних параметрів електричних машин : монографія / В. В. Кухарчук. – Вінниця : "</a:t>
            </a:r>
            <a:r>
              <a:rPr lang="uk-UA" sz="1600" dirty="0" err="1" smtClean="0">
                <a:latin typeface="Times New Roman" pitchFamily="18" charset="0"/>
                <a:cs typeface="Times New Roman" pitchFamily="18" charset="0"/>
              </a:rPr>
              <a:t>УНІВЕРСУМ-Вінниця</a:t>
            </a:r>
            <a:r>
              <a:rPr lang="uk-UA" sz="1600" dirty="0" smtClean="0">
                <a:latin typeface="Times New Roman" pitchFamily="18" charset="0"/>
                <a:cs typeface="Times New Roman" pitchFamily="18" charset="0"/>
              </a:rPr>
              <a:t>", 1998. – 125 с. </a:t>
            </a:r>
          </a:p>
          <a:p>
            <a:endParaRPr lang="uk-UA" sz="1600" dirty="0" smtClean="0">
              <a:latin typeface="Times New Roman" pitchFamily="18" charset="0"/>
              <a:cs typeface="Times New Roman" pitchFamily="18" charset="0"/>
            </a:endParaRPr>
          </a:p>
          <a:p>
            <a:r>
              <a:rPr lang="uk-UA" sz="1600" dirty="0" smtClean="0">
                <a:effectLst>
                  <a:glow rad="63500">
                    <a:schemeClr val="accent3">
                      <a:satMod val="175000"/>
                      <a:alpha val="40000"/>
                    </a:schemeClr>
                  </a:glow>
                </a:effectLst>
                <a:latin typeface="Times New Roman" pitchFamily="18" charset="0"/>
                <a:cs typeface="Times New Roman" pitchFamily="18" charset="0"/>
              </a:rPr>
              <a:t>Монографія містить елементи теорії контролю динамічних параметрів електричних машин в дослідах холостого ходу та короткого замикання. Пропонуються нові математичні моделі вимірювального перетворення незалежності пускового моменту в функції кутового положення ротора та напруги живлення,кутової швидкості, моменту інерції ротора і динамічного моменту, які є теоретичними основами проектування мікропроцесорних засобів контролю з покращеними метрологічними характеристиками.</a:t>
            </a:r>
            <a:endParaRPr lang="uk-UA" sz="1600" dirty="0">
              <a:effectLst>
                <a:glow rad="63500">
                  <a:schemeClr val="accent3">
                    <a:satMod val="175000"/>
                    <a:alpha val="40000"/>
                  </a:schemeClr>
                </a:glo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pic>
        <p:nvPicPr>
          <p:cNvPr id="3" name="Picture 7" descr="C:\Documents and Settings\user73\Мои документы\Кухарчук\8.png"/>
          <p:cNvPicPr>
            <a:picLocks noChangeAspect="1" noChangeArrowheads="1"/>
          </p:cNvPicPr>
          <p:nvPr/>
        </p:nvPicPr>
        <p:blipFill>
          <a:blip r:embed="rId3" cstate="print"/>
          <a:srcRect/>
          <a:stretch>
            <a:fillRect/>
          </a:stretch>
        </p:blipFill>
        <p:spPr bwMode="auto">
          <a:xfrm rot="21162629">
            <a:off x="-153536" y="3286124"/>
            <a:ext cx="3429024" cy="3429024"/>
          </a:xfrm>
          <a:prstGeom prst="rect">
            <a:avLst/>
          </a:prstGeom>
          <a:noFill/>
        </p:spPr>
      </p:pic>
      <p:pic>
        <p:nvPicPr>
          <p:cNvPr id="6" name="Picture 3" descr="C:\Documents and Settings\user73\Мои документы\Кухарчук\5.png"/>
          <p:cNvPicPr>
            <a:picLocks noChangeAspect="1" noChangeArrowheads="1"/>
          </p:cNvPicPr>
          <p:nvPr/>
        </p:nvPicPr>
        <p:blipFill>
          <a:blip r:embed="rId4" cstate="print"/>
          <a:srcRect/>
          <a:stretch>
            <a:fillRect/>
          </a:stretch>
        </p:blipFill>
        <p:spPr bwMode="auto">
          <a:xfrm rot="458947">
            <a:off x="-142908" y="214290"/>
            <a:ext cx="3357554" cy="3357554"/>
          </a:xfrm>
          <a:prstGeom prst="rect">
            <a:avLst/>
          </a:prstGeom>
          <a:noFill/>
        </p:spPr>
      </p:pic>
      <p:sp>
        <p:nvSpPr>
          <p:cNvPr id="7" name="Прямоугольник 6"/>
          <p:cNvSpPr/>
          <p:nvPr/>
        </p:nvSpPr>
        <p:spPr>
          <a:xfrm>
            <a:off x="3000364" y="214290"/>
            <a:ext cx="5857916" cy="3293209"/>
          </a:xfrm>
          <a:prstGeom prst="rect">
            <a:avLst/>
          </a:prstGeom>
        </p:spPr>
        <p:txBody>
          <a:bodyPr wrap="square">
            <a:spAutoFit/>
          </a:bodyPr>
          <a:lstStyle/>
          <a:p>
            <a:pPr algn="just"/>
            <a:r>
              <a:rPr lang="uk-UA" sz="1600" b="1" dirty="0" smtClean="0">
                <a:latin typeface="Times New Roman"/>
                <a:ea typeface="Times New Roman"/>
              </a:rPr>
              <a:t>Кухарчук, В. В.  </a:t>
            </a:r>
            <a:r>
              <a:rPr lang="uk-UA" sz="1600" dirty="0" smtClean="0">
                <a:latin typeface="Times New Roman"/>
                <a:ea typeface="Times New Roman"/>
              </a:rPr>
              <a:t>Автоматизований контроль параметрів крокових двигунів : монографія / В. В. Кухарчук, В. В. </a:t>
            </a:r>
            <a:r>
              <a:rPr lang="uk-UA" sz="1600" dirty="0" err="1" smtClean="0">
                <a:latin typeface="Times New Roman"/>
                <a:ea typeface="Times New Roman"/>
              </a:rPr>
              <a:t>Усов</a:t>
            </a:r>
            <a:r>
              <a:rPr lang="uk-UA" sz="1600" dirty="0" smtClean="0">
                <a:latin typeface="Times New Roman"/>
                <a:ea typeface="Times New Roman"/>
              </a:rPr>
              <a:t> ; ВНТУ. – Вінниця : ВНТУ, 2011. – 176 с.</a:t>
            </a:r>
          </a:p>
          <a:p>
            <a:pPr algn="just"/>
            <a:endParaRPr lang="uk-UA" sz="1600" dirty="0" smtClean="0">
              <a:latin typeface="Times New Roman"/>
              <a:ea typeface="Times New Roman"/>
            </a:endParaRPr>
          </a:p>
          <a:p>
            <a:pPr algn="just"/>
            <a:r>
              <a:rPr lang="uk-UA" sz="1600" dirty="0" smtClean="0">
                <a:effectLst>
                  <a:glow rad="63500">
                    <a:schemeClr val="accent3">
                      <a:satMod val="175000"/>
                      <a:alpha val="40000"/>
                    </a:schemeClr>
                  </a:glow>
                </a:effectLst>
                <a:latin typeface="Times New Roman"/>
                <a:ea typeface="Times New Roman"/>
              </a:rPr>
              <a:t>В монографії розв'язано задачу підвищення швидкості вимірювального контролю кутових положень, а також статистичного та пускового моменту крокових двигунів шляхом автоматизації вимірювальної процедури цих параметрів під час перехідного процесу об'єкта контролю. Для цього вдосконалено математичну модель чотирифазного крокового двигуна та його пускових характеристик, яка враховує низькочастотні провали моменту і явище змінення активного опору обмоток в результаті нагрівання.</a:t>
            </a:r>
            <a:endParaRPr lang="uk-UA" sz="1600" dirty="0">
              <a:effectLst>
                <a:glow rad="63500">
                  <a:schemeClr val="accent3">
                    <a:satMod val="175000"/>
                    <a:alpha val="40000"/>
                  </a:schemeClr>
                </a:glow>
              </a:effectLst>
              <a:latin typeface="Times New Roman" pitchFamily="18" charset="0"/>
              <a:cs typeface="Times New Roman" pitchFamily="18" charset="0"/>
            </a:endParaRPr>
          </a:p>
        </p:txBody>
      </p:sp>
      <p:sp>
        <p:nvSpPr>
          <p:cNvPr id="8" name="Прямоугольник 7"/>
          <p:cNvSpPr/>
          <p:nvPr/>
        </p:nvSpPr>
        <p:spPr>
          <a:xfrm>
            <a:off x="3000364" y="3469377"/>
            <a:ext cx="5929354" cy="2554545"/>
          </a:xfrm>
          <a:prstGeom prst="rect">
            <a:avLst/>
          </a:prstGeom>
        </p:spPr>
        <p:txBody>
          <a:bodyPr wrap="square">
            <a:spAutoFit/>
          </a:bodyPr>
          <a:lstStyle/>
          <a:p>
            <a:r>
              <a:rPr lang="uk-UA" sz="1600" b="1" dirty="0" smtClean="0">
                <a:latin typeface="Times New Roman" pitchFamily="18" charset="0"/>
                <a:cs typeface="Times New Roman" pitchFamily="18" charset="0"/>
              </a:rPr>
              <a:t>Кухарчук, В. В.  </a:t>
            </a:r>
            <a:r>
              <a:rPr lang="uk-UA" sz="1600" dirty="0" smtClean="0">
                <a:latin typeface="Times New Roman" pitchFamily="18" charset="0"/>
                <a:cs typeface="Times New Roman" pitchFamily="18" charset="0"/>
              </a:rPr>
              <a:t>Комп'ютеризована система обліку електричної енергії : монографія / В. В. Кухарчук, О. М. Заславський ; ВНТУ. – Вінниця : ВНТУ, 2012. – 152 с. </a:t>
            </a:r>
          </a:p>
          <a:p>
            <a:endParaRPr lang="uk-UA" sz="1600" dirty="0" smtClean="0">
              <a:latin typeface="Times New Roman" pitchFamily="18" charset="0"/>
              <a:cs typeface="Times New Roman" pitchFamily="18" charset="0"/>
            </a:endParaRPr>
          </a:p>
          <a:p>
            <a:r>
              <a:rPr lang="uk-UA" sz="1600" dirty="0" smtClean="0">
                <a:effectLst>
                  <a:glow rad="63500">
                    <a:schemeClr val="accent3">
                      <a:satMod val="175000"/>
                      <a:alpha val="40000"/>
                    </a:schemeClr>
                  </a:glow>
                </a:effectLst>
                <a:latin typeface="Times New Roman" pitchFamily="18" charset="0"/>
                <a:cs typeface="Times New Roman" pitchFamily="18" charset="0"/>
              </a:rPr>
              <a:t>В монографії розглядаються принципи побудови апаратного, програмного і метрологічного забезпечення комп'ютеризованих систем обліку електричної енергії, а також зроблено спробу теоретичного узагальнення фізичної та математичного змісту похибок суто цифрових вимірювань, що пов’язані із застосуванням мікропроцесорної техніки.</a:t>
            </a:r>
            <a:endParaRPr lang="uk-UA" sz="1600" dirty="0">
              <a:effectLst>
                <a:glow rad="63500">
                  <a:schemeClr val="accent3">
                    <a:satMod val="175000"/>
                    <a:alpha val="40000"/>
                  </a:schemeClr>
                </a:glo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pic>
        <p:nvPicPr>
          <p:cNvPr id="4" name="Picture 8" descr="C:\Documents and Settings\user73\Мои документы\Кухарчук\12.png"/>
          <p:cNvPicPr>
            <a:picLocks noChangeAspect="1" noChangeArrowheads="1"/>
          </p:cNvPicPr>
          <p:nvPr/>
        </p:nvPicPr>
        <p:blipFill>
          <a:blip r:embed="rId3" cstate="print"/>
          <a:srcRect/>
          <a:stretch>
            <a:fillRect/>
          </a:stretch>
        </p:blipFill>
        <p:spPr bwMode="auto">
          <a:xfrm>
            <a:off x="-428660" y="-214338"/>
            <a:ext cx="4214842" cy="4214842"/>
          </a:xfrm>
          <a:prstGeom prst="rect">
            <a:avLst/>
          </a:prstGeom>
          <a:noFill/>
        </p:spPr>
      </p:pic>
      <p:sp>
        <p:nvSpPr>
          <p:cNvPr id="5" name="Прямоугольник 4"/>
          <p:cNvSpPr/>
          <p:nvPr/>
        </p:nvSpPr>
        <p:spPr>
          <a:xfrm>
            <a:off x="3071802" y="428604"/>
            <a:ext cx="5857916" cy="2800767"/>
          </a:xfrm>
          <a:prstGeom prst="rect">
            <a:avLst/>
          </a:prstGeom>
        </p:spPr>
        <p:txBody>
          <a:bodyPr wrap="square">
            <a:spAutoFit/>
          </a:bodyPr>
          <a:lstStyle/>
          <a:p>
            <a:r>
              <a:rPr lang="uk-UA" sz="1600" b="1" dirty="0" smtClean="0">
                <a:latin typeface="Times New Roman" pitchFamily="18" charset="0"/>
                <a:cs typeface="Times New Roman" pitchFamily="18" charset="0"/>
              </a:rPr>
              <a:t>Моніторинг, діагностування та прогнозування вібраційного стану гідроагрегатів</a:t>
            </a:r>
            <a:r>
              <a:rPr lang="uk-UA" sz="1600" dirty="0" smtClean="0">
                <a:latin typeface="Times New Roman" pitchFamily="18" charset="0"/>
                <a:cs typeface="Times New Roman" pitchFamily="18" charset="0"/>
              </a:rPr>
              <a:t> : монографія / В. В. Кухарчук, С. Ш. </a:t>
            </a:r>
            <a:r>
              <a:rPr lang="uk-UA" sz="1600" dirty="0" err="1" smtClean="0">
                <a:latin typeface="Times New Roman" pitchFamily="18" charset="0"/>
                <a:cs typeface="Times New Roman" pitchFamily="18" charset="0"/>
              </a:rPr>
              <a:t>Кацив</a:t>
            </a:r>
            <a:r>
              <a:rPr lang="uk-UA" sz="1600" dirty="0" smtClean="0">
                <a:latin typeface="Times New Roman" pitchFamily="18" charset="0"/>
                <a:cs typeface="Times New Roman" pitchFamily="18" charset="0"/>
              </a:rPr>
              <a:t>, В. Г. </a:t>
            </a:r>
            <a:r>
              <a:rPr lang="uk-UA" sz="1600" dirty="0" err="1" smtClean="0">
                <a:latin typeface="Times New Roman" pitchFamily="18" charset="0"/>
                <a:cs typeface="Times New Roman" pitchFamily="18" charset="0"/>
              </a:rPr>
              <a:t>Мадьяров</a:t>
            </a:r>
            <a:r>
              <a:rPr lang="uk-UA" sz="1600" dirty="0" smtClean="0">
                <a:latin typeface="Times New Roman" pitchFamily="18" charset="0"/>
                <a:cs typeface="Times New Roman" pitchFamily="18" charset="0"/>
              </a:rPr>
              <a:t> [та ін.] ; ВНТУ. – Вінниця : ВНТУ, 2014. – 168 с.</a:t>
            </a:r>
          </a:p>
          <a:p>
            <a:endParaRPr lang="uk-UA" sz="1600" dirty="0" smtClean="0">
              <a:latin typeface="Times New Roman" pitchFamily="18" charset="0"/>
              <a:cs typeface="Times New Roman" pitchFamily="18" charset="0"/>
            </a:endParaRPr>
          </a:p>
          <a:p>
            <a:r>
              <a:rPr lang="uk-UA" sz="1600" dirty="0" smtClean="0">
                <a:effectLst>
                  <a:glow rad="63500">
                    <a:schemeClr val="accent3">
                      <a:satMod val="175000"/>
                      <a:alpha val="40000"/>
                    </a:schemeClr>
                  </a:glow>
                </a:effectLst>
                <a:latin typeface="Times New Roman" pitchFamily="18" charset="0"/>
                <a:cs typeface="Times New Roman" pitchFamily="18" charset="0"/>
              </a:rPr>
              <a:t>В монографії розглянуто нові підходи до діагностування та прогнозування дефектів гідроагрегатів.  Вони полягають в тому, що, виходячи з суттєвої </a:t>
            </a:r>
            <a:r>
              <a:rPr lang="uk-UA" sz="1600" dirty="0" err="1" smtClean="0">
                <a:effectLst>
                  <a:glow rad="63500">
                    <a:schemeClr val="accent3">
                      <a:satMod val="175000"/>
                      <a:alpha val="40000"/>
                    </a:schemeClr>
                  </a:glow>
                </a:effectLst>
                <a:latin typeface="Times New Roman" pitchFamily="18" charset="0"/>
                <a:cs typeface="Times New Roman" pitchFamily="18" charset="0"/>
              </a:rPr>
              <a:t>нестаціонарності</a:t>
            </a:r>
            <a:r>
              <a:rPr lang="uk-UA" sz="1600" dirty="0" smtClean="0">
                <a:effectLst>
                  <a:glow rad="63500">
                    <a:schemeClr val="accent3">
                      <a:satMod val="175000"/>
                      <a:alpha val="40000"/>
                    </a:schemeClr>
                  </a:glow>
                </a:effectLst>
                <a:latin typeface="Times New Roman" pitchFamily="18" charset="0"/>
                <a:cs typeface="Times New Roman" pitchFamily="18" charset="0"/>
              </a:rPr>
              <a:t> </a:t>
            </a:r>
            <a:r>
              <a:rPr lang="uk-UA" sz="1600" dirty="0" err="1" smtClean="0">
                <a:effectLst>
                  <a:glow rad="63500">
                    <a:schemeClr val="accent3">
                      <a:satMod val="175000"/>
                      <a:alpha val="40000"/>
                    </a:schemeClr>
                  </a:glow>
                </a:effectLst>
                <a:latin typeface="Times New Roman" pitchFamily="18" charset="0"/>
                <a:cs typeface="Times New Roman" pitchFamily="18" charset="0"/>
              </a:rPr>
              <a:t>віброакустичних</a:t>
            </a:r>
            <a:r>
              <a:rPr lang="uk-UA" sz="1600" dirty="0" smtClean="0">
                <a:effectLst>
                  <a:glow rad="63500">
                    <a:schemeClr val="accent3">
                      <a:satMod val="175000"/>
                      <a:alpha val="40000"/>
                    </a:schemeClr>
                  </a:glow>
                </a:effectLst>
                <a:latin typeface="Times New Roman" pitchFamily="18" charset="0"/>
                <a:cs typeface="Times New Roman" pitchFamily="18" charset="0"/>
              </a:rPr>
              <a:t> сигналів, для їх спектрального аналізу застосовують дискретне </a:t>
            </a:r>
            <a:r>
              <a:rPr lang="uk-UA" sz="1600" dirty="0" err="1" smtClean="0">
                <a:effectLst>
                  <a:glow rad="63500">
                    <a:schemeClr val="accent3">
                      <a:satMod val="175000"/>
                      <a:alpha val="40000"/>
                    </a:schemeClr>
                  </a:glow>
                </a:effectLst>
                <a:latin typeface="Times New Roman" pitchFamily="18" charset="0"/>
                <a:cs typeface="Times New Roman" pitchFamily="18" charset="0"/>
              </a:rPr>
              <a:t>вейвлет-перетворення</a:t>
            </a:r>
            <a:r>
              <a:rPr lang="uk-UA" sz="1600" dirty="0" smtClean="0">
                <a:effectLst>
                  <a:glow rad="63500">
                    <a:schemeClr val="accent3">
                      <a:satMod val="175000"/>
                      <a:alpha val="40000"/>
                    </a:schemeClr>
                  </a:glow>
                </a:effectLst>
                <a:latin typeface="Times New Roman" pitchFamily="18" charset="0"/>
                <a:cs typeface="Times New Roman" pitchFamily="18" charset="0"/>
              </a:rPr>
              <a:t> і отримують тривимірний амплітудно-часовий спектр.</a:t>
            </a:r>
            <a:endParaRPr lang="uk-UA" sz="1600" dirty="0">
              <a:effectLst>
                <a:glow rad="63500">
                  <a:schemeClr val="accent3">
                    <a:satMod val="175000"/>
                    <a:alpha val="40000"/>
                  </a:schemeClr>
                </a:glow>
              </a:effectLst>
              <a:latin typeface="Times New Roman" pitchFamily="18" charset="0"/>
              <a:cs typeface="Times New Roman" pitchFamily="18" charset="0"/>
            </a:endParaRPr>
          </a:p>
        </p:txBody>
      </p:sp>
      <p:pic>
        <p:nvPicPr>
          <p:cNvPr id="6" name="Picture 2" descr="C:\Documents and Settings\user73\Мои документы\Кухарчук\1.png"/>
          <p:cNvPicPr>
            <a:picLocks noChangeAspect="1" noChangeArrowheads="1"/>
          </p:cNvPicPr>
          <p:nvPr/>
        </p:nvPicPr>
        <p:blipFill>
          <a:blip r:embed="rId4" cstate="print"/>
          <a:srcRect/>
          <a:stretch>
            <a:fillRect/>
          </a:stretch>
        </p:blipFill>
        <p:spPr bwMode="auto">
          <a:xfrm>
            <a:off x="-428660" y="3000380"/>
            <a:ext cx="3929090" cy="3929090"/>
          </a:xfrm>
          <a:prstGeom prst="rect">
            <a:avLst/>
          </a:prstGeom>
          <a:noFill/>
        </p:spPr>
      </p:pic>
      <p:sp>
        <p:nvSpPr>
          <p:cNvPr id="7" name="Прямоугольник 6"/>
          <p:cNvSpPr/>
          <p:nvPr/>
        </p:nvSpPr>
        <p:spPr>
          <a:xfrm>
            <a:off x="3071802" y="3350501"/>
            <a:ext cx="5786478" cy="3293209"/>
          </a:xfrm>
          <a:prstGeom prst="rect">
            <a:avLst/>
          </a:prstGeom>
        </p:spPr>
        <p:txBody>
          <a:bodyPr wrap="square">
            <a:spAutoFit/>
          </a:bodyPr>
          <a:lstStyle/>
          <a:p>
            <a:r>
              <a:rPr lang="uk-UA" sz="1600" b="1" dirty="0" err="1" smtClean="0">
                <a:latin typeface="Times New Roman" pitchFamily="18" charset="0"/>
                <a:cs typeface="Times New Roman" pitchFamily="18" charset="0"/>
              </a:rPr>
              <a:t>Юкиш</a:t>
            </a:r>
            <a:r>
              <a:rPr lang="uk-UA" sz="1600" b="1" dirty="0" smtClean="0">
                <a:latin typeface="Times New Roman" pitchFamily="18" charset="0"/>
                <a:cs typeface="Times New Roman" pitchFamily="18" charset="0"/>
              </a:rPr>
              <a:t>, М. Й.  </a:t>
            </a:r>
            <a:r>
              <a:rPr lang="uk-UA" sz="1600" dirty="0" smtClean="0">
                <a:latin typeface="Times New Roman" pitchFamily="18" charset="0"/>
                <a:cs typeface="Times New Roman" pitchFamily="18" charset="0"/>
              </a:rPr>
              <a:t>Оптико-електронні засоби контролю параметрів обертального руху на основі методу просторової модуляції : монографія / М. Й. </a:t>
            </a:r>
            <a:r>
              <a:rPr lang="uk-UA" sz="1600" dirty="0" err="1" smtClean="0">
                <a:latin typeface="Times New Roman" pitchFamily="18" charset="0"/>
                <a:cs typeface="Times New Roman" pitchFamily="18" charset="0"/>
              </a:rPr>
              <a:t>Юкиш</a:t>
            </a:r>
            <a:r>
              <a:rPr lang="uk-UA" sz="1600" dirty="0" smtClean="0">
                <a:latin typeface="Times New Roman" pitchFamily="18" charset="0"/>
                <a:cs typeface="Times New Roman" pitchFamily="18" charset="0"/>
              </a:rPr>
              <a:t>, В. В. Кухарчук, Й. Й. </a:t>
            </a:r>
            <a:r>
              <a:rPr lang="uk-UA" sz="1600" dirty="0" err="1" smtClean="0">
                <a:latin typeface="Times New Roman" pitchFamily="18" charset="0"/>
                <a:cs typeface="Times New Roman" pitchFamily="18" charset="0"/>
              </a:rPr>
              <a:t>Білинський</a:t>
            </a:r>
            <a:r>
              <a:rPr lang="uk-UA" sz="1600" dirty="0" smtClean="0">
                <a:latin typeface="Times New Roman" pitchFamily="18" charset="0"/>
                <a:cs typeface="Times New Roman" pitchFamily="18" charset="0"/>
              </a:rPr>
              <a:t> ; ВНТУ. – Вінниця : ВНТУ, 2009. – 138 с.</a:t>
            </a:r>
          </a:p>
          <a:p>
            <a:endParaRPr lang="uk-UA" sz="1600" dirty="0" smtClean="0">
              <a:latin typeface="Times New Roman" pitchFamily="18" charset="0"/>
              <a:cs typeface="Times New Roman" pitchFamily="18" charset="0"/>
            </a:endParaRPr>
          </a:p>
          <a:p>
            <a:r>
              <a:rPr lang="uk-UA" sz="1600" dirty="0" smtClean="0">
                <a:effectLst>
                  <a:glow rad="63500">
                    <a:schemeClr val="accent3">
                      <a:satMod val="175000"/>
                      <a:alpha val="40000"/>
                    </a:schemeClr>
                  </a:glow>
                </a:effectLst>
                <a:latin typeface="Times New Roman" pitchFamily="18" charset="0"/>
                <a:cs typeface="Times New Roman" pitchFamily="18" charset="0"/>
              </a:rPr>
              <a:t>Монографія містить елементи теорії вимірювального контролю таких параметрів обертального руху як кутове положення, кутова швидкість та биття. Пропонуються нові математичні моделі вимірювального перетворення параметрів обертального руху в значення струму на виході позиційно-чутливого елемента і описано ці фізичні процеси системою диференціальних рівнянь, яка враховує динамічні властивості засобу контролю. </a:t>
            </a:r>
            <a:endParaRPr lang="uk-UA" sz="1600" dirty="0">
              <a:effectLst>
                <a:glow rad="63500">
                  <a:schemeClr val="accent3">
                    <a:satMod val="175000"/>
                    <a:alpha val="40000"/>
                  </a:schemeClr>
                </a:glo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sp>
        <p:nvSpPr>
          <p:cNvPr id="3" name="TextBox 2"/>
          <p:cNvSpPr txBox="1"/>
          <p:nvPr/>
        </p:nvSpPr>
        <p:spPr>
          <a:xfrm>
            <a:off x="3071802" y="0"/>
            <a:ext cx="4643470" cy="646331"/>
          </a:xfrm>
          <a:prstGeom prst="rect">
            <a:avLst/>
          </a:prstGeom>
          <a:noFill/>
        </p:spPr>
        <p:txBody>
          <a:bodyPr wrap="square" rtlCol="0">
            <a:spAutoFit/>
          </a:bodyPr>
          <a:lstStyle/>
          <a:p>
            <a:pPr algn="ctr"/>
            <a:r>
              <a:rPr lang="uk-UA"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39700">
                    <a:schemeClr val="accent3">
                      <a:satMod val="175000"/>
                      <a:alpha val="40000"/>
                    </a:schemeClr>
                  </a:glow>
                  <a:innerShdw blurRad="69850" dist="43180" dir="5400000">
                    <a:srgbClr val="000000">
                      <a:alpha val="65000"/>
                    </a:srgbClr>
                  </a:innerShdw>
                </a:effectLst>
                <a:latin typeface="Times New Roman" pitchFamily="18" charset="0"/>
                <a:cs typeface="Times New Roman" pitchFamily="18" charset="0"/>
              </a:rPr>
              <a:t>Навчальні посібники</a:t>
            </a:r>
            <a:endParaRPr lang="ru-RU"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39700">
                  <a:schemeClr val="accent3">
                    <a:satMod val="175000"/>
                    <a:alpha val="40000"/>
                  </a:schemeClr>
                </a:glow>
                <a:innerShdw blurRad="69850" dist="43180" dir="5400000">
                  <a:srgbClr val="000000">
                    <a:alpha val="65000"/>
                  </a:srgbClr>
                </a:innerShdw>
              </a:effectLst>
              <a:latin typeface="Times New Roman" pitchFamily="18" charset="0"/>
              <a:cs typeface="Times New Roman" pitchFamily="18" charset="0"/>
            </a:endParaRPr>
          </a:p>
        </p:txBody>
      </p:sp>
      <p:pic>
        <p:nvPicPr>
          <p:cNvPr id="8" name="Рисунок 7" descr="711.png"/>
          <p:cNvPicPr>
            <a:picLocks noChangeAspect="1"/>
          </p:cNvPicPr>
          <p:nvPr/>
        </p:nvPicPr>
        <p:blipFill>
          <a:blip r:embed="rId3" cstate="print"/>
          <a:stretch>
            <a:fillRect/>
          </a:stretch>
        </p:blipFill>
        <p:spPr>
          <a:xfrm>
            <a:off x="-428660" y="-285776"/>
            <a:ext cx="3857676" cy="3857676"/>
          </a:xfrm>
          <a:prstGeom prst="rect">
            <a:avLst/>
          </a:prstGeom>
        </p:spPr>
      </p:pic>
      <p:pic>
        <p:nvPicPr>
          <p:cNvPr id="9" name="Рисунок 8" descr="113 1.png"/>
          <p:cNvPicPr>
            <a:picLocks noChangeAspect="1"/>
          </p:cNvPicPr>
          <p:nvPr/>
        </p:nvPicPr>
        <p:blipFill>
          <a:blip r:embed="rId4" cstate="print"/>
          <a:stretch>
            <a:fillRect/>
          </a:stretch>
        </p:blipFill>
        <p:spPr>
          <a:xfrm>
            <a:off x="-785850" y="1785926"/>
            <a:ext cx="4071966" cy="4071966"/>
          </a:xfrm>
          <a:prstGeom prst="rect">
            <a:avLst/>
          </a:prstGeom>
        </p:spPr>
      </p:pic>
      <p:pic>
        <p:nvPicPr>
          <p:cNvPr id="10" name="Рисунок 9" descr="1051.png"/>
          <p:cNvPicPr>
            <a:picLocks noChangeAspect="1"/>
          </p:cNvPicPr>
          <p:nvPr/>
        </p:nvPicPr>
        <p:blipFill>
          <a:blip r:embed="rId5" cstate="print"/>
          <a:stretch>
            <a:fillRect/>
          </a:stretch>
        </p:blipFill>
        <p:spPr>
          <a:xfrm>
            <a:off x="142876" y="3429000"/>
            <a:ext cx="4071966" cy="4071966"/>
          </a:xfrm>
          <a:prstGeom prst="rect">
            <a:avLst/>
          </a:prstGeom>
        </p:spPr>
      </p:pic>
      <p:sp>
        <p:nvSpPr>
          <p:cNvPr id="11" name="Прямоугольник 10"/>
          <p:cNvSpPr/>
          <p:nvPr/>
        </p:nvSpPr>
        <p:spPr>
          <a:xfrm>
            <a:off x="3428992" y="642918"/>
            <a:ext cx="4929222" cy="5909310"/>
          </a:xfrm>
          <a:prstGeom prst="rect">
            <a:avLst/>
          </a:prstGeom>
        </p:spPr>
        <p:txBody>
          <a:bodyPr wrap="square">
            <a:spAutoFit/>
          </a:bodyPr>
          <a:lstStyle/>
          <a:p>
            <a:pPr algn="just"/>
            <a:r>
              <a:rPr lang="uk-UA" b="1" dirty="0" smtClean="0">
                <a:effectLst>
                  <a:glow rad="63500">
                    <a:schemeClr val="accent3">
                      <a:satMod val="175000"/>
                      <a:alpha val="40000"/>
                    </a:schemeClr>
                  </a:glow>
                </a:effectLst>
                <a:latin typeface="Times New Roman" pitchFamily="18" charset="0"/>
                <a:cs typeface="Times New Roman" pitchFamily="18" charset="0"/>
              </a:rPr>
              <a:t>Карпов, Ю. О.  </a:t>
            </a:r>
            <a:r>
              <a:rPr lang="uk-UA" dirty="0" smtClean="0">
                <a:effectLst>
                  <a:glow rad="63500">
                    <a:schemeClr val="accent3">
                      <a:satMod val="175000"/>
                      <a:alpha val="40000"/>
                    </a:schemeClr>
                  </a:glow>
                </a:effectLst>
                <a:latin typeface="Times New Roman" pitchFamily="18" charset="0"/>
                <a:cs typeface="Times New Roman" pitchFamily="18" charset="0"/>
              </a:rPr>
              <a:t>Теоретичні основи електротехніки: Електричне поле : навчальний посібник / Ю. О. Карпов, В. В. Кухарчук ; МОН України. – Вінниця : </a:t>
            </a:r>
            <a:r>
              <a:rPr lang="uk-UA" dirty="0" err="1" smtClean="0">
                <a:effectLst>
                  <a:glow rad="63500">
                    <a:schemeClr val="accent3">
                      <a:satMod val="175000"/>
                      <a:alpha val="40000"/>
                    </a:schemeClr>
                  </a:glow>
                </a:effectLst>
                <a:latin typeface="Times New Roman" pitchFamily="18" charset="0"/>
                <a:cs typeface="Times New Roman" pitchFamily="18" charset="0"/>
              </a:rPr>
              <a:t>УНІВЕРСУМ-Вінниця</a:t>
            </a:r>
            <a:r>
              <a:rPr lang="uk-UA" dirty="0" smtClean="0">
                <a:effectLst>
                  <a:glow rad="63500">
                    <a:schemeClr val="accent3">
                      <a:satMod val="175000"/>
                      <a:alpha val="40000"/>
                    </a:schemeClr>
                  </a:glow>
                </a:effectLst>
                <a:latin typeface="Times New Roman" pitchFamily="18" charset="0"/>
                <a:cs typeface="Times New Roman" pitchFamily="18" charset="0"/>
              </a:rPr>
              <a:t>, 2004. – 143 с. </a:t>
            </a:r>
            <a:r>
              <a:rPr lang="uk-UA" b="1" dirty="0" smtClean="0">
                <a:effectLst>
                  <a:glow rad="63500">
                    <a:schemeClr val="accent3">
                      <a:satMod val="175000"/>
                      <a:alpha val="40000"/>
                    </a:schemeClr>
                  </a:glow>
                </a:effectLst>
                <a:latin typeface="Times New Roman" pitchFamily="18" charset="0"/>
                <a:cs typeface="Times New Roman" pitchFamily="18" charset="0"/>
              </a:rPr>
              <a:t> </a:t>
            </a:r>
          </a:p>
          <a:p>
            <a:pPr algn="just"/>
            <a:endParaRPr lang="uk-UA" b="1" dirty="0" smtClean="0">
              <a:effectLst>
                <a:glow rad="139700">
                  <a:schemeClr val="accent3">
                    <a:satMod val="175000"/>
                    <a:alpha val="40000"/>
                  </a:schemeClr>
                </a:glow>
              </a:effectLst>
              <a:latin typeface="Times New Roman" pitchFamily="18" charset="0"/>
              <a:cs typeface="Times New Roman" pitchFamily="18" charset="0"/>
            </a:endParaRPr>
          </a:p>
          <a:p>
            <a:pPr algn="just"/>
            <a:endParaRPr lang="uk-UA" b="1" dirty="0" smtClean="0">
              <a:effectLst>
                <a:glow rad="139700">
                  <a:schemeClr val="accent3">
                    <a:satMod val="175000"/>
                    <a:alpha val="40000"/>
                  </a:schemeClr>
                </a:glow>
              </a:effectLst>
              <a:latin typeface="Times New Roman" pitchFamily="18" charset="0"/>
              <a:cs typeface="Times New Roman" pitchFamily="18" charset="0"/>
            </a:endParaRPr>
          </a:p>
          <a:p>
            <a:pPr algn="just"/>
            <a:r>
              <a:rPr lang="uk-UA" b="1" dirty="0" smtClean="0">
                <a:effectLst>
                  <a:glow rad="139700">
                    <a:schemeClr val="accent3">
                      <a:satMod val="175000"/>
                      <a:alpha val="40000"/>
                    </a:schemeClr>
                  </a:glow>
                </a:effectLst>
                <a:latin typeface="Times New Roman" pitchFamily="18" charset="0"/>
                <a:cs typeface="Times New Roman" pitchFamily="18" charset="0"/>
              </a:rPr>
              <a:t>Карпов, Ю. О.  </a:t>
            </a:r>
            <a:r>
              <a:rPr lang="uk-UA" dirty="0" smtClean="0">
                <a:effectLst>
                  <a:glow rad="63500">
                    <a:schemeClr val="accent3">
                      <a:satMod val="175000"/>
                      <a:alpha val="40000"/>
                    </a:schemeClr>
                  </a:glow>
                </a:effectLst>
                <a:latin typeface="Times New Roman" pitchFamily="18" charset="0"/>
                <a:cs typeface="Times New Roman" pitchFamily="18" charset="0"/>
              </a:rPr>
              <a:t>Теоретичні основи електротехніки. Електромагнітне поле : підручник / Ю. О. Карпов, Ю. Г. </a:t>
            </a:r>
            <a:r>
              <a:rPr lang="uk-UA" dirty="0" err="1" smtClean="0">
                <a:effectLst>
                  <a:glow rad="63500">
                    <a:schemeClr val="accent3">
                      <a:satMod val="175000"/>
                      <a:alpha val="40000"/>
                    </a:schemeClr>
                  </a:glow>
                </a:effectLst>
                <a:latin typeface="Times New Roman" pitchFamily="18" charset="0"/>
                <a:cs typeface="Times New Roman" pitchFamily="18" charset="0"/>
              </a:rPr>
              <a:t>Ведміцький</a:t>
            </a:r>
            <a:r>
              <a:rPr lang="uk-UA" dirty="0" smtClean="0">
                <a:effectLst>
                  <a:glow rad="63500">
                    <a:schemeClr val="accent3">
                      <a:satMod val="175000"/>
                      <a:alpha val="40000"/>
                    </a:schemeClr>
                  </a:glow>
                </a:effectLst>
                <a:latin typeface="Times New Roman" pitchFamily="18" charset="0"/>
                <a:cs typeface="Times New Roman" pitchFamily="18" charset="0"/>
              </a:rPr>
              <a:t>, В. В. Кухарчук ; ВНТУ ; МОН України. – Вінниця : </a:t>
            </a:r>
            <a:r>
              <a:rPr lang="uk-UA" dirty="0" err="1" smtClean="0">
                <a:effectLst>
                  <a:glow rad="63500">
                    <a:schemeClr val="accent3">
                      <a:satMod val="175000"/>
                      <a:alpha val="40000"/>
                    </a:schemeClr>
                  </a:glow>
                </a:effectLst>
                <a:latin typeface="Times New Roman" pitchFamily="18" charset="0"/>
                <a:cs typeface="Times New Roman" pitchFamily="18" charset="0"/>
              </a:rPr>
              <a:t>УНІВЕРСУМ-Вінниця</a:t>
            </a:r>
            <a:r>
              <a:rPr lang="uk-UA" dirty="0" smtClean="0">
                <a:effectLst>
                  <a:glow rad="63500">
                    <a:schemeClr val="accent3">
                      <a:satMod val="175000"/>
                      <a:alpha val="40000"/>
                    </a:schemeClr>
                  </a:glow>
                </a:effectLst>
                <a:latin typeface="Times New Roman" pitchFamily="18" charset="0"/>
                <a:cs typeface="Times New Roman" pitchFamily="18" charset="0"/>
              </a:rPr>
              <a:t>, 2008. – 407 с. </a:t>
            </a:r>
          </a:p>
          <a:p>
            <a:pPr algn="just"/>
            <a:endParaRPr lang="uk-UA" dirty="0" smtClean="0">
              <a:effectLst>
                <a:glow rad="63500">
                  <a:schemeClr val="accent3">
                    <a:satMod val="175000"/>
                    <a:alpha val="40000"/>
                  </a:schemeClr>
                </a:glow>
              </a:effectLst>
              <a:latin typeface="Times New Roman" pitchFamily="18" charset="0"/>
              <a:cs typeface="Times New Roman" pitchFamily="18" charset="0"/>
            </a:endParaRPr>
          </a:p>
          <a:p>
            <a:pPr algn="just"/>
            <a:endParaRPr lang="uk-UA" dirty="0" smtClean="0">
              <a:effectLst>
                <a:glow rad="139700">
                  <a:schemeClr val="accent3">
                    <a:satMod val="175000"/>
                    <a:alpha val="40000"/>
                  </a:schemeClr>
                </a:glow>
              </a:effectLst>
              <a:latin typeface="Times New Roman" pitchFamily="18" charset="0"/>
              <a:cs typeface="Times New Roman" pitchFamily="18" charset="0"/>
            </a:endParaRPr>
          </a:p>
          <a:p>
            <a:pPr algn="just"/>
            <a:r>
              <a:rPr lang="uk-UA" b="1" dirty="0" smtClean="0">
                <a:effectLst>
                  <a:glow rad="139700">
                    <a:schemeClr val="accent3">
                      <a:satMod val="175000"/>
                      <a:alpha val="40000"/>
                    </a:schemeClr>
                  </a:glow>
                </a:effectLst>
                <a:latin typeface="Times New Roman" pitchFamily="18" charset="0"/>
                <a:cs typeface="Times New Roman" pitchFamily="18" charset="0"/>
              </a:rPr>
              <a:t> Карпов, Ю. О.  </a:t>
            </a:r>
            <a:r>
              <a:rPr lang="uk-UA" dirty="0" smtClean="0">
                <a:effectLst>
                  <a:glow rad="63500">
                    <a:schemeClr val="accent3">
                      <a:satMod val="175000"/>
                      <a:alpha val="40000"/>
                    </a:schemeClr>
                  </a:glow>
                </a:effectLst>
                <a:latin typeface="Times New Roman" pitchFamily="18" charset="0"/>
                <a:cs typeface="Times New Roman" pitchFamily="18" charset="0"/>
              </a:rPr>
              <a:t>Теоретичні основи електротехніки: електромагнітне поле : підручник / Ю. О. Карпов, Ю. Г. </a:t>
            </a:r>
            <a:r>
              <a:rPr lang="uk-UA" dirty="0" err="1" smtClean="0">
                <a:effectLst>
                  <a:glow rad="63500">
                    <a:schemeClr val="accent3">
                      <a:satMod val="175000"/>
                      <a:alpha val="40000"/>
                    </a:schemeClr>
                  </a:glow>
                </a:effectLst>
                <a:latin typeface="Times New Roman" pitchFamily="18" charset="0"/>
                <a:cs typeface="Times New Roman" pitchFamily="18" charset="0"/>
              </a:rPr>
              <a:t>Ведміцький</a:t>
            </a:r>
            <a:r>
              <a:rPr lang="uk-UA" dirty="0" smtClean="0">
                <a:effectLst>
                  <a:glow rad="63500">
                    <a:schemeClr val="accent3">
                      <a:satMod val="175000"/>
                      <a:alpha val="40000"/>
                    </a:schemeClr>
                  </a:glow>
                </a:effectLst>
                <a:latin typeface="Times New Roman" pitchFamily="18" charset="0"/>
                <a:cs typeface="Times New Roman" pitchFamily="18" charset="0"/>
              </a:rPr>
              <a:t>, В. В. Кухарчук ; МОН України, ВНТУ ; за ред. Ю. О. Карпова. – Херсон : </a:t>
            </a:r>
            <a:r>
              <a:rPr lang="uk-UA" dirty="0" err="1" smtClean="0">
                <a:effectLst>
                  <a:glow rad="63500">
                    <a:schemeClr val="accent3">
                      <a:satMod val="175000"/>
                      <a:alpha val="40000"/>
                    </a:schemeClr>
                  </a:glow>
                </a:effectLst>
                <a:latin typeface="Times New Roman" pitchFamily="18" charset="0"/>
                <a:cs typeface="Times New Roman" pitchFamily="18" charset="0"/>
              </a:rPr>
              <a:t>Олді-плюс</a:t>
            </a:r>
            <a:r>
              <a:rPr lang="uk-UA" dirty="0" smtClean="0">
                <a:effectLst>
                  <a:glow rad="63500">
                    <a:schemeClr val="accent3">
                      <a:satMod val="175000"/>
                      <a:alpha val="40000"/>
                    </a:schemeClr>
                  </a:glow>
                </a:effectLst>
                <a:latin typeface="Times New Roman" pitchFamily="18" charset="0"/>
                <a:cs typeface="Times New Roman" pitchFamily="18" charset="0"/>
              </a:rPr>
              <a:t>, 2014. – 338 с.</a:t>
            </a:r>
          </a:p>
          <a:p>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pic>
        <p:nvPicPr>
          <p:cNvPr id="5" name="Рисунок 4" descr="911.png"/>
          <p:cNvPicPr>
            <a:picLocks noChangeAspect="1"/>
          </p:cNvPicPr>
          <p:nvPr/>
        </p:nvPicPr>
        <p:blipFill>
          <a:blip r:embed="rId3" cstate="print"/>
          <a:stretch>
            <a:fillRect/>
          </a:stretch>
        </p:blipFill>
        <p:spPr>
          <a:xfrm>
            <a:off x="214282" y="-357214"/>
            <a:ext cx="4214842" cy="4214842"/>
          </a:xfrm>
          <a:prstGeom prst="rect">
            <a:avLst/>
          </a:prstGeom>
        </p:spPr>
      </p:pic>
      <p:sp>
        <p:nvSpPr>
          <p:cNvPr id="6" name="Прямоугольник 5"/>
          <p:cNvSpPr/>
          <p:nvPr/>
        </p:nvSpPr>
        <p:spPr>
          <a:xfrm>
            <a:off x="3571868" y="357166"/>
            <a:ext cx="4572032" cy="5355312"/>
          </a:xfrm>
          <a:prstGeom prst="rect">
            <a:avLst/>
          </a:prstGeom>
        </p:spPr>
        <p:txBody>
          <a:bodyPr wrap="square">
            <a:spAutoFit/>
          </a:bodyPr>
          <a:lstStyle/>
          <a:p>
            <a:pPr algn="just"/>
            <a:r>
              <a:rPr lang="uk-UA" b="1" dirty="0" smtClean="0">
                <a:effectLst>
                  <a:glow rad="139700">
                    <a:schemeClr val="accent3">
                      <a:satMod val="175000"/>
                      <a:alpha val="40000"/>
                    </a:schemeClr>
                  </a:glow>
                </a:effectLst>
                <a:latin typeface="Times New Roman" pitchFamily="18" charset="0"/>
                <a:cs typeface="Times New Roman" pitchFamily="18" charset="0"/>
              </a:rPr>
              <a:t>Карпов, Ю. О.  </a:t>
            </a:r>
            <a:r>
              <a:rPr lang="uk-UA" dirty="0" smtClean="0">
                <a:effectLst>
                  <a:glow rad="63500">
                    <a:schemeClr val="accent3">
                      <a:satMod val="175000"/>
                      <a:alpha val="40000"/>
                    </a:schemeClr>
                  </a:glow>
                </a:effectLst>
                <a:latin typeface="Times New Roman" pitchFamily="18" charset="0"/>
                <a:cs typeface="Times New Roman" pitchFamily="18" charset="0"/>
              </a:rPr>
              <a:t>Теоретичні основи електротехніки : Комп'ютерні розрахунки та моделювання лінійних електричних кіл : навчальний посібник / Ю. О. Карпов, С. Ш. </a:t>
            </a:r>
            <a:r>
              <a:rPr lang="uk-UA" dirty="0" err="1" smtClean="0">
                <a:effectLst>
                  <a:glow rad="63500">
                    <a:schemeClr val="accent3">
                      <a:satMod val="175000"/>
                      <a:alpha val="40000"/>
                    </a:schemeClr>
                  </a:glow>
                </a:effectLst>
                <a:latin typeface="Times New Roman" pitchFamily="18" charset="0"/>
                <a:cs typeface="Times New Roman" pitchFamily="18" charset="0"/>
              </a:rPr>
              <a:t>Кацив</a:t>
            </a:r>
            <a:r>
              <a:rPr lang="uk-UA" dirty="0" smtClean="0">
                <a:effectLst>
                  <a:glow rad="63500">
                    <a:schemeClr val="accent3">
                      <a:satMod val="175000"/>
                      <a:alpha val="40000"/>
                    </a:schemeClr>
                  </a:glow>
                </a:effectLst>
                <a:latin typeface="Times New Roman" pitchFamily="18" charset="0"/>
                <a:cs typeface="Times New Roman" pitchFamily="18" charset="0"/>
              </a:rPr>
              <a:t>, В. В. Кухарчук ; МОН України, ВНТУ. – Вінниця : ВНТУ, 2013. – 204 с.  </a:t>
            </a:r>
          </a:p>
          <a:p>
            <a:pPr algn="just"/>
            <a:endParaRPr lang="uk-UA" b="1" dirty="0" smtClean="0">
              <a:effectLst>
                <a:glow rad="139700">
                  <a:schemeClr val="accent3">
                    <a:satMod val="175000"/>
                    <a:alpha val="40000"/>
                  </a:schemeClr>
                </a:glow>
              </a:effectLst>
              <a:latin typeface="Times New Roman" pitchFamily="18" charset="0"/>
              <a:cs typeface="Times New Roman" pitchFamily="18" charset="0"/>
            </a:endParaRPr>
          </a:p>
          <a:p>
            <a:pPr algn="just"/>
            <a:r>
              <a:rPr lang="uk-UA" b="1" dirty="0" smtClean="0">
                <a:effectLst>
                  <a:glow rad="139700">
                    <a:schemeClr val="accent3">
                      <a:satMod val="175000"/>
                      <a:alpha val="40000"/>
                    </a:schemeClr>
                  </a:glow>
                </a:effectLst>
                <a:latin typeface="Times New Roman" pitchFamily="18" charset="0"/>
                <a:cs typeface="Times New Roman" pitchFamily="18" charset="0"/>
              </a:rPr>
              <a:t>Карпов, Ю. О.  </a:t>
            </a:r>
            <a:r>
              <a:rPr lang="uk-UA" dirty="0" smtClean="0">
                <a:effectLst>
                  <a:glow rad="63500">
                    <a:schemeClr val="accent3">
                      <a:satMod val="175000"/>
                      <a:alpha val="40000"/>
                    </a:schemeClr>
                  </a:glow>
                </a:effectLst>
                <a:latin typeface="Times New Roman" pitchFamily="18" charset="0"/>
                <a:cs typeface="Times New Roman" pitchFamily="18" charset="0"/>
              </a:rPr>
              <a:t>Теоретичні основи електротехніки: Магнітне та електромагнітне поле : навчальний посібник / Ю. О. Карпов, Ю. Г. </a:t>
            </a:r>
            <a:r>
              <a:rPr lang="uk-UA" dirty="0" err="1" smtClean="0">
                <a:effectLst>
                  <a:glow rad="63500">
                    <a:schemeClr val="accent3">
                      <a:satMod val="175000"/>
                      <a:alpha val="40000"/>
                    </a:schemeClr>
                  </a:glow>
                </a:effectLst>
                <a:latin typeface="Times New Roman" pitchFamily="18" charset="0"/>
                <a:cs typeface="Times New Roman" pitchFamily="18" charset="0"/>
              </a:rPr>
              <a:t>Ведміцький</a:t>
            </a:r>
            <a:r>
              <a:rPr lang="uk-UA" dirty="0" smtClean="0">
                <a:effectLst>
                  <a:glow rad="63500">
                    <a:schemeClr val="accent3">
                      <a:satMod val="175000"/>
                      <a:alpha val="40000"/>
                    </a:schemeClr>
                  </a:glow>
                </a:effectLst>
                <a:latin typeface="Times New Roman" pitchFamily="18" charset="0"/>
                <a:cs typeface="Times New Roman" pitchFamily="18" charset="0"/>
              </a:rPr>
              <a:t>, В. В. Кухарчук ; МОН України. – Вінниця : </a:t>
            </a:r>
            <a:r>
              <a:rPr lang="uk-UA" dirty="0" err="1" smtClean="0">
                <a:effectLst>
                  <a:glow rad="63500">
                    <a:schemeClr val="accent3">
                      <a:satMod val="175000"/>
                      <a:alpha val="40000"/>
                    </a:schemeClr>
                  </a:glow>
                </a:effectLst>
                <a:latin typeface="Times New Roman" pitchFamily="18" charset="0"/>
                <a:cs typeface="Times New Roman" pitchFamily="18" charset="0"/>
              </a:rPr>
              <a:t>УНІВЕРСУМ-Вінниця</a:t>
            </a:r>
            <a:r>
              <a:rPr lang="uk-UA" dirty="0" smtClean="0">
                <a:effectLst>
                  <a:glow rad="63500">
                    <a:schemeClr val="accent3">
                      <a:satMod val="175000"/>
                      <a:alpha val="40000"/>
                    </a:schemeClr>
                  </a:glow>
                </a:effectLst>
                <a:latin typeface="Times New Roman" pitchFamily="18" charset="0"/>
                <a:cs typeface="Times New Roman" pitchFamily="18" charset="0"/>
              </a:rPr>
              <a:t>, 2005. – 167 с.  </a:t>
            </a:r>
          </a:p>
          <a:p>
            <a:pPr algn="just"/>
            <a:endParaRPr lang="uk-UA" b="1" dirty="0" smtClean="0">
              <a:effectLst>
                <a:glow rad="139700">
                  <a:schemeClr val="accent3">
                    <a:satMod val="175000"/>
                    <a:alpha val="40000"/>
                  </a:schemeClr>
                </a:glow>
              </a:effectLst>
              <a:latin typeface="Times New Roman" pitchFamily="18" charset="0"/>
              <a:cs typeface="Times New Roman" pitchFamily="18" charset="0"/>
            </a:endParaRPr>
          </a:p>
          <a:p>
            <a:pPr algn="just"/>
            <a:r>
              <a:rPr lang="uk-UA" b="1" dirty="0" smtClean="0">
                <a:effectLst>
                  <a:glow rad="139700">
                    <a:schemeClr val="accent3">
                      <a:satMod val="175000"/>
                      <a:alpha val="40000"/>
                    </a:schemeClr>
                  </a:glow>
                </a:effectLst>
                <a:latin typeface="Times New Roman" pitchFamily="18" charset="0"/>
                <a:cs typeface="Times New Roman" pitchFamily="18" charset="0"/>
              </a:rPr>
              <a:t>Метрологічне забезпечення вимірювань і контролю</a:t>
            </a:r>
            <a:r>
              <a:rPr lang="uk-UA" dirty="0" smtClean="0">
                <a:effectLst>
                  <a:glow rad="139700">
                    <a:schemeClr val="accent3">
                      <a:satMod val="175000"/>
                      <a:alpha val="40000"/>
                    </a:schemeClr>
                  </a:glow>
                </a:effectLst>
                <a:latin typeface="Times New Roman" pitchFamily="18" charset="0"/>
                <a:cs typeface="Times New Roman" pitchFamily="18" charset="0"/>
              </a:rPr>
              <a:t> </a:t>
            </a:r>
            <a:r>
              <a:rPr lang="uk-UA" dirty="0" smtClean="0">
                <a:effectLst>
                  <a:glow rad="63500">
                    <a:schemeClr val="accent3">
                      <a:satMod val="175000"/>
                      <a:alpha val="40000"/>
                    </a:schemeClr>
                  </a:glow>
                </a:effectLst>
                <a:latin typeface="Times New Roman" pitchFamily="18" charset="0"/>
                <a:cs typeface="Times New Roman" pitchFamily="18" charset="0"/>
              </a:rPr>
              <a:t>: навчальний посібник / МОН України; </a:t>
            </a:r>
            <a:r>
              <a:rPr lang="uk-UA" dirty="0" err="1" smtClean="0">
                <a:effectLst>
                  <a:glow rad="63500">
                    <a:schemeClr val="accent3">
                      <a:satMod val="175000"/>
                      <a:alpha val="40000"/>
                    </a:schemeClr>
                  </a:glow>
                </a:effectLst>
                <a:latin typeface="Times New Roman" pitchFamily="18" charset="0"/>
                <a:cs typeface="Times New Roman" pitchFamily="18" charset="0"/>
              </a:rPr>
              <a:t>Упоряд</a:t>
            </a:r>
            <a:r>
              <a:rPr lang="uk-UA" dirty="0" smtClean="0">
                <a:effectLst>
                  <a:glow rad="63500">
                    <a:schemeClr val="accent3">
                      <a:satMod val="175000"/>
                      <a:alpha val="40000"/>
                    </a:schemeClr>
                  </a:glow>
                </a:effectLst>
                <a:latin typeface="Times New Roman" pitchFamily="18" charset="0"/>
                <a:cs typeface="Times New Roman" pitchFamily="18" charset="0"/>
              </a:rPr>
              <a:t>.: Є. Т. Володарський, В. В. Кухарчук, В. О. </a:t>
            </a:r>
            <a:r>
              <a:rPr lang="uk-UA" dirty="0" err="1" smtClean="0">
                <a:effectLst>
                  <a:glow rad="63500">
                    <a:schemeClr val="accent3">
                      <a:satMod val="175000"/>
                      <a:alpha val="40000"/>
                    </a:schemeClr>
                  </a:glow>
                </a:effectLst>
                <a:latin typeface="Times New Roman" pitchFamily="18" charset="0"/>
                <a:cs typeface="Times New Roman" pitchFamily="18" charset="0"/>
              </a:rPr>
              <a:t>Поджаренко</a:t>
            </a:r>
            <a:r>
              <a:rPr lang="uk-UA" dirty="0" smtClean="0">
                <a:effectLst>
                  <a:glow rad="63500">
                    <a:schemeClr val="accent3">
                      <a:satMod val="175000"/>
                      <a:alpha val="40000"/>
                    </a:schemeClr>
                  </a:glow>
                </a:effectLst>
                <a:latin typeface="Times New Roman" pitchFamily="18" charset="0"/>
                <a:cs typeface="Times New Roman" pitchFamily="18" charset="0"/>
              </a:rPr>
              <a:t>, Г. Б. Сердюк. – Вінниця : ВДТУ, 2001. – 219 с. </a:t>
            </a:r>
            <a:endParaRPr lang="ru-RU" dirty="0">
              <a:effectLst>
                <a:glow rad="63500">
                  <a:schemeClr val="accent3">
                    <a:satMod val="175000"/>
                    <a:alpha val="40000"/>
                  </a:schemeClr>
                </a:glow>
              </a:effectLst>
              <a:latin typeface="Times New Roman" pitchFamily="18" charset="0"/>
              <a:cs typeface="Times New Roman" pitchFamily="18" charset="0"/>
            </a:endParaRPr>
          </a:p>
        </p:txBody>
      </p:sp>
      <p:pic>
        <p:nvPicPr>
          <p:cNvPr id="3" name="Рисунок 2" descr="891.png"/>
          <p:cNvPicPr>
            <a:picLocks noChangeAspect="1"/>
          </p:cNvPicPr>
          <p:nvPr/>
        </p:nvPicPr>
        <p:blipFill>
          <a:blip r:embed="rId4" cstate="print"/>
          <a:stretch>
            <a:fillRect/>
          </a:stretch>
        </p:blipFill>
        <p:spPr>
          <a:xfrm>
            <a:off x="-714412" y="1285860"/>
            <a:ext cx="3929090" cy="3929090"/>
          </a:xfrm>
          <a:prstGeom prst="rect">
            <a:avLst/>
          </a:prstGeom>
        </p:spPr>
      </p:pic>
      <p:pic>
        <p:nvPicPr>
          <p:cNvPr id="4" name="Рисунок 3" descr="831.png"/>
          <p:cNvPicPr>
            <a:picLocks noChangeAspect="1"/>
          </p:cNvPicPr>
          <p:nvPr/>
        </p:nvPicPr>
        <p:blipFill>
          <a:blip r:embed="rId5" cstate="print"/>
          <a:stretch>
            <a:fillRect/>
          </a:stretch>
        </p:blipFill>
        <p:spPr>
          <a:xfrm>
            <a:off x="-285784" y="3214686"/>
            <a:ext cx="4286280" cy="428628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0"/>
            <a:ext cx="9144000" cy="6867144"/>
          </a:xfrm>
          <a:prstGeom prst="rect">
            <a:avLst/>
          </a:prstGeom>
        </p:spPr>
      </p:pic>
      <p:pic>
        <p:nvPicPr>
          <p:cNvPr id="7" name="Рисунок 6" descr="871.png"/>
          <p:cNvPicPr>
            <a:picLocks noChangeAspect="1"/>
          </p:cNvPicPr>
          <p:nvPr/>
        </p:nvPicPr>
        <p:blipFill>
          <a:blip r:embed="rId3" cstate="print"/>
          <a:stretch>
            <a:fillRect/>
          </a:stretch>
        </p:blipFill>
        <p:spPr>
          <a:xfrm>
            <a:off x="0" y="-285776"/>
            <a:ext cx="4000528" cy="4000528"/>
          </a:xfrm>
          <a:prstGeom prst="rect">
            <a:avLst/>
          </a:prstGeom>
        </p:spPr>
      </p:pic>
      <p:pic>
        <p:nvPicPr>
          <p:cNvPr id="10" name="Рисунок 9" descr="571.png"/>
          <p:cNvPicPr>
            <a:picLocks noChangeAspect="1"/>
          </p:cNvPicPr>
          <p:nvPr/>
        </p:nvPicPr>
        <p:blipFill>
          <a:blip r:embed="rId4" cstate="print"/>
          <a:stretch>
            <a:fillRect/>
          </a:stretch>
        </p:blipFill>
        <p:spPr>
          <a:xfrm>
            <a:off x="-857288" y="1214422"/>
            <a:ext cx="4143404" cy="4143404"/>
          </a:xfrm>
          <a:prstGeom prst="rect">
            <a:avLst/>
          </a:prstGeom>
        </p:spPr>
      </p:pic>
      <p:pic>
        <p:nvPicPr>
          <p:cNvPr id="11" name="Рисунок 10" descr="611.png"/>
          <p:cNvPicPr>
            <a:picLocks noChangeAspect="1"/>
          </p:cNvPicPr>
          <p:nvPr/>
        </p:nvPicPr>
        <p:blipFill>
          <a:blip r:embed="rId5" cstate="print"/>
          <a:stretch>
            <a:fillRect/>
          </a:stretch>
        </p:blipFill>
        <p:spPr>
          <a:xfrm>
            <a:off x="0" y="3071810"/>
            <a:ext cx="4000504" cy="4000504"/>
          </a:xfrm>
          <a:prstGeom prst="rect">
            <a:avLst/>
          </a:prstGeom>
        </p:spPr>
      </p:pic>
      <p:sp>
        <p:nvSpPr>
          <p:cNvPr id="12" name="Прямоугольник 11"/>
          <p:cNvSpPr/>
          <p:nvPr/>
        </p:nvSpPr>
        <p:spPr>
          <a:xfrm>
            <a:off x="3571868" y="214290"/>
            <a:ext cx="4572032" cy="5539978"/>
          </a:xfrm>
          <a:prstGeom prst="rect">
            <a:avLst/>
          </a:prstGeom>
        </p:spPr>
        <p:txBody>
          <a:bodyPr wrap="square">
            <a:spAutoFit/>
          </a:bodyPr>
          <a:lstStyle/>
          <a:p>
            <a:pPr algn="just"/>
            <a:r>
              <a:rPr lang="uk-UA" b="1" dirty="0" smtClean="0">
                <a:effectLst>
                  <a:glow rad="63500">
                    <a:schemeClr val="accent3">
                      <a:satMod val="175000"/>
                      <a:alpha val="40000"/>
                    </a:schemeClr>
                  </a:glow>
                </a:effectLst>
                <a:latin typeface="Times New Roman" pitchFamily="18" charset="0"/>
                <a:cs typeface="Times New Roman" pitchFamily="18" charset="0"/>
              </a:rPr>
              <a:t>Метрологія та вимірювальна техніка</a:t>
            </a:r>
            <a:r>
              <a:rPr lang="uk-UA" dirty="0" smtClean="0">
                <a:effectLst>
                  <a:glow rad="63500">
                    <a:schemeClr val="accent3">
                      <a:satMod val="175000"/>
                      <a:alpha val="40000"/>
                    </a:schemeClr>
                  </a:glow>
                </a:effectLst>
                <a:latin typeface="Times New Roman" pitchFamily="18" charset="0"/>
                <a:cs typeface="Times New Roman" pitchFamily="18" charset="0"/>
              </a:rPr>
              <a:t> : навчальний посібник / В. В. Кухарчук, В. Ю. </a:t>
            </a:r>
            <a:r>
              <a:rPr lang="uk-UA" dirty="0" err="1" smtClean="0">
                <a:effectLst>
                  <a:glow rad="63500">
                    <a:schemeClr val="accent3">
                      <a:satMod val="175000"/>
                      <a:alpha val="40000"/>
                    </a:schemeClr>
                  </a:glow>
                </a:effectLst>
                <a:latin typeface="Times New Roman" pitchFamily="18" charset="0"/>
                <a:cs typeface="Times New Roman" pitchFamily="18" charset="0"/>
              </a:rPr>
              <a:t>Кучерук</a:t>
            </a:r>
            <a:r>
              <a:rPr lang="uk-UA" dirty="0" smtClean="0">
                <a:effectLst>
                  <a:glow rad="63500">
                    <a:schemeClr val="accent3">
                      <a:satMod val="175000"/>
                      <a:alpha val="40000"/>
                    </a:schemeClr>
                  </a:glow>
                </a:effectLst>
                <a:latin typeface="Times New Roman" pitchFamily="18" charset="0"/>
                <a:cs typeface="Times New Roman" pitchFamily="18" charset="0"/>
              </a:rPr>
              <a:t>, В. П. </a:t>
            </a:r>
            <a:r>
              <a:rPr lang="uk-UA" dirty="0" err="1" smtClean="0">
                <a:effectLst>
                  <a:glow rad="63500">
                    <a:schemeClr val="accent3">
                      <a:satMod val="175000"/>
                      <a:alpha val="40000"/>
                    </a:schemeClr>
                  </a:glow>
                </a:effectLst>
                <a:latin typeface="Times New Roman" pitchFamily="18" charset="0"/>
                <a:cs typeface="Times New Roman" pitchFamily="18" charset="0"/>
              </a:rPr>
              <a:t>Долгополов</a:t>
            </a:r>
            <a:r>
              <a:rPr lang="uk-UA" dirty="0" smtClean="0">
                <a:effectLst>
                  <a:glow rad="63500">
                    <a:schemeClr val="accent3">
                      <a:satMod val="175000"/>
                      <a:alpha val="40000"/>
                    </a:schemeClr>
                  </a:glow>
                </a:effectLst>
                <a:latin typeface="Times New Roman" pitchFamily="18" charset="0"/>
                <a:cs typeface="Times New Roman" pitchFamily="18" charset="0"/>
              </a:rPr>
              <a:t>, Л. В. </a:t>
            </a:r>
            <a:r>
              <a:rPr lang="uk-UA" dirty="0" err="1" smtClean="0">
                <a:effectLst>
                  <a:glow rad="63500">
                    <a:schemeClr val="accent3">
                      <a:satMod val="175000"/>
                      <a:alpha val="40000"/>
                    </a:schemeClr>
                  </a:glow>
                </a:effectLst>
                <a:latin typeface="Times New Roman" pitchFamily="18" charset="0"/>
                <a:cs typeface="Times New Roman" pitchFamily="18" charset="0"/>
              </a:rPr>
              <a:t>Грумінська</a:t>
            </a:r>
            <a:r>
              <a:rPr lang="uk-UA" dirty="0" smtClean="0">
                <a:effectLst>
                  <a:glow rad="63500">
                    <a:schemeClr val="accent3">
                      <a:satMod val="175000"/>
                      <a:alpha val="40000"/>
                    </a:schemeClr>
                  </a:glow>
                </a:effectLst>
                <a:latin typeface="Times New Roman" pitchFamily="18" charset="0"/>
                <a:cs typeface="Times New Roman" pitchFamily="18" charset="0"/>
              </a:rPr>
              <a:t> ; МОН України. – Вінниця : ВНТУ, 2004. – 252 с. </a:t>
            </a:r>
          </a:p>
          <a:p>
            <a:pPr algn="just"/>
            <a:endParaRPr lang="uk-UA" sz="2400" dirty="0" smtClean="0">
              <a:effectLst>
                <a:glow rad="63500">
                  <a:schemeClr val="accent3">
                    <a:satMod val="175000"/>
                    <a:alpha val="40000"/>
                  </a:schemeClr>
                </a:glow>
              </a:effectLst>
              <a:latin typeface="Times New Roman" pitchFamily="18" charset="0"/>
              <a:cs typeface="Times New Roman" pitchFamily="18" charset="0"/>
            </a:endParaRPr>
          </a:p>
          <a:p>
            <a:pPr algn="just"/>
            <a:r>
              <a:rPr lang="uk-UA" b="1" dirty="0" smtClean="0">
                <a:effectLst>
                  <a:glow rad="63500">
                    <a:schemeClr val="accent3">
                      <a:satMod val="175000"/>
                      <a:alpha val="40000"/>
                    </a:schemeClr>
                  </a:glow>
                </a:effectLst>
                <a:latin typeface="Times New Roman" pitchFamily="18" charset="0"/>
                <a:cs typeface="Times New Roman" pitchFamily="18" charset="0"/>
              </a:rPr>
              <a:t>Метрологія та вимірювальна техніка : </a:t>
            </a:r>
            <a:r>
              <a:rPr lang="uk-UA" dirty="0" smtClean="0">
                <a:effectLst>
                  <a:glow rad="63500">
                    <a:schemeClr val="accent3">
                      <a:satMod val="175000"/>
                      <a:alpha val="40000"/>
                    </a:schemeClr>
                  </a:glow>
                </a:effectLst>
                <a:latin typeface="Times New Roman" pitchFamily="18" charset="0"/>
                <a:cs typeface="Times New Roman" pitchFamily="18" charset="0"/>
              </a:rPr>
              <a:t> для самостійної роботи студентів та виконання курсових робіт : навчальний посібник / В. О. </a:t>
            </a:r>
            <a:r>
              <a:rPr lang="uk-UA" dirty="0" err="1" smtClean="0">
                <a:effectLst>
                  <a:glow rad="63500">
                    <a:schemeClr val="accent3">
                      <a:satMod val="175000"/>
                      <a:alpha val="40000"/>
                    </a:schemeClr>
                  </a:glow>
                </a:effectLst>
                <a:latin typeface="Times New Roman" pitchFamily="18" charset="0"/>
                <a:cs typeface="Times New Roman" pitchFamily="18" charset="0"/>
              </a:rPr>
              <a:t>Поджаренко</a:t>
            </a:r>
            <a:r>
              <a:rPr lang="uk-UA" dirty="0" smtClean="0">
                <a:effectLst>
                  <a:glow rad="63500">
                    <a:schemeClr val="accent3">
                      <a:satMod val="175000"/>
                      <a:alpha val="40000"/>
                    </a:schemeClr>
                  </a:glow>
                </a:effectLst>
                <a:latin typeface="Times New Roman" pitchFamily="18" charset="0"/>
                <a:cs typeface="Times New Roman" pitchFamily="18" charset="0"/>
              </a:rPr>
              <a:t>, В. В. Кухарчук, П. І. Кулаков, О. Г. Ігнатенко. – Вінниця : ВДТУ, 2000. – 65 с. </a:t>
            </a:r>
          </a:p>
          <a:p>
            <a:pPr algn="just"/>
            <a:endParaRPr lang="uk-UA" sz="2400" dirty="0" smtClean="0">
              <a:effectLst>
                <a:glow rad="63500">
                  <a:schemeClr val="accent3">
                    <a:satMod val="175000"/>
                    <a:alpha val="40000"/>
                  </a:schemeClr>
                </a:glow>
              </a:effectLst>
              <a:latin typeface="Times New Roman" pitchFamily="18" charset="0"/>
              <a:cs typeface="Times New Roman" pitchFamily="18" charset="0"/>
            </a:endParaRPr>
          </a:p>
          <a:p>
            <a:pPr algn="just"/>
            <a:r>
              <a:rPr lang="uk-UA" b="1" dirty="0" smtClean="0">
                <a:effectLst>
                  <a:glow rad="63500">
                    <a:schemeClr val="accent3">
                      <a:satMod val="175000"/>
                      <a:alpha val="40000"/>
                    </a:schemeClr>
                  </a:glow>
                </a:effectLst>
                <a:latin typeface="Times New Roman" pitchFamily="18" charset="0"/>
                <a:cs typeface="Times New Roman" pitchFamily="18" charset="0"/>
              </a:rPr>
              <a:t> Метрологія та вимірювальна техніка</a:t>
            </a:r>
            <a:r>
              <a:rPr lang="uk-UA" dirty="0" smtClean="0">
                <a:effectLst>
                  <a:glow rad="63500">
                    <a:schemeClr val="accent3">
                      <a:satMod val="175000"/>
                      <a:alpha val="40000"/>
                    </a:schemeClr>
                  </a:glow>
                </a:effectLst>
                <a:latin typeface="Times New Roman" pitchFamily="18" charset="0"/>
                <a:cs typeface="Times New Roman" pitchFamily="18" charset="0"/>
              </a:rPr>
              <a:t> : лабораторний практикум : навчальний посібник / МОН України; Уклад.: В. О. </a:t>
            </a:r>
            <a:r>
              <a:rPr lang="uk-UA" dirty="0" err="1" smtClean="0">
                <a:effectLst>
                  <a:glow rad="63500">
                    <a:schemeClr val="accent3">
                      <a:satMod val="175000"/>
                      <a:alpha val="40000"/>
                    </a:schemeClr>
                  </a:glow>
                </a:effectLst>
                <a:latin typeface="Times New Roman" pitchFamily="18" charset="0"/>
                <a:cs typeface="Times New Roman" pitchFamily="18" charset="0"/>
              </a:rPr>
              <a:t>Поджаренко</a:t>
            </a:r>
            <a:r>
              <a:rPr lang="uk-UA" dirty="0" smtClean="0">
                <a:effectLst>
                  <a:glow rad="63500">
                    <a:schemeClr val="accent3">
                      <a:satMod val="175000"/>
                      <a:alpha val="40000"/>
                    </a:schemeClr>
                  </a:glow>
                </a:effectLst>
                <a:latin typeface="Times New Roman" pitchFamily="18" charset="0"/>
                <a:cs typeface="Times New Roman" pitchFamily="18" charset="0"/>
              </a:rPr>
              <a:t>, В. В. Кухарчук, П. І. Кулаков, В. Ю. </a:t>
            </a:r>
            <a:r>
              <a:rPr lang="uk-UA" dirty="0" err="1" smtClean="0">
                <a:effectLst>
                  <a:glow rad="63500">
                    <a:schemeClr val="accent3">
                      <a:satMod val="175000"/>
                      <a:alpha val="40000"/>
                    </a:schemeClr>
                  </a:glow>
                </a:effectLst>
                <a:latin typeface="Times New Roman" pitchFamily="18" charset="0"/>
                <a:cs typeface="Times New Roman" pitchFamily="18" charset="0"/>
              </a:rPr>
              <a:t>Кучерук</a:t>
            </a:r>
            <a:r>
              <a:rPr lang="uk-UA" dirty="0" smtClean="0">
                <a:effectLst>
                  <a:glow rad="63500">
                    <a:schemeClr val="accent3">
                      <a:satMod val="175000"/>
                      <a:alpha val="40000"/>
                    </a:schemeClr>
                  </a:glow>
                </a:effectLst>
                <a:latin typeface="Times New Roman" pitchFamily="18" charset="0"/>
                <a:cs typeface="Times New Roman" pitchFamily="18" charset="0"/>
              </a:rPr>
              <a:t>. – Вінниця : ВДТУ, 2001. – 115 с. </a:t>
            </a:r>
            <a:endParaRPr lang="ru-RU" dirty="0">
              <a:effectLst>
                <a:glow rad="63500">
                  <a:schemeClr val="accent3">
                    <a:satMod val="175000"/>
                    <a:alpha val="40000"/>
                  </a:schemeClr>
                </a:glo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pic>
        <p:nvPicPr>
          <p:cNvPr id="8" name="Рисунок 7" descr="791.png"/>
          <p:cNvPicPr>
            <a:picLocks noChangeAspect="1"/>
          </p:cNvPicPr>
          <p:nvPr/>
        </p:nvPicPr>
        <p:blipFill>
          <a:blip r:embed="rId3" cstate="print"/>
          <a:stretch>
            <a:fillRect/>
          </a:stretch>
        </p:blipFill>
        <p:spPr>
          <a:xfrm>
            <a:off x="-714412" y="-214338"/>
            <a:ext cx="3857660" cy="3857660"/>
          </a:xfrm>
          <a:prstGeom prst="rect">
            <a:avLst/>
          </a:prstGeom>
        </p:spPr>
      </p:pic>
      <p:pic>
        <p:nvPicPr>
          <p:cNvPr id="9" name="Рисунок 8" descr="1091.png"/>
          <p:cNvPicPr>
            <a:picLocks noChangeAspect="1"/>
          </p:cNvPicPr>
          <p:nvPr/>
        </p:nvPicPr>
        <p:blipFill>
          <a:blip r:embed="rId4" cstate="print"/>
          <a:stretch>
            <a:fillRect/>
          </a:stretch>
        </p:blipFill>
        <p:spPr>
          <a:xfrm>
            <a:off x="-142908" y="1000108"/>
            <a:ext cx="4429132" cy="4429132"/>
          </a:xfrm>
          <a:prstGeom prst="rect">
            <a:avLst/>
          </a:prstGeom>
        </p:spPr>
      </p:pic>
      <p:pic>
        <p:nvPicPr>
          <p:cNvPr id="10" name="Рисунок 9" descr="1211.png"/>
          <p:cNvPicPr>
            <a:picLocks noChangeAspect="1"/>
          </p:cNvPicPr>
          <p:nvPr/>
        </p:nvPicPr>
        <p:blipFill>
          <a:blip r:embed="rId5" cstate="print"/>
          <a:stretch>
            <a:fillRect/>
          </a:stretch>
        </p:blipFill>
        <p:spPr>
          <a:xfrm>
            <a:off x="-642974" y="3214686"/>
            <a:ext cx="4071942" cy="4071942"/>
          </a:xfrm>
          <a:prstGeom prst="rect">
            <a:avLst/>
          </a:prstGeom>
        </p:spPr>
      </p:pic>
      <p:sp>
        <p:nvSpPr>
          <p:cNvPr id="11" name="Прямоугольник 10"/>
          <p:cNvSpPr/>
          <p:nvPr/>
        </p:nvSpPr>
        <p:spPr>
          <a:xfrm>
            <a:off x="3428992" y="243087"/>
            <a:ext cx="4714908" cy="5909310"/>
          </a:xfrm>
          <a:prstGeom prst="rect">
            <a:avLst/>
          </a:prstGeom>
        </p:spPr>
        <p:txBody>
          <a:bodyPr wrap="square">
            <a:spAutoFit/>
          </a:bodyPr>
          <a:lstStyle/>
          <a:p>
            <a:pPr algn="just"/>
            <a:r>
              <a:rPr lang="uk-UA" b="1" dirty="0" smtClean="0">
                <a:effectLst>
                  <a:glow rad="63500">
                    <a:schemeClr val="accent3">
                      <a:satMod val="175000"/>
                      <a:alpha val="40000"/>
                    </a:schemeClr>
                  </a:glow>
                </a:effectLst>
                <a:latin typeface="Times New Roman" pitchFamily="18" charset="0"/>
                <a:cs typeface="Times New Roman" pitchFamily="18" charset="0"/>
              </a:rPr>
              <a:t>Основи метрології та електричних вимірювань</a:t>
            </a:r>
            <a:r>
              <a:rPr lang="uk-UA" dirty="0" smtClean="0">
                <a:effectLst>
                  <a:glow rad="63500">
                    <a:schemeClr val="accent3">
                      <a:satMod val="175000"/>
                      <a:alpha val="40000"/>
                    </a:schemeClr>
                  </a:glow>
                </a:effectLst>
                <a:latin typeface="Times New Roman" pitchFamily="18" charset="0"/>
                <a:cs typeface="Times New Roman" pitchFamily="18" charset="0"/>
              </a:rPr>
              <a:t> : підручник / В. В. Кухарчук, В. Ю. </a:t>
            </a:r>
            <a:r>
              <a:rPr lang="uk-UA" dirty="0" err="1" smtClean="0">
                <a:effectLst>
                  <a:glow rad="63500">
                    <a:schemeClr val="accent3">
                      <a:satMod val="175000"/>
                      <a:alpha val="40000"/>
                    </a:schemeClr>
                  </a:glow>
                </a:effectLst>
                <a:latin typeface="Times New Roman" pitchFamily="18" charset="0"/>
                <a:cs typeface="Times New Roman" pitchFamily="18" charset="0"/>
              </a:rPr>
              <a:t>Кучерук</a:t>
            </a:r>
            <a:r>
              <a:rPr lang="uk-UA" dirty="0" smtClean="0">
                <a:effectLst>
                  <a:glow rad="63500">
                    <a:schemeClr val="accent3">
                      <a:satMod val="175000"/>
                      <a:alpha val="40000"/>
                    </a:schemeClr>
                  </a:glow>
                </a:effectLst>
                <a:latin typeface="Times New Roman" pitchFamily="18" charset="0"/>
                <a:cs typeface="Times New Roman" pitchFamily="18" charset="0"/>
              </a:rPr>
              <a:t>, Є. Т. Володарський, В. В. Грабко ; МОНМС України, ВНТУ. – Вінниця : ВНТУ, 2011. – 522 с.</a:t>
            </a:r>
          </a:p>
          <a:p>
            <a:pPr algn="just"/>
            <a:r>
              <a:rPr lang="uk-UA" dirty="0" smtClean="0">
                <a:effectLst>
                  <a:glow rad="139700">
                    <a:schemeClr val="accent3">
                      <a:satMod val="175000"/>
                      <a:alpha val="40000"/>
                    </a:schemeClr>
                  </a:glow>
                </a:effectLst>
                <a:latin typeface="Times New Roman" pitchFamily="18" charset="0"/>
                <a:cs typeface="Times New Roman" pitchFamily="18" charset="0"/>
              </a:rPr>
              <a:t> </a:t>
            </a:r>
          </a:p>
          <a:p>
            <a:pPr algn="just"/>
            <a:r>
              <a:rPr lang="uk-UA" b="1" dirty="0" smtClean="0">
                <a:effectLst>
                  <a:glow rad="63500">
                    <a:schemeClr val="accent3">
                      <a:satMod val="175000"/>
                      <a:alpha val="40000"/>
                    </a:schemeClr>
                  </a:glow>
                </a:effectLst>
                <a:latin typeface="Times New Roman" pitchFamily="18" charset="0"/>
                <a:cs typeface="Times New Roman" pitchFamily="18" charset="0"/>
              </a:rPr>
              <a:t>Теоретичні основи електротехніки. </a:t>
            </a:r>
            <a:r>
              <a:rPr lang="uk-UA" dirty="0" smtClean="0">
                <a:effectLst>
                  <a:glow rad="63500">
                    <a:schemeClr val="accent3">
                      <a:satMod val="175000"/>
                      <a:alpha val="40000"/>
                    </a:schemeClr>
                  </a:glow>
                </a:effectLst>
                <a:latin typeface="Times New Roman" pitchFamily="18" charset="0"/>
                <a:cs typeface="Times New Roman" pitchFamily="18" charset="0"/>
              </a:rPr>
              <a:t>Задачі та приклади розрахунку лінійних електричних кіл : навчальний посібник  / Ю. О. Карпов, Ю. Г. </a:t>
            </a:r>
            <a:r>
              <a:rPr lang="uk-UA" dirty="0" err="1" smtClean="0">
                <a:effectLst>
                  <a:glow rad="63500">
                    <a:schemeClr val="accent3">
                      <a:satMod val="175000"/>
                      <a:alpha val="40000"/>
                    </a:schemeClr>
                  </a:glow>
                </a:effectLst>
                <a:latin typeface="Times New Roman" pitchFamily="18" charset="0"/>
                <a:cs typeface="Times New Roman" pitchFamily="18" charset="0"/>
              </a:rPr>
              <a:t>Ведміцький</a:t>
            </a:r>
            <a:r>
              <a:rPr lang="uk-UA" dirty="0" smtClean="0">
                <a:effectLst>
                  <a:glow rad="63500">
                    <a:schemeClr val="accent3">
                      <a:satMod val="175000"/>
                      <a:alpha val="40000"/>
                    </a:schemeClr>
                  </a:glow>
                </a:effectLst>
                <a:latin typeface="Times New Roman" pitchFamily="18" charset="0"/>
                <a:cs typeface="Times New Roman" pitchFamily="18" charset="0"/>
              </a:rPr>
              <a:t>, В. В. Кухарчук [та ін.] ; МОН України, ВНТУ ; за ред. Ю. О. Карпова. – Херсон : ОЛДІ-ПЛЮС, 2016. – 346 с. </a:t>
            </a:r>
          </a:p>
          <a:p>
            <a:pPr algn="just"/>
            <a:endParaRPr lang="uk-UA" dirty="0" smtClean="0">
              <a:effectLst>
                <a:glow rad="139700">
                  <a:schemeClr val="accent3">
                    <a:satMod val="175000"/>
                    <a:alpha val="40000"/>
                  </a:schemeClr>
                </a:glow>
              </a:effectLst>
              <a:latin typeface="Times New Roman" pitchFamily="18" charset="0"/>
              <a:cs typeface="Times New Roman" pitchFamily="18" charset="0"/>
            </a:endParaRPr>
          </a:p>
          <a:p>
            <a:pPr algn="just"/>
            <a:r>
              <a:rPr lang="uk-UA" b="1" dirty="0" smtClean="0">
                <a:effectLst>
                  <a:glow rad="63500">
                    <a:schemeClr val="accent3">
                      <a:satMod val="175000"/>
                      <a:alpha val="40000"/>
                    </a:schemeClr>
                  </a:glow>
                </a:effectLst>
                <a:latin typeface="Times New Roman" pitchFamily="18" charset="0"/>
                <a:cs typeface="Times New Roman" pitchFamily="18" charset="0"/>
              </a:rPr>
              <a:t>Теоретичні основи електротехніки </a:t>
            </a:r>
            <a:r>
              <a:rPr lang="uk-UA" dirty="0" smtClean="0">
                <a:effectLst>
                  <a:glow rad="63500">
                    <a:schemeClr val="accent3">
                      <a:satMod val="175000"/>
                      <a:alpha val="40000"/>
                    </a:schemeClr>
                  </a:glow>
                </a:effectLst>
                <a:latin typeface="Times New Roman" pitchFamily="18" charset="0"/>
                <a:cs typeface="Times New Roman" pitchFamily="18" charset="0"/>
              </a:rPr>
              <a:t>:  Перехідні процеси в лінійних колах. Синтез лінійних кіл. Електричні та магнітні нелінійні кола : підручник / Ю. О. Карпов, Ю. Г. </a:t>
            </a:r>
            <a:r>
              <a:rPr lang="uk-UA" dirty="0" err="1" smtClean="0">
                <a:effectLst>
                  <a:glow rad="63500">
                    <a:schemeClr val="accent3">
                      <a:satMod val="175000"/>
                      <a:alpha val="40000"/>
                    </a:schemeClr>
                  </a:glow>
                </a:effectLst>
                <a:latin typeface="Times New Roman" pitchFamily="18" charset="0"/>
                <a:cs typeface="Times New Roman" pitchFamily="18" charset="0"/>
              </a:rPr>
              <a:t>Ведміцький</a:t>
            </a:r>
            <a:r>
              <a:rPr lang="uk-UA" dirty="0" smtClean="0">
                <a:effectLst>
                  <a:glow rad="63500">
                    <a:schemeClr val="accent3">
                      <a:satMod val="175000"/>
                      <a:alpha val="40000"/>
                    </a:schemeClr>
                  </a:glow>
                </a:effectLst>
                <a:latin typeface="Times New Roman" pitchFamily="18" charset="0"/>
                <a:cs typeface="Times New Roman" pitchFamily="18" charset="0"/>
              </a:rPr>
              <a:t>, В. В. Кухарчук, С. Ш. </a:t>
            </a:r>
            <a:r>
              <a:rPr lang="uk-UA" dirty="0" err="1" smtClean="0">
                <a:effectLst>
                  <a:glow rad="63500">
                    <a:schemeClr val="accent3">
                      <a:satMod val="175000"/>
                      <a:alpha val="40000"/>
                    </a:schemeClr>
                  </a:glow>
                </a:effectLst>
                <a:latin typeface="Times New Roman" pitchFamily="18" charset="0"/>
                <a:cs typeface="Times New Roman" pitchFamily="18" charset="0"/>
              </a:rPr>
              <a:t>Кацив</a:t>
            </a:r>
            <a:r>
              <a:rPr lang="uk-UA" dirty="0" smtClean="0">
                <a:effectLst>
                  <a:glow rad="63500">
                    <a:schemeClr val="accent3">
                      <a:satMod val="175000"/>
                      <a:alpha val="40000"/>
                    </a:schemeClr>
                  </a:glow>
                </a:effectLst>
                <a:latin typeface="Times New Roman" pitchFamily="18" charset="0"/>
                <a:cs typeface="Times New Roman" pitchFamily="18" charset="0"/>
              </a:rPr>
              <a:t> ; МОН України, ВНТУ. – Вінниця : ВНТУ, 2011. – 530 с. </a:t>
            </a:r>
            <a:endParaRPr lang="ru-RU" dirty="0">
              <a:effectLst>
                <a:glow rad="63500">
                  <a:schemeClr val="accent3">
                    <a:satMod val="175000"/>
                    <a:alpha val="40000"/>
                  </a:schemeClr>
                </a:glo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pic>
        <p:nvPicPr>
          <p:cNvPr id="6" name="Рисунок 5" descr="1011.png"/>
          <p:cNvPicPr>
            <a:picLocks noChangeAspect="1"/>
          </p:cNvPicPr>
          <p:nvPr/>
        </p:nvPicPr>
        <p:blipFill>
          <a:blip r:embed="rId3" cstate="print"/>
          <a:stretch>
            <a:fillRect/>
          </a:stretch>
        </p:blipFill>
        <p:spPr>
          <a:xfrm>
            <a:off x="-642974" y="-142900"/>
            <a:ext cx="4071966" cy="4071966"/>
          </a:xfrm>
          <a:prstGeom prst="rect">
            <a:avLst/>
          </a:prstGeom>
        </p:spPr>
      </p:pic>
      <p:pic>
        <p:nvPicPr>
          <p:cNvPr id="7" name="Рисунок 6" descr="1171.png"/>
          <p:cNvPicPr>
            <a:picLocks noChangeAspect="1"/>
          </p:cNvPicPr>
          <p:nvPr/>
        </p:nvPicPr>
        <p:blipFill>
          <a:blip r:embed="rId4" cstate="print"/>
          <a:stretch>
            <a:fillRect/>
          </a:stretch>
        </p:blipFill>
        <p:spPr>
          <a:xfrm>
            <a:off x="-357222" y="1714456"/>
            <a:ext cx="3786222" cy="3786222"/>
          </a:xfrm>
          <a:prstGeom prst="rect">
            <a:avLst/>
          </a:prstGeom>
        </p:spPr>
      </p:pic>
      <p:pic>
        <p:nvPicPr>
          <p:cNvPr id="8" name="Рисунок 7" descr="951.png"/>
          <p:cNvPicPr>
            <a:picLocks noChangeAspect="1"/>
          </p:cNvPicPr>
          <p:nvPr/>
        </p:nvPicPr>
        <p:blipFill>
          <a:blip r:embed="rId5" cstate="print"/>
          <a:stretch>
            <a:fillRect/>
          </a:stretch>
        </p:blipFill>
        <p:spPr>
          <a:xfrm>
            <a:off x="-571536" y="3286124"/>
            <a:ext cx="4143380" cy="4143380"/>
          </a:xfrm>
          <a:prstGeom prst="rect">
            <a:avLst/>
          </a:prstGeom>
        </p:spPr>
      </p:pic>
      <p:sp>
        <p:nvSpPr>
          <p:cNvPr id="9" name="Прямоугольник 8"/>
          <p:cNvSpPr/>
          <p:nvPr/>
        </p:nvSpPr>
        <p:spPr>
          <a:xfrm>
            <a:off x="3214678" y="314525"/>
            <a:ext cx="4929222" cy="6186309"/>
          </a:xfrm>
          <a:prstGeom prst="rect">
            <a:avLst/>
          </a:prstGeom>
        </p:spPr>
        <p:txBody>
          <a:bodyPr wrap="square">
            <a:spAutoFit/>
          </a:bodyPr>
          <a:lstStyle/>
          <a:p>
            <a:pPr algn="just"/>
            <a:r>
              <a:rPr lang="uk-UA" b="1" dirty="0" smtClean="0">
                <a:effectLst>
                  <a:glow rad="63500">
                    <a:schemeClr val="accent3">
                      <a:satMod val="175000"/>
                      <a:alpha val="40000"/>
                    </a:schemeClr>
                  </a:glow>
                </a:effectLst>
                <a:latin typeface="Times New Roman" pitchFamily="18" charset="0"/>
                <a:cs typeface="Times New Roman" pitchFamily="18" charset="0"/>
              </a:rPr>
              <a:t>Теоретичні основи електротехніки : </a:t>
            </a:r>
            <a:r>
              <a:rPr lang="uk-UA" dirty="0" smtClean="0">
                <a:effectLst>
                  <a:glow rad="63500">
                    <a:schemeClr val="accent3">
                      <a:satMod val="175000"/>
                      <a:alpha val="40000"/>
                    </a:schemeClr>
                  </a:glow>
                </a:effectLst>
                <a:latin typeface="Times New Roman" pitchFamily="18" charset="0"/>
                <a:cs typeface="Times New Roman" pitchFamily="18" charset="0"/>
              </a:rPr>
              <a:t>Перехідні процеси в лінійних колах. Синтез лінійних кіл. Електричні та магнітні нелінійні кола : підручник / Ю. О. Карпов, Ю. Г. </a:t>
            </a:r>
            <a:r>
              <a:rPr lang="uk-UA" dirty="0" err="1" smtClean="0">
                <a:effectLst>
                  <a:glow rad="63500">
                    <a:schemeClr val="accent3">
                      <a:satMod val="175000"/>
                      <a:alpha val="40000"/>
                    </a:schemeClr>
                  </a:glow>
                </a:effectLst>
                <a:latin typeface="Times New Roman" pitchFamily="18" charset="0"/>
                <a:cs typeface="Times New Roman" pitchFamily="18" charset="0"/>
              </a:rPr>
              <a:t>Ведміцький</a:t>
            </a:r>
            <a:r>
              <a:rPr lang="uk-UA" dirty="0" smtClean="0">
                <a:effectLst>
                  <a:glow rad="63500">
                    <a:schemeClr val="accent3">
                      <a:satMod val="175000"/>
                      <a:alpha val="40000"/>
                    </a:schemeClr>
                  </a:glow>
                </a:effectLst>
                <a:latin typeface="Times New Roman" pitchFamily="18" charset="0"/>
                <a:cs typeface="Times New Roman" pitchFamily="18" charset="0"/>
              </a:rPr>
              <a:t>, В. В. Кухарчук, С. Ш. </a:t>
            </a:r>
            <a:r>
              <a:rPr lang="uk-UA" dirty="0" err="1" smtClean="0">
                <a:effectLst>
                  <a:glow rad="63500">
                    <a:schemeClr val="accent3">
                      <a:satMod val="175000"/>
                      <a:alpha val="40000"/>
                    </a:schemeClr>
                  </a:glow>
                </a:effectLst>
                <a:latin typeface="Times New Roman" pitchFamily="18" charset="0"/>
                <a:cs typeface="Times New Roman" pitchFamily="18" charset="0"/>
              </a:rPr>
              <a:t>Кацив</a:t>
            </a:r>
            <a:r>
              <a:rPr lang="uk-UA" dirty="0" smtClean="0">
                <a:effectLst>
                  <a:glow rad="63500">
                    <a:schemeClr val="accent3">
                      <a:satMod val="175000"/>
                      <a:alpha val="40000"/>
                    </a:schemeClr>
                  </a:glow>
                </a:effectLst>
                <a:latin typeface="Times New Roman" pitchFamily="18" charset="0"/>
                <a:cs typeface="Times New Roman" pitchFamily="18" charset="0"/>
              </a:rPr>
              <a:t> ; МОН України, ВНТУ ; за ред. Ю. О. Карпова. – Херсон : </a:t>
            </a:r>
            <a:r>
              <a:rPr lang="uk-UA" dirty="0" err="1" smtClean="0">
                <a:effectLst>
                  <a:glow rad="63500">
                    <a:schemeClr val="accent3">
                      <a:satMod val="175000"/>
                      <a:alpha val="40000"/>
                    </a:schemeClr>
                  </a:glow>
                </a:effectLst>
                <a:latin typeface="Times New Roman" pitchFamily="18" charset="0"/>
                <a:cs typeface="Times New Roman" pitchFamily="18" charset="0"/>
              </a:rPr>
              <a:t>Олді-плюс</a:t>
            </a:r>
            <a:r>
              <a:rPr lang="uk-UA" dirty="0" smtClean="0">
                <a:effectLst>
                  <a:glow rad="63500">
                    <a:schemeClr val="accent3">
                      <a:satMod val="175000"/>
                      <a:alpha val="40000"/>
                    </a:schemeClr>
                  </a:glow>
                </a:effectLst>
                <a:latin typeface="Times New Roman" pitchFamily="18" charset="0"/>
                <a:cs typeface="Times New Roman" pitchFamily="18" charset="0"/>
              </a:rPr>
              <a:t>, 2014. – 456 с.</a:t>
            </a:r>
            <a:r>
              <a:rPr lang="uk-UA" b="1" dirty="0" smtClean="0">
                <a:effectLst>
                  <a:glow rad="63500">
                    <a:schemeClr val="accent3">
                      <a:satMod val="175000"/>
                      <a:alpha val="40000"/>
                    </a:schemeClr>
                  </a:glow>
                </a:effectLst>
                <a:latin typeface="Times New Roman" pitchFamily="18" charset="0"/>
                <a:cs typeface="Times New Roman" pitchFamily="18" charset="0"/>
              </a:rPr>
              <a:t> </a:t>
            </a:r>
          </a:p>
          <a:p>
            <a:pPr algn="just"/>
            <a:endParaRPr lang="uk-UA" b="1" dirty="0" smtClean="0">
              <a:effectLst>
                <a:glow rad="63500">
                  <a:schemeClr val="accent3">
                    <a:satMod val="175000"/>
                    <a:alpha val="40000"/>
                  </a:schemeClr>
                </a:glow>
              </a:effectLst>
              <a:latin typeface="Times New Roman" pitchFamily="18" charset="0"/>
              <a:cs typeface="Times New Roman" pitchFamily="18" charset="0"/>
            </a:endParaRPr>
          </a:p>
          <a:p>
            <a:pPr algn="just"/>
            <a:r>
              <a:rPr lang="uk-UA" b="1" dirty="0" smtClean="0">
                <a:effectLst>
                  <a:glow rad="63500">
                    <a:schemeClr val="accent3">
                      <a:satMod val="175000"/>
                      <a:alpha val="40000"/>
                    </a:schemeClr>
                  </a:glow>
                </a:effectLst>
                <a:latin typeface="Times New Roman" pitchFamily="18" charset="0"/>
                <a:cs typeface="Times New Roman" pitchFamily="18" charset="0"/>
              </a:rPr>
              <a:t>Теоретичні основи електротехніки : </a:t>
            </a:r>
            <a:r>
              <a:rPr lang="uk-UA" dirty="0" smtClean="0">
                <a:effectLst>
                  <a:glow rad="63500">
                    <a:schemeClr val="accent3">
                      <a:satMod val="175000"/>
                      <a:alpha val="40000"/>
                    </a:schemeClr>
                  </a:glow>
                </a:effectLst>
                <a:latin typeface="Times New Roman" pitchFamily="18" charset="0"/>
                <a:cs typeface="Times New Roman" pitchFamily="18" charset="0"/>
              </a:rPr>
              <a:t>усталені режими лінійних електричних кіл із зосередженими та розподіленими параметрами : підручник / Ю. О. Карпов, С. Ш. </a:t>
            </a:r>
            <a:r>
              <a:rPr lang="uk-UA" dirty="0" err="1" smtClean="0">
                <a:effectLst>
                  <a:glow rad="63500">
                    <a:schemeClr val="accent3">
                      <a:satMod val="175000"/>
                      <a:alpha val="40000"/>
                    </a:schemeClr>
                  </a:glow>
                </a:effectLst>
                <a:latin typeface="Times New Roman" pitchFamily="18" charset="0"/>
                <a:cs typeface="Times New Roman" pitchFamily="18" charset="0"/>
              </a:rPr>
              <a:t>Кацив</a:t>
            </a:r>
            <a:r>
              <a:rPr lang="uk-UA" dirty="0" smtClean="0">
                <a:effectLst>
                  <a:glow rad="63500">
                    <a:schemeClr val="accent3">
                      <a:satMod val="175000"/>
                      <a:alpha val="40000"/>
                    </a:schemeClr>
                  </a:glow>
                </a:effectLst>
                <a:latin typeface="Times New Roman" pitchFamily="18" charset="0"/>
                <a:cs typeface="Times New Roman" pitchFamily="18" charset="0"/>
              </a:rPr>
              <a:t>, В. В. Кухарчук, Ю. Г. </a:t>
            </a:r>
            <a:r>
              <a:rPr lang="uk-UA" dirty="0" err="1" smtClean="0">
                <a:effectLst>
                  <a:glow rad="63500">
                    <a:schemeClr val="accent3">
                      <a:satMod val="175000"/>
                      <a:alpha val="40000"/>
                    </a:schemeClr>
                  </a:glow>
                </a:effectLst>
                <a:latin typeface="Times New Roman" pitchFamily="18" charset="0"/>
                <a:cs typeface="Times New Roman" pitchFamily="18" charset="0"/>
              </a:rPr>
              <a:t>Ведміцький</a:t>
            </a:r>
            <a:r>
              <a:rPr lang="uk-UA" dirty="0" smtClean="0">
                <a:effectLst>
                  <a:glow rad="63500">
                    <a:schemeClr val="accent3">
                      <a:satMod val="175000"/>
                      <a:alpha val="40000"/>
                    </a:schemeClr>
                  </a:glow>
                </a:effectLst>
                <a:latin typeface="Times New Roman" pitchFamily="18" charset="0"/>
                <a:cs typeface="Times New Roman" pitchFamily="18" charset="0"/>
              </a:rPr>
              <a:t> ; МОНМС України, ВНТУ. – Вінниця : ВНТУ, 2011. – 377 с.</a:t>
            </a:r>
          </a:p>
          <a:p>
            <a:pPr algn="just"/>
            <a:r>
              <a:rPr lang="uk-UA" dirty="0" smtClean="0">
                <a:effectLst>
                  <a:glow rad="63500">
                    <a:schemeClr val="accent3">
                      <a:satMod val="175000"/>
                      <a:alpha val="40000"/>
                    </a:schemeClr>
                  </a:glow>
                </a:effectLst>
                <a:latin typeface="Times New Roman" pitchFamily="18" charset="0"/>
                <a:cs typeface="Times New Roman" pitchFamily="18" charset="0"/>
              </a:rPr>
              <a:t> </a:t>
            </a:r>
            <a:r>
              <a:rPr lang="uk-UA" b="1" dirty="0" smtClean="0">
                <a:effectLst>
                  <a:glow rad="63500">
                    <a:schemeClr val="accent3">
                      <a:satMod val="175000"/>
                      <a:alpha val="40000"/>
                    </a:schemeClr>
                  </a:glow>
                </a:effectLst>
                <a:latin typeface="Times New Roman" pitchFamily="18" charset="0"/>
                <a:cs typeface="Times New Roman" pitchFamily="18" charset="0"/>
              </a:rPr>
              <a:t> </a:t>
            </a:r>
          </a:p>
          <a:p>
            <a:pPr algn="just"/>
            <a:r>
              <a:rPr lang="uk-UA" b="1" dirty="0" smtClean="0">
                <a:effectLst>
                  <a:glow rad="63500">
                    <a:schemeClr val="accent3">
                      <a:satMod val="175000"/>
                      <a:alpha val="40000"/>
                    </a:schemeClr>
                  </a:glow>
                </a:effectLst>
                <a:latin typeface="Times New Roman" pitchFamily="18" charset="0"/>
                <a:cs typeface="Times New Roman" pitchFamily="18" charset="0"/>
              </a:rPr>
              <a:t>Теоретичні основи електротехніки</a:t>
            </a:r>
            <a:r>
              <a:rPr lang="uk-UA" dirty="0" smtClean="0">
                <a:effectLst>
                  <a:glow rad="63500">
                    <a:schemeClr val="accent3">
                      <a:satMod val="175000"/>
                      <a:alpha val="40000"/>
                    </a:schemeClr>
                  </a:glow>
                </a:effectLst>
                <a:latin typeface="Times New Roman" pitchFamily="18" charset="0"/>
                <a:cs typeface="Times New Roman" pitchFamily="18" charset="0"/>
              </a:rPr>
              <a:t> : усталені режими лінійних електричних кіл із зосередженими та </a:t>
            </a:r>
            <a:r>
              <a:rPr lang="uk-UA" dirty="0" err="1" smtClean="0">
                <a:effectLst>
                  <a:glow rad="63500">
                    <a:schemeClr val="accent3">
                      <a:satMod val="175000"/>
                      <a:alpha val="40000"/>
                    </a:schemeClr>
                  </a:glow>
                </a:effectLst>
                <a:latin typeface="Times New Roman" pitchFamily="18" charset="0"/>
                <a:cs typeface="Times New Roman" pitchFamily="18" charset="0"/>
              </a:rPr>
              <a:t>розподілими</a:t>
            </a:r>
            <a:r>
              <a:rPr lang="uk-UA" dirty="0" smtClean="0">
                <a:effectLst>
                  <a:glow rad="63500">
                    <a:schemeClr val="accent3">
                      <a:satMod val="175000"/>
                      <a:alpha val="40000"/>
                    </a:schemeClr>
                  </a:glow>
                </a:effectLst>
                <a:latin typeface="Times New Roman" pitchFamily="18" charset="0"/>
                <a:cs typeface="Times New Roman" pitchFamily="18" charset="0"/>
              </a:rPr>
              <a:t> параметрами : підручник / Ю. О. Карпов, С. Ш. </a:t>
            </a:r>
            <a:r>
              <a:rPr lang="uk-UA" dirty="0" err="1" smtClean="0">
                <a:effectLst>
                  <a:glow rad="63500">
                    <a:schemeClr val="accent3">
                      <a:satMod val="175000"/>
                      <a:alpha val="40000"/>
                    </a:schemeClr>
                  </a:glow>
                </a:effectLst>
                <a:latin typeface="Times New Roman" pitchFamily="18" charset="0"/>
                <a:cs typeface="Times New Roman" pitchFamily="18" charset="0"/>
              </a:rPr>
              <a:t>Кацив</a:t>
            </a:r>
            <a:r>
              <a:rPr lang="uk-UA" dirty="0" smtClean="0">
                <a:effectLst>
                  <a:glow rad="63500">
                    <a:schemeClr val="accent3">
                      <a:satMod val="175000"/>
                      <a:alpha val="40000"/>
                    </a:schemeClr>
                  </a:glow>
                </a:effectLst>
                <a:latin typeface="Times New Roman" pitchFamily="18" charset="0"/>
                <a:cs typeface="Times New Roman" pitchFamily="18" charset="0"/>
              </a:rPr>
              <a:t>, В. В. Кухарчук, Ю. Г. </a:t>
            </a:r>
            <a:r>
              <a:rPr lang="uk-UA" dirty="0" err="1" smtClean="0">
                <a:effectLst>
                  <a:glow rad="63500">
                    <a:schemeClr val="accent3">
                      <a:satMod val="175000"/>
                      <a:alpha val="40000"/>
                    </a:schemeClr>
                  </a:glow>
                </a:effectLst>
                <a:latin typeface="Times New Roman" pitchFamily="18" charset="0"/>
                <a:cs typeface="Times New Roman" pitchFamily="18" charset="0"/>
              </a:rPr>
              <a:t>Ведміцький</a:t>
            </a:r>
            <a:r>
              <a:rPr lang="uk-UA" dirty="0" smtClean="0">
                <a:effectLst>
                  <a:glow rad="63500">
                    <a:schemeClr val="accent3">
                      <a:satMod val="175000"/>
                      <a:alpha val="40000"/>
                    </a:schemeClr>
                  </a:glow>
                </a:effectLst>
                <a:latin typeface="Times New Roman" pitchFamily="18" charset="0"/>
                <a:cs typeface="Times New Roman" pitchFamily="18" charset="0"/>
              </a:rPr>
              <a:t> ; МОНМС України, ВНТУ ; за ред. Ю. О. Карпова. – Херсон : </a:t>
            </a:r>
            <a:r>
              <a:rPr lang="uk-UA" dirty="0" err="1" smtClean="0">
                <a:effectLst>
                  <a:glow rad="63500">
                    <a:schemeClr val="accent3">
                      <a:satMod val="175000"/>
                      <a:alpha val="40000"/>
                    </a:schemeClr>
                  </a:glow>
                </a:effectLst>
                <a:latin typeface="Times New Roman" pitchFamily="18" charset="0"/>
                <a:cs typeface="Times New Roman" pitchFamily="18" charset="0"/>
              </a:rPr>
              <a:t>Олді-плюс</a:t>
            </a:r>
            <a:r>
              <a:rPr lang="uk-UA" dirty="0" smtClean="0">
                <a:effectLst>
                  <a:glow rad="63500">
                    <a:schemeClr val="accent3">
                      <a:satMod val="175000"/>
                      <a:alpha val="40000"/>
                    </a:schemeClr>
                  </a:glow>
                </a:effectLst>
                <a:latin typeface="Times New Roman" pitchFamily="18" charset="0"/>
                <a:cs typeface="Times New Roman" pitchFamily="18" charset="0"/>
              </a:rPr>
              <a:t>, 2014. – 326 с.</a:t>
            </a:r>
            <a:endParaRPr lang="ru-RU" dirty="0">
              <a:effectLst>
                <a:glow rad="63500">
                  <a:schemeClr val="accent3">
                    <a:satMod val="175000"/>
                    <a:alpha val="40000"/>
                  </a:schemeClr>
                </a:glo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pic>
        <p:nvPicPr>
          <p:cNvPr id="37892" name="Picture 4" descr="Похожее изображение"/>
          <p:cNvPicPr>
            <a:picLocks noChangeAspect="1" noChangeArrowheads="1"/>
          </p:cNvPicPr>
          <p:nvPr/>
        </p:nvPicPr>
        <p:blipFill>
          <a:blip r:embed="rId3"/>
          <a:srcRect/>
          <a:stretch>
            <a:fillRect/>
          </a:stretch>
        </p:blipFill>
        <p:spPr bwMode="auto">
          <a:xfrm>
            <a:off x="5643514" y="3571876"/>
            <a:ext cx="3500486" cy="3500487"/>
          </a:xfrm>
          <a:prstGeom prst="rect">
            <a:avLst/>
          </a:prstGeom>
          <a:noFill/>
        </p:spPr>
      </p:pic>
      <p:sp>
        <p:nvSpPr>
          <p:cNvPr id="3" name="TextBox 2"/>
          <p:cNvSpPr txBox="1"/>
          <p:nvPr/>
        </p:nvSpPr>
        <p:spPr>
          <a:xfrm>
            <a:off x="71406" y="142852"/>
            <a:ext cx="8072494" cy="5410712"/>
          </a:xfrm>
          <a:prstGeom prst="rect">
            <a:avLst/>
          </a:prstGeom>
          <a:noFill/>
        </p:spPr>
        <p:txBody>
          <a:bodyPr wrap="square" rtlCol="0">
            <a:spAutoFit/>
          </a:bodyPr>
          <a:lstStyle/>
          <a:p>
            <a:pPr algn="ctr">
              <a:lnSpc>
                <a:spcPct val="120000"/>
              </a:lnSpc>
            </a:pPr>
            <a:r>
              <a:rPr lang="uk-UA" sz="2800" b="1" dirty="0" smtClean="0">
                <a:ln w="3175">
                  <a:solidFill>
                    <a:schemeClr val="accent2">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5">
                      <a:satMod val="175000"/>
                      <a:alpha val="40000"/>
                    </a:schemeClr>
                  </a:glow>
                  <a:innerShdw blurRad="69850" dist="43180" dir="5400000">
                    <a:srgbClr val="000000">
                      <a:alpha val="65000"/>
                    </a:srgbClr>
                  </a:innerShdw>
                </a:effectLst>
                <a:latin typeface="Century" pitchFamily="18" charset="0"/>
              </a:rPr>
              <a:t>Науково-технічна бібліотека ВНТУ </a:t>
            </a:r>
          </a:p>
          <a:p>
            <a:pPr algn="ctr">
              <a:lnSpc>
                <a:spcPct val="120000"/>
              </a:lnSpc>
            </a:pPr>
            <a:r>
              <a:rPr lang="uk-UA" sz="2800" b="1" dirty="0" smtClean="0">
                <a:ln w="3175">
                  <a:solidFill>
                    <a:schemeClr val="accent2">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5">
                      <a:satMod val="175000"/>
                      <a:alpha val="40000"/>
                    </a:schemeClr>
                  </a:glow>
                  <a:innerShdw blurRad="69850" dist="43180" dir="5400000">
                    <a:srgbClr val="000000">
                      <a:alpha val="65000"/>
                    </a:srgbClr>
                  </a:innerShdw>
                </a:effectLst>
                <a:latin typeface="Century" pitchFamily="18" charset="0"/>
              </a:rPr>
              <a:t>вшановує завідувача кафедри </a:t>
            </a:r>
          </a:p>
          <a:p>
            <a:pPr algn="ctr">
              <a:lnSpc>
                <a:spcPct val="120000"/>
              </a:lnSpc>
            </a:pPr>
            <a:r>
              <a:rPr lang="uk-UA" sz="2800" b="1" dirty="0" smtClean="0">
                <a:ln w="3175">
                  <a:solidFill>
                    <a:schemeClr val="accent2">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5">
                      <a:satMod val="175000"/>
                      <a:alpha val="40000"/>
                    </a:schemeClr>
                  </a:glow>
                  <a:innerShdw blurRad="69850" dist="43180" dir="5400000">
                    <a:srgbClr val="000000">
                      <a:alpha val="65000"/>
                    </a:srgbClr>
                  </a:innerShdw>
                </a:effectLst>
                <a:latin typeface="Century" pitchFamily="18" charset="0"/>
              </a:rPr>
              <a:t>теоретичної електротехніки </a:t>
            </a:r>
          </a:p>
          <a:p>
            <a:pPr algn="ctr">
              <a:lnSpc>
                <a:spcPct val="120000"/>
              </a:lnSpc>
            </a:pPr>
            <a:r>
              <a:rPr lang="uk-UA" sz="2800" b="1" dirty="0" smtClean="0">
                <a:ln w="3175">
                  <a:solidFill>
                    <a:schemeClr val="accent2">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5">
                      <a:satMod val="175000"/>
                      <a:alpha val="40000"/>
                    </a:schemeClr>
                  </a:glow>
                  <a:innerShdw blurRad="69850" dist="43180" dir="5400000">
                    <a:srgbClr val="000000">
                      <a:alpha val="65000"/>
                    </a:srgbClr>
                  </a:innerShdw>
                </a:effectLst>
                <a:latin typeface="Century" pitchFamily="18" charset="0"/>
              </a:rPr>
              <a:t>та електричних вимірювань,</a:t>
            </a:r>
          </a:p>
          <a:p>
            <a:pPr algn="ctr">
              <a:lnSpc>
                <a:spcPct val="120000"/>
              </a:lnSpc>
            </a:pPr>
            <a:r>
              <a:rPr lang="uk-UA" sz="2800" b="1" dirty="0" smtClean="0">
                <a:ln w="3175">
                  <a:solidFill>
                    <a:schemeClr val="accent2">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5">
                      <a:satMod val="175000"/>
                      <a:alpha val="40000"/>
                    </a:schemeClr>
                  </a:glow>
                  <a:innerShdw blurRad="69850" dist="43180" dir="5400000">
                    <a:srgbClr val="000000">
                      <a:alpha val="65000"/>
                    </a:srgbClr>
                  </a:innerShdw>
                </a:effectLst>
                <a:latin typeface="Century" pitchFamily="18" charset="0"/>
              </a:rPr>
              <a:t>д. т. н., професора, гарного викладача, </a:t>
            </a:r>
          </a:p>
          <a:p>
            <a:pPr algn="ctr">
              <a:lnSpc>
                <a:spcPct val="120000"/>
              </a:lnSpc>
            </a:pPr>
            <a:r>
              <a:rPr lang="uk-UA" sz="2800" b="1" dirty="0" smtClean="0">
                <a:ln w="3175">
                  <a:solidFill>
                    <a:schemeClr val="accent2">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5">
                      <a:satMod val="175000"/>
                      <a:alpha val="40000"/>
                    </a:schemeClr>
                  </a:glow>
                  <a:innerShdw blurRad="69850" dist="43180" dir="5400000">
                    <a:srgbClr val="000000">
                      <a:alpha val="65000"/>
                    </a:srgbClr>
                  </a:innerShdw>
                </a:effectLst>
                <a:latin typeface="Century" pitchFamily="18" charset="0"/>
              </a:rPr>
              <a:t>науковця, вмілого організатора та керівника</a:t>
            </a:r>
          </a:p>
          <a:p>
            <a:pPr algn="ctr">
              <a:lnSpc>
                <a:spcPct val="120000"/>
              </a:lnSpc>
            </a:pPr>
            <a:r>
              <a:rPr lang="uk-UA" sz="4000" b="1" dirty="0" smtClean="0">
                <a:ln w="3175">
                  <a:solidFill>
                    <a:schemeClr val="accent2">
                      <a:lumMod val="75000"/>
                    </a:schemeClr>
                  </a:solidFill>
                </a:ln>
                <a:solidFill>
                  <a:srgbClr val="C00000"/>
                </a:solidFill>
                <a:effectLst>
                  <a:glow rad="228600">
                    <a:schemeClr val="accent5">
                      <a:satMod val="175000"/>
                      <a:alpha val="40000"/>
                    </a:schemeClr>
                  </a:glow>
                  <a:innerShdw blurRad="69850" dist="43180" dir="5400000">
                    <a:srgbClr val="000000">
                      <a:alpha val="65000"/>
                    </a:srgbClr>
                  </a:innerShdw>
                </a:effectLst>
                <a:latin typeface="Century" pitchFamily="18" charset="0"/>
              </a:rPr>
              <a:t>Василя Васильовича </a:t>
            </a:r>
          </a:p>
          <a:p>
            <a:pPr algn="ctr">
              <a:lnSpc>
                <a:spcPct val="120000"/>
              </a:lnSpc>
            </a:pPr>
            <a:r>
              <a:rPr lang="uk-UA" sz="4000" b="1" dirty="0" smtClean="0">
                <a:ln w="3175">
                  <a:solidFill>
                    <a:schemeClr val="accent2">
                      <a:lumMod val="75000"/>
                    </a:schemeClr>
                  </a:solidFill>
                </a:ln>
                <a:solidFill>
                  <a:srgbClr val="C00000"/>
                </a:solidFill>
                <a:effectLst>
                  <a:glow rad="228600">
                    <a:schemeClr val="accent5">
                      <a:satMod val="175000"/>
                      <a:alpha val="40000"/>
                    </a:schemeClr>
                  </a:glow>
                  <a:innerShdw blurRad="69850" dist="43180" dir="5400000">
                    <a:srgbClr val="000000">
                      <a:alpha val="65000"/>
                    </a:srgbClr>
                  </a:innerShdw>
                </a:effectLst>
                <a:latin typeface="Century" pitchFamily="18" charset="0"/>
              </a:rPr>
              <a:t>Кухарчука</a:t>
            </a:r>
          </a:p>
          <a:p>
            <a:pPr>
              <a:lnSpc>
                <a:spcPct val="120000"/>
              </a:lnSpc>
            </a:pPr>
            <a:r>
              <a:rPr lang="uk-UA" sz="2800" b="1" dirty="0" smtClean="0">
                <a:ln w="3175">
                  <a:solidFill>
                    <a:schemeClr val="accent2">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5">
                      <a:satMod val="175000"/>
                      <a:alpha val="40000"/>
                    </a:schemeClr>
                  </a:glow>
                  <a:innerShdw blurRad="69850" dist="43180" dir="5400000">
                    <a:srgbClr val="000000">
                      <a:alpha val="65000"/>
                    </a:srgbClr>
                  </a:innerShdw>
                  <a:reflection blurRad="6350" stA="60000" endA="900" endPos="60000" dist="60007" dir="5400000" sy="-100000" algn="bl" rotWithShape="0"/>
                </a:effectLst>
                <a:latin typeface="Century" pitchFamily="18" charset="0"/>
              </a:rPr>
              <a:t>                 з </a:t>
            </a:r>
            <a:r>
              <a:rPr lang="uk-UA" sz="4000" b="1" dirty="0" smtClean="0">
                <a:ln w="3175">
                  <a:solidFill>
                    <a:schemeClr val="accent2">
                      <a:lumMod val="75000"/>
                    </a:schemeClr>
                  </a:solidFill>
                </a:ln>
                <a:solidFill>
                  <a:srgbClr val="C00000"/>
                </a:solidFill>
                <a:effectLst>
                  <a:glow rad="228600">
                    <a:schemeClr val="accent5">
                      <a:satMod val="175000"/>
                      <a:alpha val="40000"/>
                    </a:schemeClr>
                  </a:glow>
                  <a:innerShdw blurRad="69850" dist="43180" dir="5400000">
                    <a:srgbClr val="000000">
                      <a:alpha val="65000"/>
                    </a:srgbClr>
                  </a:innerShdw>
                  <a:reflection blurRad="6350" stA="60000" endA="900" endPos="60000" dist="60007" dir="5400000" sy="-100000" algn="bl" rotWithShape="0"/>
                </a:effectLst>
                <a:latin typeface="Century" pitchFamily="18" charset="0"/>
              </a:rPr>
              <a:t>65</a:t>
            </a:r>
            <a:r>
              <a:rPr lang="uk-UA" sz="2800" b="1" dirty="0" smtClean="0">
                <a:ln w="3175">
                  <a:solidFill>
                    <a:schemeClr val="accent2">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5">
                      <a:satMod val="175000"/>
                      <a:alpha val="40000"/>
                    </a:schemeClr>
                  </a:glow>
                  <a:innerShdw blurRad="69850" dist="43180" dir="5400000">
                    <a:srgbClr val="000000">
                      <a:alpha val="65000"/>
                    </a:srgbClr>
                  </a:innerShdw>
                  <a:reflection blurRad="6350" stA="60000" endA="900" endPos="60000" dist="60007" dir="5400000" sy="-100000" algn="bl" rotWithShape="0"/>
                </a:effectLst>
                <a:latin typeface="Century" pitchFamily="18" charset="0"/>
              </a:rPr>
              <a:t>-річним</a:t>
            </a:r>
            <a:r>
              <a:rPr lang="uk-UA" sz="2800" b="1" dirty="0" smtClean="0">
                <a:ln w="3175">
                  <a:solidFill>
                    <a:schemeClr val="accent2">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5">
                      <a:satMod val="175000"/>
                      <a:alpha val="40000"/>
                    </a:schemeClr>
                  </a:glow>
                  <a:innerShdw blurRad="69850" dist="43180" dir="5400000">
                    <a:srgbClr val="000000">
                      <a:alpha val="65000"/>
                    </a:srgbClr>
                  </a:innerShdw>
                </a:effectLst>
                <a:latin typeface="Century" pitchFamily="18" charset="0"/>
              </a:rPr>
              <a:t> </a:t>
            </a:r>
            <a:r>
              <a:rPr lang="uk-UA" sz="2800" b="1" dirty="0" smtClean="0">
                <a:ln w="3175">
                  <a:solidFill>
                    <a:schemeClr val="accent2">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5">
                      <a:satMod val="175000"/>
                      <a:alpha val="40000"/>
                    </a:schemeClr>
                  </a:glow>
                  <a:innerShdw blurRad="69850" dist="43180" dir="5400000">
                    <a:srgbClr val="000000">
                      <a:alpha val="65000"/>
                    </a:srgbClr>
                  </a:innerShdw>
                  <a:reflection blurRad="6350" stA="60000" endA="900" endPos="60000" dist="60007" dir="5400000" sy="-100000" algn="bl" rotWithShape="0"/>
                </a:effectLst>
                <a:latin typeface="Century" pitchFamily="18" charset="0"/>
              </a:rPr>
              <a:t>ЮВІЛЕЄМ!</a:t>
            </a:r>
            <a:endParaRPr lang="uk-UA" sz="2800" b="1" dirty="0">
              <a:ln w="3175">
                <a:solidFill>
                  <a:schemeClr val="accent2">
                    <a:lumMod val="7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5">
                    <a:satMod val="175000"/>
                    <a:alpha val="40000"/>
                  </a:schemeClr>
                </a:glow>
                <a:innerShdw blurRad="69850" dist="43180" dir="5400000">
                  <a:srgbClr val="000000">
                    <a:alpha val="65000"/>
                  </a:srgbClr>
                </a:innerShdw>
                <a:reflection blurRad="6350" stA="60000" endA="900" endPos="60000" dist="60007" dir="5400000" sy="-100000" algn="bl" rotWithShape="0"/>
              </a:effectLst>
              <a:latin typeface="Century"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sp>
        <p:nvSpPr>
          <p:cNvPr id="3" name="TextBox 2"/>
          <p:cNvSpPr txBox="1"/>
          <p:nvPr/>
        </p:nvSpPr>
        <p:spPr>
          <a:xfrm>
            <a:off x="857224" y="285728"/>
            <a:ext cx="7215238" cy="1569660"/>
          </a:xfrm>
          <a:prstGeom prst="rect">
            <a:avLst/>
          </a:prstGeom>
          <a:noFill/>
        </p:spPr>
        <p:txBody>
          <a:bodyPr wrap="square" rtlCol="0">
            <a:spAutoFit/>
          </a:bodyPr>
          <a:lstStyle/>
          <a:p>
            <a:pPr algn="ctr"/>
            <a:r>
              <a:rPr lang="uk-UA" sz="32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pitchFamily="18" charset="0"/>
              </a:rPr>
              <a:t>Василь Васильович – активний дописувач в науково-технічних виданнях</a:t>
            </a:r>
            <a:endParaRPr lang="ru-RU" sz="3200" b="1" dirty="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pitchFamily="18" charset="0"/>
            </a:endParaRPr>
          </a:p>
        </p:txBody>
      </p:sp>
      <p:pic>
        <p:nvPicPr>
          <p:cNvPr id="4" name="Рисунок 3" descr="visnykKREMENCHUG.jpg"/>
          <p:cNvPicPr>
            <a:picLocks noChangeAspect="1"/>
          </p:cNvPicPr>
          <p:nvPr/>
        </p:nvPicPr>
        <p:blipFill>
          <a:blip r:embed="rId3"/>
          <a:stretch>
            <a:fillRect/>
          </a:stretch>
        </p:blipFill>
        <p:spPr>
          <a:xfrm>
            <a:off x="357158" y="2000240"/>
            <a:ext cx="2071702" cy="2941817"/>
          </a:xfrm>
          <a:prstGeom prst="rect">
            <a:avLst/>
          </a:prstGeom>
          <a:ln w="57150">
            <a:solidFill>
              <a:schemeClr val="accent1">
                <a:lumMod val="75000"/>
              </a:schemeClr>
            </a:solidFill>
          </a:ln>
        </p:spPr>
      </p:pic>
      <p:pic>
        <p:nvPicPr>
          <p:cNvPr id="5" name="Picture 6" descr="D:\temp\03.08.17\с корешками\img131.jpg"/>
          <p:cNvPicPr>
            <a:picLocks noChangeAspect="1" noChangeArrowheads="1"/>
          </p:cNvPicPr>
          <p:nvPr/>
        </p:nvPicPr>
        <p:blipFill>
          <a:blip r:embed="rId4" cstate="print"/>
          <a:srcRect/>
          <a:stretch>
            <a:fillRect/>
          </a:stretch>
        </p:blipFill>
        <p:spPr bwMode="auto">
          <a:xfrm>
            <a:off x="2143108" y="3143248"/>
            <a:ext cx="2108778" cy="3057516"/>
          </a:xfrm>
          <a:prstGeom prst="rect">
            <a:avLst/>
          </a:prstGeom>
          <a:noFill/>
          <a:ln w="57150">
            <a:solidFill>
              <a:srgbClr val="FFFF99"/>
            </a:solidFill>
          </a:ln>
        </p:spPr>
      </p:pic>
      <p:pic>
        <p:nvPicPr>
          <p:cNvPr id="6" name="Picture 4" descr="D:\temp\03.08.17\с корешками\img125.jpg"/>
          <p:cNvPicPr>
            <a:picLocks noChangeAspect="1" noChangeArrowheads="1"/>
          </p:cNvPicPr>
          <p:nvPr/>
        </p:nvPicPr>
        <p:blipFill>
          <a:blip r:embed="rId5" cstate="print"/>
          <a:srcRect/>
          <a:stretch>
            <a:fillRect/>
          </a:stretch>
        </p:blipFill>
        <p:spPr bwMode="auto">
          <a:xfrm>
            <a:off x="4357686" y="2143115"/>
            <a:ext cx="2286016" cy="3305261"/>
          </a:xfrm>
          <a:prstGeom prst="rect">
            <a:avLst/>
          </a:prstGeom>
          <a:noFill/>
          <a:ln w="57150">
            <a:solidFill>
              <a:schemeClr val="bg2">
                <a:lumMod val="90000"/>
              </a:schemeClr>
            </a:solidFill>
          </a:ln>
        </p:spPr>
      </p:pic>
      <p:pic>
        <p:nvPicPr>
          <p:cNvPr id="7" name="Picture 5" descr="D:\temp\03.08.17\с корешками\img129.jpg"/>
          <p:cNvPicPr>
            <a:picLocks noChangeAspect="1" noChangeArrowheads="1"/>
          </p:cNvPicPr>
          <p:nvPr/>
        </p:nvPicPr>
        <p:blipFill>
          <a:blip r:embed="rId6" cstate="print"/>
          <a:srcRect/>
          <a:stretch>
            <a:fillRect/>
          </a:stretch>
        </p:blipFill>
        <p:spPr bwMode="auto">
          <a:xfrm>
            <a:off x="6286512" y="3214686"/>
            <a:ext cx="2174468" cy="3107204"/>
          </a:xfrm>
          <a:prstGeom prst="rect">
            <a:avLst/>
          </a:prstGeom>
          <a:noFill/>
          <a:ln w="57150">
            <a:solidFill>
              <a:schemeClr val="accent1">
                <a:lumMod val="40000"/>
                <a:lumOff val="60000"/>
              </a:schemeClr>
            </a:solid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71462"/>
            <a:ext cx="9144000" cy="6867144"/>
          </a:xfrm>
          <a:prstGeom prst="rect">
            <a:avLst/>
          </a:prstGeom>
        </p:spPr>
      </p:pic>
      <p:sp>
        <p:nvSpPr>
          <p:cNvPr id="4" name="Прямоугольник 3"/>
          <p:cNvSpPr/>
          <p:nvPr/>
        </p:nvSpPr>
        <p:spPr>
          <a:xfrm>
            <a:off x="0" y="1333577"/>
            <a:ext cx="8858280" cy="4832092"/>
          </a:xfrm>
          <a:prstGeom prst="rect">
            <a:avLst/>
          </a:prstGeom>
        </p:spPr>
        <p:txBody>
          <a:bodyPr wrap="square">
            <a:spAutoFit/>
          </a:bodyPr>
          <a:lstStyle/>
          <a:p>
            <a:pPr marL="84138" algn="just">
              <a:spcAft>
                <a:spcPts val="600"/>
              </a:spcAft>
            </a:pPr>
            <a:r>
              <a:rPr lang="uk-UA" sz="1600" dirty="0" smtClean="0">
                <a:effectLst>
                  <a:glow rad="139700">
                    <a:schemeClr val="accent3">
                      <a:satMod val="175000"/>
                      <a:alpha val="40000"/>
                    </a:schemeClr>
                  </a:glow>
                </a:effectLst>
                <a:latin typeface="Century" pitchFamily="18" charset="0"/>
              </a:rPr>
              <a:t>1. </a:t>
            </a:r>
            <a:r>
              <a:rPr lang="uk-UA" sz="1600" dirty="0" smtClean="0">
                <a:effectLst>
                  <a:glow rad="63500">
                    <a:schemeClr val="accent3">
                      <a:satMod val="175000"/>
                      <a:alpha val="40000"/>
                    </a:schemeClr>
                  </a:glow>
                </a:effectLst>
                <a:latin typeface="Century" pitchFamily="18" charset="0"/>
              </a:rPr>
              <a:t>Аналіз методів неруйнівного контролю вологості гетерогенних дисперсних діелектриків / </a:t>
            </a:r>
            <a:r>
              <a:rPr lang="uk-UA" sz="1600" b="1" dirty="0" smtClean="0">
                <a:effectLst>
                  <a:glow rad="63500">
                    <a:schemeClr val="accent3">
                      <a:satMod val="175000"/>
                      <a:alpha val="40000"/>
                    </a:schemeClr>
                  </a:glow>
                </a:effectLst>
                <a:latin typeface="Century" pitchFamily="18" charset="0"/>
              </a:rPr>
              <a:t>В. В. Кухарчук</a:t>
            </a:r>
            <a:r>
              <a:rPr lang="uk-UA" sz="1600" dirty="0" smtClean="0">
                <a:effectLst>
                  <a:glow rad="63500">
                    <a:schemeClr val="accent3">
                      <a:satMod val="175000"/>
                      <a:alpha val="40000"/>
                    </a:schemeClr>
                  </a:glow>
                </a:effectLst>
                <a:latin typeface="Century" pitchFamily="18" charset="0"/>
              </a:rPr>
              <a:t>, В. В. </a:t>
            </a:r>
            <a:r>
              <a:rPr lang="uk-UA" sz="1600" dirty="0" err="1" smtClean="0">
                <a:effectLst>
                  <a:glow rad="63500">
                    <a:schemeClr val="accent3">
                      <a:satMod val="175000"/>
                      <a:alpha val="40000"/>
                    </a:schemeClr>
                  </a:glow>
                </a:effectLst>
                <a:latin typeface="Century" pitchFamily="18" charset="0"/>
              </a:rPr>
              <a:t>Богачук</a:t>
            </a:r>
            <a:r>
              <a:rPr lang="uk-UA" sz="1600" dirty="0" smtClean="0">
                <a:effectLst>
                  <a:glow rad="63500">
                    <a:schemeClr val="accent3">
                      <a:satMod val="175000"/>
                      <a:alpha val="40000"/>
                    </a:schemeClr>
                  </a:glow>
                </a:effectLst>
                <a:latin typeface="Century" pitchFamily="18" charset="0"/>
              </a:rPr>
              <a:t>, І. К. </a:t>
            </a:r>
            <a:r>
              <a:rPr lang="uk-UA" sz="1600" dirty="0" err="1" smtClean="0">
                <a:effectLst>
                  <a:glow rad="63500">
                    <a:schemeClr val="accent3">
                      <a:satMod val="175000"/>
                      <a:alpha val="40000"/>
                    </a:schemeClr>
                  </a:glow>
                </a:effectLst>
                <a:latin typeface="Century" pitchFamily="18" charset="0"/>
              </a:rPr>
              <a:t>Говор</a:t>
            </a:r>
            <a:r>
              <a:rPr lang="uk-UA" sz="1600" dirty="0" smtClean="0">
                <a:effectLst>
                  <a:glow rad="63500">
                    <a:schemeClr val="accent3">
                      <a:satMod val="175000"/>
                      <a:alpha val="40000"/>
                    </a:schemeClr>
                  </a:glow>
                </a:effectLst>
                <a:latin typeface="Century" pitchFamily="18" charset="0"/>
              </a:rPr>
              <a:t>, В. Ф. </a:t>
            </a:r>
            <a:r>
              <a:rPr lang="uk-UA" sz="1600" dirty="0" err="1" smtClean="0">
                <a:effectLst>
                  <a:glow rad="63500">
                    <a:schemeClr val="accent3">
                      <a:satMod val="175000"/>
                      <a:alpha val="40000"/>
                    </a:schemeClr>
                  </a:glow>
                </a:effectLst>
                <a:latin typeface="Century" pitchFamily="18" charset="0"/>
              </a:rPr>
              <a:t>Граняк</a:t>
            </a:r>
            <a:r>
              <a:rPr lang="uk-UA" sz="1600" dirty="0" smtClean="0">
                <a:effectLst>
                  <a:glow rad="63500">
                    <a:schemeClr val="accent3">
                      <a:satMod val="175000"/>
                      <a:alpha val="40000"/>
                    </a:schemeClr>
                  </a:glow>
                </a:effectLst>
                <a:latin typeface="Century" pitchFamily="18" charset="0"/>
              </a:rPr>
              <a:t> // Вісник Вінницького політехнічного інституту. – 2009. – № 5. – С. 7-14.</a:t>
            </a:r>
            <a:r>
              <a:rPr lang="ru-RU" sz="1600" b="1" dirty="0" smtClean="0">
                <a:effectLst>
                  <a:glow rad="63500">
                    <a:schemeClr val="accent3">
                      <a:satMod val="175000"/>
                      <a:alpha val="40000"/>
                    </a:schemeClr>
                  </a:glow>
                </a:effectLst>
                <a:latin typeface="Century" pitchFamily="18" charset="0"/>
              </a:rPr>
              <a:t> </a:t>
            </a:r>
          </a:p>
          <a:p>
            <a:pPr marL="84138" algn="just">
              <a:spcAft>
                <a:spcPts val="600"/>
              </a:spcAft>
            </a:pPr>
            <a:r>
              <a:rPr lang="ru-RU" sz="1600" dirty="0" smtClean="0">
                <a:effectLst>
                  <a:glow rad="63500">
                    <a:schemeClr val="accent3">
                      <a:satMod val="175000"/>
                      <a:alpha val="40000"/>
                    </a:schemeClr>
                  </a:glow>
                </a:effectLst>
                <a:latin typeface="Century" pitchFamily="18" charset="0"/>
              </a:rPr>
              <a:t>2. Богачук, В. В. </a:t>
            </a:r>
            <a:r>
              <a:rPr lang="ru-RU" sz="1600" dirty="0" err="1" smtClean="0">
                <a:effectLst>
                  <a:glow rad="63500">
                    <a:schemeClr val="accent3">
                      <a:satMod val="175000"/>
                      <a:alpha val="40000"/>
                    </a:schemeClr>
                  </a:glow>
                </a:effectLst>
                <a:latin typeface="Century" pitchFamily="18" charset="0"/>
              </a:rPr>
              <a:t>Математична</a:t>
            </a:r>
            <a:r>
              <a:rPr lang="ru-RU" sz="1600" dirty="0" smtClean="0">
                <a:effectLst>
                  <a:glow rad="63500">
                    <a:schemeClr val="accent3">
                      <a:satMod val="175000"/>
                      <a:alpha val="40000"/>
                    </a:schemeClr>
                  </a:glow>
                </a:effectLst>
                <a:latin typeface="Century" pitchFamily="18" charset="0"/>
              </a:rPr>
              <a:t> модель </a:t>
            </a:r>
            <a:r>
              <a:rPr lang="ru-RU" sz="1600" dirty="0" err="1" smtClean="0">
                <a:effectLst>
                  <a:glow rad="63500">
                    <a:schemeClr val="accent3">
                      <a:satMod val="175000"/>
                      <a:alpha val="40000"/>
                    </a:schemeClr>
                  </a:glow>
                </a:effectLst>
                <a:latin typeface="Century" pitchFamily="18" charset="0"/>
              </a:rPr>
              <a:t>процесу</a:t>
            </a:r>
            <a:r>
              <a:rPr lang="ru-RU" sz="1600" dirty="0" smtClean="0">
                <a:effectLst>
                  <a:glow rad="63500">
                    <a:schemeClr val="accent3">
                      <a:satMod val="175000"/>
                      <a:alpha val="40000"/>
                    </a:schemeClr>
                  </a:glow>
                </a:effectLst>
                <a:latin typeface="Century" pitchFamily="18" charset="0"/>
              </a:rPr>
              <a:t> конвективного </a:t>
            </a:r>
            <a:r>
              <a:rPr lang="ru-RU" sz="1600" dirty="0" err="1" smtClean="0">
                <a:effectLst>
                  <a:glow rad="63500">
                    <a:schemeClr val="accent3">
                      <a:satMod val="175000"/>
                      <a:alpha val="40000"/>
                    </a:schemeClr>
                  </a:glow>
                </a:effectLst>
                <a:latin typeface="Century" pitchFamily="18" charset="0"/>
              </a:rPr>
              <a:t>сушіння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сипких</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матеріалів</a:t>
            </a:r>
            <a:r>
              <a:rPr lang="ru-RU" sz="1600" dirty="0" smtClean="0">
                <a:effectLst>
                  <a:glow rad="63500">
                    <a:schemeClr val="accent3">
                      <a:satMod val="175000"/>
                      <a:alpha val="40000"/>
                    </a:schemeClr>
                  </a:glow>
                </a:effectLst>
                <a:latin typeface="Century" pitchFamily="18" charset="0"/>
              </a:rPr>
              <a:t> / В. В. Богачук, О. М. Головченко, В. В. </a:t>
            </a:r>
            <a:r>
              <a:rPr lang="ru-RU" sz="1600"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ВПІ. – 2005. – № 3. – С. 67-73.</a:t>
            </a:r>
          </a:p>
          <a:p>
            <a:pPr marL="84138" algn="just">
              <a:spcAft>
                <a:spcPts val="600"/>
              </a:spcAft>
            </a:pPr>
            <a:r>
              <a:rPr lang="uk-UA" sz="1600" dirty="0" smtClean="0">
                <a:effectLst>
                  <a:glow rad="63500">
                    <a:schemeClr val="accent3">
                      <a:satMod val="175000"/>
                      <a:alpha val="40000"/>
                    </a:schemeClr>
                  </a:glow>
                </a:effectLst>
                <a:latin typeface="Century" pitchFamily="18" charset="0"/>
              </a:rPr>
              <a:t>3.  </a:t>
            </a:r>
            <a:r>
              <a:rPr lang="uk-UA" sz="1600" dirty="0" err="1" smtClean="0">
                <a:effectLst>
                  <a:glow rad="63500">
                    <a:schemeClr val="accent3">
                      <a:satMod val="175000"/>
                      <a:alpha val="40000"/>
                    </a:schemeClr>
                  </a:glow>
                </a:effectLst>
                <a:latin typeface="Century" pitchFamily="18" charset="0"/>
              </a:rPr>
              <a:t>Богачук</a:t>
            </a:r>
            <a:r>
              <a:rPr lang="uk-UA" sz="1600" dirty="0" smtClean="0">
                <a:effectLst>
                  <a:glow rad="63500">
                    <a:schemeClr val="accent3">
                      <a:satMod val="175000"/>
                      <a:alpha val="40000"/>
                    </a:schemeClr>
                  </a:glow>
                </a:effectLst>
                <a:latin typeface="Century" pitchFamily="18" charset="0"/>
              </a:rPr>
              <a:t>, В. В. Система автоматичного управління технологічним процесом сушіння на основі методу безпосереднього контролю вологості із застосуванням </a:t>
            </a:r>
            <a:r>
              <a:rPr lang="uk-UA" sz="1600" dirty="0" err="1" smtClean="0">
                <a:effectLst>
                  <a:glow rad="63500">
                    <a:schemeClr val="accent3">
                      <a:satMod val="175000"/>
                      <a:alpha val="40000"/>
                    </a:schemeClr>
                  </a:glow>
                </a:effectLst>
                <a:latin typeface="Century" pitchFamily="18" charset="0"/>
              </a:rPr>
              <a:t>мікроконтролера</a:t>
            </a:r>
            <a:r>
              <a:rPr lang="uk-UA" sz="1600" dirty="0" smtClean="0">
                <a:effectLst>
                  <a:glow rad="63500">
                    <a:schemeClr val="accent3">
                      <a:satMod val="175000"/>
                      <a:alpha val="40000"/>
                    </a:schemeClr>
                  </a:glow>
                </a:effectLst>
                <a:latin typeface="Century" pitchFamily="18" charset="0"/>
              </a:rPr>
              <a:t> </a:t>
            </a:r>
            <a:r>
              <a:rPr lang="en-US" sz="1600" dirty="0" err="1" smtClean="0">
                <a:effectLst>
                  <a:glow rad="63500">
                    <a:schemeClr val="accent3">
                      <a:satMod val="175000"/>
                      <a:alpha val="40000"/>
                    </a:schemeClr>
                  </a:glow>
                </a:effectLst>
                <a:latin typeface="Century" pitchFamily="18" charset="0"/>
              </a:rPr>
              <a:t>Twido</a:t>
            </a:r>
            <a:r>
              <a:rPr lang="en-US" sz="1600" dirty="0" smtClean="0">
                <a:effectLst>
                  <a:glow rad="63500">
                    <a:schemeClr val="accent3">
                      <a:satMod val="175000"/>
                      <a:alpha val="40000"/>
                    </a:schemeClr>
                  </a:glow>
                </a:effectLst>
                <a:latin typeface="Century" pitchFamily="18" charset="0"/>
              </a:rPr>
              <a:t> 20 DTK / </a:t>
            </a:r>
            <a:r>
              <a:rPr lang="uk-UA" sz="1600" dirty="0" smtClean="0">
                <a:effectLst>
                  <a:glow rad="63500">
                    <a:schemeClr val="accent3">
                      <a:satMod val="175000"/>
                      <a:alpha val="40000"/>
                    </a:schemeClr>
                  </a:glow>
                </a:effectLst>
                <a:latin typeface="Century" pitchFamily="18" charset="0"/>
              </a:rPr>
              <a:t>В. В. </a:t>
            </a:r>
            <a:r>
              <a:rPr lang="uk-UA" sz="1600" dirty="0" err="1" smtClean="0">
                <a:effectLst>
                  <a:glow rad="63500">
                    <a:schemeClr val="accent3">
                      <a:satMod val="175000"/>
                      <a:alpha val="40000"/>
                    </a:schemeClr>
                  </a:glow>
                </a:effectLst>
                <a:latin typeface="Century" pitchFamily="18" charset="0"/>
              </a:rPr>
              <a:t>Богачук</a:t>
            </a:r>
            <a:r>
              <a:rPr lang="uk-UA" sz="1600" dirty="0" smtClean="0">
                <a:effectLst>
                  <a:glow rad="63500">
                    <a:schemeClr val="accent3">
                      <a:satMod val="175000"/>
                      <a:alpha val="40000"/>
                    </a:schemeClr>
                  </a:glow>
                </a:effectLst>
                <a:latin typeface="Century" pitchFamily="18" charset="0"/>
              </a:rPr>
              <a:t>, </a:t>
            </a:r>
            <a:r>
              <a:rPr lang="uk-UA" sz="1600" b="1" dirty="0" smtClean="0">
                <a:effectLst>
                  <a:glow rad="63500">
                    <a:schemeClr val="accent3">
                      <a:satMod val="175000"/>
                      <a:alpha val="40000"/>
                    </a:schemeClr>
                  </a:glow>
                </a:effectLst>
                <a:latin typeface="Century" pitchFamily="18" charset="0"/>
              </a:rPr>
              <a:t>В. В. Кухарчук</a:t>
            </a:r>
            <a:r>
              <a:rPr lang="uk-UA" sz="1600" dirty="0" smtClean="0">
                <a:effectLst>
                  <a:glow rad="63500">
                    <a:schemeClr val="accent3">
                      <a:satMod val="175000"/>
                      <a:alpha val="40000"/>
                    </a:schemeClr>
                  </a:glow>
                </a:effectLst>
                <a:latin typeface="Century" pitchFamily="18" charset="0"/>
              </a:rPr>
              <a:t>, Д. П. </a:t>
            </a:r>
            <a:r>
              <a:rPr lang="uk-UA" sz="1600" dirty="0" err="1" smtClean="0">
                <a:effectLst>
                  <a:glow rad="63500">
                    <a:schemeClr val="accent3">
                      <a:satMod val="175000"/>
                      <a:alpha val="40000"/>
                    </a:schemeClr>
                  </a:glow>
                </a:effectLst>
                <a:latin typeface="Century" pitchFamily="18" charset="0"/>
              </a:rPr>
              <a:t>Проценко</a:t>
            </a:r>
            <a:r>
              <a:rPr lang="uk-UA" sz="1600" dirty="0" smtClean="0">
                <a:effectLst>
                  <a:glow rad="63500">
                    <a:schemeClr val="accent3">
                      <a:satMod val="175000"/>
                      <a:alpha val="40000"/>
                    </a:schemeClr>
                  </a:glow>
                </a:effectLst>
                <a:latin typeface="Century" pitchFamily="18" charset="0"/>
              </a:rPr>
              <a:t> // Вісник Вінницького політехнічного інституту. – 2009. – № 4. – </a:t>
            </a:r>
            <a:r>
              <a:rPr lang="en-US" sz="1600" dirty="0" smtClean="0">
                <a:effectLst>
                  <a:glow rad="63500">
                    <a:schemeClr val="accent3">
                      <a:satMod val="175000"/>
                      <a:alpha val="40000"/>
                    </a:schemeClr>
                  </a:glow>
                </a:effectLst>
                <a:latin typeface="Century" pitchFamily="18" charset="0"/>
              </a:rPr>
              <a:t>C. 10-16.</a:t>
            </a:r>
            <a:r>
              <a:rPr lang="ru-RU" sz="1600" b="1" dirty="0" smtClean="0">
                <a:effectLst>
                  <a:glow rad="63500">
                    <a:schemeClr val="accent3">
                      <a:satMod val="175000"/>
                      <a:alpha val="40000"/>
                    </a:schemeClr>
                  </a:glow>
                </a:effectLst>
                <a:latin typeface="Century" pitchFamily="18" charset="0"/>
              </a:rPr>
              <a:t> </a:t>
            </a:r>
          </a:p>
          <a:p>
            <a:pPr marL="84138" algn="just">
              <a:spcAft>
                <a:spcPts val="600"/>
              </a:spcAft>
            </a:pPr>
            <a:r>
              <a:rPr lang="ru-RU" sz="1600" dirty="0" smtClean="0">
                <a:effectLst>
                  <a:glow rad="63500">
                    <a:schemeClr val="accent3">
                      <a:satMod val="175000"/>
                      <a:alpha val="40000"/>
                    </a:schemeClr>
                  </a:glow>
                </a:effectLst>
                <a:latin typeface="Century" pitchFamily="18" charset="0"/>
              </a:rPr>
              <a:t>4. </a:t>
            </a:r>
            <a:r>
              <a:rPr lang="ru-RU" sz="1600" dirty="0" err="1" smtClean="0">
                <a:effectLst>
                  <a:glow rad="63500">
                    <a:schemeClr val="accent3">
                      <a:satMod val="175000"/>
                      <a:alpha val="40000"/>
                    </a:schemeClr>
                  </a:glow>
                </a:effectLst>
                <a:latin typeface="Century" pitchFamily="18" charset="0"/>
              </a:rPr>
              <a:t>Ведміцький</a:t>
            </a:r>
            <a:r>
              <a:rPr lang="ru-RU" sz="1600" dirty="0" smtClean="0">
                <a:effectLst>
                  <a:glow rad="63500">
                    <a:schemeClr val="accent3">
                      <a:satMod val="175000"/>
                      <a:alpha val="40000"/>
                    </a:schemeClr>
                  </a:glow>
                </a:effectLst>
                <a:latin typeface="Century" pitchFamily="18" charset="0"/>
              </a:rPr>
              <a:t>, Ю. Г.</a:t>
            </a:r>
            <a:r>
              <a:rPr lang="ru-RU" sz="1600" b="1"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Елементи</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теорії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електродинамічного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моделювання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вимірювального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перетворення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a:t>
            </a:r>
            <a:r>
              <a:rPr lang="ru-RU" sz="1600" dirty="0" smtClean="0">
                <a:effectLst>
                  <a:glow rad="63500">
                    <a:schemeClr val="accent3">
                      <a:satMod val="175000"/>
                      <a:alpha val="40000"/>
                    </a:schemeClr>
                  </a:glow>
                </a:effectLst>
                <a:latin typeface="Century" pitchFamily="18" charset="0"/>
              </a:rPr>
              <a:t> контролю моменту </a:t>
            </a:r>
            <a:r>
              <a:rPr lang="ru-RU" sz="1600" dirty="0" err="1" smtClean="0">
                <a:effectLst>
                  <a:glow rad="63500">
                    <a:schemeClr val="accent3">
                      <a:satMod val="175000"/>
                      <a:alpha val="40000"/>
                    </a:schemeClr>
                  </a:glow>
                </a:effectLst>
                <a:latin typeface="Century" pitchFamily="18" charset="0"/>
              </a:rPr>
              <a:t>інерції</a:t>
            </a:r>
            <a:r>
              <a:rPr lang="ru-RU" sz="1600" dirty="0" smtClean="0">
                <a:effectLst>
                  <a:glow rad="63500">
                    <a:schemeClr val="accent3">
                      <a:satMod val="175000"/>
                      <a:alpha val="40000"/>
                    </a:schemeClr>
                  </a:glow>
                </a:effectLst>
                <a:latin typeface="Century" pitchFamily="18" charset="0"/>
              </a:rPr>
              <a:t>. Проблематика, </a:t>
            </a:r>
            <a:r>
              <a:rPr lang="ru-RU" sz="1600" dirty="0" err="1" smtClean="0">
                <a:effectLst>
                  <a:glow rad="63500">
                    <a:schemeClr val="accent3">
                      <a:satMod val="175000"/>
                      <a:alpha val="40000"/>
                    </a:schemeClr>
                  </a:glow>
                </a:effectLst>
                <a:latin typeface="Century" pitchFamily="18" charset="0"/>
              </a:rPr>
              <a:t>динамічні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аналогії</a:t>
            </a:r>
            <a:r>
              <a:rPr lang="ru-RU" sz="1600" dirty="0" smtClean="0">
                <a:effectLst>
                  <a:glow rad="63500">
                    <a:schemeClr val="accent3">
                      <a:satMod val="175000"/>
                      <a:alpha val="40000"/>
                    </a:schemeClr>
                  </a:glow>
                </a:effectLst>
                <a:latin typeface="Century" pitchFamily="18" charset="0"/>
              </a:rPr>
              <a:t> та принцип </a:t>
            </a:r>
            <a:r>
              <a:rPr lang="ru-RU" sz="1600" dirty="0" err="1" smtClean="0">
                <a:effectLst>
                  <a:glow rad="63500">
                    <a:schemeClr val="accent3">
                      <a:satMod val="175000"/>
                      <a:alpha val="40000"/>
                    </a:schemeClr>
                  </a:glow>
                </a:effectLst>
                <a:latin typeface="Century" pitchFamily="18" charset="0"/>
              </a:rPr>
              <a:t>дуальності</a:t>
            </a:r>
            <a:r>
              <a:rPr lang="ru-RU" sz="1600" dirty="0" smtClean="0">
                <a:effectLst>
                  <a:glow rad="63500">
                    <a:schemeClr val="accent3">
                      <a:satMod val="175000"/>
                      <a:alpha val="40000"/>
                    </a:schemeClr>
                  </a:glow>
                </a:effectLst>
                <a:latin typeface="Century" pitchFamily="18" charset="0"/>
              </a:rPr>
              <a:t> / Ю. Г. </a:t>
            </a:r>
            <a:r>
              <a:rPr lang="ru-RU" sz="1600" dirty="0" err="1" smtClean="0">
                <a:effectLst>
                  <a:glow rad="63500">
                    <a:schemeClr val="accent3">
                      <a:satMod val="175000"/>
                      <a:alpha val="40000"/>
                    </a:schemeClr>
                  </a:glow>
                </a:effectLst>
                <a:latin typeface="Century" pitchFamily="18" charset="0"/>
              </a:rPr>
              <a:t>Ведміцький</a:t>
            </a:r>
            <a:r>
              <a:rPr lang="ru-RU" sz="1600" dirty="0" smtClean="0">
                <a:effectLst>
                  <a:glow rad="63500">
                    <a:schemeClr val="accent3">
                      <a:satMod val="175000"/>
                      <a:alpha val="40000"/>
                    </a:schemeClr>
                  </a:glow>
                </a:effectLst>
                <a:latin typeface="Century" pitchFamily="18" charset="0"/>
              </a:rPr>
              <a:t>,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Вінницького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політехнічного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інституту</a:t>
            </a:r>
            <a:r>
              <a:rPr lang="ru-RU" sz="1600" dirty="0" smtClean="0">
                <a:effectLst>
                  <a:glow rad="63500">
                    <a:schemeClr val="accent3">
                      <a:satMod val="175000"/>
                      <a:alpha val="40000"/>
                    </a:schemeClr>
                  </a:glow>
                </a:effectLst>
                <a:latin typeface="Century" pitchFamily="18" charset="0"/>
              </a:rPr>
              <a:t>. – 2008. – № 5. – С. 25-30.</a:t>
            </a:r>
            <a:r>
              <a:rPr lang="ru-RU" sz="1600" b="1" dirty="0" smtClean="0">
                <a:effectLst>
                  <a:glow rad="63500">
                    <a:schemeClr val="accent3">
                      <a:satMod val="175000"/>
                      <a:alpha val="40000"/>
                    </a:schemeClr>
                  </a:glow>
                </a:effectLst>
                <a:latin typeface="Century" pitchFamily="18" charset="0"/>
              </a:rPr>
              <a:t> </a:t>
            </a:r>
            <a:endParaRPr lang="en-US" sz="1600" b="1" dirty="0" smtClean="0">
              <a:effectLst>
                <a:glow rad="63500">
                  <a:schemeClr val="accent3">
                    <a:satMod val="175000"/>
                    <a:alpha val="40000"/>
                  </a:schemeClr>
                </a:glow>
              </a:effectLst>
              <a:latin typeface="Century" pitchFamily="18" charset="0"/>
            </a:endParaRPr>
          </a:p>
          <a:p>
            <a:pPr marL="84138" algn="just">
              <a:spcAft>
                <a:spcPts val="600"/>
              </a:spcAft>
            </a:pPr>
            <a:r>
              <a:rPr lang="ru-RU" sz="1600" dirty="0" smtClean="0">
                <a:effectLst>
                  <a:glow rad="63500">
                    <a:schemeClr val="accent3">
                      <a:satMod val="175000"/>
                      <a:alpha val="40000"/>
                    </a:schemeClr>
                  </a:glow>
                </a:effectLst>
                <a:latin typeface="Century" pitchFamily="18" charset="0"/>
              </a:rPr>
              <a:t>5. </a:t>
            </a:r>
            <a:r>
              <a:rPr lang="ru-RU" sz="1600" dirty="0" err="1" smtClean="0">
                <a:effectLst>
                  <a:glow rad="63500">
                    <a:schemeClr val="accent3">
                      <a:satMod val="175000"/>
                      <a:alpha val="40000"/>
                    </a:schemeClr>
                  </a:glow>
                </a:effectLst>
                <a:latin typeface="Century" pitchFamily="18" charset="0"/>
              </a:rPr>
              <a:t>Ведміцький</a:t>
            </a:r>
            <a:r>
              <a:rPr lang="ru-RU" sz="1600" dirty="0" smtClean="0">
                <a:effectLst>
                  <a:glow rad="63500">
                    <a:schemeClr val="accent3">
                      <a:satMod val="175000"/>
                      <a:alpha val="40000"/>
                    </a:schemeClr>
                  </a:glow>
                </a:effectLst>
                <a:latin typeface="Century" pitchFamily="18" charset="0"/>
              </a:rPr>
              <a:t>, Ю. Г. </a:t>
            </a:r>
            <a:r>
              <a:rPr lang="ru-RU" sz="1600" dirty="0" err="1" smtClean="0">
                <a:effectLst>
                  <a:glow rad="63500">
                    <a:schemeClr val="accent3">
                      <a:satMod val="175000"/>
                      <a:alpha val="40000"/>
                    </a:schemeClr>
                  </a:glow>
                </a:effectLst>
                <a:latin typeface="Century" pitchFamily="18" charset="0"/>
              </a:rPr>
              <a:t>Елементи</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теорії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електродинамічного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моделювання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вимірювального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перетворення</a:t>
            </a:r>
            <a:r>
              <a:rPr lang="ru-RU" sz="1600" dirty="0" smtClean="0">
                <a:effectLst>
                  <a:glow rad="63500">
                    <a:schemeClr val="accent3">
                      <a:satMod val="175000"/>
                      <a:alpha val="40000"/>
                    </a:schemeClr>
                  </a:glow>
                </a:effectLst>
                <a:latin typeface="Century" pitchFamily="18" charset="0"/>
              </a:rPr>
              <a:t> моменту </a:t>
            </a:r>
            <a:r>
              <a:rPr lang="ru-RU" sz="1600" dirty="0" err="1" smtClean="0">
                <a:effectLst>
                  <a:glow rad="63500">
                    <a:schemeClr val="accent3">
                      <a:satMod val="175000"/>
                      <a:alpha val="40000"/>
                    </a:schemeClr>
                  </a:glow>
                </a:effectLst>
                <a:latin typeface="Century" pitchFamily="18" charset="0"/>
              </a:rPr>
              <a:t>інерції</a:t>
            </a:r>
            <a:r>
              <a:rPr lang="ru-RU" sz="1600" dirty="0" smtClean="0">
                <a:effectLst>
                  <a:glow rad="63500">
                    <a:schemeClr val="accent3">
                      <a:satMod val="175000"/>
                      <a:alpha val="40000"/>
                    </a:schemeClr>
                  </a:glow>
                </a:effectLst>
                <a:latin typeface="Century" pitchFamily="18" charset="0"/>
              </a:rPr>
              <a:t>. Перша та друга </a:t>
            </a:r>
            <a:r>
              <a:rPr lang="ru-RU" sz="1600" dirty="0" err="1" smtClean="0">
                <a:effectLst>
                  <a:glow rad="63500">
                    <a:schemeClr val="accent3">
                      <a:satMod val="175000"/>
                      <a:alpha val="40000"/>
                    </a:schemeClr>
                  </a:glow>
                </a:effectLst>
                <a:latin typeface="Century" pitchFamily="18" charset="0"/>
              </a:rPr>
              <a:t>електродинамічні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моделі</a:t>
            </a:r>
            <a:r>
              <a:rPr lang="ru-RU" sz="1600" dirty="0" smtClean="0">
                <a:effectLst>
                  <a:glow rad="63500">
                    <a:schemeClr val="accent3">
                      <a:satMod val="175000"/>
                      <a:alpha val="40000"/>
                    </a:schemeClr>
                  </a:glow>
                </a:effectLst>
                <a:latin typeface="Century" pitchFamily="18" charset="0"/>
              </a:rPr>
              <a:t> / Ю. Г. </a:t>
            </a:r>
            <a:r>
              <a:rPr lang="ru-RU" sz="1600" dirty="0" err="1" smtClean="0">
                <a:effectLst>
                  <a:glow rad="63500">
                    <a:schemeClr val="accent3">
                      <a:satMod val="175000"/>
                      <a:alpha val="40000"/>
                    </a:schemeClr>
                  </a:glow>
                </a:effectLst>
                <a:latin typeface="Century" pitchFamily="18" charset="0"/>
              </a:rPr>
              <a:t>Ведміцький</a:t>
            </a:r>
            <a:r>
              <a:rPr lang="ru-RU" sz="1600" dirty="0" smtClean="0">
                <a:effectLst>
                  <a:glow rad="63500">
                    <a:schemeClr val="accent3">
                      <a:satMod val="175000"/>
                      <a:alpha val="40000"/>
                    </a:schemeClr>
                  </a:glow>
                </a:effectLst>
                <a:latin typeface="Century" pitchFamily="18" charset="0"/>
              </a:rPr>
              <a:t>,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Вінницького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політехнічного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інституту</a:t>
            </a:r>
            <a:r>
              <a:rPr lang="ru-RU" sz="1600" dirty="0" smtClean="0">
                <a:effectLst>
                  <a:glow rad="63500">
                    <a:schemeClr val="accent3">
                      <a:satMod val="175000"/>
                      <a:alpha val="40000"/>
                    </a:schemeClr>
                  </a:glow>
                </a:effectLst>
                <a:latin typeface="Century" pitchFamily="18" charset="0"/>
              </a:rPr>
              <a:t>. – 2010. – № 1. – С. 7-12.</a:t>
            </a:r>
            <a:r>
              <a:rPr lang="uk-UA" sz="1600" dirty="0" smtClean="0">
                <a:effectLst>
                  <a:glow rad="63500">
                    <a:schemeClr val="accent3">
                      <a:satMod val="175000"/>
                      <a:alpha val="40000"/>
                    </a:schemeClr>
                  </a:glow>
                </a:effectLst>
                <a:latin typeface="Century" pitchFamily="18" charset="0"/>
              </a:rPr>
              <a:t> </a:t>
            </a:r>
            <a:endParaRPr lang="en-US" sz="1400" dirty="0" smtClean="0">
              <a:effectLst>
                <a:glow rad="63500">
                  <a:schemeClr val="accent3">
                    <a:satMod val="175000"/>
                    <a:alpha val="40000"/>
                  </a:schemeClr>
                </a:glow>
              </a:effectLst>
              <a:latin typeface="Century" pitchFamily="18" charset="0"/>
            </a:endParaRPr>
          </a:p>
        </p:txBody>
      </p:sp>
      <p:sp>
        <p:nvSpPr>
          <p:cNvPr id="5" name="TextBox 4"/>
          <p:cNvSpPr txBox="1"/>
          <p:nvPr/>
        </p:nvSpPr>
        <p:spPr>
          <a:xfrm>
            <a:off x="785786" y="-24"/>
            <a:ext cx="7215238" cy="1200329"/>
          </a:xfrm>
          <a:prstGeom prst="rect">
            <a:avLst/>
          </a:prstGeom>
          <a:noFill/>
        </p:spPr>
        <p:txBody>
          <a:bodyPr wrap="square" rtlCol="0">
            <a:spAutoFit/>
          </a:bodyPr>
          <a:lstStyle/>
          <a:p>
            <a:pPr algn="ctr"/>
            <a:r>
              <a:rPr lang="uk-UA"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reflection blurRad="6350" stA="55000" endA="300" endPos="45500" dir="5400000" sy="-100000" algn="bl" rotWithShape="0"/>
                </a:effectLst>
                <a:latin typeface="Century" pitchFamily="18" charset="0"/>
              </a:rPr>
              <a:t>Статті </a:t>
            </a:r>
          </a:p>
          <a:p>
            <a:pPr algn="ctr"/>
            <a:r>
              <a:rPr lang="uk-UA"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reflection blurRad="6350" stA="55000" endA="300" endPos="45500" dir="5400000" sy="-100000" algn="bl" rotWithShape="0"/>
                </a:effectLst>
                <a:latin typeface="Century" pitchFamily="18" charset="0"/>
              </a:rPr>
              <a:t>в періодичних виданнях</a:t>
            </a:r>
            <a:endParaRPr lang="ru-RU"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reflection blurRad="6350" stA="55000" endA="300" endPos="45500" dir="5400000" sy="-100000" algn="bl" rotWithShape="0"/>
              </a:effectLst>
              <a:latin typeface="Century"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sp>
        <p:nvSpPr>
          <p:cNvPr id="3" name="Прямоугольник 2"/>
          <p:cNvSpPr/>
          <p:nvPr/>
        </p:nvSpPr>
        <p:spPr>
          <a:xfrm>
            <a:off x="-32" y="71414"/>
            <a:ext cx="8786874" cy="6140142"/>
          </a:xfrm>
          <a:prstGeom prst="rect">
            <a:avLst/>
          </a:prstGeom>
        </p:spPr>
        <p:txBody>
          <a:bodyPr wrap="square">
            <a:spAutoFit/>
          </a:bodyPr>
          <a:lstStyle/>
          <a:p>
            <a:pPr marL="84138" algn="just">
              <a:spcAft>
                <a:spcPts val="600"/>
              </a:spcAft>
            </a:pPr>
            <a:r>
              <a:rPr lang="uk-UA" sz="1600" dirty="0" smtClean="0">
                <a:effectLst>
                  <a:glow rad="63500">
                    <a:schemeClr val="accent3">
                      <a:satMod val="175000"/>
                      <a:alpha val="40000"/>
                    </a:schemeClr>
                  </a:glow>
                </a:effectLst>
                <a:latin typeface="Century" pitchFamily="18" charset="0"/>
              </a:rPr>
              <a:t>6. </a:t>
            </a:r>
            <a:r>
              <a:rPr lang="uk-UA" sz="1600" dirty="0" err="1" smtClean="0">
                <a:effectLst>
                  <a:glow rad="63500">
                    <a:schemeClr val="accent3">
                      <a:satMod val="175000"/>
                      <a:alpha val="40000"/>
                    </a:schemeClr>
                  </a:glow>
                </a:effectLst>
                <a:latin typeface="Century" pitchFamily="18" charset="0"/>
              </a:rPr>
              <a:t>Ведміцький</a:t>
            </a:r>
            <a:r>
              <a:rPr lang="uk-UA" sz="1600" dirty="0" smtClean="0">
                <a:effectLst>
                  <a:glow rad="63500">
                    <a:schemeClr val="accent3">
                      <a:satMod val="175000"/>
                      <a:alpha val="40000"/>
                    </a:schemeClr>
                  </a:glow>
                </a:effectLst>
                <a:latin typeface="Century" pitchFamily="18" charset="0"/>
              </a:rPr>
              <a:t>, Ю. Г. Момент інерції деформованого циліндра / Ю. Г. </a:t>
            </a:r>
            <a:r>
              <a:rPr lang="uk-UA" sz="1600" dirty="0" err="1" smtClean="0">
                <a:effectLst>
                  <a:glow rad="63500">
                    <a:schemeClr val="accent3">
                      <a:satMod val="175000"/>
                      <a:alpha val="40000"/>
                    </a:schemeClr>
                  </a:glow>
                </a:effectLst>
                <a:latin typeface="Century" pitchFamily="18" charset="0"/>
              </a:rPr>
              <a:t>Ведміцький</a:t>
            </a:r>
            <a:r>
              <a:rPr lang="uk-UA" sz="1600" dirty="0" smtClean="0">
                <a:effectLst>
                  <a:glow rad="63500">
                    <a:schemeClr val="accent3">
                      <a:satMod val="175000"/>
                      <a:alpha val="40000"/>
                    </a:schemeClr>
                  </a:glow>
                </a:effectLst>
                <a:latin typeface="Century" pitchFamily="18" charset="0"/>
              </a:rPr>
              <a:t>, </a:t>
            </a:r>
            <a:r>
              <a:rPr lang="uk-UA" sz="1600" b="1" dirty="0" smtClean="0">
                <a:effectLst>
                  <a:glow rad="63500">
                    <a:schemeClr val="accent3">
                      <a:satMod val="175000"/>
                      <a:alpha val="40000"/>
                    </a:schemeClr>
                  </a:glow>
                </a:effectLst>
                <a:latin typeface="Century" pitchFamily="18" charset="0"/>
              </a:rPr>
              <a:t>В. В. Кухарчук </a:t>
            </a:r>
            <a:r>
              <a:rPr lang="uk-UA" sz="1600" dirty="0" smtClean="0">
                <a:effectLst>
                  <a:glow rad="63500">
                    <a:schemeClr val="accent3">
                      <a:satMod val="175000"/>
                      <a:alpha val="40000"/>
                    </a:schemeClr>
                  </a:glow>
                </a:effectLst>
                <a:latin typeface="Century" pitchFamily="18" charset="0"/>
              </a:rPr>
              <a:t>// Вісник Вінницького політехнічного інституту. – 2010. – № 2. – С. 25-33.</a:t>
            </a:r>
          </a:p>
          <a:p>
            <a:pPr marL="84138" algn="just">
              <a:spcAft>
                <a:spcPts val="600"/>
              </a:spcAft>
            </a:pPr>
            <a:r>
              <a:rPr lang="uk-UA" sz="1600" dirty="0" smtClean="0">
                <a:effectLst>
                  <a:glow rad="63500">
                    <a:schemeClr val="accent3">
                      <a:satMod val="175000"/>
                      <a:alpha val="40000"/>
                    </a:schemeClr>
                  </a:glow>
                </a:effectLst>
                <a:latin typeface="Century" pitchFamily="18" charset="0"/>
              </a:rPr>
              <a:t>7. </a:t>
            </a:r>
            <a:r>
              <a:rPr lang="uk-UA" sz="1600" dirty="0" err="1" smtClean="0">
                <a:effectLst>
                  <a:glow rad="63500">
                    <a:schemeClr val="accent3">
                      <a:satMod val="175000"/>
                      <a:alpha val="40000"/>
                    </a:schemeClr>
                  </a:glow>
                </a:effectLst>
                <a:latin typeface="Century" pitchFamily="18" charset="0"/>
              </a:rPr>
              <a:t>Ведміцький</a:t>
            </a:r>
            <a:r>
              <a:rPr lang="uk-UA" sz="1600" dirty="0" smtClean="0">
                <a:effectLst>
                  <a:glow rad="63500">
                    <a:schemeClr val="accent3">
                      <a:satMod val="175000"/>
                      <a:alpha val="40000"/>
                    </a:schemeClr>
                  </a:glow>
                </a:effectLst>
                <a:latin typeface="Century" pitchFamily="18" charset="0"/>
              </a:rPr>
              <a:t>, Ю. Г. Перехідні комплексні схеми, закони </a:t>
            </a:r>
            <a:r>
              <a:rPr lang="uk-UA" sz="1600" dirty="0" err="1" smtClean="0">
                <a:effectLst>
                  <a:glow rad="63500">
                    <a:schemeClr val="accent3">
                      <a:satMod val="175000"/>
                      <a:alpha val="40000"/>
                    </a:schemeClr>
                  </a:glow>
                </a:effectLst>
                <a:latin typeface="Century" pitchFamily="18" charset="0"/>
              </a:rPr>
              <a:t>Кірхгофа</a:t>
            </a:r>
            <a:r>
              <a:rPr lang="uk-UA" sz="1600" dirty="0" smtClean="0">
                <a:effectLst>
                  <a:glow rad="63500">
                    <a:schemeClr val="accent3">
                      <a:satMod val="175000"/>
                      <a:alpha val="40000"/>
                    </a:schemeClr>
                  </a:glow>
                </a:effectLst>
                <a:latin typeface="Century" pitchFamily="18" charset="0"/>
              </a:rPr>
              <a:t> та компонентні співвідношення в комплексно-часовій формі відображення / Ю. Г. </a:t>
            </a:r>
            <a:r>
              <a:rPr lang="uk-UA" sz="1600" dirty="0" err="1" smtClean="0">
                <a:effectLst>
                  <a:glow rad="63500">
                    <a:schemeClr val="accent3">
                      <a:satMod val="175000"/>
                      <a:alpha val="40000"/>
                    </a:schemeClr>
                  </a:glow>
                </a:effectLst>
                <a:latin typeface="Century" pitchFamily="18" charset="0"/>
              </a:rPr>
              <a:t>Ведміцький</a:t>
            </a:r>
            <a:r>
              <a:rPr lang="uk-UA" sz="1600" dirty="0" smtClean="0">
                <a:effectLst>
                  <a:glow rad="63500">
                    <a:schemeClr val="accent3">
                      <a:satMod val="175000"/>
                      <a:alpha val="40000"/>
                    </a:schemeClr>
                  </a:glow>
                </a:effectLst>
                <a:latin typeface="Century" pitchFamily="18" charset="0"/>
              </a:rPr>
              <a:t>, </a:t>
            </a:r>
            <a:r>
              <a:rPr lang="uk-UA" sz="1600" b="1" dirty="0" smtClean="0">
                <a:effectLst>
                  <a:glow rad="63500">
                    <a:schemeClr val="accent3">
                      <a:satMod val="175000"/>
                      <a:alpha val="40000"/>
                    </a:schemeClr>
                  </a:glow>
                </a:effectLst>
                <a:latin typeface="Century" pitchFamily="18" charset="0"/>
              </a:rPr>
              <a:t>В. В. Кухарчук </a:t>
            </a:r>
            <a:r>
              <a:rPr lang="uk-UA" sz="1600" dirty="0" smtClean="0">
                <a:effectLst>
                  <a:glow rad="63500">
                    <a:schemeClr val="accent3">
                      <a:satMod val="175000"/>
                      <a:alpha val="40000"/>
                    </a:schemeClr>
                  </a:glow>
                </a:effectLst>
                <a:latin typeface="Century" pitchFamily="18" charset="0"/>
              </a:rPr>
              <a:t>// Наукові праці Вінницького національного технічного університету. – 2015. – № 1. – С. 1-10. – Режим доступу: </a:t>
            </a:r>
            <a:r>
              <a:rPr lang="en-US" sz="1600" dirty="0" smtClean="0">
                <a:effectLst>
                  <a:glow rad="63500">
                    <a:schemeClr val="accent3">
                      <a:satMod val="175000"/>
                      <a:alpha val="40000"/>
                    </a:schemeClr>
                  </a:glow>
                </a:effectLst>
                <a:latin typeface="Century" pitchFamily="18" charset="0"/>
              </a:rPr>
              <a:t>http://praci.vntu.edu.ua/index.php/praci/article/view/435/433. - </a:t>
            </a:r>
            <a:r>
              <a:rPr lang="uk-UA" sz="1600" dirty="0" smtClean="0">
                <a:effectLst>
                  <a:glow rad="63500">
                    <a:schemeClr val="accent3">
                      <a:satMod val="175000"/>
                      <a:alpha val="40000"/>
                    </a:schemeClr>
                  </a:glow>
                </a:effectLst>
                <a:latin typeface="Century" pitchFamily="18" charset="0"/>
              </a:rPr>
              <a:t>Назва з екрана. - Дата перегляду: 23.03.16.</a:t>
            </a:r>
            <a:r>
              <a:rPr lang="ru-RU" sz="1600" b="1" dirty="0" smtClean="0">
                <a:effectLst>
                  <a:glow rad="63500">
                    <a:schemeClr val="accent3">
                      <a:satMod val="175000"/>
                      <a:alpha val="40000"/>
                    </a:schemeClr>
                  </a:glow>
                </a:effectLst>
                <a:latin typeface="Century" pitchFamily="18" charset="0"/>
              </a:rPr>
              <a:t> </a:t>
            </a:r>
          </a:p>
          <a:p>
            <a:pPr marL="84138" algn="just">
              <a:spcAft>
                <a:spcPts val="600"/>
              </a:spcAft>
            </a:pPr>
            <a:r>
              <a:rPr lang="ru-RU" sz="1600" dirty="0" smtClean="0">
                <a:effectLst>
                  <a:glow rad="63500">
                    <a:schemeClr val="accent3">
                      <a:satMod val="175000"/>
                      <a:alpha val="40000"/>
                    </a:schemeClr>
                  </a:glow>
                </a:effectLst>
                <a:latin typeface="Century" pitchFamily="18" charset="0"/>
              </a:rPr>
              <a:t>8. </a:t>
            </a:r>
            <a:r>
              <a:rPr lang="ru-RU" sz="1600" dirty="0" err="1" smtClean="0">
                <a:effectLst>
                  <a:glow rad="63500">
                    <a:schemeClr val="accent3">
                      <a:satMod val="175000"/>
                      <a:alpha val="40000"/>
                    </a:schemeClr>
                  </a:glow>
                </a:effectLst>
                <a:latin typeface="Century" pitchFamily="18" charset="0"/>
              </a:rPr>
              <a:t>Ведміцький</a:t>
            </a:r>
            <a:r>
              <a:rPr lang="ru-RU" sz="1600" dirty="0" smtClean="0">
                <a:effectLst>
                  <a:glow rad="63500">
                    <a:schemeClr val="accent3">
                      <a:satMod val="175000"/>
                      <a:alpha val="40000"/>
                    </a:schemeClr>
                  </a:glow>
                </a:effectLst>
                <a:latin typeface="Century" pitchFamily="18" charset="0"/>
              </a:rPr>
              <a:t>, Ю. Г. </a:t>
            </a:r>
            <a:r>
              <a:rPr lang="ru-RU" sz="1600" dirty="0" err="1" smtClean="0">
                <a:effectLst>
                  <a:glow rad="63500">
                    <a:schemeClr val="accent3">
                      <a:satMod val="175000"/>
                      <a:alpha val="40000"/>
                    </a:schemeClr>
                  </a:glow>
                </a:effectLst>
                <a:latin typeface="Century" pitchFamily="18" charset="0"/>
              </a:rPr>
              <a:t>Узагальнена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математична</a:t>
            </a:r>
            <a:r>
              <a:rPr lang="ru-RU" sz="1600" dirty="0" smtClean="0">
                <a:effectLst>
                  <a:glow rad="63500">
                    <a:schemeClr val="accent3">
                      <a:satMod val="175000"/>
                      <a:alpha val="40000"/>
                    </a:schemeClr>
                  </a:glow>
                </a:effectLst>
                <a:latin typeface="Century" pitchFamily="18" charset="0"/>
              </a:rPr>
              <a:t> модель </a:t>
            </a:r>
            <a:r>
              <a:rPr lang="ru-RU" sz="1600" dirty="0" err="1" smtClean="0">
                <a:effectLst>
                  <a:glow rad="63500">
                    <a:schemeClr val="accent3">
                      <a:satMod val="175000"/>
                      <a:alpha val="40000"/>
                    </a:schemeClr>
                  </a:glow>
                </a:effectLst>
                <a:latin typeface="Century" pitchFamily="18" charset="0"/>
              </a:rPr>
              <a:t>просторово-оптичного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перетворення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кутової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швидкості</a:t>
            </a:r>
            <a:r>
              <a:rPr lang="ru-RU" sz="1600" dirty="0" smtClean="0">
                <a:effectLst>
                  <a:glow rad="63500">
                    <a:schemeClr val="accent3">
                      <a:satMod val="175000"/>
                      <a:alpha val="40000"/>
                    </a:schemeClr>
                  </a:glow>
                </a:effectLst>
                <a:latin typeface="Century" pitchFamily="18" charset="0"/>
              </a:rPr>
              <a:t> та моменту </a:t>
            </a:r>
            <a:r>
              <a:rPr lang="ru-RU" sz="1600" dirty="0" err="1" smtClean="0">
                <a:effectLst>
                  <a:glow rad="63500">
                    <a:schemeClr val="accent3">
                      <a:satMod val="175000"/>
                      <a:alpha val="40000"/>
                    </a:schemeClr>
                  </a:glow>
                </a:effectLst>
                <a:latin typeface="Century" pitchFamily="18" charset="0"/>
              </a:rPr>
              <a:t>інерції</a:t>
            </a:r>
            <a:r>
              <a:rPr lang="ru-RU" sz="1600" dirty="0" smtClean="0">
                <a:effectLst>
                  <a:glow rad="63500">
                    <a:schemeClr val="accent3">
                      <a:satMod val="175000"/>
                      <a:alpha val="40000"/>
                    </a:schemeClr>
                  </a:glow>
                </a:effectLst>
                <a:latin typeface="Century" pitchFamily="18" charset="0"/>
              </a:rPr>
              <a:t> в задачах </a:t>
            </a:r>
            <a:r>
              <a:rPr lang="ru-RU" sz="1600" dirty="0" err="1" smtClean="0">
                <a:effectLst>
                  <a:glow rad="63500">
                    <a:schemeClr val="accent3">
                      <a:satMod val="175000"/>
                      <a:alpha val="40000"/>
                    </a:schemeClr>
                  </a:glow>
                </a:effectLst>
                <a:latin typeface="Century" pitchFamily="18" charset="0"/>
              </a:rPr>
              <a:t>аналізу</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a:t>
            </a:r>
            <a:r>
              <a:rPr lang="ru-RU" sz="1600" dirty="0" smtClean="0">
                <a:effectLst>
                  <a:glow rad="63500">
                    <a:schemeClr val="accent3">
                      <a:satMod val="175000"/>
                      <a:alpha val="40000"/>
                    </a:schemeClr>
                  </a:glow>
                </a:effectLst>
                <a:latin typeface="Century" pitchFamily="18" charset="0"/>
              </a:rPr>
              <a:t> синтезу / Ю. Г. </a:t>
            </a:r>
            <a:r>
              <a:rPr lang="ru-RU" sz="1600" dirty="0" err="1" smtClean="0">
                <a:effectLst>
                  <a:glow rad="63500">
                    <a:schemeClr val="accent3">
                      <a:satMod val="175000"/>
                      <a:alpha val="40000"/>
                    </a:schemeClr>
                  </a:glow>
                </a:effectLst>
                <a:latin typeface="Century" pitchFamily="18" charset="0"/>
              </a:rPr>
              <a:t>Ведміцький</a:t>
            </a:r>
            <a:r>
              <a:rPr lang="ru-RU" sz="1600" dirty="0" smtClean="0">
                <a:effectLst>
                  <a:glow rad="63500">
                    <a:schemeClr val="accent3">
                      <a:satMod val="175000"/>
                      <a:alpha val="40000"/>
                    </a:schemeClr>
                  </a:glow>
                </a:effectLst>
                <a:latin typeface="Century" pitchFamily="18" charset="0"/>
              </a:rPr>
              <a:t>,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ВПІ. – 2007. – № 4. – С. 7-14.</a:t>
            </a:r>
            <a:r>
              <a:rPr lang="uk-UA" sz="1600" dirty="0" smtClean="0">
                <a:effectLst>
                  <a:glow rad="63500">
                    <a:schemeClr val="accent3">
                      <a:satMod val="175000"/>
                      <a:alpha val="40000"/>
                    </a:schemeClr>
                  </a:glow>
                </a:effectLst>
                <a:latin typeface="Century" pitchFamily="18" charset="0"/>
              </a:rPr>
              <a:t> </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uk-UA" sz="1600" dirty="0" smtClean="0">
                <a:effectLst>
                  <a:glow rad="63500">
                    <a:schemeClr val="accent3">
                      <a:satMod val="175000"/>
                      <a:alpha val="40000"/>
                    </a:schemeClr>
                  </a:glow>
                </a:effectLst>
                <a:latin typeface="Century" pitchFamily="18" charset="0"/>
              </a:rPr>
              <a:t>9. Визначення фонових, </a:t>
            </a:r>
            <a:r>
              <a:rPr lang="uk-UA" sz="1600" dirty="0" err="1" smtClean="0">
                <a:effectLst>
                  <a:glow rad="63500">
                    <a:schemeClr val="accent3">
                      <a:satMod val="175000"/>
                      <a:alpha val="40000"/>
                    </a:schemeClr>
                  </a:glow>
                </a:effectLst>
                <a:latin typeface="Century" pitchFamily="18" charset="0"/>
              </a:rPr>
              <a:t>електро-</a:t>
            </a:r>
            <a:r>
              <a:rPr lang="uk-UA" sz="1600" dirty="0" smtClean="0">
                <a:effectLst>
                  <a:glow rad="63500">
                    <a:schemeClr val="accent3">
                      <a:satMod val="175000"/>
                      <a:alpha val="40000"/>
                    </a:schemeClr>
                  </a:glow>
                </a:effectLst>
                <a:latin typeface="Century" pitchFamily="18" charset="0"/>
              </a:rPr>
              <a:t> та гідродинамічних складових амплітудно-частотно-часового спектру </a:t>
            </a:r>
            <a:r>
              <a:rPr lang="uk-UA" sz="1600" dirty="0" err="1" smtClean="0">
                <a:effectLst>
                  <a:glow rad="63500">
                    <a:schemeClr val="accent3">
                      <a:satMod val="175000"/>
                      <a:alpha val="40000"/>
                    </a:schemeClr>
                  </a:glow>
                </a:effectLst>
                <a:latin typeface="Century" pitchFamily="18" charset="0"/>
              </a:rPr>
              <a:t>вібросигналу</a:t>
            </a:r>
            <a:r>
              <a:rPr lang="uk-UA" sz="1600" dirty="0" smtClean="0">
                <a:effectLst>
                  <a:glow rad="63500">
                    <a:schemeClr val="accent3">
                      <a:satMod val="175000"/>
                      <a:alpha val="40000"/>
                    </a:schemeClr>
                  </a:glow>
                </a:effectLst>
                <a:latin typeface="Century" pitchFamily="18" charset="0"/>
              </a:rPr>
              <a:t> 3-го гідроагрегату Дністровської ГЕС-2 / </a:t>
            </a:r>
            <a:r>
              <a:rPr lang="uk-UA" sz="1600" b="1" dirty="0" smtClean="0">
                <a:effectLst>
                  <a:glow rad="63500">
                    <a:schemeClr val="accent3">
                      <a:satMod val="175000"/>
                      <a:alpha val="40000"/>
                    </a:schemeClr>
                  </a:glow>
                </a:effectLst>
                <a:latin typeface="Century" pitchFamily="18" charset="0"/>
              </a:rPr>
              <a:t>В. В. Кухарчук</a:t>
            </a:r>
            <a:r>
              <a:rPr lang="uk-UA" sz="1600" dirty="0" smtClean="0">
                <a:effectLst>
                  <a:glow rad="63500">
                    <a:schemeClr val="accent3">
                      <a:satMod val="175000"/>
                      <a:alpha val="40000"/>
                    </a:schemeClr>
                  </a:glow>
                </a:effectLst>
                <a:latin typeface="Century" pitchFamily="18" charset="0"/>
              </a:rPr>
              <a:t>, С. Ш. </a:t>
            </a:r>
            <a:r>
              <a:rPr lang="uk-UA" sz="1600" dirty="0" err="1" smtClean="0">
                <a:effectLst>
                  <a:glow rad="63500">
                    <a:schemeClr val="accent3">
                      <a:satMod val="175000"/>
                      <a:alpha val="40000"/>
                    </a:schemeClr>
                  </a:glow>
                </a:effectLst>
                <a:latin typeface="Century" pitchFamily="18" charset="0"/>
              </a:rPr>
              <a:t>Кацив</a:t>
            </a:r>
            <a:r>
              <a:rPr lang="uk-UA" sz="1600" dirty="0" smtClean="0">
                <a:effectLst>
                  <a:glow rad="63500">
                    <a:schemeClr val="accent3">
                      <a:satMod val="175000"/>
                      <a:alpha val="40000"/>
                    </a:schemeClr>
                  </a:glow>
                </a:effectLst>
                <a:latin typeface="Century" pitchFamily="18" charset="0"/>
              </a:rPr>
              <a:t>, В. В. </a:t>
            </a:r>
            <a:r>
              <a:rPr lang="uk-UA" sz="1600" dirty="0" err="1" smtClean="0">
                <a:effectLst>
                  <a:glow rad="63500">
                    <a:schemeClr val="accent3">
                      <a:satMod val="175000"/>
                      <a:alpha val="40000"/>
                    </a:schemeClr>
                  </a:glow>
                </a:effectLst>
                <a:latin typeface="Century" pitchFamily="18" charset="0"/>
              </a:rPr>
              <a:t>Усов</a:t>
            </a:r>
            <a:r>
              <a:rPr lang="uk-UA" sz="1600" dirty="0" smtClean="0">
                <a:effectLst>
                  <a:glow rad="63500">
                    <a:schemeClr val="accent3">
                      <a:satMod val="175000"/>
                      <a:alpha val="40000"/>
                    </a:schemeClr>
                  </a:glow>
                </a:effectLst>
                <a:latin typeface="Century" pitchFamily="18" charset="0"/>
              </a:rPr>
              <a:t> [та ін.] // Оптико-електронні інформаційно-енергетичні технології. – 2014. – № 2. – С. 29-34.</a:t>
            </a:r>
          </a:p>
          <a:p>
            <a:pPr marL="84138" algn="just">
              <a:spcAft>
                <a:spcPts val="600"/>
              </a:spcAft>
            </a:pPr>
            <a:r>
              <a:rPr lang="uk-UA" sz="1600" dirty="0" smtClean="0">
                <a:effectLst>
                  <a:glow rad="63500">
                    <a:schemeClr val="accent3">
                      <a:satMod val="175000"/>
                      <a:alpha val="40000"/>
                    </a:schemeClr>
                  </a:glow>
                </a:effectLst>
                <a:latin typeface="Century" pitchFamily="18" charset="0"/>
              </a:rPr>
              <a:t> 10. </a:t>
            </a:r>
            <a:r>
              <a:rPr lang="uk-UA" sz="1600" dirty="0" err="1" smtClean="0">
                <a:effectLst>
                  <a:glow rad="63500">
                    <a:schemeClr val="accent3">
                      <a:satMod val="175000"/>
                      <a:alpha val="40000"/>
                    </a:schemeClr>
                  </a:glow>
                </a:effectLst>
                <a:latin typeface="Century" pitchFamily="18" charset="0"/>
              </a:rPr>
              <a:t>Граняк</a:t>
            </a:r>
            <a:r>
              <a:rPr lang="uk-UA" sz="1600" dirty="0" smtClean="0">
                <a:effectLst>
                  <a:glow rad="63500">
                    <a:schemeClr val="accent3">
                      <a:satMod val="175000"/>
                      <a:alpha val="40000"/>
                    </a:schemeClr>
                  </a:glow>
                </a:effectLst>
                <a:latin typeface="Century" pitchFamily="18" charset="0"/>
              </a:rPr>
              <a:t>, В. Ф. Компенсаційний метод та засіб вимірювання різниці фаз високочастотних електромагнітних сигналів / В. Ф. </a:t>
            </a:r>
            <a:r>
              <a:rPr lang="uk-UA" sz="1600" dirty="0" err="1" smtClean="0">
                <a:effectLst>
                  <a:glow rad="63500">
                    <a:schemeClr val="accent3">
                      <a:satMod val="175000"/>
                      <a:alpha val="40000"/>
                    </a:schemeClr>
                  </a:glow>
                </a:effectLst>
                <a:latin typeface="Century" pitchFamily="18" charset="0"/>
              </a:rPr>
              <a:t>Граняк</a:t>
            </a:r>
            <a:r>
              <a:rPr lang="uk-UA" sz="1600" dirty="0" smtClean="0">
                <a:effectLst>
                  <a:glow rad="63500">
                    <a:schemeClr val="accent3">
                      <a:satMod val="175000"/>
                      <a:alpha val="40000"/>
                    </a:schemeClr>
                  </a:glow>
                </a:effectLst>
                <a:latin typeface="Century" pitchFamily="18" charset="0"/>
              </a:rPr>
              <a:t>, </a:t>
            </a:r>
            <a:r>
              <a:rPr lang="uk-UA" sz="1600" b="1" dirty="0" smtClean="0">
                <a:effectLst>
                  <a:glow rad="63500">
                    <a:schemeClr val="accent3">
                      <a:satMod val="175000"/>
                      <a:alpha val="40000"/>
                    </a:schemeClr>
                  </a:glow>
                </a:effectLst>
                <a:latin typeface="Century" pitchFamily="18" charset="0"/>
              </a:rPr>
              <a:t>В. В. Кухарчук </a:t>
            </a:r>
            <a:r>
              <a:rPr lang="uk-UA" sz="1600" dirty="0" smtClean="0">
                <a:effectLst>
                  <a:glow rad="63500">
                    <a:schemeClr val="accent3">
                      <a:satMod val="175000"/>
                      <a:alpha val="40000"/>
                    </a:schemeClr>
                  </a:glow>
                </a:effectLst>
                <a:latin typeface="Century" pitchFamily="18" charset="0"/>
              </a:rPr>
              <a:t>// Вісник Вінницького політехнічного інституту. – 2016. – № 1. – С. 85-90. </a:t>
            </a:r>
          </a:p>
          <a:p>
            <a:pPr marL="84138" algn="just">
              <a:spcAft>
                <a:spcPts val="600"/>
              </a:spcAft>
            </a:pPr>
            <a:r>
              <a:rPr lang="uk-UA" sz="1600" dirty="0" smtClean="0">
                <a:effectLst>
                  <a:glow rad="63500">
                    <a:schemeClr val="accent3">
                      <a:satMod val="175000"/>
                      <a:alpha val="40000"/>
                    </a:schemeClr>
                  </a:glow>
                </a:effectLst>
                <a:latin typeface="Century" pitchFamily="18" charset="0"/>
              </a:rPr>
              <a:t>11. Дослідження залежності параметрів затухання та зміщення фази електромагнітних хвиль від вологості середовища їх поширення / </a:t>
            </a:r>
            <a:r>
              <a:rPr lang="uk-UA" sz="1600" b="1" dirty="0" smtClean="0">
                <a:effectLst>
                  <a:glow rad="63500">
                    <a:schemeClr val="accent3">
                      <a:satMod val="175000"/>
                      <a:alpha val="40000"/>
                    </a:schemeClr>
                  </a:glow>
                </a:effectLst>
                <a:latin typeface="Century" pitchFamily="18" charset="0"/>
              </a:rPr>
              <a:t>В. В. Кухарчук</a:t>
            </a:r>
            <a:r>
              <a:rPr lang="uk-UA" sz="1600" dirty="0" smtClean="0">
                <a:effectLst>
                  <a:glow rad="63500">
                    <a:schemeClr val="accent3">
                      <a:satMod val="175000"/>
                      <a:alpha val="40000"/>
                    </a:schemeClr>
                  </a:glow>
                </a:effectLst>
                <a:latin typeface="Century" pitchFamily="18" charset="0"/>
              </a:rPr>
              <a:t>, В. В. </a:t>
            </a:r>
            <a:r>
              <a:rPr lang="uk-UA" sz="1600" dirty="0" err="1" smtClean="0">
                <a:effectLst>
                  <a:glow rad="63500">
                    <a:schemeClr val="accent3">
                      <a:satMod val="175000"/>
                      <a:alpha val="40000"/>
                    </a:schemeClr>
                  </a:glow>
                </a:effectLst>
                <a:latin typeface="Century" pitchFamily="18" charset="0"/>
              </a:rPr>
              <a:t>Богачук</a:t>
            </a:r>
            <a:r>
              <a:rPr lang="uk-UA" sz="1600" dirty="0" smtClean="0">
                <a:effectLst>
                  <a:glow rad="63500">
                    <a:schemeClr val="accent3">
                      <a:satMod val="175000"/>
                      <a:alpha val="40000"/>
                    </a:schemeClr>
                  </a:glow>
                </a:effectLst>
                <a:latin typeface="Century" pitchFamily="18" charset="0"/>
              </a:rPr>
              <a:t>, Ю. О. </a:t>
            </a:r>
            <a:r>
              <a:rPr lang="uk-UA" sz="1600" dirty="0" err="1" smtClean="0">
                <a:effectLst>
                  <a:glow rad="63500">
                    <a:schemeClr val="accent3">
                      <a:satMod val="175000"/>
                      <a:alpha val="40000"/>
                    </a:schemeClr>
                  </a:glow>
                </a:effectLst>
                <a:latin typeface="Century" pitchFamily="18" charset="0"/>
              </a:rPr>
              <a:t>Дмітрієв</a:t>
            </a:r>
            <a:r>
              <a:rPr lang="uk-UA" sz="1600" dirty="0" smtClean="0">
                <a:effectLst>
                  <a:glow rad="63500">
                    <a:schemeClr val="accent3">
                      <a:satMod val="175000"/>
                      <a:alpha val="40000"/>
                    </a:schemeClr>
                  </a:glow>
                </a:effectLst>
                <a:latin typeface="Century" pitchFamily="18" charset="0"/>
              </a:rPr>
              <a:t>, В. Ф. </a:t>
            </a:r>
            <a:r>
              <a:rPr lang="uk-UA" sz="1600" dirty="0" err="1" smtClean="0">
                <a:effectLst>
                  <a:glow rad="63500">
                    <a:schemeClr val="accent3">
                      <a:satMod val="175000"/>
                      <a:alpha val="40000"/>
                    </a:schemeClr>
                  </a:glow>
                </a:effectLst>
                <a:latin typeface="Century" pitchFamily="18" charset="0"/>
              </a:rPr>
              <a:t>Граняк</a:t>
            </a:r>
            <a:r>
              <a:rPr lang="uk-UA" sz="1600" dirty="0" smtClean="0">
                <a:effectLst>
                  <a:glow rad="63500">
                    <a:schemeClr val="accent3">
                      <a:satMod val="175000"/>
                      <a:alpha val="40000"/>
                    </a:schemeClr>
                  </a:glow>
                </a:effectLst>
                <a:latin typeface="Century" pitchFamily="18" charset="0"/>
              </a:rPr>
              <a:t> // Вісник Вінницького політехнічного інституту. – 2011. – № 4. – С. 103-106. </a:t>
            </a:r>
            <a:endParaRPr lang="uk-UA" sz="1600" dirty="0">
              <a:effectLst>
                <a:glow rad="63500">
                  <a:schemeClr val="accent3">
                    <a:satMod val="175000"/>
                    <a:alpha val="40000"/>
                  </a:schemeClr>
                </a:glow>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sp>
        <p:nvSpPr>
          <p:cNvPr id="3" name="Прямоугольник 2"/>
          <p:cNvSpPr/>
          <p:nvPr/>
        </p:nvSpPr>
        <p:spPr>
          <a:xfrm>
            <a:off x="-32" y="71414"/>
            <a:ext cx="8715436" cy="6217087"/>
          </a:xfrm>
          <a:prstGeom prst="rect">
            <a:avLst/>
          </a:prstGeom>
        </p:spPr>
        <p:txBody>
          <a:bodyPr wrap="square">
            <a:spAutoFit/>
          </a:bodyPr>
          <a:lstStyle/>
          <a:p>
            <a:pPr marL="84138" algn="just">
              <a:spcAft>
                <a:spcPts val="600"/>
              </a:spcAft>
            </a:pPr>
            <a:r>
              <a:rPr lang="uk-UA" sz="1600" dirty="0" smtClean="0">
                <a:effectLst>
                  <a:glow rad="63500">
                    <a:schemeClr val="accent3">
                      <a:satMod val="175000"/>
                      <a:alpha val="40000"/>
                    </a:schemeClr>
                  </a:glow>
                </a:effectLst>
                <a:latin typeface="Century" pitchFamily="18" charset="0"/>
              </a:rPr>
              <a:t>12. Заславський, О. М.</a:t>
            </a:r>
            <a:r>
              <a:rPr lang="uk-UA" sz="1600" b="1" dirty="0" smtClean="0">
                <a:effectLst>
                  <a:glow rad="63500">
                    <a:schemeClr val="accent3">
                      <a:satMod val="175000"/>
                      <a:alpha val="40000"/>
                    </a:schemeClr>
                  </a:glow>
                </a:effectLst>
                <a:latin typeface="Century" pitchFamily="18" charset="0"/>
              </a:rPr>
              <a:t> </a:t>
            </a:r>
            <a:r>
              <a:rPr lang="uk-UA" sz="1600" dirty="0" smtClean="0">
                <a:effectLst>
                  <a:glow rad="63500">
                    <a:schemeClr val="accent3">
                      <a:satMod val="175000"/>
                      <a:alpha val="40000"/>
                    </a:schemeClr>
                  </a:glow>
                </a:effectLst>
                <a:latin typeface="Century" pitchFamily="18" charset="0"/>
              </a:rPr>
              <a:t>Вимірювання електричної енергії методом безпосереднього інтегрування та подвійного сканування миттєвих значень струму та напруги / О. М. Заславський, </a:t>
            </a:r>
            <a:r>
              <a:rPr lang="uk-UA" sz="1600" b="1" dirty="0" smtClean="0">
                <a:effectLst>
                  <a:glow rad="63500">
                    <a:schemeClr val="accent3">
                      <a:satMod val="175000"/>
                      <a:alpha val="40000"/>
                    </a:schemeClr>
                  </a:glow>
                </a:effectLst>
                <a:latin typeface="Century" pitchFamily="18" charset="0"/>
              </a:rPr>
              <a:t>В. В. Кухарчук </a:t>
            </a:r>
            <a:r>
              <a:rPr lang="uk-UA" sz="1600" dirty="0" smtClean="0">
                <a:effectLst>
                  <a:glow rad="63500">
                    <a:schemeClr val="accent3">
                      <a:satMod val="175000"/>
                      <a:alpha val="40000"/>
                    </a:schemeClr>
                  </a:glow>
                </a:effectLst>
                <a:latin typeface="Century" pitchFamily="18" charset="0"/>
              </a:rPr>
              <a:t>// Оптико-електронні інформаційно-енергетичні технології. – 2008. – № 1. – С. 193-198. </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uk-UA" sz="1600" dirty="0" smtClean="0">
                <a:effectLst>
                  <a:glow rad="63500">
                    <a:schemeClr val="accent3">
                      <a:satMod val="175000"/>
                      <a:alpha val="40000"/>
                    </a:schemeClr>
                  </a:glow>
                </a:effectLst>
                <a:latin typeface="Century" pitchFamily="18" charset="0"/>
              </a:rPr>
              <a:t>13. Заславський, О. М. Оцінювання похибок трифазних мікропроцесорних лічильників електроенергії, зумовлених взаємовпливом вимірювальних каналів / О. М. Заславський, </a:t>
            </a:r>
            <a:r>
              <a:rPr lang="uk-UA" sz="1600" b="1" dirty="0" smtClean="0">
                <a:effectLst>
                  <a:glow rad="63500">
                    <a:schemeClr val="accent3">
                      <a:satMod val="175000"/>
                      <a:alpha val="40000"/>
                    </a:schemeClr>
                  </a:glow>
                </a:effectLst>
                <a:latin typeface="Century" pitchFamily="18" charset="0"/>
              </a:rPr>
              <a:t>В. В. Кухарчук </a:t>
            </a:r>
            <a:r>
              <a:rPr lang="uk-UA" sz="1600" dirty="0" smtClean="0">
                <a:effectLst>
                  <a:glow rad="63500">
                    <a:schemeClr val="accent3">
                      <a:satMod val="175000"/>
                      <a:alpha val="40000"/>
                    </a:schemeClr>
                  </a:glow>
                </a:effectLst>
                <a:latin typeface="Century" pitchFamily="18" charset="0"/>
              </a:rPr>
              <a:t>// Інформаційні технології та комп'ютерна інженерія. – 2008. – </a:t>
            </a:r>
            <a:r>
              <a:rPr lang="en-US" sz="1600" dirty="0" smtClean="0">
                <a:effectLst>
                  <a:glow rad="63500">
                    <a:schemeClr val="accent3">
                      <a:satMod val="175000"/>
                      <a:alpha val="40000"/>
                    </a:schemeClr>
                  </a:glow>
                </a:effectLst>
                <a:latin typeface="Century" pitchFamily="18" charset="0"/>
              </a:rPr>
              <a:t>N2(12). – </a:t>
            </a:r>
            <a:r>
              <a:rPr lang="uk-UA" sz="1600" dirty="0" smtClean="0">
                <a:effectLst>
                  <a:glow rad="63500">
                    <a:schemeClr val="accent3">
                      <a:satMod val="175000"/>
                      <a:alpha val="40000"/>
                    </a:schemeClr>
                  </a:glow>
                </a:effectLst>
                <a:latin typeface="Century" pitchFamily="18" charset="0"/>
              </a:rPr>
              <a:t>С. 61-65. </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uk-UA" sz="1600" dirty="0" smtClean="0">
                <a:effectLst>
                  <a:glow rad="63500">
                    <a:schemeClr val="accent3">
                      <a:satMod val="175000"/>
                      <a:alpha val="40000"/>
                    </a:schemeClr>
                  </a:glow>
                </a:effectLst>
                <a:latin typeface="Century" pitchFamily="18" charset="0"/>
              </a:rPr>
              <a:t>14. Заславський, О. М. Цифрова корекція </a:t>
            </a:r>
            <a:r>
              <a:rPr lang="uk-UA" sz="1600" dirty="0" err="1" smtClean="0">
                <a:effectLst>
                  <a:glow rad="63500">
                    <a:schemeClr val="accent3">
                      <a:satMod val="175000"/>
                      <a:alpha val="40000"/>
                    </a:schemeClr>
                  </a:glow>
                </a:effectLst>
                <a:latin typeface="Century" pitchFamily="18" charset="0"/>
              </a:rPr>
              <a:t>нелінійностей</a:t>
            </a:r>
            <a:r>
              <a:rPr lang="uk-UA" sz="1600" dirty="0" smtClean="0">
                <a:effectLst>
                  <a:glow rad="63500">
                    <a:schemeClr val="accent3">
                      <a:satMod val="175000"/>
                      <a:alpha val="40000"/>
                    </a:schemeClr>
                  </a:glow>
                </a:effectLst>
                <a:latin typeface="Century" pitchFamily="18" charset="0"/>
              </a:rPr>
              <a:t> трансформаторів струму в мікропроцесорних лічильниках електричної енергії / О. М. Заславський, </a:t>
            </a:r>
            <a:r>
              <a:rPr lang="uk-UA" sz="1600" b="1" dirty="0" smtClean="0">
                <a:effectLst>
                  <a:glow rad="63500">
                    <a:schemeClr val="accent3">
                      <a:satMod val="175000"/>
                      <a:alpha val="40000"/>
                    </a:schemeClr>
                  </a:glow>
                </a:effectLst>
                <a:latin typeface="Century" pitchFamily="18" charset="0"/>
              </a:rPr>
              <a:t>В. В. Кухарчук </a:t>
            </a:r>
            <a:r>
              <a:rPr lang="uk-UA" sz="1600" dirty="0" smtClean="0">
                <a:effectLst>
                  <a:glow rad="63500">
                    <a:schemeClr val="accent3">
                      <a:satMod val="175000"/>
                      <a:alpha val="40000"/>
                    </a:schemeClr>
                  </a:glow>
                </a:effectLst>
                <a:latin typeface="Century" pitchFamily="18" charset="0"/>
              </a:rPr>
              <a:t>// Вісник ВПІ. – 2008. – Вип. 2 (77). – С. 48-55. </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uk-UA" sz="1600" dirty="0" smtClean="0">
                <a:effectLst>
                  <a:glow rad="63500">
                    <a:schemeClr val="accent3">
                      <a:satMod val="175000"/>
                      <a:alpha val="40000"/>
                    </a:schemeClr>
                  </a:glow>
                </a:effectLst>
                <a:latin typeface="Century" pitchFamily="18" charset="0"/>
              </a:rPr>
              <a:t>15</a:t>
            </a:r>
            <a:r>
              <a:rPr lang="uk-UA" sz="1600" b="1" dirty="0" smtClean="0">
                <a:effectLst>
                  <a:glow rad="63500">
                    <a:schemeClr val="accent3">
                      <a:satMod val="175000"/>
                      <a:alpha val="40000"/>
                    </a:schemeClr>
                  </a:glow>
                </a:effectLst>
                <a:latin typeface="Century" pitchFamily="18" charset="0"/>
              </a:rPr>
              <a:t>. Кухарчук, В. В</a:t>
            </a:r>
            <a:r>
              <a:rPr lang="uk-UA" sz="1600" dirty="0" smtClean="0">
                <a:effectLst>
                  <a:glow rad="63500">
                    <a:schemeClr val="accent3">
                      <a:satMod val="175000"/>
                      <a:alpha val="40000"/>
                    </a:schemeClr>
                  </a:glow>
                </a:effectLst>
                <a:latin typeface="Century" pitchFamily="18" charset="0"/>
              </a:rPr>
              <a:t>. Аналіз та класифікація відомих методів неруйнівного контролю вологості порошкоподібних матеріалів / </a:t>
            </a:r>
            <a:r>
              <a:rPr lang="uk-UA" sz="1600" b="1" dirty="0" smtClean="0">
                <a:effectLst>
                  <a:glow rad="63500">
                    <a:schemeClr val="accent3">
                      <a:satMod val="175000"/>
                      <a:alpha val="40000"/>
                    </a:schemeClr>
                  </a:glow>
                </a:effectLst>
                <a:latin typeface="Century" pitchFamily="18" charset="0"/>
              </a:rPr>
              <a:t>В. В. Кухарчук</a:t>
            </a:r>
            <a:r>
              <a:rPr lang="uk-UA" sz="1600" dirty="0" smtClean="0">
                <a:effectLst>
                  <a:glow rad="63500">
                    <a:schemeClr val="accent3">
                      <a:satMod val="175000"/>
                      <a:alpha val="40000"/>
                    </a:schemeClr>
                  </a:glow>
                </a:effectLst>
                <a:latin typeface="Century" pitchFamily="18" charset="0"/>
              </a:rPr>
              <a:t>, В. В. </a:t>
            </a:r>
            <a:r>
              <a:rPr lang="uk-UA" sz="1600" dirty="0" err="1" smtClean="0">
                <a:effectLst>
                  <a:glow rad="63500">
                    <a:schemeClr val="accent3">
                      <a:satMod val="175000"/>
                      <a:alpha val="40000"/>
                    </a:schemeClr>
                  </a:glow>
                </a:effectLst>
                <a:latin typeface="Century" pitchFamily="18" charset="0"/>
              </a:rPr>
              <a:t>Богачук</a:t>
            </a:r>
            <a:r>
              <a:rPr lang="uk-UA" sz="1600" dirty="0" smtClean="0">
                <a:effectLst>
                  <a:glow rad="63500">
                    <a:schemeClr val="accent3">
                      <a:satMod val="175000"/>
                      <a:alpha val="40000"/>
                    </a:schemeClr>
                  </a:glow>
                </a:effectLst>
                <a:latin typeface="Century" pitchFamily="18" charset="0"/>
              </a:rPr>
              <a:t>, В. Ф. </a:t>
            </a:r>
            <a:r>
              <a:rPr lang="uk-UA" sz="1600" dirty="0" err="1" smtClean="0">
                <a:effectLst>
                  <a:glow rad="63500">
                    <a:schemeClr val="accent3">
                      <a:satMod val="175000"/>
                      <a:alpha val="40000"/>
                    </a:schemeClr>
                  </a:glow>
                </a:effectLst>
                <a:latin typeface="Century" pitchFamily="18" charset="0"/>
              </a:rPr>
              <a:t>Граняк</a:t>
            </a:r>
            <a:r>
              <a:rPr lang="uk-UA" sz="1600" dirty="0" smtClean="0">
                <a:effectLst>
                  <a:glow rad="63500">
                    <a:schemeClr val="accent3">
                      <a:satMod val="175000"/>
                      <a:alpha val="40000"/>
                    </a:schemeClr>
                  </a:glow>
                </a:effectLst>
                <a:latin typeface="Century" pitchFamily="18" charset="0"/>
              </a:rPr>
              <a:t> // Оптико-електронні інформаційно-енергетичні технології. – 2009. – № 2. – С. 13-21.</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ru-RU" sz="1600" dirty="0" smtClean="0">
                <a:effectLst>
                  <a:glow rad="63500">
                    <a:schemeClr val="accent3">
                      <a:satMod val="175000"/>
                      <a:alpha val="40000"/>
                    </a:schemeClr>
                  </a:glow>
                </a:effectLst>
                <a:latin typeface="Century" pitchFamily="18" charset="0"/>
              </a:rPr>
              <a:t>16</a:t>
            </a:r>
            <a:r>
              <a:rPr lang="ru-RU" sz="1600" b="1" dirty="0" smtClean="0">
                <a:effectLst>
                  <a:glow rad="63500">
                    <a:schemeClr val="accent3">
                      <a:satMod val="175000"/>
                      <a:alpha val="40000"/>
                    </a:schemeClr>
                  </a:glow>
                </a:effectLst>
                <a:latin typeface="Century" pitchFamily="18" charset="0"/>
              </a:rPr>
              <a:t>.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 </a:t>
            </a:r>
            <a:r>
              <a:rPr lang="ru-RU" sz="1600" dirty="0" err="1" smtClean="0">
                <a:effectLst>
                  <a:glow rad="63500">
                    <a:schemeClr val="accent3">
                      <a:satMod val="175000"/>
                      <a:alpha val="40000"/>
                    </a:schemeClr>
                  </a:glow>
                </a:effectLst>
                <a:latin typeface="Century" pitchFamily="18" charset="0"/>
              </a:rPr>
              <a:t>Використання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багатопараметричних</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інтегральних</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фотоприймальних</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пристроїв</a:t>
            </a:r>
            <a:r>
              <a:rPr lang="ru-RU" sz="1600" dirty="0" smtClean="0">
                <a:effectLst>
                  <a:glow rad="63500">
                    <a:schemeClr val="accent3">
                      <a:satMod val="175000"/>
                      <a:alpha val="40000"/>
                    </a:schemeClr>
                  </a:glow>
                </a:effectLst>
                <a:latin typeface="Century" pitchFamily="18" charset="0"/>
              </a:rPr>
              <a:t> для контролю </a:t>
            </a:r>
            <a:r>
              <a:rPr lang="ru-RU" sz="1600" dirty="0" err="1" smtClean="0">
                <a:effectLst>
                  <a:glow rad="63500">
                    <a:schemeClr val="accent3">
                      <a:satMod val="175000"/>
                      <a:alpha val="40000"/>
                    </a:schemeClr>
                  </a:glow>
                </a:effectLst>
                <a:latin typeface="Century" pitchFamily="18" charset="0"/>
              </a:rPr>
              <a:t>параметрів</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обертального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руху</a:t>
            </a:r>
            <a:r>
              <a:rPr lang="ru-RU" sz="1600" dirty="0" smtClean="0">
                <a:effectLst>
                  <a:glow rad="63500">
                    <a:schemeClr val="accent3">
                      <a:satMod val="175000"/>
                      <a:alpha val="40000"/>
                    </a:schemeClr>
                  </a:glow>
                </a:effectLst>
                <a:latin typeface="Century" pitchFamily="18" charset="0"/>
              </a:rPr>
              <a:t> /</a:t>
            </a:r>
            <a:r>
              <a:rPr lang="ru-RU" sz="1600" b="1" dirty="0" smtClean="0">
                <a:effectLst>
                  <a:glow rad="63500">
                    <a:schemeClr val="accent3">
                      <a:satMod val="175000"/>
                      <a:alpha val="40000"/>
                    </a:schemeClr>
                  </a:glow>
                </a:effectLst>
                <a:latin typeface="Century" pitchFamily="18" charset="0"/>
              </a:rPr>
              <a:t> В. В.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a:t>
            </a:r>
            <a:r>
              <a:rPr lang="ru-RU" sz="1600" dirty="0" smtClean="0">
                <a:effectLst>
                  <a:glow rad="63500">
                    <a:schemeClr val="accent3">
                      <a:satMod val="175000"/>
                      <a:alpha val="40000"/>
                    </a:schemeClr>
                  </a:glow>
                </a:effectLst>
                <a:latin typeface="Century" pitchFamily="18" charset="0"/>
              </a:rPr>
              <a:t>М. Й. </a:t>
            </a:r>
            <a:r>
              <a:rPr lang="ru-RU" sz="1600" dirty="0" err="1" smtClean="0">
                <a:effectLst>
                  <a:glow rad="63500">
                    <a:schemeClr val="accent3">
                      <a:satMod val="175000"/>
                      <a:alpha val="40000"/>
                    </a:schemeClr>
                  </a:glow>
                </a:effectLst>
                <a:latin typeface="Century" pitchFamily="18" charset="0"/>
              </a:rPr>
              <a:t>Білинська</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ВПІ. – 2003. – № 6. – С. 113-116</a:t>
            </a:r>
            <a:r>
              <a:rPr lang="en-US" sz="1600" dirty="0" smtClean="0">
                <a:effectLst>
                  <a:glow rad="63500">
                    <a:schemeClr val="accent3">
                      <a:satMod val="175000"/>
                      <a:alpha val="40000"/>
                    </a:schemeClr>
                  </a:glow>
                </a:effectLst>
                <a:latin typeface="Century" pitchFamily="18" charset="0"/>
              </a:rPr>
              <a:t>.</a:t>
            </a:r>
            <a:r>
              <a:rPr lang="ru-RU" sz="1600" dirty="0" smtClean="0">
                <a:effectLst>
                  <a:glow rad="63500">
                    <a:schemeClr val="accent3">
                      <a:satMod val="175000"/>
                      <a:alpha val="40000"/>
                    </a:schemeClr>
                  </a:glow>
                </a:effectLst>
                <a:latin typeface="Century" pitchFamily="18" charset="0"/>
              </a:rPr>
              <a:t> </a:t>
            </a:r>
          </a:p>
          <a:p>
            <a:pPr marL="84138" algn="just">
              <a:spcAft>
                <a:spcPts val="600"/>
              </a:spcAft>
            </a:pPr>
            <a:r>
              <a:rPr lang="ru-RU" sz="1600" dirty="0" smtClean="0">
                <a:effectLst>
                  <a:glow rad="63500">
                    <a:schemeClr val="accent3">
                      <a:satMod val="175000"/>
                      <a:alpha val="40000"/>
                    </a:schemeClr>
                  </a:glow>
                </a:effectLst>
                <a:latin typeface="Century" pitchFamily="18" charset="0"/>
              </a:rPr>
              <a:t>17</a:t>
            </a:r>
            <a:r>
              <a:rPr lang="ru-RU" sz="1600" b="1" dirty="0" smtClean="0">
                <a:effectLst>
                  <a:glow rad="63500">
                    <a:schemeClr val="accent3">
                      <a:satMod val="175000"/>
                      <a:alpha val="40000"/>
                    </a:schemeClr>
                  </a:glow>
                </a:effectLst>
                <a:latin typeface="Century" pitchFamily="18" charset="0"/>
              </a:rPr>
              <a:t>.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 </a:t>
            </a:r>
            <a:r>
              <a:rPr lang="ru-RU" sz="1600" dirty="0" err="1" smtClean="0">
                <a:effectLst>
                  <a:glow rad="63500">
                    <a:schemeClr val="accent3">
                      <a:satMod val="175000"/>
                      <a:alpha val="40000"/>
                    </a:schemeClr>
                  </a:glow>
                </a:effectLst>
                <a:latin typeface="Century" pitchFamily="18" charset="0"/>
              </a:rPr>
              <a:t>Лінеаризована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математична</a:t>
            </a:r>
            <a:r>
              <a:rPr lang="ru-RU" sz="1600" dirty="0" smtClean="0">
                <a:effectLst>
                  <a:glow rad="63500">
                    <a:schemeClr val="accent3">
                      <a:satMod val="175000"/>
                      <a:alpha val="40000"/>
                    </a:schemeClr>
                  </a:glow>
                </a:effectLst>
                <a:latin typeface="Century" pitchFamily="18" charset="0"/>
              </a:rPr>
              <a:t> модель </a:t>
            </a:r>
            <a:r>
              <a:rPr lang="ru-RU" sz="1600" dirty="0" err="1" smtClean="0">
                <a:effectLst>
                  <a:glow rad="63500">
                    <a:schemeClr val="accent3">
                      <a:satMod val="175000"/>
                      <a:alpha val="40000"/>
                    </a:schemeClr>
                  </a:glow>
                </a:effectLst>
                <a:latin typeface="Century" pitchFamily="18" charset="0"/>
              </a:rPr>
              <a:t>перетворювача</a:t>
            </a:r>
            <a:r>
              <a:rPr lang="ru-RU" sz="1600" dirty="0" smtClean="0">
                <a:effectLst>
                  <a:glow rad="63500">
                    <a:schemeClr val="accent3">
                      <a:satMod val="175000"/>
                      <a:alpha val="40000"/>
                    </a:schemeClr>
                  </a:glow>
                </a:effectLst>
                <a:latin typeface="Century" pitchFamily="18" charset="0"/>
              </a:rPr>
              <a:t> для контролю пускового моменту </a:t>
            </a:r>
            <a:r>
              <a:rPr lang="ru-RU" sz="1600" dirty="0" err="1" smtClean="0">
                <a:effectLst>
                  <a:glow rad="63500">
                    <a:schemeClr val="accent3">
                      <a:satMod val="175000"/>
                      <a:alpha val="40000"/>
                    </a:schemeClr>
                  </a:glow>
                </a:effectLst>
                <a:latin typeface="Century" pitchFamily="18" charset="0"/>
              </a:rPr>
              <a:t>асинхронних</a:t>
            </a:r>
            <a:r>
              <a:rPr lang="ru-RU" sz="1600" dirty="0" smtClean="0">
                <a:effectLst>
                  <a:glow rad="63500">
                    <a:schemeClr val="accent3">
                      <a:satMod val="175000"/>
                      <a:alpha val="40000"/>
                    </a:schemeClr>
                  </a:glow>
                </a:effectLst>
                <a:latin typeface="Century" pitchFamily="18" charset="0"/>
              </a:rPr>
              <a:t> машин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ВПІ. – 1999. – № 2. – С. 11-18. </a:t>
            </a:r>
          </a:p>
          <a:p>
            <a:pPr marL="84138" algn="just">
              <a:spcAft>
                <a:spcPts val="600"/>
              </a:spcAft>
            </a:pPr>
            <a:r>
              <a:rPr lang="ru-RU" sz="1600" dirty="0" smtClean="0">
                <a:effectLst>
                  <a:glow rad="63500">
                    <a:schemeClr val="accent3">
                      <a:satMod val="175000"/>
                      <a:alpha val="40000"/>
                    </a:schemeClr>
                  </a:glow>
                </a:effectLst>
                <a:latin typeface="Century" pitchFamily="18" charset="0"/>
              </a:rPr>
              <a:t>18</a:t>
            </a:r>
            <a:r>
              <a:rPr lang="ru-RU" sz="1600" b="1" dirty="0" smtClean="0">
                <a:effectLst>
                  <a:glow rad="63500">
                    <a:schemeClr val="accent3">
                      <a:satMod val="175000"/>
                      <a:alpha val="40000"/>
                    </a:schemeClr>
                  </a:glow>
                </a:effectLst>
                <a:latin typeface="Century" pitchFamily="18" charset="0"/>
              </a:rPr>
              <a:t>.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 </a:t>
            </a:r>
            <a:r>
              <a:rPr lang="ru-RU" sz="1600" dirty="0" err="1" smtClean="0">
                <a:effectLst>
                  <a:glow rad="63500">
                    <a:schemeClr val="accent3">
                      <a:satMod val="175000"/>
                      <a:alpha val="40000"/>
                    </a:schemeClr>
                  </a:glow>
                </a:effectLst>
                <a:latin typeface="Century" pitchFamily="18" charset="0"/>
              </a:rPr>
              <a:t>Вимірювальний</a:t>
            </a:r>
            <a:r>
              <a:rPr lang="ru-RU" sz="1600" dirty="0" smtClean="0">
                <a:effectLst>
                  <a:glow rad="63500">
                    <a:schemeClr val="accent3">
                      <a:satMod val="175000"/>
                      <a:alpha val="40000"/>
                    </a:schemeClr>
                  </a:glow>
                </a:effectLst>
                <a:latin typeface="Century" pitchFamily="18" charset="0"/>
              </a:rPr>
              <a:t> канал та методика </a:t>
            </a:r>
            <a:r>
              <a:rPr lang="ru-RU" sz="1600" dirty="0" err="1" smtClean="0">
                <a:effectLst>
                  <a:glow rad="63500">
                    <a:schemeClr val="accent3">
                      <a:satMod val="175000"/>
                      <a:alpha val="40000"/>
                    </a:schemeClr>
                  </a:glow>
                </a:effectLst>
                <a:latin typeface="Century" pitchFamily="18" charset="0"/>
              </a:rPr>
              <a:t>нормування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похибок</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кутового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положення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крокового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двигуна</a:t>
            </a:r>
            <a:r>
              <a:rPr lang="ru-RU" sz="1600" dirty="0" smtClean="0">
                <a:effectLst>
                  <a:glow rad="63500">
                    <a:schemeClr val="accent3">
                      <a:satMod val="175000"/>
                      <a:alpha val="40000"/>
                    </a:schemeClr>
                  </a:glow>
                </a:effectLst>
                <a:latin typeface="Century" pitchFamily="18" charset="0"/>
              </a:rPr>
              <a:t>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a:t>
            </a:r>
            <a:r>
              <a:rPr lang="ru-RU" sz="1600" dirty="0" smtClean="0">
                <a:effectLst>
                  <a:glow rad="63500">
                    <a:schemeClr val="accent3">
                      <a:satMod val="175000"/>
                      <a:alpha val="40000"/>
                    </a:schemeClr>
                  </a:glow>
                </a:effectLst>
                <a:latin typeface="Century" pitchFamily="18" charset="0"/>
              </a:rPr>
              <a:t>В. В. Усов //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ВПІ. – 2007. – № 2. – С. 5-9.</a:t>
            </a:r>
            <a:endParaRPr lang="en-US" sz="1600" dirty="0" smtClean="0">
              <a:effectLst>
                <a:glow rad="63500">
                  <a:schemeClr val="accent3">
                    <a:satMod val="175000"/>
                    <a:alpha val="40000"/>
                  </a:schemeClr>
                </a:glow>
              </a:effectLst>
              <a:latin typeface="Century"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sp>
        <p:nvSpPr>
          <p:cNvPr id="3" name="Прямоугольник 2"/>
          <p:cNvSpPr/>
          <p:nvPr/>
        </p:nvSpPr>
        <p:spPr>
          <a:xfrm>
            <a:off x="-32" y="71414"/>
            <a:ext cx="8643998" cy="6217087"/>
          </a:xfrm>
          <a:prstGeom prst="rect">
            <a:avLst/>
          </a:prstGeom>
        </p:spPr>
        <p:txBody>
          <a:bodyPr wrap="square">
            <a:spAutoFit/>
          </a:bodyPr>
          <a:lstStyle/>
          <a:p>
            <a:pPr marL="84138" algn="just">
              <a:spcAft>
                <a:spcPts val="600"/>
              </a:spcAft>
            </a:pPr>
            <a:r>
              <a:rPr lang="ru-RU" sz="1600" dirty="0" smtClean="0">
                <a:effectLst>
                  <a:glow rad="63500">
                    <a:schemeClr val="accent3">
                      <a:satMod val="175000"/>
                      <a:alpha val="40000"/>
                    </a:schemeClr>
                  </a:glow>
                </a:effectLst>
                <a:latin typeface="Century" pitchFamily="18" charset="0"/>
              </a:rPr>
              <a:t>19.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 </a:t>
            </a:r>
            <a:r>
              <a:rPr lang="ru-RU" sz="1600" dirty="0" err="1" smtClean="0">
                <a:effectLst>
                  <a:glow rad="63500">
                    <a:schemeClr val="accent3">
                      <a:satMod val="175000"/>
                      <a:alpha val="40000"/>
                    </a:schemeClr>
                  </a:glow>
                </a:effectLst>
                <a:latin typeface="Century" pitchFamily="18" charset="0"/>
              </a:rPr>
              <a:t>Вимірювальний</a:t>
            </a:r>
            <a:r>
              <a:rPr lang="ru-RU" sz="1600" dirty="0" smtClean="0">
                <a:effectLst>
                  <a:glow rad="63500">
                    <a:schemeClr val="accent3">
                      <a:satMod val="175000"/>
                      <a:alpha val="40000"/>
                    </a:schemeClr>
                  </a:glow>
                </a:effectLst>
                <a:latin typeface="Century" pitchFamily="18" charset="0"/>
              </a:rPr>
              <a:t> канал </a:t>
            </a:r>
            <a:r>
              <a:rPr lang="ru-RU" sz="1600" dirty="0" err="1" smtClean="0">
                <a:effectLst>
                  <a:glow rad="63500">
                    <a:schemeClr val="accent3">
                      <a:satMod val="175000"/>
                      <a:alpha val="40000"/>
                    </a:schemeClr>
                  </a:glow>
                </a:effectLst>
                <a:latin typeface="Century" pitchFamily="18" charset="0"/>
              </a:rPr>
              <a:t>частоти</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з</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нормованими</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метрологічними</a:t>
            </a:r>
            <a:r>
              <a:rPr lang="ru-RU" sz="1600" dirty="0" smtClean="0">
                <a:effectLst>
                  <a:glow rad="63500">
                    <a:schemeClr val="accent3">
                      <a:satMod val="175000"/>
                      <a:alpha val="40000"/>
                    </a:schemeClr>
                  </a:glow>
                </a:effectLst>
                <a:latin typeface="Century" pitchFamily="18" charset="0"/>
              </a:rPr>
              <a:t> характеристиками. </a:t>
            </a:r>
            <a:r>
              <a:rPr lang="ru-RU" sz="1600" dirty="0" err="1" smtClean="0">
                <a:effectLst>
                  <a:glow rad="63500">
                    <a:schemeClr val="accent3">
                      <a:satMod val="175000"/>
                      <a:alpha val="40000"/>
                    </a:schemeClr>
                  </a:glow>
                </a:effectLst>
                <a:latin typeface="Century" pitchFamily="18" charset="0"/>
              </a:rPr>
              <a:t>Динамічний</a:t>
            </a:r>
            <a:r>
              <a:rPr lang="ru-RU" sz="1600" dirty="0" smtClean="0">
                <a:effectLst>
                  <a:glow rad="63500">
                    <a:schemeClr val="accent3">
                      <a:satMod val="175000"/>
                      <a:alpha val="40000"/>
                    </a:schemeClr>
                  </a:glow>
                </a:effectLst>
                <a:latin typeface="Century" pitchFamily="18" charset="0"/>
              </a:rPr>
              <a:t> режим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Ю. Г. </a:t>
            </a:r>
            <a:r>
              <a:rPr lang="ru-RU" sz="1600" dirty="0" err="1" smtClean="0">
                <a:effectLst>
                  <a:glow rad="63500">
                    <a:schemeClr val="accent3">
                      <a:satMod val="175000"/>
                      <a:alpha val="40000"/>
                    </a:schemeClr>
                  </a:glow>
                </a:effectLst>
                <a:latin typeface="Century" pitchFamily="18" charset="0"/>
              </a:rPr>
              <a:t>Ведміцький</a:t>
            </a:r>
            <a:r>
              <a:rPr lang="ru-RU" sz="1600" dirty="0" smtClean="0">
                <a:effectLst>
                  <a:glow rad="63500">
                    <a:schemeClr val="accent3">
                      <a:satMod val="175000"/>
                      <a:alpha val="40000"/>
                    </a:schemeClr>
                  </a:glow>
                </a:effectLst>
                <a:latin typeface="Century" pitchFamily="18" charset="0"/>
              </a:rPr>
              <a:t>, В. Г. </a:t>
            </a:r>
            <a:r>
              <a:rPr lang="ru-RU" sz="1600" dirty="0" err="1" smtClean="0">
                <a:effectLst>
                  <a:glow rad="63500">
                    <a:schemeClr val="accent3">
                      <a:satMod val="175000"/>
                      <a:alpha val="40000"/>
                    </a:schemeClr>
                  </a:glow>
                </a:effectLst>
                <a:latin typeface="Century" pitchFamily="18" charset="0"/>
              </a:rPr>
              <a:t>Мадьяров</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ВПІ. – 2005. – № 1. – С. 5-8. </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ru-RU" sz="1600" dirty="0" smtClean="0">
                <a:effectLst>
                  <a:glow rad="63500">
                    <a:schemeClr val="accent3">
                      <a:satMod val="175000"/>
                      <a:alpha val="40000"/>
                    </a:schemeClr>
                  </a:glow>
                </a:effectLst>
                <a:latin typeface="Century" pitchFamily="18" charset="0"/>
              </a:rPr>
              <a:t>20</a:t>
            </a:r>
            <a:r>
              <a:rPr lang="ru-RU" sz="1600" b="1" dirty="0" smtClean="0">
                <a:effectLst>
                  <a:glow rad="63500">
                    <a:schemeClr val="accent3">
                      <a:satMod val="175000"/>
                      <a:alpha val="40000"/>
                    </a:schemeClr>
                  </a:glow>
                </a:effectLst>
                <a:latin typeface="Century" pitchFamily="18" charset="0"/>
              </a:rPr>
              <a:t>.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 </a:t>
            </a:r>
            <a:r>
              <a:rPr lang="ru-RU" sz="1600" dirty="0" err="1" smtClean="0">
                <a:effectLst>
                  <a:glow rad="63500">
                    <a:schemeClr val="accent3">
                      <a:satMod val="175000"/>
                      <a:alpha val="40000"/>
                    </a:schemeClr>
                  </a:glow>
                </a:effectLst>
                <a:latin typeface="Century" pitchFamily="18" charset="0"/>
              </a:rPr>
              <a:t>Вимірювальний</a:t>
            </a:r>
            <a:r>
              <a:rPr lang="ru-RU" sz="1600" dirty="0" smtClean="0">
                <a:effectLst>
                  <a:glow rad="63500">
                    <a:schemeClr val="accent3">
                      <a:satMod val="175000"/>
                      <a:alpha val="40000"/>
                    </a:schemeClr>
                  </a:glow>
                </a:effectLst>
                <a:latin typeface="Century" pitchFamily="18" charset="0"/>
              </a:rPr>
              <a:t> канал </a:t>
            </a:r>
            <a:r>
              <a:rPr lang="ru-RU" sz="1600" dirty="0" err="1" smtClean="0">
                <a:effectLst>
                  <a:glow rad="63500">
                    <a:schemeClr val="accent3">
                      <a:satMod val="175000"/>
                      <a:alpha val="40000"/>
                    </a:schemeClr>
                  </a:glow>
                </a:effectLst>
                <a:latin typeface="Century" pitchFamily="18" charset="0"/>
              </a:rPr>
              <a:t>частоти</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з</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нормованими</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метрологічними</a:t>
            </a:r>
            <a:r>
              <a:rPr lang="ru-RU" sz="1600" dirty="0" smtClean="0">
                <a:effectLst>
                  <a:glow rad="63500">
                    <a:schemeClr val="accent3">
                      <a:satMod val="175000"/>
                      <a:alpha val="40000"/>
                    </a:schemeClr>
                  </a:glow>
                </a:effectLst>
                <a:latin typeface="Century" pitchFamily="18" charset="0"/>
              </a:rPr>
              <a:t> характеристиками. </a:t>
            </a:r>
            <a:r>
              <a:rPr lang="ru-RU" sz="1600" dirty="0" err="1" smtClean="0">
                <a:effectLst>
                  <a:glow rad="63500">
                    <a:schemeClr val="accent3">
                      <a:satMod val="175000"/>
                      <a:alpha val="40000"/>
                    </a:schemeClr>
                  </a:glow>
                </a:effectLst>
                <a:latin typeface="Century" pitchFamily="18" charset="0"/>
              </a:rPr>
              <a:t>Стаціонарний</a:t>
            </a:r>
            <a:r>
              <a:rPr lang="ru-RU" sz="1600" dirty="0" smtClean="0">
                <a:effectLst>
                  <a:glow rad="63500">
                    <a:schemeClr val="accent3">
                      <a:satMod val="175000"/>
                      <a:alpha val="40000"/>
                    </a:schemeClr>
                  </a:glow>
                </a:effectLst>
                <a:latin typeface="Century" pitchFamily="18" charset="0"/>
              </a:rPr>
              <a:t> режим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Ю. Г. </a:t>
            </a:r>
            <a:r>
              <a:rPr lang="ru-RU" sz="1600" dirty="0" err="1" smtClean="0">
                <a:effectLst>
                  <a:glow rad="63500">
                    <a:schemeClr val="accent3">
                      <a:satMod val="175000"/>
                      <a:alpha val="40000"/>
                    </a:schemeClr>
                  </a:glow>
                </a:effectLst>
                <a:latin typeface="Century" pitchFamily="18" charset="0"/>
              </a:rPr>
              <a:t>Ведміцький</a:t>
            </a:r>
            <a:r>
              <a:rPr lang="ru-RU" sz="1600" dirty="0" smtClean="0">
                <a:effectLst>
                  <a:glow rad="63500">
                    <a:schemeClr val="accent3">
                      <a:satMod val="175000"/>
                      <a:alpha val="40000"/>
                    </a:schemeClr>
                  </a:glow>
                </a:effectLst>
                <a:latin typeface="Century" pitchFamily="18" charset="0"/>
              </a:rPr>
              <a:t>, В. Г. </a:t>
            </a:r>
            <a:r>
              <a:rPr lang="ru-RU" sz="1600" dirty="0" err="1" smtClean="0">
                <a:effectLst>
                  <a:glow rad="63500">
                    <a:schemeClr val="accent3">
                      <a:satMod val="175000"/>
                      <a:alpha val="40000"/>
                    </a:schemeClr>
                  </a:glow>
                </a:effectLst>
                <a:latin typeface="Century" pitchFamily="18" charset="0"/>
              </a:rPr>
              <a:t>Мадьяров</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ВПІ. – 2004. – № 6. – С. 5-9. </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ru-RU" sz="1600" dirty="0" smtClean="0">
                <a:effectLst>
                  <a:glow rad="63500">
                    <a:schemeClr val="accent3">
                      <a:satMod val="175000"/>
                      <a:alpha val="40000"/>
                    </a:schemeClr>
                  </a:glow>
                </a:effectLst>
                <a:latin typeface="Century" pitchFamily="18" charset="0"/>
              </a:rPr>
              <a:t>21</a:t>
            </a:r>
            <a:r>
              <a:rPr lang="ru-RU" sz="1600" b="1" dirty="0" smtClean="0">
                <a:effectLst>
                  <a:glow rad="63500">
                    <a:schemeClr val="accent3">
                      <a:satMod val="175000"/>
                      <a:alpha val="40000"/>
                    </a:schemeClr>
                  </a:glow>
                </a:effectLst>
                <a:latin typeface="Century" pitchFamily="18" charset="0"/>
              </a:rPr>
              <a:t>.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 </a:t>
            </a:r>
            <a:r>
              <a:rPr lang="ru-RU" sz="1600" dirty="0" err="1" smtClean="0">
                <a:effectLst>
                  <a:glow rad="63500">
                    <a:schemeClr val="accent3">
                      <a:satMod val="175000"/>
                      <a:alpha val="40000"/>
                    </a:schemeClr>
                  </a:glow>
                </a:effectLst>
                <a:latin typeface="Century" pitchFamily="18" charset="0"/>
              </a:rPr>
              <a:t>Дослідження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динамічних</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режимів</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роботи</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системи</a:t>
            </a:r>
            <a:r>
              <a:rPr lang="ru-RU" sz="1600" dirty="0" smtClean="0">
                <a:effectLst>
                  <a:glow rad="63500">
                    <a:schemeClr val="accent3">
                      <a:satMod val="175000"/>
                      <a:alpha val="40000"/>
                    </a:schemeClr>
                  </a:glow>
                </a:effectLst>
                <a:latin typeface="Century" pitchFamily="18" charset="0"/>
              </a:rPr>
              <a:t> привода </a:t>
            </a:r>
            <a:r>
              <a:rPr lang="ru-RU" sz="1600" dirty="0" err="1" smtClean="0">
                <a:effectLst>
                  <a:glow rad="63500">
                    <a:schemeClr val="accent3">
                      <a:satMod val="175000"/>
                      <a:alpha val="40000"/>
                    </a:schemeClr>
                  </a:glow>
                </a:effectLst>
                <a:latin typeface="Century" pitchFamily="18" charset="0"/>
              </a:rPr>
              <a:t>похилого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дифузійного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апарата</a:t>
            </a:r>
            <a:r>
              <a:rPr lang="ru-RU" sz="1600" dirty="0" smtClean="0">
                <a:effectLst>
                  <a:glow rad="63500">
                    <a:schemeClr val="accent3">
                      <a:satMod val="175000"/>
                      <a:alpha val="40000"/>
                    </a:schemeClr>
                  </a:glow>
                </a:effectLst>
                <a:latin typeface="Century" pitchFamily="18" charset="0"/>
              </a:rPr>
              <a:t> методом </a:t>
            </a:r>
            <a:r>
              <a:rPr lang="ru-RU" sz="1600" dirty="0" err="1" smtClean="0">
                <a:effectLst>
                  <a:glow rad="63500">
                    <a:schemeClr val="accent3">
                      <a:satMod val="175000"/>
                      <a:alpha val="40000"/>
                    </a:schemeClr>
                  </a:glow>
                </a:effectLst>
                <a:latin typeface="Century" pitchFamily="18" charset="0"/>
              </a:rPr>
              <a:t>імітаційного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моделювання</a:t>
            </a:r>
            <a:r>
              <a:rPr lang="ru-RU" sz="1600" dirty="0" smtClean="0">
                <a:effectLst>
                  <a:glow rad="63500">
                    <a:schemeClr val="accent3">
                      <a:satMod val="175000"/>
                      <a:alpha val="40000"/>
                    </a:schemeClr>
                  </a:glow>
                </a:effectLst>
                <a:latin typeface="Century" pitchFamily="18" charset="0"/>
              </a:rPr>
              <a:t>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В. І. </a:t>
            </a:r>
            <a:r>
              <a:rPr lang="ru-RU" sz="1600" dirty="0" err="1" smtClean="0">
                <a:effectLst>
                  <a:glow rad="63500">
                    <a:schemeClr val="accent3">
                      <a:satMod val="175000"/>
                      <a:alpha val="40000"/>
                    </a:schemeClr>
                  </a:glow>
                </a:effectLst>
                <a:latin typeface="Century" pitchFamily="18" charset="0"/>
              </a:rPr>
              <a:t>Родінков</a:t>
            </a:r>
            <a:r>
              <a:rPr lang="ru-RU" sz="1600" dirty="0" smtClean="0">
                <a:effectLst>
                  <a:glow rad="63500">
                    <a:schemeClr val="accent3">
                      <a:satMod val="175000"/>
                      <a:alpha val="40000"/>
                    </a:schemeClr>
                  </a:glow>
                </a:effectLst>
                <a:latin typeface="Century" pitchFamily="18" charset="0"/>
              </a:rPr>
              <a:t>, А. М. Коваль //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Вінницького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політехнічного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інституту</a:t>
            </a:r>
            <a:r>
              <a:rPr lang="ru-RU" sz="1600" dirty="0" smtClean="0">
                <a:effectLst>
                  <a:glow rad="63500">
                    <a:schemeClr val="accent3">
                      <a:satMod val="175000"/>
                      <a:alpha val="40000"/>
                    </a:schemeClr>
                  </a:glow>
                </a:effectLst>
                <a:latin typeface="Century" pitchFamily="18" charset="0"/>
              </a:rPr>
              <a:t>. – 2013. – № 4. – С. 7-12. </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ru-RU" sz="1600" dirty="0" smtClean="0">
                <a:effectLst>
                  <a:glow rad="63500">
                    <a:schemeClr val="accent3">
                      <a:satMod val="175000"/>
                      <a:alpha val="40000"/>
                    </a:schemeClr>
                  </a:glow>
                </a:effectLst>
                <a:latin typeface="Century" pitchFamily="18" charset="0"/>
              </a:rPr>
              <a:t>22</a:t>
            </a:r>
            <a:r>
              <a:rPr lang="ru-RU" sz="1600" b="1" dirty="0" smtClean="0">
                <a:effectLst>
                  <a:glow rad="63500">
                    <a:schemeClr val="accent3">
                      <a:satMod val="175000"/>
                      <a:alpha val="40000"/>
                    </a:schemeClr>
                  </a:glow>
                </a:effectLst>
                <a:latin typeface="Century" pitchFamily="18" charset="0"/>
              </a:rPr>
              <a:t>.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Застосування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функції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Гріна</a:t>
            </a:r>
            <a:r>
              <a:rPr lang="ru-RU" sz="1600" dirty="0" smtClean="0">
                <a:effectLst>
                  <a:glow rad="63500">
                    <a:schemeClr val="accent3">
                      <a:satMod val="175000"/>
                      <a:alpha val="40000"/>
                    </a:schemeClr>
                  </a:glow>
                </a:effectLst>
                <a:latin typeface="Century" pitchFamily="18" charset="0"/>
              </a:rPr>
              <a:t> для </a:t>
            </a:r>
            <a:r>
              <a:rPr lang="ru-RU" sz="1600" dirty="0" err="1" smtClean="0">
                <a:effectLst>
                  <a:glow rad="63500">
                    <a:schemeClr val="accent3">
                      <a:satMod val="175000"/>
                      <a:alpha val="40000"/>
                    </a:schemeClr>
                  </a:glow>
                </a:effectLst>
                <a:latin typeface="Century" pitchFamily="18" charset="0"/>
              </a:rPr>
              <a:t>оцінки</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основних</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динамічних</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метрологічних</a:t>
            </a:r>
            <a:r>
              <a:rPr lang="ru-RU" sz="1600" dirty="0" smtClean="0">
                <a:effectLst>
                  <a:glow rad="63500">
                    <a:schemeClr val="accent3">
                      <a:satMod val="175000"/>
                      <a:alpha val="40000"/>
                    </a:schemeClr>
                  </a:glow>
                </a:effectLst>
                <a:latin typeface="Century" pitchFamily="18" charset="0"/>
              </a:rPr>
              <a:t> характеристик </a:t>
            </a:r>
            <a:r>
              <a:rPr lang="ru-RU" sz="1600" dirty="0" err="1" smtClean="0">
                <a:effectLst>
                  <a:glow rad="63500">
                    <a:schemeClr val="accent3">
                      <a:satMod val="175000"/>
                      <a:alpha val="40000"/>
                    </a:schemeClr>
                  </a:glow>
                </a:effectLst>
                <a:latin typeface="Century" pitchFamily="18" charset="0"/>
              </a:rPr>
              <a:t>узагальнених</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вимірювальних</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перетворювачів</a:t>
            </a:r>
            <a:r>
              <a:rPr lang="ru-RU" sz="1600" dirty="0" smtClean="0">
                <a:effectLst>
                  <a:glow rad="63500">
                    <a:schemeClr val="accent3">
                      <a:satMod val="175000"/>
                      <a:alpha val="40000"/>
                    </a:schemeClr>
                  </a:glow>
                </a:effectLst>
                <a:latin typeface="Century" pitchFamily="18" charset="0"/>
              </a:rPr>
              <a:t> другого порядку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a:t>
            </a:r>
            <a:r>
              <a:rPr lang="ru-RU" sz="1600" dirty="0" smtClean="0">
                <a:effectLst>
                  <a:glow rad="63500">
                    <a:schemeClr val="accent3">
                      <a:satMod val="175000"/>
                      <a:alpha val="40000"/>
                    </a:schemeClr>
                  </a:glow>
                </a:effectLst>
                <a:latin typeface="Century" pitchFamily="18" charset="0"/>
              </a:rPr>
              <a:t>О. А. </a:t>
            </a:r>
            <a:r>
              <a:rPr lang="ru-RU" sz="1600" dirty="0" err="1" smtClean="0">
                <a:effectLst>
                  <a:glow rad="63500">
                    <a:schemeClr val="accent3">
                      <a:satMod val="175000"/>
                      <a:alpha val="40000"/>
                    </a:schemeClr>
                  </a:glow>
                </a:effectLst>
                <a:latin typeface="Century" pitchFamily="18" charset="0"/>
              </a:rPr>
              <a:t>Сироватка</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ВПІ. – 2001. – № 4. – С. 12-17. </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ru-RU" sz="1600" dirty="0" smtClean="0">
                <a:effectLst>
                  <a:glow rad="63500">
                    <a:schemeClr val="accent3">
                      <a:satMod val="175000"/>
                      <a:alpha val="40000"/>
                    </a:schemeClr>
                  </a:glow>
                </a:effectLst>
                <a:latin typeface="Century" pitchFamily="18" charset="0"/>
              </a:rPr>
              <a:t>23.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Індуктивний</a:t>
            </a:r>
            <a:r>
              <a:rPr lang="ru-RU" sz="1600" dirty="0" smtClean="0">
                <a:effectLst>
                  <a:glow rad="63500">
                    <a:schemeClr val="accent3">
                      <a:satMod val="175000"/>
                      <a:alpha val="40000"/>
                    </a:schemeClr>
                  </a:glow>
                </a:effectLst>
                <a:latin typeface="Century" pitchFamily="18" charset="0"/>
              </a:rPr>
              <a:t> метод </a:t>
            </a:r>
            <a:r>
              <a:rPr lang="ru-RU" sz="1600" dirty="0" err="1" smtClean="0">
                <a:effectLst>
                  <a:glow rad="63500">
                    <a:schemeClr val="accent3">
                      <a:satMod val="175000"/>
                      <a:alpha val="40000"/>
                    </a:schemeClr>
                  </a:glow>
                </a:effectLst>
                <a:latin typeface="Century" pitchFamily="18" charset="0"/>
              </a:rPr>
              <a:t>вимірювання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вологості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гетерогенних</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дисперсних</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діелектриків</a:t>
            </a:r>
            <a:r>
              <a:rPr lang="ru-RU" sz="1600" dirty="0" smtClean="0">
                <a:effectLst>
                  <a:glow rad="63500">
                    <a:schemeClr val="accent3">
                      <a:satMod val="175000"/>
                      <a:alpha val="40000"/>
                    </a:schemeClr>
                  </a:glow>
                </a:effectLst>
                <a:latin typeface="Century" pitchFamily="18" charset="0"/>
              </a:rPr>
              <a:t>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В. В. Богачук, В. Ф. </a:t>
            </a:r>
            <a:r>
              <a:rPr lang="ru-RU" sz="1600" dirty="0" err="1" smtClean="0">
                <a:effectLst>
                  <a:glow rad="63500">
                    <a:schemeClr val="accent3">
                      <a:satMod val="175000"/>
                      <a:alpha val="40000"/>
                    </a:schemeClr>
                  </a:glow>
                </a:effectLst>
                <a:latin typeface="Century" pitchFamily="18" charset="0"/>
              </a:rPr>
              <a:t>Граняк</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Вінницького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політехнічного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інституту</a:t>
            </a:r>
            <a:r>
              <a:rPr lang="ru-RU" sz="1600" dirty="0" smtClean="0">
                <a:effectLst>
                  <a:glow rad="63500">
                    <a:schemeClr val="accent3">
                      <a:satMod val="175000"/>
                      <a:alpha val="40000"/>
                    </a:schemeClr>
                  </a:glow>
                </a:effectLst>
                <a:latin typeface="Century" pitchFamily="18" charset="0"/>
              </a:rPr>
              <a:t>. – 2011. – № 1. – С. 7-10.</a:t>
            </a:r>
            <a:r>
              <a:rPr lang="ru-RU" sz="1600" b="1" dirty="0" smtClean="0">
                <a:effectLst>
                  <a:glow rad="63500">
                    <a:schemeClr val="accent3">
                      <a:satMod val="175000"/>
                      <a:alpha val="40000"/>
                    </a:schemeClr>
                  </a:glow>
                </a:effectLst>
                <a:latin typeface="Century" pitchFamily="18" charset="0"/>
              </a:rPr>
              <a:t> </a:t>
            </a:r>
          </a:p>
          <a:p>
            <a:pPr marL="84138" algn="just">
              <a:spcAft>
                <a:spcPts val="600"/>
              </a:spcAft>
            </a:pPr>
            <a:r>
              <a:rPr lang="ru-RU" sz="1600" dirty="0" smtClean="0">
                <a:effectLst>
                  <a:glow rad="63500">
                    <a:schemeClr val="accent3">
                      <a:satMod val="175000"/>
                      <a:alpha val="40000"/>
                    </a:schemeClr>
                  </a:glow>
                </a:effectLst>
                <a:latin typeface="Century" pitchFamily="18" charset="0"/>
              </a:rPr>
              <a:t>24</a:t>
            </a:r>
            <a:r>
              <a:rPr lang="ru-RU" sz="1600" b="1" dirty="0" smtClean="0">
                <a:effectLst>
                  <a:glow rad="63500">
                    <a:schemeClr val="accent3">
                      <a:satMod val="175000"/>
                      <a:alpha val="40000"/>
                    </a:schemeClr>
                  </a:glow>
                </a:effectLst>
                <a:latin typeface="Century" pitchFamily="18" charset="0"/>
              </a:rPr>
              <a:t>.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 </a:t>
            </a:r>
            <a:r>
              <a:rPr lang="ru-RU" sz="1600" dirty="0" err="1" smtClean="0">
                <a:effectLst>
                  <a:glow rad="63500">
                    <a:schemeClr val="accent3">
                      <a:satMod val="175000"/>
                      <a:alpha val="40000"/>
                    </a:schemeClr>
                  </a:glow>
                </a:effectLst>
                <a:latin typeface="Century" pitchFamily="18" charset="0"/>
              </a:rPr>
              <a:t>Математична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електричні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моделі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перетворювача</a:t>
            </a:r>
            <a:r>
              <a:rPr lang="ru-RU" sz="1600" dirty="0" smtClean="0">
                <a:effectLst>
                  <a:glow rad="63500">
                    <a:schemeClr val="accent3">
                      <a:satMod val="175000"/>
                      <a:alpha val="40000"/>
                    </a:schemeClr>
                  </a:glow>
                </a:effectLst>
                <a:latin typeface="Century" pitchFamily="18" charset="0"/>
              </a:rPr>
              <a:t> моменту </a:t>
            </a:r>
            <a:r>
              <a:rPr lang="ru-RU" sz="1600" dirty="0" err="1" smtClean="0">
                <a:effectLst>
                  <a:glow rad="63500">
                    <a:schemeClr val="accent3">
                      <a:satMod val="175000"/>
                      <a:alpha val="40000"/>
                    </a:schemeClr>
                  </a:glow>
                </a:effectLst>
                <a:latin typeface="Century" pitchFamily="18" charset="0"/>
              </a:rPr>
              <a:t>інерції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тіл</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обертання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з</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двома</a:t>
            </a:r>
            <a:r>
              <a:rPr lang="ru-RU" sz="1600" dirty="0" smtClean="0">
                <a:effectLst>
                  <a:glow rad="63500">
                    <a:schemeClr val="accent3">
                      <a:satMod val="175000"/>
                      <a:alpha val="40000"/>
                    </a:schemeClr>
                  </a:glow>
                </a:effectLst>
                <a:latin typeface="Century" pitchFamily="18" charset="0"/>
              </a:rPr>
              <a:t> ступенями </a:t>
            </a:r>
            <a:r>
              <a:rPr lang="ru-RU" sz="1600" dirty="0" err="1" smtClean="0">
                <a:effectLst>
                  <a:glow rad="63500">
                    <a:schemeClr val="accent3">
                      <a:satMod val="175000"/>
                      <a:alpha val="40000"/>
                    </a:schemeClr>
                  </a:glow>
                </a:effectLst>
                <a:latin typeface="Century" pitchFamily="18" charset="0"/>
              </a:rPr>
              <a:t>вільності</a:t>
            </a:r>
            <a:r>
              <a:rPr lang="ru-RU" sz="1600" dirty="0" smtClean="0">
                <a:effectLst>
                  <a:glow rad="63500">
                    <a:schemeClr val="accent3">
                      <a:satMod val="175000"/>
                      <a:alpha val="40000"/>
                    </a:schemeClr>
                  </a:glow>
                </a:effectLst>
                <a:latin typeface="Century" pitchFamily="18" charset="0"/>
              </a:rPr>
              <a:t>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Ю. Г. </a:t>
            </a:r>
            <a:r>
              <a:rPr lang="ru-RU" sz="1600" dirty="0" err="1" smtClean="0">
                <a:effectLst>
                  <a:glow rad="63500">
                    <a:schemeClr val="accent3">
                      <a:satMod val="175000"/>
                      <a:alpha val="40000"/>
                    </a:schemeClr>
                  </a:glow>
                </a:effectLst>
                <a:latin typeface="Century" pitchFamily="18" charset="0"/>
              </a:rPr>
              <a:t>Ведміцький</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Інформаційні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технології</a:t>
            </a:r>
            <a:r>
              <a:rPr lang="ru-RU" sz="1600" dirty="0" smtClean="0">
                <a:effectLst>
                  <a:glow rad="63500">
                    <a:schemeClr val="accent3">
                      <a:satMod val="175000"/>
                      <a:alpha val="40000"/>
                    </a:schemeClr>
                  </a:glow>
                </a:effectLst>
                <a:latin typeface="Century" pitchFamily="18" charset="0"/>
              </a:rPr>
              <a:t> та </a:t>
            </a:r>
            <a:r>
              <a:rPr lang="ru-RU" sz="1600" dirty="0" err="1" smtClean="0">
                <a:effectLst>
                  <a:glow rad="63500">
                    <a:schemeClr val="accent3">
                      <a:satMod val="175000"/>
                      <a:alpha val="40000"/>
                    </a:schemeClr>
                  </a:glow>
                </a:effectLst>
                <a:latin typeface="Century" pitchFamily="18" charset="0"/>
              </a:rPr>
              <a:t>комп'ютерна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інженерія</a:t>
            </a:r>
            <a:r>
              <a:rPr lang="ru-RU" sz="1600" dirty="0" smtClean="0">
                <a:effectLst>
                  <a:glow rad="63500">
                    <a:schemeClr val="accent3">
                      <a:satMod val="175000"/>
                      <a:alpha val="40000"/>
                    </a:schemeClr>
                  </a:glow>
                </a:effectLst>
                <a:latin typeface="Century" pitchFamily="18" charset="0"/>
              </a:rPr>
              <a:t>. – 2006. – № 1. – С. 8-14.</a:t>
            </a:r>
          </a:p>
          <a:p>
            <a:pPr marL="84138" algn="just">
              <a:spcAft>
                <a:spcPts val="600"/>
              </a:spcAft>
            </a:pPr>
            <a:r>
              <a:rPr lang="ru-RU" sz="1600" dirty="0" smtClean="0">
                <a:effectLst>
                  <a:glow rad="63500">
                    <a:schemeClr val="accent3">
                      <a:satMod val="175000"/>
                      <a:alpha val="40000"/>
                    </a:schemeClr>
                  </a:glow>
                </a:effectLst>
                <a:latin typeface="Century" pitchFamily="18" charset="0"/>
              </a:rPr>
              <a:t> 25.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 </a:t>
            </a:r>
            <a:r>
              <a:rPr lang="ru-RU" sz="1600" dirty="0" err="1" smtClean="0">
                <a:effectLst>
                  <a:glow rad="63500">
                    <a:schemeClr val="accent3">
                      <a:satMod val="175000"/>
                      <a:alpha val="40000"/>
                    </a:schemeClr>
                  </a:glow>
                </a:effectLst>
                <a:latin typeface="Century" pitchFamily="18" charset="0"/>
              </a:rPr>
              <a:t>Математична</a:t>
            </a:r>
            <a:r>
              <a:rPr lang="ru-RU" sz="1600" dirty="0" smtClean="0">
                <a:effectLst>
                  <a:glow rad="63500">
                    <a:schemeClr val="accent3">
                      <a:satMod val="175000"/>
                      <a:alpha val="40000"/>
                    </a:schemeClr>
                  </a:glow>
                </a:effectLst>
                <a:latin typeface="Century" pitchFamily="18" charset="0"/>
              </a:rPr>
              <a:t> модель </a:t>
            </a:r>
            <a:r>
              <a:rPr lang="ru-RU" sz="1600" dirty="0" err="1" smtClean="0">
                <a:effectLst>
                  <a:glow rad="63500">
                    <a:schemeClr val="accent3">
                      <a:satMod val="175000"/>
                      <a:alpha val="40000"/>
                    </a:schemeClr>
                  </a:glow>
                </a:effectLst>
                <a:latin typeface="Century" pitchFamily="18" charset="0"/>
              </a:rPr>
              <a:t>вимірювального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перетворювача</a:t>
            </a:r>
            <a:r>
              <a:rPr lang="ru-RU" sz="1600" dirty="0" smtClean="0">
                <a:effectLst>
                  <a:glow rad="63500">
                    <a:schemeClr val="accent3">
                      <a:satMod val="175000"/>
                      <a:alpha val="40000"/>
                    </a:schemeClr>
                  </a:glow>
                </a:effectLst>
                <a:latin typeface="Century" pitchFamily="18" charset="0"/>
              </a:rPr>
              <a:t> пускового моменту </a:t>
            </a:r>
            <a:r>
              <a:rPr lang="ru-RU" sz="1600" dirty="0" err="1" smtClean="0">
                <a:effectLst>
                  <a:glow rad="63500">
                    <a:schemeClr val="accent3">
                      <a:satMod val="175000"/>
                      <a:alpha val="40000"/>
                    </a:schemeClr>
                  </a:glow>
                </a:effectLst>
                <a:latin typeface="Century" pitchFamily="18" charset="0"/>
              </a:rPr>
              <a:t>з</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кроковим</a:t>
            </a:r>
            <a:r>
              <a:rPr lang="ru-RU" sz="1600" dirty="0" smtClean="0">
                <a:effectLst>
                  <a:glow rad="63500">
                    <a:schemeClr val="accent3">
                      <a:satMod val="175000"/>
                      <a:alpha val="40000"/>
                    </a:schemeClr>
                  </a:glow>
                </a:effectLst>
                <a:latin typeface="Century" pitchFamily="18" charset="0"/>
              </a:rPr>
              <a:t> приводом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А. В. </a:t>
            </a:r>
            <a:r>
              <a:rPr lang="ru-RU" sz="1600" dirty="0" err="1" smtClean="0">
                <a:effectLst>
                  <a:glow rad="63500">
                    <a:schemeClr val="accent3">
                      <a:satMod val="175000"/>
                      <a:alpha val="40000"/>
                    </a:schemeClr>
                  </a:glow>
                </a:effectLst>
                <a:latin typeface="Century" pitchFamily="18" charset="0"/>
              </a:rPr>
              <a:t>Козловський</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ВПІ. – 1997. – № 3. – С. 11-15. </a:t>
            </a:r>
            <a:r>
              <a:rPr lang="ru-RU" sz="1600" dirty="0" smtClean="0">
                <a:latin typeface="Century" pitchFamily="18" charset="0"/>
              </a:rPr>
              <a:t>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sp>
        <p:nvSpPr>
          <p:cNvPr id="3" name="Прямоугольник 2"/>
          <p:cNvSpPr/>
          <p:nvPr/>
        </p:nvSpPr>
        <p:spPr>
          <a:xfrm>
            <a:off x="0" y="29903"/>
            <a:ext cx="8715404" cy="5970865"/>
          </a:xfrm>
          <a:prstGeom prst="rect">
            <a:avLst/>
          </a:prstGeom>
        </p:spPr>
        <p:txBody>
          <a:bodyPr wrap="square">
            <a:spAutoFit/>
          </a:bodyPr>
          <a:lstStyle/>
          <a:p>
            <a:pPr marL="84138" algn="just">
              <a:spcAft>
                <a:spcPts val="600"/>
              </a:spcAft>
            </a:pPr>
            <a:r>
              <a:rPr lang="ru-RU" sz="1600" dirty="0" smtClean="0">
                <a:effectLst>
                  <a:glow rad="63500">
                    <a:schemeClr val="accent3">
                      <a:satMod val="175000"/>
                      <a:alpha val="40000"/>
                    </a:schemeClr>
                  </a:glow>
                </a:effectLst>
                <a:latin typeface="Century" pitchFamily="18" charset="0"/>
              </a:rPr>
              <a:t>26</a:t>
            </a:r>
            <a:r>
              <a:rPr lang="ru-RU" sz="1600" b="1" dirty="0" smtClean="0">
                <a:effectLst>
                  <a:glow rad="63500">
                    <a:schemeClr val="accent3">
                      <a:satMod val="175000"/>
                      <a:alpha val="40000"/>
                    </a:schemeClr>
                  </a:glow>
                </a:effectLst>
                <a:latin typeface="Century" pitchFamily="18" charset="0"/>
              </a:rPr>
              <a:t>.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Математична</a:t>
            </a:r>
            <a:r>
              <a:rPr lang="ru-RU" sz="1600" dirty="0" smtClean="0">
                <a:effectLst>
                  <a:glow rad="63500">
                    <a:schemeClr val="accent3">
                      <a:satMod val="175000"/>
                      <a:alpha val="40000"/>
                    </a:schemeClr>
                  </a:glow>
                </a:effectLst>
                <a:latin typeface="Century" pitchFamily="18" charset="0"/>
              </a:rPr>
              <a:t> модель </a:t>
            </a:r>
            <a:r>
              <a:rPr lang="ru-RU" sz="1600" dirty="0" err="1" smtClean="0">
                <a:effectLst>
                  <a:glow rad="63500">
                    <a:schemeClr val="accent3">
                      <a:satMod val="175000"/>
                      <a:alpha val="40000"/>
                    </a:schemeClr>
                  </a:glow>
                </a:effectLst>
                <a:latin typeface="Century" pitchFamily="18" charset="0"/>
              </a:rPr>
              <a:t>вимірювального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перетворювача</a:t>
            </a:r>
            <a:r>
              <a:rPr lang="ru-RU" sz="1600" dirty="0" smtClean="0">
                <a:effectLst>
                  <a:glow rad="63500">
                    <a:schemeClr val="accent3">
                      <a:satMod val="175000"/>
                      <a:alpha val="40000"/>
                    </a:schemeClr>
                  </a:glow>
                </a:effectLst>
                <a:latin typeface="Century" pitchFamily="18" charset="0"/>
              </a:rPr>
              <a:t> пускового моменту </a:t>
            </a:r>
            <a:r>
              <a:rPr lang="ru-RU" sz="1600" dirty="0" err="1" smtClean="0">
                <a:effectLst>
                  <a:glow rad="63500">
                    <a:schemeClr val="accent3">
                      <a:satMod val="175000"/>
                      <a:alpha val="40000"/>
                    </a:schemeClr>
                  </a:glow>
                </a:effectLst>
                <a:latin typeface="Century" pitchFamily="18" charset="0"/>
              </a:rPr>
              <a:t>електричних</a:t>
            </a:r>
            <a:r>
              <a:rPr lang="ru-RU" sz="1600" dirty="0" smtClean="0">
                <a:effectLst>
                  <a:glow rad="63500">
                    <a:schemeClr val="accent3">
                      <a:satMod val="175000"/>
                      <a:alpha val="40000"/>
                    </a:schemeClr>
                  </a:glow>
                </a:effectLst>
                <a:latin typeface="Century" pitchFamily="18" charset="0"/>
              </a:rPr>
              <a:t> машин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ВПІ. – 1995. – № 1. – С. 5-9</a:t>
            </a:r>
            <a:r>
              <a:rPr lang="en-US" sz="1600" dirty="0" smtClean="0">
                <a:effectLst>
                  <a:glow rad="63500">
                    <a:schemeClr val="accent3">
                      <a:satMod val="175000"/>
                      <a:alpha val="40000"/>
                    </a:schemeClr>
                  </a:glow>
                </a:effectLst>
                <a:latin typeface="Century" pitchFamily="18" charset="0"/>
              </a:rPr>
              <a:t>.</a:t>
            </a:r>
            <a:endParaRPr lang="ru-RU" sz="1600" dirty="0" smtClean="0">
              <a:effectLst>
                <a:glow rad="63500">
                  <a:schemeClr val="accent3">
                    <a:satMod val="175000"/>
                    <a:alpha val="40000"/>
                  </a:schemeClr>
                </a:glow>
              </a:effectLst>
              <a:latin typeface="Century" pitchFamily="18" charset="0"/>
            </a:endParaRPr>
          </a:p>
          <a:p>
            <a:pPr marL="84138" algn="just">
              <a:spcAft>
                <a:spcPts val="600"/>
              </a:spcAft>
            </a:pPr>
            <a:r>
              <a:rPr lang="ru-RU" sz="1600" dirty="0" smtClean="0">
                <a:effectLst>
                  <a:glow rad="63500">
                    <a:schemeClr val="accent3">
                      <a:satMod val="175000"/>
                      <a:alpha val="40000"/>
                    </a:schemeClr>
                  </a:glow>
                </a:effectLst>
                <a:latin typeface="Century" pitchFamily="18" charset="0"/>
              </a:rPr>
              <a:t>27. </a:t>
            </a:r>
            <a:r>
              <a:rPr lang="ru-RU" sz="1600"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В. В. </a:t>
            </a:r>
            <a:r>
              <a:rPr lang="ru-RU" sz="1600" dirty="0" err="1" smtClean="0">
                <a:effectLst>
                  <a:glow rad="63500">
                    <a:schemeClr val="accent3">
                      <a:satMod val="175000"/>
                      <a:alpha val="40000"/>
                    </a:schemeClr>
                  </a:glow>
                </a:effectLst>
                <a:latin typeface="Century" pitchFamily="18" charset="0"/>
              </a:rPr>
              <a:t>Математична</a:t>
            </a:r>
            <a:r>
              <a:rPr lang="ru-RU" sz="1600" dirty="0" smtClean="0">
                <a:effectLst>
                  <a:glow rad="63500">
                    <a:schemeClr val="accent3">
                      <a:satMod val="175000"/>
                      <a:alpha val="40000"/>
                    </a:schemeClr>
                  </a:glow>
                </a:effectLst>
                <a:latin typeface="Century" pitchFamily="18" charset="0"/>
              </a:rPr>
              <a:t> модель </a:t>
            </a:r>
            <a:r>
              <a:rPr lang="ru-RU" sz="1600" dirty="0" err="1" smtClean="0">
                <a:effectLst>
                  <a:glow rad="63500">
                    <a:schemeClr val="accent3">
                      <a:satMod val="175000"/>
                      <a:alpha val="40000"/>
                    </a:schemeClr>
                  </a:glow>
                </a:effectLst>
                <a:latin typeface="Century" pitchFamily="18" charset="0"/>
              </a:rPr>
              <a:t>несиметричного</a:t>
            </a:r>
            <a:r>
              <a:rPr lang="ru-RU" sz="1600" dirty="0" smtClean="0">
                <a:effectLst>
                  <a:glow rad="63500">
                    <a:schemeClr val="accent3">
                      <a:satMod val="175000"/>
                      <a:alpha val="40000"/>
                    </a:schemeClr>
                  </a:glow>
                </a:effectLst>
                <a:latin typeface="Century" pitchFamily="18" charset="0"/>
              </a:rPr>
              <a:t> сенсора </a:t>
            </a:r>
            <a:r>
              <a:rPr lang="ru-RU" sz="1600" dirty="0" err="1" smtClean="0">
                <a:effectLst>
                  <a:glow rad="63500">
                    <a:schemeClr val="accent3">
                      <a:satMod val="175000"/>
                      <a:alpha val="40000"/>
                    </a:schemeClr>
                  </a:glow>
                </a:effectLst>
                <a:latin typeface="Century" pitchFamily="18" charset="0"/>
              </a:rPr>
              <a:t>вологості</a:t>
            </a:r>
            <a:r>
              <a:rPr lang="ru-RU" sz="1600" dirty="0" smtClean="0">
                <a:effectLst>
                  <a:glow rad="63500">
                    <a:schemeClr val="accent3">
                      <a:satMod val="175000"/>
                      <a:alpha val="40000"/>
                    </a:schemeClr>
                  </a:glow>
                </a:effectLst>
                <a:latin typeface="Century" pitchFamily="18" charset="0"/>
              </a:rPr>
              <a:t> / В. В. </a:t>
            </a:r>
            <a:r>
              <a:rPr lang="ru-RU" sz="1600"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В. В. Богачук, В. Ф. </a:t>
            </a:r>
            <a:r>
              <a:rPr lang="ru-RU" sz="1600" dirty="0" err="1" smtClean="0">
                <a:effectLst>
                  <a:glow rad="63500">
                    <a:schemeClr val="accent3">
                      <a:satMod val="175000"/>
                      <a:alpha val="40000"/>
                    </a:schemeClr>
                  </a:glow>
                </a:effectLst>
                <a:latin typeface="Century" pitchFamily="18" charset="0"/>
              </a:rPr>
              <a:t>Граняк</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Вінницького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політехнічного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інституту</a:t>
            </a:r>
            <a:r>
              <a:rPr lang="ru-RU" sz="1600" dirty="0" smtClean="0">
                <a:effectLst>
                  <a:glow rad="63500">
                    <a:schemeClr val="accent3">
                      <a:satMod val="175000"/>
                      <a:alpha val="40000"/>
                    </a:schemeClr>
                  </a:glow>
                </a:effectLst>
                <a:latin typeface="Century" pitchFamily="18" charset="0"/>
              </a:rPr>
              <a:t>. – 2012. – № 4. – С. 7-11. </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ru-RU" sz="1600" dirty="0" smtClean="0">
                <a:effectLst>
                  <a:glow rad="63500">
                    <a:schemeClr val="accent3">
                      <a:satMod val="175000"/>
                      <a:alpha val="40000"/>
                    </a:schemeClr>
                  </a:glow>
                </a:effectLst>
                <a:latin typeface="Century" pitchFamily="18" charset="0"/>
              </a:rPr>
              <a:t>28</a:t>
            </a:r>
            <a:r>
              <a:rPr lang="ru-RU" sz="1600" b="1" dirty="0" smtClean="0">
                <a:effectLst>
                  <a:glow rad="63500">
                    <a:schemeClr val="accent3">
                      <a:satMod val="175000"/>
                      <a:alpha val="40000"/>
                    </a:schemeClr>
                  </a:glow>
                </a:effectLst>
                <a:latin typeface="Century" pitchFamily="18" charset="0"/>
              </a:rPr>
              <a:t>. К</a:t>
            </a:r>
            <a:r>
              <a:rPr lang="uk-UA" sz="1600" b="1" dirty="0" smtClean="0">
                <a:effectLst>
                  <a:glow rad="63500">
                    <a:schemeClr val="accent3">
                      <a:satMod val="175000"/>
                      <a:alpha val="40000"/>
                    </a:schemeClr>
                  </a:glow>
                </a:effectLst>
                <a:latin typeface="Century" pitchFamily="18" charset="0"/>
              </a:rPr>
              <a:t>у</a:t>
            </a:r>
            <a:r>
              <a:rPr lang="ru-RU" sz="1600" b="1" dirty="0" err="1" smtClean="0">
                <a:effectLst>
                  <a:glow rad="63500">
                    <a:schemeClr val="accent3">
                      <a:satMod val="175000"/>
                      <a:alpha val="40000"/>
                    </a:schemeClr>
                  </a:glow>
                </a:effectLst>
                <a:latin typeface="Century" pitchFamily="18" charset="0"/>
              </a:rPr>
              <a:t>харчук</a:t>
            </a:r>
            <a:r>
              <a:rPr lang="ru-RU" sz="1600" b="1" dirty="0" smtClean="0">
                <a:effectLst>
                  <a:glow rad="63500">
                    <a:schemeClr val="accent3">
                      <a:satMod val="175000"/>
                      <a:alpha val="40000"/>
                    </a:schemeClr>
                  </a:glow>
                </a:effectLst>
                <a:latin typeface="Century" pitchFamily="18" charset="0"/>
              </a:rPr>
              <a:t>, В. В</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Математична</a:t>
            </a:r>
            <a:r>
              <a:rPr lang="ru-RU" sz="1600" dirty="0" smtClean="0">
                <a:effectLst>
                  <a:glow rad="63500">
                    <a:schemeClr val="accent3">
                      <a:satMod val="175000"/>
                      <a:alpha val="40000"/>
                    </a:schemeClr>
                  </a:glow>
                </a:effectLst>
                <a:latin typeface="Century" pitchFamily="18" charset="0"/>
              </a:rPr>
              <a:t> модель </a:t>
            </a:r>
            <a:r>
              <a:rPr lang="ru-RU" sz="1600" dirty="0" err="1" smtClean="0">
                <a:effectLst>
                  <a:glow rad="63500">
                    <a:schemeClr val="accent3">
                      <a:satMod val="175000"/>
                      <a:alpha val="40000"/>
                    </a:schemeClr>
                  </a:glow>
                </a:effectLst>
                <a:latin typeface="Century" pitchFamily="18" charset="0"/>
              </a:rPr>
              <a:t>приладу</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магнітно</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електричної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системи</a:t>
            </a:r>
            <a:r>
              <a:rPr lang="ru-RU" sz="1600" dirty="0" smtClean="0">
                <a:effectLst>
                  <a:glow rad="63500">
                    <a:schemeClr val="accent3">
                      <a:satMod val="175000"/>
                      <a:alpha val="40000"/>
                    </a:schemeClr>
                  </a:glow>
                </a:effectLst>
                <a:latin typeface="Century" pitchFamily="18" charset="0"/>
              </a:rPr>
              <a:t> при </a:t>
            </a:r>
            <a:r>
              <a:rPr lang="ru-RU" sz="1600" dirty="0" err="1" smtClean="0">
                <a:effectLst>
                  <a:glow rad="63500">
                    <a:schemeClr val="accent3">
                      <a:satMod val="175000"/>
                      <a:alpha val="40000"/>
                    </a:schemeClr>
                  </a:glow>
                </a:effectLst>
                <a:latin typeface="Century" pitchFamily="18" charset="0"/>
              </a:rPr>
              <a:t>вимірюванні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несинусоїдних</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сигналів</a:t>
            </a:r>
            <a:r>
              <a:rPr lang="ru-RU" sz="1600" dirty="0" smtClean="0">
                <a:effectLst>
                  <a:glow rad="63500">
                    <a:schemeClr val="accent3">
                      <a:satMod val="175000"/>
                      <a:alpha val="40000"/>
                    </a:schemeClr>
                  </a:glow>
                </a:effectLst>
                <a:latin typeface="Century" pitchFamily="18" charset="0"/>
              </a:rPr>
              <a:t>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В. І. </a:t>
            </a:r>
            <a:r>
              <a:rPr lang="ru-RU" sz="1600" dirty="0" err="1" smtClean="0">
                <a:effectLst>
                  <a:glow rad="63500">
                    <a:schemeClr val="accent3">
                      <a:satMod val="175000"/>
                      <a:alpha val="40000"/>
                    </a:schemeClr>
                  </a:glow>
                </a:effectLst>
                <a:latin typeface="Century" pitchFamily="18" charset="0"/>
              </a:rPr>
              <a:t>Родінков</a:t>
            </a:r>
            <a:r>
              <a:rPr lang="ru-RU" sz="1600" dirty="0" smtClean="0">
                <a:effectLst>
                  <a:glow rad="63500">
                    <a:schemeClr val="accent3">
                      <a:satMod val="175000"/>
                      <a:alpha val="40000"/>
                    </a:schemeClr>
                  </a:glow>
                </a:effectLst>
                <a:latin typeface="Century" pitchFamily="18" charset="0"/>
              </a:rPr>
              <a:t>, А. М. Коваль //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Вінницького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політехнічного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інституту</a:t>
            </a:r>
            <a:r>
              <a:rPr lang="ru-RU" sz="1600" dirty="0" smtClean="0">
                <a:effectLst>
                  <a:glow rad="63500">
                    <a:schemeClr val="accent3">
                      <a:satMod val="175000"/>
                      <a:alpha val="40000"/>
                    </a:schemeClr>
                  </a:glow>
                </a:effectLst>
                <a:latin typeface="Century" pitchFamily="18" charset="0"/>
              </a:rPr>
              <a:t>. – 2009. – № 6. – С. 7-11. </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ru-RU" sz="1600" dirty="0" smtClean="0">
                <a:effectLst>
                  <a:glow rad="63500">
                    <a:schemeClr val="accent3">
                      <a:satMod val="175000"/>
                      <a:alpha val="40000"/>
                    </a:schemeClr>
                  </a:glow>
                </a:effectLst>
                <a:latin typeface="Century" pitchFamily="18" charset="0"/>
              </a:rPr>
              <a:t>29</a:t>
            </a:r>
            <a:r>
              <a:rPr lang="ru-RU" sz="1600" b="1" dirty="0" smtClean="0">
                <a:effectLst>
                  <a:glow rad="63500">
                    <a:schemeClr val="accent3">
                      <a:satMod val="175000"/>
                      <a:alpha val="40000"/>
                    </a:schemeClr>
                  </a:glow>
                </a:effectLst>
                <a:latin typeface="Century" pitchFamily="18" charset="0"/>
              </a:rPr>
              <a:t>.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a:t>
            </a:r>
            <a:r>
              <a:rPr lang="ru-RU" sz="1600" dirty="0" smtClean="0">
                <a:effectLst>
                  <a:glow rad="63500">
                    <a:schemeClr val="accent3">
                      <a:satMod val="175000"/>
                      <a:alpha val="40000"/>
                    </a:schemeClr>
                  </a:glow>
                </a:effectLst>
                <a:latin typeface="Century" pitchFamily="18" charset="0"/>
              </a:rPr>
              <a:t> В. В. </a:t>
            </a:r>
            <a:r>
              <a:rPr lang="ru-RU" sz="1600" dirty="0" err="1" smtClean="0">
                <a:effectLst>
                  <a:glow rad="63500">
                    <a:schemeClr val="accent3">
                      <a:satMod val="175000"/>
                      <a:alpha val="40000"/>
                    </a:schemeClr>
                  </a:glow>
                </a:effectLst>
                <a:latin typeface="Century" pitchFamily="18" charset="0"/>
              </a:rPr>
              <a:t>Нові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методи</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вимірювання</a:t>
            </a:r>
            <a:r>
              <a:rPr lang="ru-RU" sz="1600" dirty="0" smtClean="0">
                <a:effectLst>
                  <a:glow rad="63500">
                    <a:schemeClr val="accent3">
                      <a:satMod val="175000"/>
                      <a:alpha val="40000"/>
                    </a:schemeClr>
                  </a:glow>
                </a:effectLst>
                <a:latin typeface="Century" pitchFamily="18" charset="0"/>
              </a:rPr>
              <a:t> моменту </a:t>
            </a:r>
            <a:r>
              <a:rPr lang="ru-RU" sz="1600" dirty="0" err="1" smtClean="0">
                <a:effectLst>
                  <a:glow rad="63500">
                    <a:schemeClr val="accent3">
                      <a:satMod val="175000"/>
                      <a:alpha val="40000"/>
                    </a:schemeClr>
                  </a:glow>
                </a:effectLst>
                <a:latin typeface="Century" pitchFamily="18" charset="0"/>
              </a:rPr>
              <a:t>інерції</a:t>
            </a:r>
            <a:r>
              <a:rPr lang="ru-RU" sz="1600" dirty="0" smtClean="0">
                <a:effectLst>
                  <a:glow rad="63500">
                    <a:schemeClr val="accent3">
                      <a:satMod val="175000"/>
                      <a:alpha val="40000"/>
                    </a:schemeClr>
                  </a:glow>
                </a:effectLst>
                <a:latin typeface="Century" pitchFamily="18" charset="0"/>
              </a:rPr>
              <a:t> в задачах автоматичного </a:t>
            </a:r>
            <a:r>
              <a:rPr lang="ru-RU" sz="1600" dirty="0" err="1" smtClean="0">
                <a:effectLst>
                  <a:glow rad="63500">
                    <a:schemeClr val="accent3">
                      <a:satMod val="175000"/>
                      <a:alpha val="40000"/>
                    </a:schemeClr>
                  </a:glow>
                </a:effectLst>
                <a:latin typeface="Century" pitchFamily="18" charset="0"/>
              </a:rPr>
              <a:t>управління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технічними</a:t>
            </a:r>
            <a:r>
              <a:rPr lang="ru-RU" sz="1600" dirty="0" smtClean="0">
                <a:effectLst>
                  <a:glow rad="63500">
                    <a:schemeClr val="accent3">
                      <a:satMod val="175000"/>
                      <a:alpha val="40000"/>
                    </a:schemeClr>
                  </a:glow>
                </a:effectLst>
                <a:latin typeface="Century" pitchFamily="18" charset="0"/>
              </a:rPr>
              <a:t> системами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Ю. Г. </a:t>
            </a:r>
            <a:r>
              <a:rPr lang="ru-RU" sz="1600" dirty="0" err="1" smtClean="0">
                <a:effectLst>
                  <a:glow rad="63500">
                    <a:schemeClr val="accent3">
                      <a:satMod val="175000"/>
                      <a:alpha val="40000"/>
                    </a:schemeClr>
                  </a:glow>
                </a:effectLst>
                <a:latin typeface="Century" pitchFamily="18" charset="0"/>
              </a:rPr>
              <a:t>Ведміцький</a:t>
            </a:r>
            <a:r>
              <a:rPr lang="ru-RU" sz="1600" dirty="0" smtClean="0">
                <a:effectLst>
                  <a:glow rad="63500">
                    <a:schemeClr val="accent3">
                      <a:satMod val="175000"/>
                      <a:alpha val="40000"/>
                    </a:schemeClr>
                  </a:glow>
                </a:effectLst>
                <a:latin typeface="Century" pitchFamily="18" charset="0"/>
              </a:rPr>
              <a:t> // Автоматика-2006: </a:t>
            </a:r>
            <a:r>
              <a:rPr lang="ru-RU" sz="1600" dirty="0" err="1" smtClean="0">
                <a:effectLst>
                  <a:glow rad="63500">
                    <a:schemeClr val="accent3">
                      <a:satMod val="175000"/>
                      <a:alpha val="40000"/>
                    </a:schemeClr>
                  </a:glow>
                </a:effectLst>
                <a:latin typeface="Century" pitchFamily="18" charset="0"/>
              </a:rPr>
              <a:t>Матеріали</a:t>
            </a:r>
            <a:r>
              <a:rPr lang="ru-RU" sz="1600" dirty="0" smtClean="0">
                <a:effectLst>
                  <a:glow rad="63500">
                    <a:schemeClr val="accent3">
                      <a:satMod val="175000"/>
                      <a:alpha val="40000"/>
                    </a:schemeClr>
                  </a:glow>
                </a:effectLst>
                <a:latin typeface="Century" pitchFamily="18" charset="0"/>
              </a:rPr>
              <a:t> </a:t>
            </a:r>
            <a:r>
              <a:rPr lang="en-US" sz="1600" dirty="0" smtClean="0">
                <a:effectLst>
                  <a:glow rad="63500">
                    <a:schemeClr val="accent3">
                      <a:satMod val="175000"/>
                      <a:alpha val="40000"/>
                    </a:schemeClr>
                  </a:glow>
                </a:effectLst>
                <a:latin typeface="Century" pitchFamily="18" charset="0"/>
              </a:rPr>
              <a:t>XIII </a:t>
            </a:r>
            <a:r>
              <a:rPr lang="ru-RU" sz="1600" dirty="0" err="1" smtClean="0">
                <a:effectLst>
                  <a:glow rad="63500">
                    <a:schemeClr val="accent3">
                      <a:satMod val="175000"/>
                      <a:alpha val="40000"/>
                    </a:schemeClr>
                  </a:glow>
                </a:effectLst>
                <a:latin typeface="Century" pitchFamily="18" charset="0"/>
              </a:rPr>
              <a:t>міжнародної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конференції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з</a:t>
            </a:r>
            <a:r>
              <a:rPr lang="ru-RU" sz="1600" dirty="0" smtClean="0">
                <a:effectLst>
                  <a:glow rad="63500">
                    <a:schemeClr val="accent3">
                      <a:satMod val="175000"/>
                      <a:alpha val="40000"/>
                    </a:schemeClr>
                  </a:glow>
                </a:effectLst>
                <a:latin typeface="Century" pitchFamily="18" charset="0"/>
              </a:rPr>
              <a:t> автоматичного </a:t>
            </a:r>
            <a:r>
              <a:rPr lang="ru-RU" sz="1600" dirty="0" err="1" smtClean="0">
                <a:effectLst>
                  <a:glow rad="63500">
                    <a:schemeClr val="accent3">
                      <a:satMod val="175000"/>
                      <a:alpha val="40000"/>
                    </a:schemeClr>
                  </a:glow>
                </a:effectLst>
                <a:latin typeface="Century" pitchFamily="18" charset="0"/>
              </a:rPr>
              <a:t>управління</a:t>
            </a:r>
            <a:r>
              <a:rPr lang="ru-RU" sz="1600" dirty="0" smtClean="0">
                <a:effectLst>
                  <a:glow rad="63500">
                    <a:schemeClr val="accent3">
                      <a:satMod val="175000"/>
                      <a:alpha val="40000"/>
                    </a:schemeClr>
                  </a:glow>
                </a:effectLst>
                <a:latin typeface="Century" pitchFamily="18" charset="0"/>
              </a:rPr>
              <a:t>, м. </a:t>
            </a:r>
            <a:r>
              <a:rPr lang="ru-RU" sz="1600" dirty="0" err="1" smtClean="0">
                <a:effectLst>
                  <a:glow rad="63500">
                    <a:schemeClr val="accent3">
                      <a:satMod val="175000"/>
                      <a:alpha val="40000"/>
                    </a:schemeClr>
                  </a:glow>
                </a:effectLst>
                <a:latin typeface="Century" pitchFamily="18" charset="0"/>
              </a:rPr>
              <a:t>Вінниця</a:t>
            </a:r>
            <a:r>
              <a:rPr lang="ru-RU" sz="1600" dirty="0" smtClean="0">
                <a:effectLst>
                  <a:glow rad="63500">
                    <a:schemeClr val="accent3">
                      <a:satMod val="175000"/>
                      <a:alpha val="40000"/>
                    </a:schemeClr>
                  </a:glow>
                </a:effectLst>
                <a:latin typeface="Century" pitchFamily="18" charset="0"/>
              </a:rPr>
              <a:t>, 25-28 </a:t>
            </a:r>
            <a:r>
              <a:rPr lang="ru-RU" sz="1600" dirty="0" err="1" smtClean="0">
                <a:effectLst>
                  <a:glow rad="63500">
                    <a:schemeClr val="accent3">
                      <a:satMod val="175000"/>
                      <a:alpha val="40000"/>
                    </a:schemeClr>
                  </a:glow>
                </a:effectLst>
                <a:latin typeface="Century" pitchFamily="18" charset="0"/>
              </a:rPr>
              <a:t>вересня</a:t>
            </a:r>
            <a:r>
              <a:rPr lang="ru-RU" sz="1600" dirty="0" smtClean="0">
                <a:effectLst>
                  <a:glow rad="63500">
                    <a:schemeClr val="accent3">
                      <a:satMod val="175000"/>
                      <a:alpha val="40000"/>
                    </a:schemeClr>
                  </a:glow>
                </a:effectLst>
                <a:latin typeface="Century" pitchFamily="18" charset="0"/>
              </a:rPr>
              <a:t> 2006 року. - </a:t>
            </a:r>
            <a:r>
              <a:rPr lang="ru-RU" sz="1600" dirty="0" err="1" smtClean="0">
                <a:effectLst>
                  <a:glow rad="63500">
                    <a:schemeClr val="accent3">
                      <a:satMod val="175000"/>
                      <a:alpha val="40000"/>
                    </a:schemeClr>
                  </a:glow>
                </a:effectLst>
                <a:latin typeface="Century" pitchFamily="18" charset="0"/>
              </a:rPr>
              <a:t>Вінниця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УНІВЕРСУМ-Вінниця</a:t>
            </a:r>
            <a:r>
              <a:rPr lang="ru-RU" sz="1600" dirty="0" smtClean="0">
                <a:effectLst>
                  <a:glow rad="63500">
                    <a:schemeClr val="accent3">
                      <a:satMod val="175000"/>
                      <a:alpha val="40000"/>
                    </a:schemeClr>
                  </a:glow>
                </a:effectLst>
                <a:latin typeface="Century" pitchFamily="18" charset="0"/>
              </a:rPr>
              <a:t>, 2007. – С. 162-166. </a:t>
            </a:r>
            <a:endParaRPr lang="en-US" sz="1600" b="1" dirty="0" smtClean="0">
              <a:effectLst>
                <a:glow rad="63500">
                  <a:schemeClr val="accent3">
                    <a:satMod val="175000"/>
                    <a:alpha val="40000"/>
                  </a:schemeClr>
                </a:glow>
              </a:effectLst>
              <a:latin typeface="Century" pitchFamily="18" charset="0"/>
            </a:endParaRPr>
          </a:p>
          <a:p>
            <a:pPr marL="84138" algn="just">
              <a:spcAft>
                <a:spcPts val="600"/>
              </a:spcAft>
            </a:pPr>
            <a:r>
              <a:rPr lang="uk-UA" sz="1600" dirty="0" smtClean="0">
                <a:effectLst>
                  <a:glow rad="63500">
                    <a:schemeClr val="accent3">
                      <a:satMod val="175000"/>
                      <a:alpha val="40000"/>
                    </a:schemeClr>
                  </a:glow>
                </a:effectLst>
                <a:latin typeface="Century" pitchFamily="18" charset="0"/>
              </a:rPr>
              <a:t>30</a:t>
            </a:r>
            <a:r>
              <a:rPr lang="uk-UA" sz="1600" b="1" dirty="0" smtClean="0">
                <a:effectLst>
                  <a:glow rad="63500">
                    <a:schemeClr val="accent3">
                      <a:satMod val="175000"/>
                      <a:alpha val="40000"/>
                    </a:schemeClr>
                  </a:glow>
                </a:effectLst>
                <a:latin typeface="Century" pitchFamily="18" charset="0"/>
              </a:rPr>
              <a:t>. Кухарчук, В. В. </a:t>
            </a:r>
            <a:r>
              <a:rPr lang="uk-UA" sz="1600" dirty="0" smtClean="0">
                <a:effectLst>
                  <a:glow rad="63500">
                    <a:schemeClr val="accent3">
                      <a:satMod val="175000"/>
                      <a:alpha val="40000"/>
                    </a:schemeClr>
                  </a:glow>
                </a:effectLst>
                <a:latin typeface="Century" pitchFamily="18" charset="0"/>
              </a:rPr>
              <a:t>Оптико-електронний засіб вимірювань кута повороту і кутової швидкості / </a:t>
            </a:r>
            <a:r>
              <a:rPr lang="uk-UA" sz="1600" b="1" dirty="0" smtClean="0">
                <a:effectLst>
                  <a:glow rad="63500">
                    <a:schemeClr val="accent3">
                      <a:satMod val="175000"/>
                      <a:alpha val="40000"/>
                    </a:schemeClr>
                  </a:glow>
                </a:effectLst>
                <a:latin typeface="Century" pitchFamily="18" charset="0"/>
              </a:rPr>
              <a:t>В. В. Кухарчук</a:t>
            </a:r>
            <a:r>
              <a:rPr lang="uk-UA" sz="1600" dirty="0" smtClean="0">
                <a:effectLst>
                  <a:glow rad="63500">
                    <a:schemeClr val="accent3">
                      <a:satMod val="175000"/>
                      <a:alpha val="40000"/>
                    </a:schemeClr>
                  </a:glow>
                </a:effectLst>
                <a:latin typeface="Century" pitchFamily="18" charset="0"/>
              </a:rPr>
              <a:t>, М. Й. </a:t>
            </a:r>
            <a:r>
              <a:rPr lang="uk-UA" sz="1600" dirty="0" err="1" smtClean="0">
                <a:effectLst>
                  <a:glow rad="63500">
                    <a:schemeClr val="accent3">
                      <a:satMod val="175000"/>
                      <a:alpha val="40000"/>
                    </a:schemeClr>
                  </a:glow>
                </a:effectLst>
                <a:latin typeface="Century" pitchFamily="18" charset="0"/>
              </a:rPr>
              <a:t>Білинська</a:t>
            </a:r>
            <a:r>
              <a:rPr lang="uk-UA" sz="1600" dirty="0" smtClean="0">
                <a:effectLst>
                  <a:glow rad="63500">
                    <a:schemeClr val="accent3">
                      <a:satMod val="175000"/>
                      <a:alpha val="40000"/>
                    </a:schemeClr>
                  </a:glow>
                </a:effectLst>
                <a:latin typeface="Century" pitchFamily="18" charset="0"/>
              </a:rPr>
              <a:t> // Вісник ВПІ. – 2005. – № 5. – С. 16-19</a:t>
            </a:r>
            <a:r>
              <a:rPr lang="en-US" sz="1600" dirty="0" smtClean="0">
                <a:effectLst>
                  <a:glow rad="63500">
                    <a:schemeClr val="accent3">
                      <a:satMod val="175000"/>
                      <a:alpha val="40000"/>
                    </a:schemeClr>
                  </a:glow>
                </a:effectLst>
                <a:latin typeface="Century" pitchFamily="18" charset="0"/>
              </a:rPr>
              <a:t>.</a:t>
            </a:r>
            <a:endParaRPr lang="uk-UA" sz="1600" dirty="0" smtClean="0">
              <a:effectLst>
                <a:glow rad="63500">
                  <a:schemeClr val="accent3">
                    <a:satMod val="175000"/>
                    <a:alpha val="40000"/>
                  </a:schemeClr>
                </a:glow>
              </a:effectLst>
              <a:latin typeface="Century" pitchFamily="18" charset="0"/>
            </a:endParaRPr>
          </a:p>
          <a:p>
            <a:pPr marL="84138" algn="just">
              <a:spcAft>
                <a:spcPts val="600"/>
              </a:spcAft>
            </a:pPr>
            <a:r>
              <a:rPr lang="ru-RU" sz="1600" dirty="0" smtClean="0">
                <a:effectLst>
                  <a:glow rad="63500">
                    <a:schemeClr val="accent3">
                      <a:satMod val="175000"/>
                      <a:alpha val="40000"/>
                    </a:schemeClr>
                  </a:glow>
                </a:effectLst>
                <a:latin typeface="Century" pitchFamily="18" charset="0"/>
              </a:rPr>
              <a:t>31</a:t>
            </a:r>
            <a:r>
              <a:rPr lang="ru-RU" sz="1600" b="1" dirty="0" smtClean="0">
                <a:effectLst>
                  <a:glow rad="63500">
                    <a:schemeClr val="accent3">
                      <a:satMod val="175000"/>
                      <a:alpha val="40000"/>
                    </a:schemeClr>
                  </a:glow>
                </a:effectLst>
                <a:latin typeface="Century" pitchFamily="18" charset="0"/>
              </a:rPr>
              <a:t>.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 </a:t>
            </a:r>
            <a:r>
              <a:rPr lang="ru-RU" sz="1600" dirty="0" err="1" smtClean="0">
                <a:effectLst>
                  <a:glow rad="63500">
                    <a:schemeClr val="accent3">
                      <a:satMod val="175000"/>
                      <a:alpha val="40000"/>
                    </a:schemeClr>
                  </a:glow>
                </a:effectLst>
                <a:latin typeface="Century" pitchFamily="18" charset="0"/>
              </a:rPr>
              <a:t>Оптико-електронний</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засіб</a:t>
            </a:r>
            <a:r>
              <a:rPr lang="ru-RU" sz="1600" dirty="0" smtClean="0">
                <a:effectLst>
                  <a:glow rad="63500">
                    <a:schemeClr val="accent3">
                      <a:satMod val="175000"/>
                      <a:alpha val="40000"/>
                    </a:schemeClr>
                  </a:glow>
                </a:effectLst>
                <a:latin typeface="Century" pitchFamily="18" charset="0"/>
              </a:rPr>
              <a:t> контролю кута повороту та </a:t>
            </a:r>
            <a:r>
              <a:rPr lang="ru-RU" sz="1600" dirty="0" err="1" smtClean="0">
                <a:effectLst>
                  <a:glow rad="63500">
                    <a:schemeClr val="accent3">
                      <a:satMod val="175000"/>
                      <a:alpha val="40000"/>
                    </a:schemeClr>
                  </a:glow>
                </a:effectLst>
                <a:latin typeface="Century" pitchFamily="18" charset="0"/>
              </a:rPr>
              <a:t>кутової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швидкості</a:t>
            </a:r>
            <a:r>
              <a:rPr lang="ru-RU" sz="1600" dirty="0" smtClean="0">
                <a:effectLst>
                  <a:glow rad="63500">
                    <a:schemeClr val="accent3">
                      <a:satMod val="175000"/>
                      <a:alpha val="40000"/>
                    </a:schemeClr>
                  </a:glow>
                </a:effectLst>
                <a:latin typeface="Century" pitchFamily="18" charset="0"/>
              </a:rPr>
              <a:t>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М. Й. </a:t>
            </a:r>
            <a:r>
              <a:rPr lang="ru-RU" sz="1600" dirty="0" err="1" smtClean="0">
                <a:effectLst>
                  <a:glow rad="63500">
                    <a:schemeClr val="accent3">
                      <a:satMod val="175000"/>
                      <a:alpha val="40000"/>
                    </a:schemeClr>
                  </a:glow>
                </a:effectLst>
                <a:latin typeface="Century" pitchFamily="18" charset="0"/>
              </a:rPr>
              <a:t>Білинська</a:t>
            </a:r>
            <a:r>
              <a:rPr lang="ru-RU" sz="1600" dirty="0" smtClean="0">
                <a:effectLst>
                  <a:glow rad="63500">
                    <a:schemeClr val="accent3">
                      <a:satMod val="175000"/>
                      <a:alpha val="40000"/>
                    </a:schemeClr>
                  </a:glow>
                </a:effectLst>
                <a:latin typeface="Century" pitchFamily="18" charset="0"/>
              </a:rPr>
              <a:t>, В. В. Усов // </a:t>
            </a:r>
            <a:r>
              <a:rPr lang="ru-RU" sz="1600" dirty="0" err="1" smtClean="0">
                <a:effectLst>
                  <a:glow rad="63500">
                    <a:schemeClr val="accent3">
                      <a:satMod val="175000"/>
                      <a:alpha val="40000"/>
                    </a:schemeClr>
                  </a:glow>
                </a:effectLst>
                <a:latin typeface="Century" pitchFamily="18" charset="0"/>
              </a:rPr>
              <a:t>Оптико-електронні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інформаційно-енергетичні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технології</a:t>
            </a:r>
            <a:r>
              <a:rPr lang="ru-RU" sz="1600" dirty="0" smtClean="0">
                <a:effectLst>
                  <a:glow rad="63500">
                    <a:schemeClr val="accent3">
                      <a:satMod val="175000"/>
                      <a:alpha val="40000"/>
                    </a:schemeClr>
                  </a:glow>
                </a:effectLst>
                <a:latin typeface="Century" pitchFamily="18" charset="0"/>
              </a:rPr>
              <a:t>. – 2006. – № 1(11). – С. 180-186.</a:t>
            </a:r>
            <a:r>
              <a:rPr lang="ru-RU" sz="1400" dirty="0" smtClean="0">
                <a:effectLst>
                  <a:glow rad="63500">
                    <a:schemeClr val="accent3">
                      <a:satMod val="175000"/>
                      <a:alpha val="40000"/>
                    </a:schemeClr>
                  </a:glow>
                </a:effectLst>
                <a:latin typeface="Century" pitchFamily="18" charset="0"/>
              </a:rPr>
              <a:t> </a:t>
            </a:r>
          </a:p>
          <a:p>
            <a:pPr marL="84138" algn="just">
              <a:spcAft>
                <a:spcPts val="600"/>
              </a:spcAft>
            </a:pPr>
            <a:r>
              <a:rPr lang="ru-RU" sz="1600" dirty="0" smtClean="0">
                <a:effectLst>
                  <a:glow rad="63500">
                    <a:schemeClr val="accent3">
                      <a:satMod val="175000"/>
                      <a:alpha val="40000"/>
                    </a:schemeClr>
                  </a:glow>
                </a:effectLst>
                <a:latin typeface="Century" pitchFamily="18" charset="0"/>
              </a:rPr>
              <a:t>32</a:t>
            </a:r>
            <a:r>
              <a:rPr lang="ru-RU" sz="1600" b="1" dirty="0" smtClean="0">
                <a:effectLst>
                  <a:glow rad="63500">
                    <a:schemeClr val="accent3">
                      <a:satMod val="175000"/>
                      <a:alpha val="40000"/>
                    </a:schemeClr>
                  </a:glow>
                </a:effectLst>
                <a:latin typeface="Century" pitchFamily="18" charset="0"/>
              </a:rPr>
              <a:t>.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 </a:t>
            </a:r>
            <a:r>
              <a:rPr lang="ru-RU" sz="1600" dirty="0" err="1" smtClean="0">
                <a:effectLst>
                  <a:glow rad="63500">
                    <a:schemeClr val="accent3">
                      <a:satMod val="175000"/>
                      <a:alpha val="40000"/>
                    </a:schemeClr>
                  </a:glow>
                </a:effectLst>
                <a:latin typeface="Century" pitchFamily="18" charset="0"/>
              </a:rPr>
              <a:t>Оцінка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комбінованої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невизначеності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вимірювань</a:t>
            </a:r>
            <a:r>
              <a:rPr lang="ru-RU" sz="1600" dirty="0" smtClean="0">
                <a:effectLst>
                  <a:glow rad="63500">
                    <a:schemeClr val="accent3">
                      <a:satMod val="175000"/>
                      <a:alpha val="40000"/>
                    </a:schemeClr>
                  </a:glow>
                </a:effectLst>
                <a:latin typeface="Century" pitchFamily="18" charset="0"/>
              </a:rPr>
              <a:t>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С. Ш. </a:t>
            </a:r>
            <a:r>
              <a:rPr lang="ru-RU" sz="1600" dirty="0" err="1" smtClean="0">
                <a:effectLst>
                  <a:glow rad="63500">
                    <a:schemeClr val="accent3">
                      <a:satMod val="175000"/>
                      <a:alpha val="40000"/>
                    </a:schemeClr>
                  </a:glow>
                </a:effectLst>
                <a:latin typeface="Century" pitchFamily="18" charset="0"/>
              </a:rPr>
              <a:t>Кацив</a:t>
            </a:r>
            <a:r>
              <a:rPr lang="ru-RU" sz="1600" dirty="0" smtClean="0">
                <a:effectLst>
                  <a:glow rad="63500">
                    <a:schemeClr val="accent3">
                      <a:satMod val="175000"/>
                      <a:alpha val="40000"/>
                    </a:schemeClr>
                  </a:glow>
                </a:effectLst>
                <a:latin typeface="Century" pitchFamily="18" charset="0"/>
              </a:rPr>
              <a:t> // Автоматика-2006: </a:t>
            </a:r>
            <a:r>
              <a:rPr lang="ru-RU" sz="1600" dirty="0" err="1" smtClean="0">
                <a:effectLst>
                  <a:glow rad="63500">
                    <a:schemeClr val="accent3">
                      <a:satMod val="175000"/>
                      <a:alpha val="40000"/>
                    </a:schemeClr>
                  </a:glow>
                </a:effectLst>
                <a:latin typeface="Century" pitchFamily="18" charset="0"/>
              </a:rPr>
              <a:t>Матеріали</a:t>
            </a:r>
            <a:r>
              <a:rPr lang="ru-RU" sz="1600" dirty="0" smtClean="0">
                <a:effectLst>
                  <a:glow rad="63500">
                    <a:schemeClr val="accent3">
                      <a:satMod val="175000"/>
                      <a:alpha val="40000"/>
                    </a:schemeClr>
                  </a:glow>
                </a:effectLst>
                <a:latin typeface="Century" pitchFamily="18" charset="0"/>
              </a:rPr>
              <a:t> </a:t>
            </a:r>
            <a:r>
              <a:rPr lang="en-US" sz="1600" dirty="0" smtClean="0">
                <a:effectLst>
                  <a:glow rad="63500">
                    <a:schemeClr val="accent3">
                      <a:satMod val="175000"/>
                      <a:alpha val="40000"/>
                    </a:schemeClr>
                  </a:glow>
                </a:effectLst>
                <a:latin typeface="Century" pitchFamily="18" charset="0"/>
              </a:rPr>
              <a:t>XIII </a:t>
            </a:r>
            <a:r>
              <a:rPr lang="ru-RU" sz="1600" dirty="0" err="1" smtClean="0">
                <a:effectLst>
                  <a:glow rad="63500">
                    <a:schemeClr val="accent3">
                      <a:satMod val="175000"/>
                      <a:alpha val="40000"/>
                    </a:schemeClr>
                  </a:glow>
                </a:effectLst>
                <a:latin typeface="Century" pitchFamily="18" charset="0"/>
              </a:rPr>
              <a:t>міжнародної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конференції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з</a:t>
            </a:r>
            <a:r>
              <a:rPr lang="ru-RU" sz="1600" dirty="0" smtClean="0">
                <a:effectLst>
                  <a:glow rad="63500">
                    <a:schemeClr val="accent3">
                      <a:satMod val="175000"/>
                      <a:alpha val="40000"/>
                    </a:schemeClr>
                  </a:glow>
                </a:effectLst>
                <a:latin typeface="Century" pitchFamily="18" charset="0"/>
              </a:rPr>
              <a:t> автоматичного </a:t>
            </a:r>
            <a:r>
              <a:rPr lang="ru-RU" sz="1600" dirty="0" err="1" smtClean="0">
                <a:effectLst>
                  <a:glow rad="63500">
                    <a:schemeClr val="accent3">
                      <a:satMod val="175000"/>
                      <a:alpha val="40000"/>
                    </a:schemeClr>
                  </a:glow>
                </a:effectLst>
                <a:latin typeface="Century" pitchFamily="18" charset="0"/>
              </a:rPr>
              <a:t>управління</a:t>
            </a:r>
            <a:r>
              <a:rPr lang="ru-RU" sz="1600" dirty="0" smtClean="0">
                <a:effectLst>
                  <a:glow rad="63500">
                    <a:schemeClr val="accent3">
                      <a:satMod val="175000"/>
                      <a:alpha val="40000"/>
                    </a:schemeClr>
                  </a:glow>
                </a:effectLst>
                <a:latin typeface="Century" pitchFamily="18" charset="0"/>
              </a:rPr>
              <a:t>, м. </a:t>
            </a:r>
            <a:r>
              <a:rPr lang="ru-RU" sz="1600" dirty="0" err="1" smtClean="0">
                <a:effectLst>
                  <a:glow rad="63500">
                    <a:schemeClr val="accent3">
                      <a:satMod val="175000"/>
                      <a:alpha val="40000"/>
                    </a:schemeClr>
                  </a:glow>
                </a:effectLst>
                <a:latin typeface="Century" pitchFamily="18" charset="0"/>
              </a:rPr>
              <a:t>Вінниця</a:t>
            </a:r>
            <a:r>
              <a:rPr lang="ru-RU" sz="1600" dirty="0" smtClean="0">
                <a:effectLst>
                  <a:glow rad="63500">
                    <a:schemeClr val="accent3">
                      <a:satMod val="175000"/>
                      <a:alpha val="40000"/>
                    </a:schemeClr>
                  </a:glow>
                </a:effectLst>
                <a:latin typeface="Century" pitchFamily="18" charset="0"/>
              </a:rPr>
              <a:t>, 25-28 </a:t>
            </a:r>
            <a:r>
              <a:rPr lang="ru-RU" sz="1600" dirty="0" err="1" smtClean="0">
                <a:effectLst>
                  <a:glow rad="63500">
                    <a:schemeClr val="accent3">
                      <a:satMod val="175000"/>
                      <a:alpha val="40000"/>
                    </a:schemeClr>
                  </a:glow>
                </a:effectLst>
                <a:latin typeface="Century" pitchFamily="18" charset="0"/>
              </a:rPr>
              <a:t>вересня</a:t>
            </a:r>
            <a:r>
              <a:rPr lang="ru-RU" sz="1600" dirty="0" smtClean="0">
                <a:effectLst>
                  <a:glow rad="63500">
                    <a:schemeClr val="accent3">
                      <a:satMod val="175000"/>
                      <a:alpha val="40000"/>
                    </a:schemeClr>
                  </a:glow>
                </a:effectLst>
                <a:latin typeface="Century" pitchFamily="18" charset="0"/>
              </a:rPr>
              <a:t> 2006 року. - </a:t>
            </a:r>
            <a:r>
              <a:rPr lang="ru-RU" sz="1600" dirty="0" err="1" smtClean="0">
                <a:effectLst>
                  <a:glow rad="63500">
                    <a:schemeClr val="accent3">
                      <a:satMod val="175000"/>
                      <a:alpha val="40000"/>
                    </a:schemeClr>
                  </a:glow>
                </a:effectLst>
                <a:latin typeface="Century" pitchFamily="18" charset="0"/>
              </a:rPr>
              <a:t>Вінниця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УНІВЕРСУМ-Вінниця</a:t>
            </a:r>
            <a:r>
              <a:rPr lang="ru-RU" sz="1600" dirty="0" smtClean="0">
                <a:effectLst>
                  <a:glow rad="63500">
                    <a:schemeClr val="accent3">
                      <a:satMod val="175000"/>
                      <a:alpha val="40000"/>
                    </a:schemeClr>
                  </a:glow>
                </a:effectLst>
                <a:latin typeface="Century" pitchFamily="18" charset="0"/>
              </a:rPr>
              <a:t>, 2007. – С. 94-98.</a:t>
            </a:r>
            <a:endParaRPr lang="en-US" sz="1600" dirty="0" smtClean="0">
              <a:effectLst>
                <a:glow rad="63500">
                  <a:schemeClr val="accent3">
                    <a:satMod val="175000"/>
                    <a:alpha val="40000"/>
                  </a:schemeClr>
                </a:glow>
              </a:effectLst>
              <a:latin typeface="Century"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sp>
        <p:nvSpPr>
          <p:cNvPr id="3" name="Прямоугольник 2"/>
          <p:cNvSpPr/>
          <p:nvPr/>
        </p:nvSpPr>
        <p:spPr>
          <a:xfrm>
            <a:off x="0" y="71414"/>
            <a:ext cx="8715404" cy="5970865"/>
          </a:xfrm>
          <a:prstGeom prst="rect">
            <a:avLst/>
          </a:prstGeom>
        </p:spPr>
        <p:txBody>
          <a:bodyPr wrap="square">
            <a:spAutoFit/>
          </a:bodyPr>
          <a:lstStyle/>
          <a:p>
            <a:pPr marL="84138" algn="just">
              <a:spcAft>
                <a:spcPts val="600"/>
              </a:spcAft>
            </a:pPr>
            <a:r>
              <a:rPr lang="ru-RU" sz="1600" dirty="0" smtClean="0">
                <a:effectLst>
                  <a:glow rad="63500">
                    <a:schemeClr val="accent3">
                      <a:satMod val="175000"/>
                      <a:alpha val="40000"/>
                    </a:schemeClr>
                  </a:glow>
                </a:effectLst>
                <a:latin typeface="Century" pitchFamily="18" charset="0"/>
              </a:rPr>
              <a:t>33</a:t>
            </a:r>
            <a:r>
              <a:rPr lang="ru-RU" sz="1600" b="1" dirty="0" smtClean="0">
                <a:effectLst>
                  <a:glow rad="63500">
                    <a:schemeClr val="accent3">
                      <a:satMod val="175000"/>
                      <a:alpha val="40000"/>
                    </a:schemeClr>
                  </a:glow>
                </a:effectLst>
                <a:latin typeface="Century" pitchFamily="18" charset="0"/>
              </a:rPr>
              <a:t>.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Оцінка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невизначеності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вимірювального</a:t>
            </a:r>
            <a:r>
              <a:rPr lang="ru-RU" sz="1600" dirty="0" smtClean="0">
                <a:effectLst>
                  <a:glow rad="63500">
                    <a:schemeClr val="accent3">
                      <a:satMod val="175000"/>
                      <a:alpha val="40000"/>
                    </a:schemeClr>
                  </a:glow>
                </a:effectLst>
                <a:latin typeface="Century" pitchFamily="18" charset="0"/>
              </a:rPr>
              <a:t> каналу </a:t>
            </a:r>
            <a:r>
              <a:rPr lang="ru-RU" sz="1600" dirty="0" err="1" smtClean="0">
                <a:effectLst>
                  <a:glow rad="63500">
                    <a:schemeClr val="accent3">
                      <a:satMod val="175000"/>
                      <a:alpha val="40000"/>
                    </a:schemeClr>
                  </a:glow>
                </a:effectLst>
                <a:latin typeface="Century" pitchFamily="18" charset="0"/>
              </a:rPr>
              <a:t>кутових</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положень</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крокових</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двигунів</a:t>
            </a:r>
            <a:r>
              <a:rPr lang="ru-RU" sz="1600" dirty="0" smtClean="0">
                <a:effectLst>
                  <a:glow rad="63500">
                    <a:schemeClr val="accent3">
                      <a:satMod val="175000"/>
                      <a:alpha val="40000"/>
                    </a:schemeClr>
                  </a:glow>
                </a:effectLst>
                <a:latin typeface="Century" pitchFamily="18" charset="0"/>
              </a:rPr>
              <a:t>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С. Ш. </a:t>
            </a:r>
            <a:r>
              <a:rPr lang="ru-RU" sz="1600" dirty="0" err="1" smtClean="0">
                <a:effectLst>
                  <a:glow rad="63500">
                    <a:schemeClr val="accent3">
                      <a:satMod val="175000"/>
                      <a:alpha val="40000"/>
                    </a:schemeClr>
                  </a:glow>
                </a:effectLst>
                <a:latin typeface="Century" pitchFamily="18" charset="0"/>
              </a:rPr>
              <a:t>Кацив</a:t>
            </a:r>
            <a:r>
              <a:rPr lang="ru-RU" sz="1600" dirty="0" smtClean="0">
                <a:effectLst>
                  <a:glow rad="63500">
                    <a:schemeClr val="accent3">
                      <a:satMod val="175000"/>
                      <a:alpha val="40000"/>
                    </a:schemeClr>
                  </a:glow>
                </a:effectLst>
                <a:latin typeface="Century" pitchFamily="18" charset="0"/>
              </a:rPr>
              <a:t>, В. В. Усов // </a:t>
            </a:r>
            <a:r>
              <a:rPr lang="ru-RU" sz="1600" dirty="0" err="1" smtClean="0">
                <a:effectLst>
                  <a:glow rad="63500">
                    <a:schemeClr val="accent3">
                      <a:satMod val="175000"/>
                      <a:alpha val="40000"/>
                    </a:schemeClr>
                  </a:glow>
                </a:effectLst>
                <a:latin typeface="Century" pitchFamily="18" charset="0"/>
              </a:rPr>
              <a:t>Інформаційні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технології</a:t>
            </a:r>
            <a:r>
              <a:rPr lang="ru-RU" sz="1600" dirty="0" smtClean="0">
                <a:effectLst>
                  <a:glow rad="63500">
                    <a:schemeClr val="accent3">
                      <a:satMod val="175000"/>
                      <a:alpha val="40000"/>
                    </a:schemeClr>
                  </a:glow>
                </a:effectLst>
                <a:latin typeface="Century" pitchFamily="18" charset="0"/>
              </a:rPr>
              <a:t> та </a:t>
            </a:r>
            <a:r>
              <a:rPr lang="ru-RU" sz="1600" dirty="0" err="1" smtClean="0">
                <a:effectLst>
                  <a:glow rad="63500">
                    <a:schemeClr val="accent3">
                      <a:satMod val="175000"/>
                      <a:alpha val="40000"/>
                    </a:schemeClr>
                  </a:glow>
                </a:effectLst>
                <a:latin typeface="Century" pitchFamily="18" charset="0"/>
              </a:rPr>
              <a:t>комп'ютерна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інженерія</a:t>
            </a:r>
            <a:r>
              <a:rPr lang="ru-RU" sz="1600" dirty="0" smtClean="0">
                <a:effectLst>
                  <a:glow rad="63500">
                    <a:schemeClr val="accent3">
                      <a:satMod val="175000"/>
                      <a:alpha val="40000"/>
                    </a:schemeClr>
                  </a:glow>
                </a:effectLst>
                <a:latin typeface="Century" pitchFamily="18" charset="0"/>
              </a:rPr>
              <a:t>. – 2008. – </a:t>
            </a:r>
            <a:r>
              <a:rPr lang="en-US" sz="1600" dirty="0" smtClean="0">
                <a:effectLst>
                  <a:glow rad="63500">
                    <a:schemeClr val="accent3">
                      <a:satMod val="175000"/>
                      <a:alpha val="40000"/>
                    </a:schemeClr>
                  </a:glow>
                </a:effectLst>
                <a:latin typeface="Century" pitchFamily="18" charset="0"/>
              </a:rPr>
              <a:t>N 1(11). – </a:t>
            </a:r>
            <a:r>
              <a:rPr lang="ru-RU" sz="1600" dirty="0" smtClean="0">
                <a:effectLst>
                  <a:glow rad="63500">
                    <a:schemeClr val="accent3">
                      <a:satMod val="175000"/>
                      <a:alpha val="40000"/>
                    </a:schemeClr>
                  </a:glow>
                </a:effectLst>
                <a:latin typeface="Century" pitchFamily="18" charset="0"/>
              </a:rPr>
              <a:t>С. 233-238. </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ru-RU" sz="1600" dirty="0" smtClean="0">
                <a:effectLst>
                  <a:glow rad="63500">
                    <a:schemeClr val="accent3">
                      <a:satMod val="175000"/>
                      <a:alpha val="40000"/>
                    </a:schemeClr>
                  </a:glow>
                </a:effectLst>
                <a:latin typeface="Century" pitchFamily="18" charset="0"/>
              </a:rPr>
              <a:t>34</a:t>
            </a:r>
            <a:r>
              <a:rPr lang="ru-RU" sz="1600" b="1" dirty="0" smtClean="0">
                <a:effectLst>
                  <a:glow rad="63500">
                    <a:schemeClr val="accent3">
                      <a:satMod val="175000"/>
                      <a:alpha val="40000"/>
                    </a:schemeClr>
                  </a:glow>
                </a:effectLst>
                <a:latin typeface="Century" pitchFamily="18" charset="0"/>
              </a:rPr>
              <a:t>.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Оцінка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ефективності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алгоритмів</a:t>
            </a:r>
            <a:r>
              <a:rPr lang="ru-RU" sz="1600" dirty="0" smtClean="0">
                <a:effectLst>
                  <a:glow rad="63500">
                    <a:schemeClr val="accent3">
                      <a:satMod val="175000"/>
                      <a:alpha val="40000"/>
                    </a:schemeClr>
                  </a:glow>
                </a:effectLst>
                <a:latin typeface="Century" pitchFamily="18" charset="0"/>
              </a:rPr>
              <a:t> дискретного </a:t>
            </a:r>
            <a:r>
              <a:rPr lang="ru-RU" sz="1600" dirty="0" err="1" smtClean="0">
                <a:effectLst>
                  <a:glow rad="63500">
                    <a:schemeClr val="accent3">
                      <a:satMod val="175000"/>
                      <a:alpha val="40000"/>
                    </a:schemeClr>
                  </a:glow>
                </a:effectLst>
                <a:latin typeface="Century" pitchFamily="18" charset="0"/>
              </a:rPr>
              <a:t>вейвлет-перетворення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вібросигналів</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з</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різними</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коефіцієнтами</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стискання</a:t>
            </a:r>
            <a:r>
              <a:rPr lang="ru-RU" sz="1600" dirty="0" smtClean="0">
                <a:effectLst>
                  <a:glow rad="63500">
                    <a:schemeClr val="accent3">
                      <a:satMod val="175000"/>
                      <a:alpha val="40000"/>
                    </a:schemeClr>
                  </a:glow>
                </a:effectLst>
                <a:latin typeface="Century" pitchFamily="18" charset="0"/>
              </a:rPr>
              <a:t>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С. Ш. </a:t>
            </a:r>
            <a:r>
              <a:rPr lang="ru-RU" sz="1600" dirty="0" err="1" smtClean="0">
                <a:effectLst>
                  <a:glow rad="63500">
                    <a:schemeClr val="accent3">
                      <a:satMod val="175000"/>
                      <a:alpha val="40000"/>
                    </a:schemeClr>
                  </a:glow>
                </a:effectLst>
                <a:latin typeface="Century" pitchFamily="18" charset="0"/>
              </a:rPr>
              <a:t>Кацив</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Вінницького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політехнічного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інституту</a:t>
            </a:r>
            <a:r>
              <a:rPr lang="ru-RU" sz="1600" dirty="0" smtClean="0">
                <a:effectLst>
                  <a:glow rad="63500">
                    <a:schemeClr val="accent3">
                      <a:satMod val="175000"/>
                      <a:alpha val="40000"/>
                    </a:schemeClr>
                  </a:glow>
                </a:effectLst>
                <a:latin typeface="Century" pitchFamily="18" charset="0"/>
              </a:rPr>
              <a:t>. – 2012. – № 4. – С. 151-154. </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ru-RU" sz="1600" dirty="0" smtClean="0">
                <a:effectLst>
                  <a:glow rad="63500">
                    <a:schemeClr val="accent3">
                      <a:satMod val="175000"/>
                      <a:alpha val="40000"/>
                    </a:schemeClr>
                  </a:glow>
                </a:effectLst>
                <a:latin typeface="Century" pitchFamily="18" charset="0"/>
              </a:rPr>
              <a:t>35</a:t>
            </a:r>
            <a:r>
              <a:rPr lang="ru-RU" sz="1600" b="1" dirty="0" smtClean="0">
                <a:effectLst>
                  <a:glow rad="63500">
                    <a:schemeClr val="accent3">
                      <a:satMod val="175000"/>
                      <a:alpha val="40000"/>
                    </a:schemeClr>
                  </a:glow>
                </a:effectLst>
                <a:latin typeface="Century" pitchFamily="18" charset="0"/>
              </a:rPr>
              <a:t>.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Оцінювання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похибок</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перетворення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вологості</a:t>
            </a:r>
            <a:r>
              <a:rPr lang="ru-RU" sz="1600" dirty="0" smtClean="0">
                <a:effectLst>
                  <a:glow rad="63500">
                    <a:schemeClr val="accent3">
                      <a:satMod val="175000"/>
                      <a:alpha val="40000"/>
                    </a:schemeClr>
                  </a:glow>
                </a:effectLst>
                <a:latin typeface="Century" pitchFamily="18" charset="0"/>
              </a:rPr>
              <a:t> у </a:t>
            </a:r>
            <a:r>
              <a:rPr lang="ru-RU" sz="1600" dirty="0" err="1" smtClean="0">
                <a:effectLst>
                  <a:glow rad="63500">
                    <a:schemeClr val="accent3">
                      <a:satMod val="175000"/>
                      <a:alpha val="40000"/>
                    </a:schemeClr>
                  </a:glow>
                </a:effectLst>
                <a:latin typeface="Century" pitchFamily="18" charset="0"/>
              </a:rPr>
              <a:t>фазове</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зміщення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інформативної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хвилі</a:t>
            </a:r>
            <a:r>
              <a:rPr lang="ru-RU" sz="1600" dirty="0" smtClean="0">
                <a:effectLst>
                  <a:glow rad="63500">
                    <a:schemeClr val="accent3">
                      <a:satMod val="175000"/>
                      <a:alpha val="40000"/>
                    </a:schemeClr>
                  </a:glow>
                </a:effectLst>
                <a:latin typeface="Century" pitchFamily="18" charset="0"/>
              </a:rPr>
              <a:t>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В. В. Богачук, В. Ф. </a:t>
            </a:r>
            <a:r>
              <a:rPr lang="ru-RU" sz="1600" dirty="0" err="1" smtClean="0">
                <a:effectLst>
                  <a:glow rad="63500">
                    <a:schemeClr val="accent3">
                      <a:satMod val="175000"/>
                      <a:alpha val="40000"/>
                    </a:schemeClr>
                  </a:glow>
                </a:effectLst>
                <a:latin typeface="Century" pitchFamily="18" charset="0"/>
              </a:rPr>
              <a:t>Граняк</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Вінницького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політехнічного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інституту</a:t>
            </a:r>
            <a:r>
              <a:rPr lang="ru-RU" sz="1600" dirty="0" smtClean="0">
                <a:effectLst>
                  <a:glow rad="63500">
                    <a:schemeClr val="accent3">
                      <a:satMod val="175000"/>
                      <a:alpha val="40000"/>
                    </a:schemeClr>
                  </a:glow>
                </a:effectLst>
                <a:latin typeface="Century" pitchFamily="18" charset="0"/>
              </a:rPr>
              <a:t>. – 2014. – № 5. – С. 29-35. </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ru-RU" sz="1600" dirty="0" smtClean="0">
                <a:effectLst>
                  <a:glow rad="63500">
                    <a:schemeClr val="accent3">
                      <a:satMod val="175000"/>
                      <a:alpha val="40000"/>
                    </a:schemeClr>
                  </a:glow>
                </a:effectLst>
                <a:latin typeface="Century" pitchFamily="18" charset="0"/>
              </a:rPr>
              <a:t>36.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 </a:t>
            </a:r>
            <a:r>
              <a:rPr lang="ru-RU" sz="1600" dirty="0" err="1" smtClean="0">
                <a:effectLst>
                  <a:glow rad="63500">
                    <a:schemeClr val="accent3">
                      <a:satMod val="175000"/>
                      <a:alpha val="40000"/>
                    </a:schemeClr>
                  </a:glow>
                </a:effectLst>
                <a:latin typeface="Century" pitchFamily="18" charset="0"/>
              </a:rPr>
              <a:t>Принципи</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побудови</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штучної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нейронної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мережі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системи</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автоматизованого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діагностування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прогнозування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розвитку</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дефектів</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гідроагрегатів</a:t>
            </a:r>
            <a:r>
              <a:rPr lang="ru-RU" sz="1600" dirty="0" smtClean="0">
                <a:effectLst>
                  <a:glow rad="63500">
                    <a:schemeClr val="accent3">
                      <a:satMod val="175000"/>
                      <a:alpha val="40000"/>
                    </a:schemeClr>
                  </a:glow>
                </a:effectLst>
                <a:latin typeface="Century" pitchFamily="18" charset="0"/>
              </a:rPr>
              <a:t>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С. Ш. </a:t>
            </a:r>
            <a:r>
              <a:rPr lang="ru-RU" sz="1600" dirty="0" err="1" smtClean="0">
                <a:effectLst>
                  <a:glow rad="63500">
                    <a:schemeClr val="accent3">
                      <a:satMod val="175000"/>
                      <a:alpha val="40000"/>
                    </a:schemeClr>
                  </a:glow>
                </a:effectLst>
                <a:latin typeface="Century" pitchFamily="18" charset="0"/>
              </a:rPr>
              <a:t>Кацив</a:t>
            </a:r>
            <a:r>
              <a:rPr lang="ru-RU" sz="1600" dirty="0" smtClean="0">
                <a:effectLst>
                  <a:glow rad="63500">
                    <a:schemeClr val="accent3">
                      <a:satMod val="175000"/>
                      <a:alpha val="40000"/>
                    </a:schemeClr>
                  </a:glow>
                </a:effectLst>
                <a:latin typeface="Century" pitchFamily="18" charset="0"/>
              </a:rPr>
              <a:t>, В. Г. </a:t>
            </a:r>
            <a:r>
              <a:rPr lang="ru-RU" sz="1600" dirty="0" err="1" smtClean="0">
                <a:effectLst>
                  <a:glow rad="63500">
                    <a:schemeClr val="accent3">
                      <a:satMod val="175000"/>
                      <a:alpha val="40000"/>
                    </a:schemeClr>
                  </a:glow>
                </a:effectLst>
                <a:latin typeface="Century" pitchFamily="18" charset="0"/>
              </a:rPr>
              <a:t>Мадьяров</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Оптико-електронні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інформаційно-енергетичні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технології</a:t>
            </a:r>
            <a:r>
              <a:rPr lang="ru-RU" sz="1600" dirty="0" smtClean="0">
                <a:effectLst>
                  <a:glow rad="63500">
                    <a:schemeClr val="accent3">
                      <a:satMod val="175000"/>
                      <a:alpha val="40000"/>
                    </a:schemeClr>
                  </a:glow>
                </a:effectLst>
                <a:latin typeface="Century" pitchFamily="18" charset="0"/>
              </a:rPr>
              <a:t>. – 2012. – № 1. – С. 42-47. </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ru-RU" sz="1600" dirty="0" smtClean="0">
                <a:effectLst>
                  <a:glow rad="63500">
                    <a:schemeClr val="accent3">
                      <a:satMod val="175000"/>
                      <a:alpha val="40000"/>
                    </a:schemeClr>
                  </a:glow>
                </a:effectLst>
                <a:latin typeface="Century" pitchFamily="18" charset="0"/>
              </a:rPr>
              <a:t>37</a:t>
            </a:r>
            <a:r>
              <a:rPr lang="ru-RU" sz="1600" b="1" dirty="0" smtClean="0">
                <a:effectLst>
                  <a:glow rad="63500">
                    <a:schemeClr val="accent3">
                      <a:satMod val="175000"/>
                      <a:alpha val="40000"/>
                    </a:schemeClr>
                  </a:glow>
                </a:effectLst>
                <a:latin typeface="Century" pitchFamily="18" charset="0"/>
              </a:rPr>
              <a:t>.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Спосіб</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апаратно-програмної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реалізації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вимірювання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частоти</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періодичного</a:t>
            </a:r>
            <a:r>
              <a:rPr lang="ru-RU" sz="1600" dirty="0" smtClean="0">
                <a:effectLst>
                  <a:glow rad="63500">
                    <a:schemeClr val="accent3">
                      <a:satMod val="175000"/>
                      <a:alpha val="40000"/>
                    </a:schemeClr>
                  </a:glow>
                </a:effectLst>
                <a:latin typeface="Century" pitchFamily="18" charset="0"/>
              </a:rPr>
              <a:t> сигналу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ВПІ. – 1994. – № 3. – С. 28-33. </a:t>
            </a:r>
          </a:p>
          <a:p>
            <a:pPr marL="84138" algn="just">
              <a:spcAft>
                <a:spcPts val="600"/>
              </a:spcAft>
            </a:pPr>
            <a:r>
              <a:rPr lang="ru-RU" sz="1600" dirty="0" smtClean="0">
                <a:effectLst>
                  <a:glow rad="63500">
                    <a:schemeClr val="accent3">
                      <a:satMod val="175000"/>
                      <a:alpha val="40000"/>
                    </a:schemeClr>
                  </a:glow>
                </a:effectLst>
                <a:latin typeface="Century" pitchFamily="18" charset="0"/>
              </a:rPr>
              <a:t>38</a:t>
            </a:r>
            <a:r>
              <a:rPr lang="ru-RU" sz="1600" b="1" dirty="0" smtClean="0">
                <a:effectLst>
                  <a:glow rad="63500">
                    <a:schemeClr val="accent3">
                      <a:satMod val="175000"/>
                      <a:alpha val="40000"/>
                    </a:schemeClr>
                  </a:glow>
                </a:effectLst>
                <a:latin typeface="Century" pitchFamily="18" charset="0"/>
              </a:rPr>
              <a:t>.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Фізичний</a:t>
            </a:r>
            <a:r>
              <a:rPr lang="ru-RU" sz="1600" dirty="0" smtClean="0">
                <a:effectLst>
                  <a:glow rad="63500">
                    <a:schemeClr val="accent3">
                      <a:satMod val="175000"/>
                      <a:alpha val="40000"/>
                    </a:schemeClr>
                  </a:glow>
                </a:effectLst>
                <a:latin typeface="Century" pitchFamily="18" charset="0"/>
              </a:rPr>
              <a:t> метод очистки </a:t>
            </a:r>
            <a:r>
              <a:rPr lang="ru-RU" sz="1600" dirty="0" err="1" smtClean="0">
                <a:effectLst>
                  <a:glow rad="63500">
                    <a:schemeClr val="accent3">
                      <a:satMod val="175000"/>
                      <a:alpha val="40000"/>
                    </a:schemeClr>
                  </a:glow>
                </a:effectLst>
                <a:latin typeface="Century" pitchFamily="18" charset="0"/>
              </a:rPr>
              <a:t>промислових</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пилогазових</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сумішей</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із</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застосуванням</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вітротурбіни</a:t>
            </a:r>
            <a:r>
              <a:rPr lang="ru-RU" sz="1600" dirty="0" smtClean="0">
                <a:effectLst>
                  <a:glow rad="63500">
                    <a:schemeClr val="accent3">
                      <a:satMod val="175000"/>
                      <a:alpha val="40000"/>
                    </a:schemeClr>
                  </a:glow>
                </a:effectLst>
                <a:latin typeface="Century" pitchFamily="18" charset="0"/>
              </a:rPr>
              <a:t>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В. В. Богачук, В. Ф. </a:t>
            </a:r>
            <a:r>
              <a:rPr lang="ru-RU" sz="1600" dirty="0" err="1" smtClean="0">
                <a:effectLst>
                  <a:glow rad="63500">
                    <a:schemeClr val="accent3">
                      <a:satMod val="175000"/>
                      <a:alpha val="40000"/>
                    </a:schemeClr>
                  </a:glow>
                </a:effectLst>
                <a:latin typeface="Century" pitchFamily="18" charset="0"/>
              </a:rPr>
              <a:t>Граняк</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Вінницького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політехнічного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інституту</a:t>
            </a:r>
            <a:r>
              <a:rPr lang="ru-RU" sz="1600" dirty="0" smtClean="0">
                <a:effectLst>
                  <a:glow rad="63500">
                    <a:schemeClr val="accent3">
                      <a:satMod val="175000"/>
                      <a:alpha val="40000"/>
                    </a:schemeClr>
                  </a:glow>
                </a:effectLst>
                <a:latin typeface="Century" pitchFamily="18" charset="0"/>
              </a:rPr>
              <a:t>. – 2010. – № 6. – С. 20-22.</a:t>
            </a:r>
          </a:p>
          <a:p>
            <a:pPr marL="84138" algn="just">
              <a:spcAft>
                <a:spcPts val="600"/>
              </a:spcAft>
            </a:pPr>
            <a:r>
              <a:rPr lang="ru-RU" sz="1600" dirty="0" smtClean="0">
                <a:effectLst>
                  <a:glow rad="63500">
                    <a:schemeClr val="accent3">
                      <a:satMod val="175000"/>
                      <a:alpha val="40000"/>
                    </a:schemeClr>
                  </a:glow>
                </a:effectLst>
                <a:latin typeface="Century" pitchFamily="18" charset="0"/>
              </a:rPr>
              <a:t> 39.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Частотно-часовий</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аналіз</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вібросигналів</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з</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використанням</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вейвлет-перетворень</a:t>
            </a:r>
            <a:r>
              <a:rPr lang="ru-RU" sz="1600" dirty="0" smtClean="0">
                <a:effectLst>
                  <a:glow rad="63500">
                    <a:schemeClr val="accent3">
                      <a:satMod val="175000"/>
                      <a:alpha val="40000"/>
                    </a:schemeClr>
                  </a:glow>
                </a:effectLst>
                <a:latin typeface="Century" pitchFamily="18" charset="0"/>
              </a:rPr>
              <a:t>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С. Ш. </a:t>
            </a:r>
            <a:r>
              <a:rPr lang="ru-RU" sz="1600" dirty="0" err="1" smtClean="0">
                <a:effectLst>
                  <a:glow rad="63500">
                    <a:schemeClr val="accent3">
                      <a:satMod val="175000"/>
                      <a:alpha val="40000"/>
                    </a:schemeClr>
                  </a:glow>
                </a:effectLst>
                <a:latin typeface="Century" pitchFamily="18" charset="0"/>
              </a:rPr>
              <a:t>Кацив</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Оптико-електронні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інформаційно-енергетичні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технології</a:t>
            </a:r>
            <a:r>
              <a:rPr lang="ru-RU" sz="1600" dirty="0" smtClean="0">
                <a:effectLst>
                  <a:glow rad="63500">
                    <a:schemeClr val="accent3">
                      <a:satMod val="175000"/>
                      <a:alpha val="40000"/>
                    </a:schemeClr>
                  </a:glow>
                </a:effectLst>
                <a:latin typeface="Century" pitchFamily="18" charset="0"/>
              </a:rPr>
              <a:t>. – 2009. – № 1. – С. 50-54.</a:t>
            </a:r>
            <a:endParaRPr lang="uk-UA" sz="1600" dirty="0">
              <a:effectLst>
                <a:glow rad="63500">
                  <a:schemeClr val="accent3">
                    <a:satMod val="175000"/>
                    <a:alpha val="40000"/>
                  </a:schemeClr>
                </a:glow>
              </a:effectLst>
              <a:latin typeface="Century"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sp>
        <p:nvSpPr>
          <p:cNvPr id="3" name="Прямоугольник 2"/>
          <p:cNvSpPr/>
          <p:nvPr/>
        </p:nvSpPr>
        <p:spPr>
          <a:xfrm>
            <a:off x="-32" y="71415"/>
            <a:ext cx="8643998" cy="6217087"/>
          </a:xfrm>
          <a:prstGeom prst="rect">
            <a:avLst/>
          </a:prstGeom>
        </p:spPr>
        <p:txBody>
          <a:bodyPr wrap="square">
            <a:spAutoFit/>
          </a:bodyPr>
          <a:lstStyle/>
          <a:p>
            <a:pPr marL="84138" algn="just">
              <a:spcAft>
                <a:spcPts val="600"/>
              </a:spcAft>
            </a:pPr>
            <a:r>
              <a:rPr lang="ru-RU" sz="1600" dirty="0" smtClean="0">
                <a:effectLst>
                  <a:glow rad="63500">
                    <a:schemeClr val="accent3">
                      <a:satMod val="175000"/>
                      <a:alpha val="40000"/>
                    </a:schemeClr>
                  </a:glow>
                </a:effectLst>
                <a:latin typeface="Century" pitchFamily="18" charset="0"/>
              </a:rPr>
              <a:t>40. </a:t>
            </a:r>
            <a:r>
              <a:rPr lang="ru-RU" sz="1600" dirty="0" err="1" smtClean="0">
                <a:effectLst>
                  <a:glow rad="63500">
                    <a:schemeClr val="accent3">
                      <a:satMod val="175000"/>
                      <a:alpha val="40000"/>
                    </a:schemeClr>
                  </a:glow>
                </a:effectLst>
                <a:latin typeface="Century" pitchFamily="18" charset="0"/>
              </a:rPr>
              <a:t>Кучерук</a:t>
            </a:r>
            <a:r>
              <a:rPr lang="ru-RU" sz="1600" dirty="0" smtClean="0">
                <a:effectLst>
                  <a:glow rad="63500">
                    <a:schemeClr val="accent3">
                      <a:satMod val="175000"/>
                      <a:alpha val="40000"/>
                    </a:schemeClr>
                  </a:glow>
                </a:effectLst>
                <a:latin typeface="Century" pitchFamily="18" charset="0"/>
              </a:rPr>
              <a:t>, В. Ю. </a:t>
            </a:r>
            <a:r>
              <a:rPr lang="ru-RU" sz="1600" dirty="0" err="1" smtClean="0">
                <a:effectLst>
                  <a:glow rad="63500">
                    <a:schemeClr val="accent3">
                      <a:satMod val="175000"/>
                      <a:alpha val="40000"/>
                    </a:schemeClr>
                  </a:glow>
                </a:effectLst>
                <a:latin typeface="Century" pitchFamily="18" charset="0"/>
              </a:rPr>
              <a:t>Аналіз</a:t>
            </a:r>
            <a:r>
              <a:rPr lang="ru-RU" sz="1600" dirty="0" smtClean="0">
                <a:effectLst>
                  <a:glow rad="63500">
                    <a:schemeClr val="accent3">
                      <a:satMod val="175000"/>
                      <a:alpha val="40000"/>
                    </a:schemeClr>
                  </a:glow>
                </a:effectLst>
                <a:latin typeface="Century" pitchFamily="18" charset="0"/>
              </a:rPr>
              <a:t> та практична </a:t>
            </a:r>
            <a:r>
              <a:rPr lang="ru-RU" sz="1600" dirty="0" err="1" smtClean="0">
                <a:effectLst>
                  <a:glow rad="63500">
                    <a:schemeClr val="accent3">
                      <a:satMod val="175000"/>
                      <a:alpha val="40000"/>
                    </a:schemeClr>
                  </a:glow>
                </a:effectLst>
                <a:latin typeface="Century" pitchFamily="18" charset="0"/>
              </a:rPr>
              <a:t>реалізація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мікропроцесорного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засобу</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вимірювання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кутової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швидкості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обертання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електричних</a:t>
            </a:r>
            <a:r>
              <a:rPr lang="ru-RU" sz="1600" dirty="0" smtClean="0">
                <a:effectLst>
                  <a:glow rad="63500">
                    <a:schemeClr val="accent3">
                      <a:satMod val="175000"/>
                      <a:alpha val="40000"/>
                    </a:schemeClr>
                  </a:glow>
                </a:effectLst>
                <a:latin typeface="Century" pitchFamily="18" charset="0"/>
              </a:rPr>
              <a:t> машин / В. Ю. </a:t>
            </a:r>
            <a:r>
              <a:rPr lang="ru-RU" sz="1600" dirty="0" err="1" smtClean="0">
                <a:effectLst>
                  <a:glow rad="63500">
                    <a:schemeClr val="accent3">
                      <a:satMod val="175000"/>
                      <a:alpha val="40000"/>
                    </a:schemeClr>
                  </a:glow>
                </a:effectLst>
                <a:latin typeface="Century" pitchFamily="18" charset="0"/>
              </a:rPr>
              <a:t>Кучерук</a:t>
            </a:r>
            <a:r>
              <a:rPr lang="ru-RU" sz="1600" dirty="0" smtClean="0">
                <a:effectLst>
                  <a:glow rad="63500">
                    <a:schemeClr val="accent3">
                      <a:satMod val="175000"/>
                      <a:alpha val="40000"/>
                    </a:schemeClr>
                  </a:glow>
                </a:effectLst>
                <a:latin typeface="Century" pitchFamily="18" charset="0"/>
              </a:rPr>
              <a:t>,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ВПІ. – 1995. – № 2. – С. 12-16. </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ru-RU" sz="1600" dirty="0" smtClean="0">
                <a:effectLst>
                  <a:glow rad="63500">
                    <a:schemeClr val="accent3">
                      <a:satMod val="175000"/>
                      <a:alpha val="40000"/>
                    </a:schemeClr>
                  </a:glow>
                </a:effectLst>
                <a:latin typeface="Century" pitchFamily="18" charset="0"/>
              </a:rPr>
              <a:t>41. Метод </a:t>
            </a:r>
            <a:r>
              <a:rPr lang="ru-RU" sz="1600" dirty="0" err="1" smtClean="0">
                <a:effectLst>
                  <a:glow rad="63500">
                    <a:schemeClr val="accent3">
                      <a:satMod val="175000"/>
                      <a:alpha val="40000"/>
                    </a:schemeClr>
                  </a:glow>
                </a:effectLst>
                <a:latin typeface="Century" pitchFamily="18" charset="0"/>
              </a:rPr>
              <a:t>компенсації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фазово-амплітудної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похибки</a:t>
            </a:r>
            <a:r>
              <a:rPr lang="ru-RU" sz="1600" dirty="0" smtClean="0">
                <a:effectLst>
                  <a:glow rad="63500">
                    <a:schemeClr val="accent3">
                      <a:satMod val="175000"/>
                      <a:alpha val="40000"/>
                    </a:schemeClr>
                  </a:glow>
                </a:effectLst>
                <a:latin typeface="Century" pitchFamily="18" charset="0"/>
              </a:rPr>
              <a:t> у </a:t>
            </a:r>
            <a:r>
              <a:rPr lang="ru-RU" sz="1600" dirty="0" err="1" smtClean="0">
                <a:effectLst>
                  <a:glow rad="63500">
                    <a:schemeClr val="accent3">
                      <a:satMod val="175000"/>
                      <a:alpha val="40000"/>
                    </a:schemeClr>
                  </a:glow>
                </a:effectLst>
                <a:latin typeface="Century" pitchFamily="18" charset="0"/>
              </a:rPr>
              <a:t>перетворенні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вологості</a:t>
            </a:r>
            <a:r>
              <a:rPr lang="ru-RU" sz="1600" dirty="0" smtClean="0">
                <a:effectLst>
                  <a:glow rad="63500">
                    <a:schemeClr val="accent3">
                      <a:satMod val="175000"/>
                      <a:alpha val="40000"/>
                    </a:schemeClr>
                  </a:glow>
                </a:effectLst>
                <a:latin typeface="Century" pitchFamily="18" charset="0"/>
              </a:rPr>
              <a:t> в </a:t>
            </a:r>
            <a:r>
              <a:rPr lang="ru-RU" sz="1600" dirty="0" err="1" smtClean="0">
                <a:effectLst>
                  <a:glow rad="63500">
                    <a:schemeClr val="accent3">
                      <a:satMod val="175000"/>
                      <a:alpha val="40000"/>
                    </a:schemeClr>
                  </a:glow>
                </a:effectLst>
                <a:latin typeface="Century" pitchFamily="18" charset="0"/>
              </a:rPr>
              <a:t>різницю</a:t>
            </a:r>
            <a:r>
              <a:rPr lang="ru-RU" sz="1600" dirty="0" smtClean="0">
                <a:effectLst>
                  <a:glow rad="63500">
                    <a:schemeClr val="accent3">
                      <a:satMod val="175000"/>
                      <a:alpha val="40000"/>
                    </a:schemeClr>
                  </a:glow>
                </a:effectLst>
                <a:latin typeface="Century" pitchFamily="18" charset="0"/>
              </a:rPr>
              <a:t> фаз </a:t>
            </a:r>
            <a:r>
              <a:rPr lang="ru-RU" sz="1600" dirty="0" err="1" smtClean="0">
                <a:effectLst>
                  <a:glow rad="63500">
                    <a:schemeClr val="accent3">
                      <a:satMod val="175000"/>
                      <a:alpha val="40000"/>
                    </a:schemeClr>
                  </a:glow>
                </a:effectLst>
                <a:latin typeface="Century" pitchFamily="18" charset="0"/>
              </a:rPr>
              <a:t>електромагнітних</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хвиль</a:t>
            </a:r>
            <a:r>
              <a:rPr lang="ru-RU" sz="1600" dirty="0" smtClean="0">
                <a:effectLst>
                  <a:glow rad="63500">
                    <a:schemeClr val="accent3">
                      <a:satMod val="175000"/>
                      <a:alpha val="40000"/>
                    </a:schemeClr>
                  </a:glow>
                </a:effectLst>
                <a:latin typeface="Century" pitchFamily="18" charset="0"/>
              </a:rPr>
              <a:t> ВЧ </a:t>
            </a:r>
            <a:r>
              <a:rPr lang="ru-RU" sz="1600" dirty="0" err="1" smtClean="0">
                <a:effectLst>
                  <a:glow rad="63500">
                    <a:schemeClr val="accent3">
                      <a:satMod val="175000"/>
                      <a:alpha val="40000"/>
                    </a:schemeClr>
                  </a:glow>
                </a:effectLst>
                <a:latin typeface="Century" pitchFamily="18" charset="0"/>
              </a:rPr>
              <a:t>діапазону</a:t>
            </a:r>
            <a:r>
              <a:rPr lang="ru-RU" sz="1600" dirty="0" smtClean="0">
                <a:effectLst>
                  <a:glow rad="63500">
                    <a:schemeClr val="accent3">
                      <a:satMod val="175000"/>
                      <a:alpha val="40000"/>
                    </a:schemeClr>
                  </a:glow>
                </a:effectLst>
                <a:latin typeface="Century" pitchFamily="18" charset="0"/>
              </a:rPr>
              <a:t> в </a:t>
            </a:r>
            <a:r>
              <a:rPr lang="ru-RU" sz="1600" dirty="0" err="1" smtClean="0">
                <a:effectLst>
                  <a:glow rad="63500">
                    <a:schemeClr val="accent3">
                      <a:satMod val="175000"/>
                      <a:alpha val="40000"/>
                    </a:schemeClr>
                  </a:glow>
                </a:effectLst>
                <a:latin typeface="Century" pitchFamily="18" charset="0"/>
              </a:rPr>
              <a:t>функції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точність-швидкодія</a:t>
            </a:r>
            <a:r>
              <a:rPr lang="ru-RU" sz="1600" dirty="0" smtClean="0">
                <a:effectLst>
                  <a:glow rad="63500">
                    <a:schemeClr val="accent3">
                      <a:satMod val="175000"/>
                      <a:alpha val="40000"/>
                    </a:schemeClr>
                  </a:glow>
                </a:effectLst>
                <a:latin typeface="Century" pitchFamily="18" charset="0"/>
              </a:rPr>
              <a:t>"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В. В. Богачук, В. Я. </a:t>
            </a:r>
            <a:r>
              <a:rPr lang="ru-RU" sz="1600" dirty="0" err="1" smtClean="0">
                <a:effectLst>
                  <a:glow rad="63500">
                    <a:schemeClr val="accent3">
                      <a:satMod val="175000"/>
                      <a:alpha val="40000"/>
                    </a:schemeClr>
                  </a:glow>
                </a:effectLst>
                <a:latin typeface="Century" pitchFamily="18" charset="0"/>
              </a:rPr>
              <a:t>Ніколаєв</a:t>
            </a:r>
            <a:r>
              <a:rPr lang="ru-RU" sz="1600" dirty="0" smtClean="0">
                <a:effectLst>
                  <a:glow rad="63500">
                    <a:schemeClr val="accent3">
                      <a:satMod val="175000"/>
                      <a:alpha val="40000"/>
                    </a:schemeClr>
                  </a:glow>
                </a:effectLst>
                <a:latin typeface="Century" pitchFamily="18" charset="0"/>
              </a:rPr>
              <a:t>, В. Ф. </a:t>
            </a:r>
            <a:r>
              <a:rPr lang="ru-RU" sz="1600" dirty="0" err="1" smtClean="0">
                <a:effectLst>
                  <a:glow rad="63500">
                    <a:schemeClr val="accent3">
                      <a:satMod val="175000"/>
                      <a:alpha val="40000"/>
                    </a:schemeClr>
                  </a:glow>
                </a:effectLst>
                <a:latin typeface="Century" pitchFamily="18" charset="0"/>
              </a:rPr>
              <a:t>Граняк</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Вінницького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політехнічного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інституту</a:t>
            </a:r>
            <a:r>
              <a:rPr lang="ru-RU" sz="1600" dirty="0" smtClean="0">
                <a:effectLst>
                  <a:glow rad="63500">
                    <a:schemeClr val="accent3">
                      <a:satMod val="175000"/>
                      <a:alpha val="40000"/>
                    </a:schemeClr>
                  </a:glow>
                </a:effectLst>
                <a:latin typeface="Century" pitchFamily="18" charset="0"/>
              </a:rPr>
              <a:t>. – 2012. – № 5. – С. 7-10.</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ru-RU" sz="1600" dirty="0" smtClean="0">
                <a:effectLst>
                  <a:glow rad="63500">
                    <a:schemeClr val="accent3">
                      <a:satMod val="175000"/>
                      <a:alpha val="40000"/>
                    </a:schemeClr>
                  </a:glow>
                </a:effectLst>
                <a:latin typeface="Century" pitchFamily="18" charset="0"/>
              </a:rPr>
              <a:t>42. Методика </a:t>
            </a:r>
            <a:r>
              <a:rPr lang="ru-RU" sz="1600" dirty="0" err="1" smtClean="0">
                <a:effectLst>
                  <a:glow rad="63500">
                    <a:schemeClr val="accent3">
                      <a:satMod val="175000"/>
                      <a:alpha val="40000"/>
                    </a:schemeClr>
                  </a:glow>
                </a:effectLst>
                <a:latin typeface="Century" pitchFamily="18" charset="0"/>
              </a:rPr>
              <a:t>вибору</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лампи</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розжарювання</a:t>
            </a:r>
            <a:r>
              <a:rPr lang="ru-RU" sz="1600" dirty="0" smtClean="0">
                <a:effectLst>
                  <a:glow rad="63500">
                    <a:schemeClr val="accent3">
                      <a:satMod val="175000"/>
                      <a:alpha val="40000"/>
                    </a:schemeClr>
                  </a:glow>
                </a:effectLst>
                <a:latin typeface="Century" pitchFamily="18" charset="0"/>
              </a:rPr>
              <a:t> як </a:t>
            </a:r>
            <a:r>
              <a:rPr lang="ru-RU" sz="1600" dirty="0" err="1" smtClean="0">
                <a:effectLst>
                  <a:glow rad="63500">
                    <a:schemeClr val="accent3">
                      <a:satMod val="175000"/>
                      <a:alpha val="40000"/>
                    </a:schemeClr>
                  </a:glow>
                </a:effectLst>
                <a:latin typeface="Century" pitchFamily="18" charset="0"/>
              </a:rPr>
              <a:t>джерела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випромінювання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оптичних</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електронних</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приладів</a:t>
            </a:r>
            <a:r>
              <a:rPr lang="ru-RU" sz="1600" dirty="0" smtClean="0">
                <a:effectLst>
                  <a:glow rad="63500">
                    <a:schemeClr val="accent3">
                      <a:satMod val="175000"/>
                      <a:alpha val="40000"/>
                    </a:schemeClr>
                  </a:glow>
                </a:effectLst>
                <a:latin typeface="Century" pitchFamily="18" charset="0"/>
              </a:rPr>
              <a:t> / В. В. Богачук, Ю. О. </a:t>
            </a:r>
            <a:r>
              <a:rPr lang="ru-RU" sz="1600" dirty="0" err="1" smtClean="0">
                <a:effectLst>
                  <a:glow rad="63500">
                    <a:schemeClr val="accent3">
                      <a:satMod val="175000"/>
                      <a:alpha val="40000"/>
                    </a:schemeClr>
                  </a:glow>
                </a:effectLst>
                <a:latin typeface="Century" pitchFamily="18" charset="0"/>
              </a:rPr>
              <a:t>Дмитрієв</a:t>
            </a:r>
            <a:r>
              <a:rPr lang="ru-RU" sz="1600" dirty="0" smtClean="0">
                <a:effectLst>
                  <a:glow rad="63500">
                    <a:schemeClr val="accent3">
                      <a:satMod val="175000"/>
                      <a:alpha val="40000"/>
                    </a:schemeClr>
                  </a:glow>
                </a:effectLst>
                <a:latin typeface="Century" pitchFamily="18" charset="0"/>
              </a:rPr>
              <a:t>,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В. В. Присяжнюк //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ВПІ. – 2008. – </a:t>
            </a:r>
            <a:r>
              <a:rPr lang="ru-RU" sz="1600" dirty="0" err="1" smtClean="0">
                <a:effectLst>
                  <a:glow rad="63500">
                    <a:schemeClr val="accent3">
                      <a:satMod val="175000"/>
                      <a:alpha val="40000"/>
                    </a:schemeClr>
                  </a:glow>
                </a:effectLst>
                <a:latin typeface="Century" pitchFamily="18" charset="0"/>
              </a:rPr>
              <a:t>Вип</a:t>
            </a:r>
            <a:r>
              <a:rPr lang="ru-RU" sz="1600" dirty="0" smtClean="0">
                <a:effectLst>
                  <a:glow rad="63500">
                    <a:schemeClr val="accent3">
                      <a:satMod val="175000"/>
                      <a:alpha val="40000"/>
                    </a:schemeClr>
                  </a:glow>
                </a:effectLst>
                <a:latin typeface="Century" pitchFamily="18" charset="0"/>
              </a:rPr>
              <a:t>. 2 (77). – С. 5-8.</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ru-RU" sz="1600" dirty="0" smtClean="0">
                <a:effectLst>
                  <a:glow rad="63500">
                    <a:schemeClr val="accent3">
                      <a:satMod val="175000"/>
                      <a:alpha val="40000"/>
                    </a:schemeClr>
                  </a:glow>
                </a:effectLst>
                <a:latin typeface="Century" pitchFamily="18" charset="0"/>
              </a:rPr>
              <a:t>43. </a:t>
            </a:r>
            <a:r>
              <a:rPr lang="ru-RU" sz="1600" dirty="0" err="1" smtClean="0">
                <a:effectLst>
                  <a:glow rad="63500">
                    <a:schemeClr val="accent3">
                      <a:satMod val="175000"/>
                      <a:alpha val="40000"/>
                    </a:schemeClr>
                  </a:glow>
                </a:effectLst>
                <a:latin typeface="Century" pitchFamily="18" charset="0"/>
              </a:rPr>
              <a:t>Поджаренко</a:t>
            </a:r>
            <a:r>
              <a:rPr lang="ru-RU" sz="1600" dirty="0" smtClean="0">
                <a:effectLst>
                  <a:glow rad="63500">
                    <a:schemeClr val="accent3">
                      <a:satMod val="175000"/>
                      <a:alpha val="40000"/>
                    </a:schemeClr>
                  </a:glow>
                </a:effectLst>
                <a:latin typeface="Century" pitchFamily="18" charset="0"/>
              </a:rPr>
              <a:t>, В. О. </a:t>
            </a:r>
            <a:r>
              <a:rPr lang="ru-RU" sz="1600" dirty="0" err="1" smtClean="0">
                <a:effectLst>
                  <a:glow rad="63500">
                    <a:schemeClr val="accent3">
                      <a:satMod val="175000"/>
                      <a:alpha val="40000"/>
                    </a:schemeClr>
                  </a:glow>
                </a:effectLst>
                <a:latin typeface="Century" pitchFamily="18" charset="0"/>
              </a:rPr>
              <a:t>Спосіб</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метрологічної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атестації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засобу</a:t>
            </a:r>
            <a:r>
              <a:rPr lang="ru-RU" sz="1600" dirty="0" smtClean="0">
                <a:effectLst>
                  <a:glow rad="63500">
                    <a:schemeClr val="accent3">
                      <a:satMod val="175000"/>
                      <a:alpha val="40000"/>
                    </a:schemeClr>
                  </a:glow>
                </a:effectLst>
                <a:latin typeface="Century" pitchFamily="18" charset="0"/>
              </a:rPr>
              <a:t> контролю пускового моменту / В. О. </a:t>
            </a:r>
            <a:r>
              <a:rPr lang="ru-RU" sz="1600" dirty="0" err="1" smtClean="0">
                <a:effectLst>
                  <a:glow rad="63500">
                    <a:schemeClr val="accent3">
                      <a:satMod val="175000"/>
                      <a:alpha val="40000"/>
                    </a:schemeClr>
                  </a:glow>
                </a:effectLst>
                <a:latin typeface="Century" pitchFamily="18" charset="0"/>
              </a:rPr>
              <a:t>Поджаренко</a:t>
            </a:r>
            <a:r>
              <a:rPr lang="ru-RU" sz="1600" dirty="0" smtClean="0">
                <a:effectLst>
                  <a:glow rad="63500">
                    <a:schemeClr val="accent3">
                      <a:satMod val="175000"/>
                      <a:alpha val="40000"/>
                    </a:schemeClr>
                  </a:glow>
                </a:effectLst>
                <a:latin typeface="Century" pitchFamily="18" charset="0"/>
              </a:rPr>
              <a:t>, </a:t>
            </a:r>
            <a:r>
              <a:rPr lang="ru-RU" sz="1600" b="1" dirty="0" smtClean="0">
                <a:effectLst>
                  <a:glow rad="63500">
                    <a:schemeClr val="accent3">
                      <a:satMod val="175000"/>
                      <a:alpha val="40000"/>
                    </a:schemeClr>
                  </a:glow>
                </a:effectLst>
                <a:latin typeface="Century" pitchFamily="18" charset="0"/>
              </a:rPr>
              <a:t>В. В.</a:t>
            </a:r>
            <a:r>
              <a:rPr lang="en-US" sz="1600" b="1" dirty="0" smtClean="0">
                <a:effectLst>
                  <a:glow rad="63500">
                    <a:schemeClr val="accent3">
                      <a:satMod val="175000"/>
                      <a:alpha val="40000"/>
                    </a:schemeClr>
                  </a:glow>
                </a:effectLst>
                <a:latin typeface="Century" pitchFamily="18" charset="0"/>
              </a:rPr>
              <a:t>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a:t>
            </a:r>
            <a:r>
              <a:rPr lang="ru-RU" sz="1600" dirty="0" smtClean="0">
                <a:effectLst>
                  <a:glow rad="63500">
                    <a:schemeClr val="accent3">
                      <a:satMod val="175000"/>
                      <a:alpha val="40000"/>
                    </a:schemeClr>
                  </a:glow>
                </a:effectLst>
                <a:latin typeface="Century" pitchFamily="18" charset="0"/>
              </a:rPr>
              <a:t>А. В. Козловский // </a:t>
            </a:r>
            <a:r>
              <a:rPr lang="ru-RU" sz="1600" dirty="0" err="1" smtClean="0">
                <a:effectLst>
                  <a:glow rad="63500">
                    <a:schemeClr val="accent3">
                      <a:satMod val="175000"/>
                      <a:alpha val="40000"/>
                    </a:schemeClr>
                  </a:glow>
                </a:effectLst>
                <a:latin typeface="Century" pitchFamily="18" charset="0"/>
              </a:rPr>
              <a:t>Український</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метрологічний</a:t>
            </a:r>
            <a:r>
              <a:rPr lang="ru-RU" sz="1600" dirty="0" smtClean="0">
                <a:effectLst>
                  <a:glow rad="63500">
                    <a:schemeClr val="accent3">
                      <a:satMod val="175000"/>
                      <a:alpha val="40000"/>
                    </a:schemeClr>
                  </a:glow>
                </a:effectLst>
                <a:latin typeface="Century" pitchFamily="18" charset="0"/>
              </a:rPr>
              <a:t> журнал. – 2000. – № 3. – С. 42-45. </a:t>
            </a:r>
          </a:p>
          <a:p>
            <a:pPr marL="84138" algn="just">
              <a:spcAft>
                <a:spcPts val="600"/>
              </a:spcAft>
            </a:pPr>
            <a:r>
              <a:rPr lang="ru-RU" sz="1600" dirty="0" smtClean="0">
                <a:effectLst>
                  <a:glow rad="63500">
                    <a:schemeClr val="accent3">
                      <a:satMod val="175000"/>
                      <a:alpha val="40000"/>
                    </a:schemeClr>
                  </a:glow>
                </a:effectLst>
                <a:latin typeface="Century" pitchFamily="18" charset="0"/>
              </a:rPr>
              <a:t>44. Про </a:t>
            </a:r>
            <a:r>
              <a:rPr lang="ru-RU" sz="1600" dirty="0" err="1" smtClean="0">
                <a:effectLst>
                  <a:glow rad="63500">
                    <a:schemeClr val="accent3">
                      <a:satMod val="175000"/>
                      <a:alpha val="40000"/>
                    </a:schemeClr>
                  </a:glow>
                </a:effectLst>
                <a:latin typeface="Century" pitchFamily="18" charset="0"/>
              </a:rPr>
              <a:t>доцільність</a:t>
            </a:r>
            <a:r>
              <a:rPr lang="ru-RU" sz="1600" dirty="0" smtClean="0">
                <a:effectLst>
                  <a:glow rad="63500">
                    <a:schemeClr val="accent3">
                      <a:satMod val="175000"/>
                      <a:alpha val="40000"/>
                    </a:schemeClr>
                  </a:glow>
                </a:effectLst>
                <a:latin typeface="Century" pitchFamily="18" charset="0"/>
              </a:rPr>
              <a:t> контролю обмоток </a:t>
            </a:r>
            <a:r>
              <a:rPr lang="ru-RU" sz="1600" dirty="0" err="1" smtClean="0">
                <a:effectLst>
                  <a:glow rad="63500">
                    <a:schemeClr val="accent3">
                      <a:satMod val="175000"/>
                      <a:alpha val="40000"/>
                    </a:schemeClr>
                  </a:glow>
                </a:effectLst>
                <a:latin typeface="Century" pitchFamily="18" charset="0"/>
              </a:rPr>
              <a:t>електричних</a:t>
            </a:r>
            <a:r>
              <a:rPr lang="ru-RU" sz="1600" dirty="0" smtClean="0">
                <a:effectLst>
                  <a:glow rad="63500">
                    <a:schemeClr val="accent3">
                      <a:satMod val="175000"/>
                      <a:alpha val="40000"/>
                    </a:schemeClr>
                  </a:glow>
                </a:effectLst>
                <a:latin typeface="Century" pitchFamily="18" charset="0"/>
              </a:rPr>
              <a:t> машин за величиною </a:t>
            </a:r>
            <a:r>
              <a:rPr lang="ru-RU" sz="1600" dirty="0" err="1" smtClean="0">
                <a:effectLst>
                  <a:glow rad="63500">
                    <a:schemeClr val="accent3">
                      <a:satMod val="175000"/>
                      <a:alpha val="40000"/>
                    </a:schemeClr>
                  </a:glow>
                </a:effectLst>
                <a:latin typeface="Century" pitchFamily="18" charset="0"/>
              </a:rPr>
              <a:t>добротності</a:t>
            </a:r>
            <a:r>
              <a:rPr lang="ru-RU" sz="1600" dirty="0" smtClean="0">
                <a:effectLst>
                  <a:glow rad="63500">
                    <a:schemeClr val="accent3">
                      <a:satMod val="175000"/>
                      <a:alpha val="40000"/>
                    </a:schemeClr>
                  </a:glow>
                </a:effectLst>
                <a:latin typeface="Century" pitchFamily="18" charset="0"/>
              </a:rPr>
              <a:t> / В. Ю. </a:t>
            </a:r>
            <a:r>
              <a:rPr lang="ru-RU" sz="1600" dirty="0" err="1" smtClean="0">
                <a:effectLst>
                  <a:glow rad="63500">
                    <a:schemeClr val="accent3">
                      <a:satMod val="175000"/>
                      <a:alpha val="40000"/>
                    </a:schemeClr>
                  </a:glow>
                </a:effectLst>
                <a:latin typeface="Century" pitchFamily="18" charset="0"/>
              </a:rPr>
              <a:t>Кучерук</a:t>
            </a:r>
            <a:r>
              <a:rPr lang="ru-RU" sz="1600" dirty="0" smtClean="0">
                <a:effectLst>
                  <a:glow rad="63500">
                    <a:schemeClr val="accent3">
                      <a:satMod val="175000"/>
                      <a:alpha val="40000"/>
                    </a:schemeClr>
                  </a:glow>
                </a:effectLst>
                <a:latin typeface="Century" pitchFamily="18" charset="0"/>
              </a:rPr>
              <a:t>, В. О. </a:t>
            </a:r>
            <a:r>
              <a:rPr lang="ru-RU" sz="1600" dirty="0" err="1" smtClean="0">
                <a:effectLst>
                  <a:glow rad="63500">
                    <a:schemeClr val="accent3">
                      <a:satMod val="175000"/>
                      <a:alpha val="40000"/>
                    </a:schemeClr>
                  </a:glow>
                </a:effectLst>
                <a:latin typeface="Century" pitchFamily="18" charset="0"/>
              </a:rPr>
              <a:t>Поджаренко</a:t>
            </a:r>
            <a:r>
              <a:rPr lang="ru-RU" sz="1600" dirty="0" smtClean="0">
                <a:effectLst>
                  <a:glow rad="63500">
                    <a:schemeClr val="accent3">
                      <a:satMod val="175000"/>
                      <a:alpha val="40000"/>
                    </a:schemeClr>
                  </a:glow>
                </a:effectLst>
                <a:latin typeface="Century" pitchFamily="18" charset="0"/>
              </a:rPr>
              <a:t>, В. В. </a:t>
            </a:r>
            <a:r>
              <a:rPr lang="ru-RU" sz="1600"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П. І. Кулаков // </a:t>
            </a:r>
            <a:r>
              <a:rPr lang="ru-RU" sz="1600" dirty="0" err="1" smtClean="0">
                <a:effectLst>
                  <a:glow rad="63500">
                    <a:schemeClr val="accent3">
                      <a:satMod val="175000"/>
                      <a:alpha val="40000"/>
                    </a:schemeClr>
                  </a:glow>
                </a:effectLst>
                <a:latin typeface="Century" pitchFamily="18" charset="0"/>
              </a:rPr>
              <a:t>Вісник</a:t>
            </a:r>
            <a:r>
              <a:rPr lang="ru-RU" sz="1600" dirty="0" smtClean="0">
                <a:effectLst>
                  <a:glow rad="63500">
                    <a:schemeClr val="accent3">
                      <a:satMod val="175000"/>
                      <a:alpha val="40000"/>
                    </a:schemeClr>
                  </a:glow>
                </a:effectLst>
                <a:latin typeface="Century" pitchFamily="18" charset="0"/>
              </a:rPr>
              <a:t> ВПІ. – 2001. – № 2. – С. 13-17.</a:t>
            </a:r>
            <a:r>
              <a:rPr lang="ru-RU" sz="1600" b="1" dirty="0" smtClean="0">
                <a:effectLst>
                  <a:glow rad="63500">
                    <a:schemeClr val="accent3">
                      <a:satMod val="175000"/>
                      <a:alpha val="40000"/>
                    </a:schemeClr>
                  </a:glow>
                </a:effectLst>
                <a:latin typeface="Century" pitchFamily="18" charset="0"/>
              </a:rPr>
              <a:t> </a:t>
            </a:r>
          </a:p>
          <a:p>
            <a:pPr marL="84138" algn="just">
              <a:spcAft>
                <a:spcPts val="600"/>
              </a:spcAft>
            </a:pPr>
            <a:r>
              <a:rPr lang="ru-RU" sz="1600" dirty="0" smtClean="0">
                <a:effectLst>
                  <a:glow rad="63500">
                    <a:schemeClr val="accent3">
                      <a:satMod val="175000"/>
                      <a:alpha val="40000"/>
                    </a:schemeClr>
                  </a:glow>
                </a:effectLst>
                <a:latin typeface="Century" pitchFamily="18" charset="0"/>
              </a:rPr>
              <a:t>45</a:t>
            </a:r>
            <a:r>
              <a:rPr lang="ru-RU" sz="1600" b="1" dirty="0" smtClean="0">
                <a:effectLst>
                  <a:glow rad="63500">
                    <a:schemeClr val="accent3">
                      <a:satMod val="175000"/>
                      <a:alpha val="40000"/>
                    </a:schemeClr>
                  </a:glow>
                </a:effectLst>
                <a:latin typeface="Century" pitchFamily="18" charset="0"/>
              </a:rPr>
              <a:t>. </a:t>
            </a:r>
            <a:r>
              <a:rPr lang="ru-RU" sz="1600" b="1" dirty="0" err="1" smtClean="0">
                <a:effectLst>
                  <a:glow rad="63500">
                    <a:schemeClr val="accent3">
                      <a:satMod val="175000"/>
                      <a:alpha val="40000"/>
                    </a:schemeClr>
                  </a:glow>
                </a:effectLst>
                <a:latin typeface="Century" pitchFamily="18" charset="0"/>
              </a:rPr>
              <a:t>Скибинский</a:t>
            </a:r>
            <a:r>
              <a:rPr lang="ru-RU" sz="1600" b="1" dirty="0" smtClean="0">
                <a:effectLst>
                  <a:glow rad="63500">
                    <a:schemeClr val="accent3">
                      <a:satMod val="175000"/>
                      <a:alpha val="40000"/>
                    </a:schemeClr>
                  </a:glow>
                </a:effectLst>
                <a:latin typeface="Century" pitchFamily="18" charset="0"/>
              </a:rPr>
              <a:t>, Л. П. </a:t>
            </a:r>
            <a:r>
              <a:rPr lang="ru-RU" sz="1600" dirty="0" smtClean="0">
                <a:effectLst>
                  <a:glow rad="63500">
                    <a:schemeClr val="accent3">
                      <a:satMod val="175000"/>
                      <a:alpha val="40000"/>
                    </a:schemeClr>
                  </a:glow>
                </a:effectLst>
                <a:latin typeface="Century" pitchFamily="18" charset="0"/>
              </a:rPr>
              <a:t>Интерферометрические оптико-динамические измерения показателей преломления неподвижных и движущихся неидеальных жидкостей и газов / Л. П. </a:t>
            </a:r>
            <a:r>
              <a:rPr lang="ru-RU" sz="1600" dirty="0" err="1" smtClean="0">
                <a:effectLst>
                  <a:glow rad="63500">
                    <a:schemeClr val="accent3">
                      <a:satMod val="175000"/>
                      <a:alpha val="40000"/>
                    </a:schemeClr>
                  </a:glow>
                </a:effectLst>
                <a:latin typeface="Century" pitchFamily="18" charset="0"/>
              </a:rPr>
              <a:t>Скибинский</a:t>
            </a:r>
            <a:r>
              <a:rPr lang="ru-RU" sz="1600" dirty="0" smtClean="0">
                <a:effectLst>
                  <a:glow rad="63500">
                    <a:schemeClr val="accent3">
                      <a:satMod val="175000"/>
                      <a:alpha val="40000"/>
                    </a:schemeClr>
                  </a:glow>
                </a:effectLst>
                <a:latin typeface="Century" pitchFamily="18" charset="0"/>
              </a:rPr>
              <a:t>, В. В. </a:t>
            </a:r>
            <a:r>
              <a:rPr lang="ru-RU" sz="1600"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Оптико-електронні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інформаційно-енергетичні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технології</a:t>
            </a:r>
            <a:r>
              <a:rPr lang="ru-RU" sz="1600" dirty="0" smtClean="0">
                <a:effectLst>
                  <a:glow rad="63500">
                    <a:schemeClr val="accent3">
                      <a:satMod val="175000"/>
                      <a:alpha val="40000"/>
                    </a:schemeClr>
                  </a:glow>
                </a:effectLst>
                <a:latin typeface="Century" pitchFamily="18" charset="0"/>
              </a:rPr>
              <a:t>. – 2003. – № 1-2(5-6). – С. 138-142. </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ru-RU" sz="1600" dirty="0" smtClean="0">
                <a:effectLst>
                  <a:glow rad="63500">
                    <a:schemeClr val="accent3">
                      <a:satMod val="175000"/>
                      <a:alpha val="40000"/>
                    </a:schemeClr>
                  </a:glow>
                </a:effectLst>
                <a:latin typeface="Century" pitchFamily="18" charset="0"/>
              </a:rPr>
              <a:t>46.Температурна модель </a:t>
            </a:r>
            <a:r>
              <a:rPr lang="ru-RU" sz="1600" dirty="0" err="1" smtClean="0">
                <a:effectLst>
                  <a:glow rad="63500">
                    <a:schemeClr val="accent3">
                      <a:satMod val="175000"/>
                      <a:alpha val="40000"/>
                    </a:schemeClr>
                  </a:glow>
                </a:effectLst>
                <a:latin typeface="Century" pitchFamily="18" charset="0"/>
              </a:rPr>
              <a:t>джерела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світла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оптичних</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засобів</a:t>
            </a:r>
            <a:r>
              <a:rPr lang="ru-RU" sz="1600" dirty="0" smtClean="0">
                <a:effectLst>
                  <a:glow rad="63500">
                    <a:schemeClr val="accent3">
                      <a:satMod val="175000"/>
                      <a:alpha val="40000"/>
                    </a:schemeClr>
                  </a:glow>
                </a:effectLst>
                <a:latin typeface="Century" pitchFamily="18" charset="0"/>
              </a:rPr>
              <a:t> контролю / В. В. Богачук, Ю. О. </a:t>
            </a:r>
            <a:r>
              <a:rPr lang="ru-RU" sz="1600" dirty="0" err="1" smtClean="0">
                <a:effectLst>
                  <a:glow rad="63500">
                    <a:schemeClr val="accent3">
                      <a:satMod val="175000"/>
                      <a:alpha val="40000"/>
                    </a:schemeClr>
                  </a:glow>
                </a:effectLst>
                <a:latin typeface="Century" pitchFamily="18" charset="0"/>
              </a:rPr>
              <a:t>Дмітрієв</a:t>
            </a:r>
            <a:r>
              <a:rPr lang="ru-RU" sz="1600" dirty="0" smtClean="0">
                <a:effectLst>
                  <a:glow rad="63500">
                    <a:schemeClr val="accent3">
                      <a:satMod val="175000"/>
                      <a:alpha val="40000"/>
                    </a:schemeClr>
                  </a:glow>
                </a:effectLst>
                <a:latin typeface="Century" pitchFamily="18" charset="0"/>
              </a:rPr>
              <a:t>,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В. В. Присяжнюк // </a:t>
            </a:r>
            <a:r>
              <a:rPr lang="ru-RU" sz="1600" dirty="0" err="1" smtClean="0">
                <a:effectLst>
                  <a:glow rad="63500">
                    <a:schemeClr val="accent3">
                      <a:satMod val="175000"/>
                      <a:alpha val="40000"/>
                    </a:schemeClr>
                  </a:glow>
                </a:effectLst>
                <a:latin typeface="Century" pitchFamily="18" charset="0"/>
              </a:rPr>
              <a:t>Оптико-електронні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інформаційно-енергетичні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технології</a:t>
            </a:r>
            <a:r>
              <a:rPr lang="ru-RU" sz="1600" dirty="0" smtClean="0">
                <a:effectLst>
                  <a:glow rad="63500">
                    <a:schemeClr val="accent3">
                      <a:satMod val="175000"/>
                      <a:alpha val="40000"/>
                    </a:schemeClr>
                  </a:glow>
                </a:effectLst>
                <a:latin typeface="Century" pitchFamily="18" charset="0"/>
              </a:rPr>
              <a:t>. – 2008. – № 1. – С. 184-188.</a:t>
            </a:r>
            <a:endParaRPr lang="ru-RU" sz="1400" dirty="0" smtClean="0">
              <a:effectLst>
                <a:glow rad="63500">
                  <a:schemeClr val="accent3">
                    <a:satMod val="175000"/>
                    <a:alpha val="40000"/>
                  </a:schemeClr>
                </a:glow>
              </a:effectLst>
              <a:latin typeface="Century"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sp>
        <p:nvSpPr>
          <p:cNvPr id="4" name="Прямоугольник 3"/>
          <p:cNvSpPr/>
          <p:nvPr/>
        </p:nvSpPr>
        <p:spPr>
          <a:xfrm>
            <a:off x="2286000" y="-3819138"/>
            <a:ext cx="4572000" cy="2862322"/>
          </a:xfrm>
          <a:prstGeom prst="rect">
            <a:avLst/>
          </a:prstGeom>
        </p:spPr>
        <p:txBody>
          <a:bodyPr>
            <a:spAutoFit/>
          </a:bodyPr>
          <a:lstStyle/>
          <a:p>
            <a:endParaRPr lang="uk-UA" dirty="0" smtClean="0">
              <a:latin typeface="Century" pitchFamily="18" charset="0"/>
            </a:endParaRPr>
          </a:p>
          <a:p>
            <a:endParaRPr lang="uk-UA" dirty="0" smtClean="0">
              <a:latin typeface="Century" pitchFamily="18" charset="0"/>
            </a:endParaRPr>
          </a:p>
          <a:p>
            <a:endParaRPr lang="uk-UA" dirty="0" smtClean="0">
              <a:latin typeface="Century" pitchFamily="18" charset="0"/>
            </a:endParaRPr>
          </a:p>
          <a:p>
            <a:endParaRPr lang="uk-UA" dirty="0" smtClean="0">
              <a:latin typeface="Century" pitchFamily="18" charset="0"/>
            </a:endParaRPr>
          </a:p>
          <a:p>
            <a:endParaRPr lang="uk-UA" dirty="0" smtClean="0">
              <a:latin typeface="Century" pitchFamily="18" charset="0"/>
            </a:endParaRPr>
          </a:p>
          <a:p>
            <a:endParaRPr lang="uk-UA" dirty="0" smtClean="0">
              <a:latin typeface="Century" pitchFamily="18" charset="0"/>
            </a:endParaRPr>
          </a:p>
          <a:p>
            <a:endParaRPr lang="uk-UA" dirty="0" smtClean="0">
              <a:latin typeface="Century" pitchFamily="18" charset="0"/>
            </a:endParaRPr>
          </a:p>
          <a:p>
            <a:endParaRPr lang="uk-UA" dirty="0" smtClean="0">
              <a:latin typeface="Century" pitchFamily="18" charset="0"/>
            </a:endParaRPr>
          </a:p>
          <a:p>
            <a:r>
              <a:rPr lang="uk-UA" dirty="0" smtClean="0"/>
              <a:t/>
            </a:r>
            <a:br>
              <a:rPr lang="uk-UA" dirty="0" smtClean="0"/>
            </a:br>
            <a:endParaRPr lang="ru-RU" dirty="0"/>
          </a:p>
        </p:txBody>
      </p:sp>
      <p:sp>
        <p:nvSpPr>
          <p:cNvPr id="5" name="TextBox 4"/>
          <p:cNvSpPr txBox="1"/>
          <p:nvPr/>
        </p:nvSpPr>
        <p:spPr>
          <a:xfrm>
            <a:off x="571472" y="1357298"/>
            <a:ext cx="7215238" cy="3170099"/>
          </a:xfrm>
          <a:prstGeom prst="rect">
            <a:avLst/>
          </a:prstGeom>
          <a:noFill/>
        </p:spPr>
        <p:txBody>
          <a:bodyPr wrap="square" rtlCol="0">
            <a:spAutoFit/>
          </a:bodyPr>
          <a:lstStyle/>
          <a:p>
            <a:pPr algn="ctr"/>
            <a:r>
              <a:rPr lang="ru-RU" sz="4000" b="1" dirty="0" err="1"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Під</a:t>
            </a:r>
            <a:r>
              <a:rPr lang="ru-RU" sz="40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 </a:t>
            </a:r>
            <a:r>
              <a:rPr lang="ru-RU" sz="4000" b="1" dirty="0" err="1"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науковим</a:t>
            </a:r>
            <a:r>
              <a:rPr lang="ru-RU" sz="40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 </a:t>
            </a:r>
            <a:r>
              <a:rPr lang="ru-RU" sz="4000" b="1" dirty="0" err="1"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керівництвом</a:t>
            </a:r>
            <a:endParaRPr lang="ru-RU" sz="40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endParaRPr>
          </a:p>
          <a:p>
            <a:pPr algn="ctr"/>
            <a:r>
              <a:rPr lang="ru-RU" sz="40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 </a:t>
            </a:r>
            <a:r>
              <a:rPr lang="uk-UA" sz="4000" b="1" dirty="0" smtClean="0">
                <a:ln w="1905">
                  <a:solidFill>
                    <a:schemeClr val="accent6">
                      <a:lumMod val="50000"/>
                    </a:schemeClr>
                  </a:solidFill>
                </a:ln>
                <a:solidFill>
                  <a:srgbClr val="FF0000"/>
                </a:solidFill>
                <a:effectLst>
                  <a:glow rad="228600">
                    <a:schemeClr val="accent3">
                      <a:satMod val="175000"/>
                      <a:alpha val="40000"/>
                    </a:schemeClr>
                  </a:glow>
                  <a:innerShdw blurRad="69850" dist="43180" dir="5400000">
                    <a:srgbClr val="000000">
                      <a:alpha val="65000"/>
                    </a:srgbClr>
                  </a:innerShdw>
                </a:effectLst>
                <a:latin typeface="Century" pitchFamily="18" charset="0"/>
              </a:rPr>
              <a:t>В. В. Кухарчука </a:t>
            </a:r>
            <a:r>
              <a:rPr lang="ru-RU" sz="4000" b="1" dirty="0" err="1"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підготовлено</a:t>
            </a:r>
            <a:r>
              <a:rPr lang="ru-RU" sz="40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 одного доктора та </a:t>
            </a:r>
            <a:r>
              <a:rPr lang="ru-RU" sz="4000" b="1" dirty="0" err="1"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п'ять</a:t>
            </a:r>
            <a:r>
              <a:rPr lang="ru-RU" sz="40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 </a:t>
            </a:r>
            <a:r>
              <a:rPr lang="ru-RU" sz="4000" b="1" dirty="0" err="1"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кандидатів</a:t>
            </a:r>
            <a:r>
              <a:rPr lang="ru-RU" sz="40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  </a:t>
            </a:r>
            <a:r>
              <a:rPr lang="ru-RU" sz="4000" b="1" dirty="0" err="1"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технічних</a:t>
            </a:r>
            <a:r>
              <a:rPr lang="ru-RU" sz="40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 наук.</a:t>
            </a:r>
            <a:endParaRPr lang="ru-RU" sz="4000" b="1" dirty="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sp>
        <p:nvSpPr>
          <p:cNvPr id="3" name="Прямоугольник 2"/>
          <p:cNvSpPr/>
          <p:nvPr/>
        </p:nvSpPr>
        <p:spPr>
          <a:xfrm>
            <a:off x="642910" y="142852"/>
            <a:ext cx="7858180" cy="1754326"/>
          </a:xfrm>
          <a:prstGeom prst="rect">
            <a:avLst/>
          </a:prstGeom>
        </p:spPr>
        <p:txBody>
          <a:bodyPr wrap="square">
            <a:spAutoFit/>
          </a:bodyPr>
          <a:lstStyle/>
          <a:p>
            <a:pPr algn="ctr"/>
            <a:r>
              <a:rPr lang="uk-UA" sz="36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pitchFamily="18" charset="0"/>
              </a:rPr>
              <a:t>Василь Васильович</a:t>
            </a:r>
          </a:p>
          <a:p>
            <a:pPr algn="ctr"/>
            <a:r>
              <a:rPr lang="uk-UA" sz="36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pitchFamily="18" charset="0"/>
              </a:rPr>
              <a:t> постійний учасник міжнародних науково-практичних конференцій</a:t>
            </a:r>
            <a:endParaRPr lang="ru-RU" sz="3600" b="1" dirty="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pitchFamily="18" charset="0"/>
            </a:endParaRPr>
          </a:p>
        </p:txBody>
      </p:sp>
      <p:pic>
        <p:nvPicPr>
          <p:cNvPr id="4" name="Picture 7" descr="D:\temp\03.08.17\с корешками\img150.jpg"/>
          <p:cNvPicPr>
            <a:picLocks noChangeAspect="1" noChangeArrowheads="1"/>
          </p:cNvPicPr>
          <p:nvPr/>
        </p:nvPicPr>
        <p:blipFill>
          <a:blip r:embed="rId3" cstate="print"/>
          <a:srcRect/>
          <a:stretch>
            <a:fillRect/>
          </a:stretch>
        </p:blipFill>
        <p:spPr bwMode="auto">
          <a:xfrm rot="21140033">
            <a:off x="285720" y="1986792"/>
            <a:ext cx="2143140" cy="3025388"/>
          </a:xfrm>
          <a:prstGeom prst="rect">
            <a:avLst/>
          </a:prstGeom>
          <a:noFill/>
          <a:ln w="57150">
            <a:solidFill>
              <a:schemeClr val="accent2">
                <a:lumMod val="40000"/>
                <a:lumOff val="60000"/>
              </a:schemeClr>
            </a:solidFill>
          </a:ln>
        </p:spPr>
      </p:pic>
      <p:pic>
        <p:nvPicPr>
          <p:cNvPr id="5" name="Picture 6" descr="D:\temp\03.08.17\с корешками\img144.jpg"/>
          <p:cNvPicPr>
            <a:picLocks noChangeAspect="1" noChangeArrowheads="1"/>
          </p:cNvPicPr>
          <p:nvPr/>
        </p:nvPicPr>
        <p:blipFill>
          <a:blip r:embed="rId4" cstate="print"/>
          <a:srcRect/>
          <a:stretch>
            <a:fillRect/>
          </a:stretch>
        </p:blipFill>
        <p:spPr bwMode="auto">
          <a:xfrm rot="387867">
            <a:off x="1955665" y="1967057"/>
            <a:ext cx="2125653" cy="3135447"/>
          </a:xfrm>
          <a:prstGeom prst="rect">
            <a:avLst/>
          </a:prstGeom>
          <a:noFill/>
          <a:ln w="57150">
            <a:solidFill>
              <a:schemeClr val="accent4">
                <a:lumMod val="60000"/>
                <a:lumOff val="40000"/>
              </a:schemeClr>
            </a:solidFill>
          </a:ln>
        </p:spPr>
      </p:pic>
      <p:pic>
        <p:nvPicPr>
          <p:cNvPr id="6" name="Picture 4" descr="D:\temp\03.08.17\с корешками\img140.jpg"/>
          <p:cNvPicPr>
            <a:picLocks noChangeAspect="1" noChangeArrowheads="1"/>
          </p:cNvPicPr>
          <p:nvPr/>
        </p:nvPicPr>
        <p:blipFill>
          <a:blip r:embed="rId5" cstate="print"/>
          <a:srcRect/>
          <a:stretch>
            <a:fillRect/>
          </a:stretch>
        </p:blipFill>
        <p:spPr bwMode="auto">
          <a:xfrm>
            <a:off x="4929190" y="2000240"/>
            <a:ext cx="2062385" cy="2940035"/>
          </a:xfrm>
          <a:prstGeom prst="rect">
            <a:avLst/>
          </a:prstGeom>
          <a:noFill/>
          <a:ln w="57150">
            <a:solidFill>
              <a:schemeClr val="accent1">
                <a:lumMod val="75000"/>
              </a:schemeClr>
            </a:solidFill>
          </a:ln>
        </p:spPr>
      </p:pic>
      <p:pic>
        <p:nvPicPr>
          <p:cNvPr id="7" name="Рисунок 6" descr="tezy.jpg"/>
          <p:cNvPicPr>
            <a:picLocks noChangeAspect="1"/>
          </p:cNvPicPr>
          <p:nvPr/>
        </p:nvPicPr>
        <p:blipFill>
          <a:blip r:embed="rId6"/>
          <a:stretch>
            <a:fillRect/>
          </a:stretch>
        </p:blipFill>
        <p:spPr>
          <a:xfrm rot="387254">
            <a:off x="6715140" y="2643182"/>
            <a:ext cx="2220603" cy="3071834"/>
          </a:xfrm>
          <a:prstGeom prst="rect">
            <a:avLst/>
          </a:prstGeom>
          <a:ln w="57150">
            <a:solidFill>
              <a:schemeClr val="accent5">
                <a:lumMod val="60000"/>
                <a:lumOff val="40000"/>
              </a:schemeClr>
            </a:solidFill>
          </a:ln>
        </p:spPr>
      </p:pic>
      <p:pic>
        <p:nvPicPr>
          <p:cNvPr id="8" name="Picture 2" descr="D:\temp\03.08.17\с корешками\img135.jpg"/>
          <p:cNvPicPr>
            <a:picLocks noChangeAspect="1" noChangeArrowheads="1"/>
          </p:cNvPicPr>
          <p:nvPr/>
        </p:nvPicPr>
        <p:blipFill>
          <a:blip r:embed="rId7" cstate="print"/>
          <a:srcRect/>
          <a:stretch>
            <a:fillRect/>
          </a:stretch>
        </p:blipFill>
        <p:spPr bwMode="auto">
          <a:xfrm rot="21304371">
            <a:off x="214282" y="3857628"/>
            <a:ext cx="1901813" cy="2820569"/>
          </a:xfrm>
          <a:prstGeom prst="rect">
            <a:avLst/>
          </a:prstGeom>
          <a:noFill/>
          <a:ln w="57150">
            <a:solidFill>
              <a:schemeClr val="accent1">
                <a:lumMod val="60000"/>
                <a:lumOff val="40000"/>
              </a:schemeClr>
            </a:solidFill>
          </a:ln>
        </p:spPr>
      </p:pic>
      <p:pic>
        <p:nvPicPr>
          <p:cNvPr id="9" name="Picture 5" descr="D:\temp\03.08.17\с корешками\img142.jpg"/>
          <p:cNvPicPr>
            <a:picLocks noChangeAspect="1" noChangeArrowheads="1"/>
          </p:cNvPicPr>
          <p:nvPr/>
        </p:nvPicPr>
        <p:blipFill>
          <a:blip r:embed="rId8" cstate="print"/>
          <a:srcRect/>
          <a:stretch>
            <a:fillRect/>
          </a:stretch>
        </p:blipFill>
        <p:spPr bwMode="auto">
          <a:xfrm rot="21357338">
            <a:off x="3139298" y="3903796"/>
            <a:ext cx="1957377" cy="2809081"/>
          </a:xfrm>
          <a:prstGeom prst="rect">
            <a:avLst/>
          </a:prstGeom>
          <a:noFill/>
          <a:ln w="57150">
            <a:solidFill>
              <a:schemeClr val="accent5">
                <a:lumMod val="40000"/>
                <a:lumOff val="60000"/>
              </a:schemeClr>
            </a:solidFill>
          </a:ln>
        </p:spPr>
      </p:pic>
      <p:pic>
        <p:nvPicPr>
          <p:cNvPr id="10" name="Picture 3" descr="D:\temp\03.08.17\с корешками\img137.jpg"/>
          <p:cNvPicPr>
            <a:picLocks noChangeAspect="1" noChangeArrowheads="1"/>
          </p:cNvPicPr>
          <p:nvPr/>
        </p:nvPicPr>
        <p:blipFill>
          <a:blip r:embed="rId9" cstate="print"/>
          <a:srcRect/>
          <a:stretch>
            <a:fillRect/>
          </a:stretch>
        </p:blipFill>
        <p:spPr bwMode="auto">
          <a:xfrm rot="407314">
            <a:off x="5087385" y="3929066"/>
            <a:ext cx="1845710" cy="2786058"/>
          </a:xfrm>
          <a:prstGeom prst="rect">
            <a:avLst/>
          </a:prstGeom>
          <a:noFill/>
          <a:ln w="57150">
            <a:solidFill>
              <a:schemeClr val="bg1">
                <a:lumMod val="85000"/>
              </a:schemeClr>
            </a:solid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0"/>
            <a:ext cx="9144000" cy="6867144"/>
          </a:xfrm>
          <a:prstGeom prst="rect">
            <a:avLst/>
          </a:prstGeom>
        </p:spPr>
      </p:pic>
      <p:sp>
        <p:nvSpPr>
          <p:cNvPr id="3" name="Прямоугольник 2"/>
          <p:cNvSpPr/>
          <p:nvPr/>
        </p:nvSpPr>
        <p:spPr>
          <a:xfrm>
            <a:off x="71406" y="1285860"/>
            <a:ext cx="8001056" cy="5286412"/>
          </a:xfrm>
          <a:prstGeom prst="rect">
            <a:avLst/>
          </a:prstGeom>
        </p:spPr>
        <p:txBody>
          <a:bodyPr wrap="square">
            <a:spAutoFit/>
          </a:bodyPr>
          <a:lstStyle/>
          <a:p>
            <a:pPr>
              <a:lnSpc>
                <a:spcPct val="110000"/>
              </a:lnSpc>
            </a:pPr>
            <a:r>
              <a:rPr lang="uk-UA" sz="3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Кухарчук Василь Васильович</a:t>
            </a:r>
            <a:r>
              <a:rPr lang="uk-UA"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 </a:t>
            </a:r>
          </a:p>
          <a:p>
            <a:pPr algn="just">
              <a:lnSpc>
                <a:spcPct val="110000"/>
              </a:lnSpc>
            </a:pPr>
            <a:r>
              <a:rPr lang="uk-UA" sz="2400" dirty="0" smtClean="0">
                <a:solidFill>
                  <a:schemeClr val="tx2">
                    <a:lumMod val="75000"/>
                  </a:schemeClr>
                </a:solidFill>
                <a:effectLst>
                  <a:glow rad="101600">
                    <a:schemeClr val="accent3">
                      <a:satMod val="175000"/>
                      <a:alpha val="40000"/>
                    </a:schemeClr>
                  </a:glow>
                </a:effectLst>
                <a:latin typeface="Century" pitchFamily="18" charset="0"/>
              </a:rPr>
              <a:t>народився</a:t>
            </a:r>
            <a:r>
              <a:rPr lang="uk-UA" sz="2400" b="1" dirty="0" smtClean="0">
                <a:solidFill>
                  <a:schemeClr val="tx2">
                    <a:lumMod val="75000"/>
                  </a:schemeClr>
                </a:solidFill>
                <a:effectLst>
                  <a:glow rad="101600">
                    <a:schemeClr val="accent3">
                      <a:satMod val="175000"/>
                      <a:alpha val="40000"/>
                    </a:schemeClr>
                  </a:glow>
                </a:effectLst>
                <a:latin typeface="Century" pitchFamily="18" charset="0"/>
              </a:rPr>
              <a:t> </a:t>
            </a:r>
            <a:r>
              <a:rPr lang="uk-UA" sz="2400" b="1" dirty="0" smtClean="0">
                <a:solidFill>
                  <a:srgbClr val="FF0000"/>
                </a:solidFill>
                <a:effectLst>
                  <a:glow rad="101600">
                    <a:schemeClr val="accent3">
                      <a:satMod val="175000"/>
                      <a:alpha val="40000"/>
                    </a:schemeClr>
                  </a:glow>
                </a:effectLst>
                <a:latin typeface="Century" pitchFamily="18" charset="0"/>
              </a:rPr>
              <a:t>19 вересня 1952 </a:t>
            </a:r>
            <a:r>
              <a:rPr lang="uk-UA" sz="2400" dirty="0" smtClean="0">
                <a:solidFill>
                  <a:schemeClr val="tx2">
                    <a:lumMod val="50000"/>
                  </a:schemeClr>
                </a:solidFill>
                <a:effectLst>
                  <a:glow rad="101600">
                    <a:schemeClr val="accent3">
                      <a:satMod val="175000"/>
                      <a:alpha val="40000"/>
                    </a:schemeClr>
                  </a:glow>
                </a:effectLst>
                <a:latin typeface="Century" pitchFamily="18" charset="0"/>
              </a:rPr>
              <a:t>року на Вінниччині</a:t>
            </a:r>
            <a:r>
              <a:rPr lang="uk-UA" sz="2400" dirty="0" smtClean="0">
                <a:solidFill>
                  <a:schemeClr val="tx2">
                    <a:lumMod val="75000"/>
                  </a:schemeClr>
                </a:solidFill>
                <a:effectLst>
                  <a:glow rad="101600">
                    <a:schemeClr val="accent3">
                      <a:satMod val="175000"/>
                      <a:alpha val="40000"/>
                    </a:schemeClr>
                  </a:glow>
                </a:effectLst>
                <a:latin typeface="Century" pitchFamily="18" charset="0"/>
              </a:rPr>
              <a:t>.</a:t>
            </a:r>
          </a:p>
          <a:p>
            <a:pPr algn="just">
              <a:lnSpc>
                <a:spcPct val="110000"/>
              </a:lnSpc>
            </a:pPr>
            <a:r>
              <a:rPr lang="uk-UA" sz="2000" dirty="0" smtClean="0">
                <a:solidFill>
                  <a:schemeClr val="tx2">
                    <a:lumMod val="50000"/>
                  </a:schemeClr>
                </a:solidFill>
                <a:effectLst>
                  <a:glow rad="101600">
                    <a:schemeClr val="accent3">
                      <a:satMod val="175000"/>
                      <a:alpha val="40000"/>
                    </a:schemeClr>
                  </a:glow>
                </a:effectLst>
                <a:latin typeface="Century" pitchFamily="18" charset="0"/>
                <a:cs typeface="Times New Roman" pitchFamily="18" charset="0"/>
              </a:rPr>
              <a:t>В</a:t>
            </a:r>
            <a:r>
              <a:rPr lang="uk-UA" sz="2000" dirty="0" smtClean="0">
                <a:solidFill>
                  <a:schemeClr val="tx2">
                    <a:lumMod val="75000"/>
                  </a:schemeClr>
                </a:solidFill>
                <a:effectLst>
                  <a:glow rad="101600">
                    <a:schemeClr val="accent3">
                      <a:satMod val="175000"/>
                      <a:alpha val="40000"/>
                    </a:schemeClr>
                  </a:glow>
                </a:effectLst>
                <a:latin typeface="Century" pitchFamily="18" charset="0"/>
                <a:cs typeface="Times New Roman" pitchFamily="18" charset="0"/>
              </a:rPr>
              <a:t> </a:t>
            </a:r>
            <a:r>
              <a:rPr lang="uk-UA" sz="2000" b="1" dirty="0" smtClean="0">
                <a:solidFill>
                  <a:srgbClr val="FF0000"/>
                </a:solidFill>
                <a:effectLst>
                  <a:glow rad="101600">
                    <a:schemeClr val="accent3">
                      <a:satMod val="175000"/>
                      <a:alpha val="40000"/>
                    </a:schemeClr>
                  </a:glow>
                </a:effectLst>
                <a:latin typeface="Century" pitchFamily="18" charset="0"/>
              </a:rPr>
              <a:t>1970</a:t>
            </a:r>
            <a:r>
              <a:rPr lang="uk-UA" sz="2000" dirty="0" smtClean="0">
                <a:solidFill>
                  <a:schemeClr val="tx2">
                    <a:lumMod val="75000"/>
                  </a:schemeClr>
                </a:solidFill>
                <a:effectLst>
                  <a:glow rad="101600">
                    <a:schemeClr val="accent3">
                      <a:satMod val="175000"/>
                      <a:alpha val="40000"/>
                    </a:schemeClr>
                  </a:glow>
                </a:effectLst>
                <a:latin typeface="Century" pitchFamily="18" charset="0"/>
                <a:cs typeface="Times New Roman" pitchFamily="18" charset="0"/>
              </a:rPr>
              <a:t> </a:t>
            </a:r>
            <a:r>
              <a:rPr lang="uk-UA" sz="2000" dirty="0" smtClean="0">
                <a:solidFill>
                  <a:schemeClr val="tx2">
                    <a:lumMod val="50000"/>
                  </a:schemeClr>
                </a:solidFill>
                <a:effectLst>
                  <a:glow rad="101600">
                    <a:schemeClr val="accent3">
                      <a:satMod val="175000"/>
                      <a:alpha val="40000"/>
                    </a:schemeClr>
                  </a:glow>
                </a:effectLst>
                <a:latin typeface="Century" pitchFamily="18" charset="0"/>
                <a:cs typeface="Times New Roman" pitchFamily="18" charset="0"/>
              </a:rPr>
              <a:t>році вступив до Київського політехнічного інституту</a:t>
            </a:r>
            <a:r>
              <a:rPr lang="uk-UA" sz="2000" dirty="0" smtClean="0">
                <a:solidFill>
                  <a:schemeClr val="tx2">
                    <a:lumMod val="75000"/>
                  </a:schemeClr>
                </a:solidFill>
                <a:effectLst>
                  <a:glow rad="101600">
                    <a:schemeClr val="accent3">
                      <a:satMod val="175000"/>
                      <a:alpha val="40000"/>
                    </a:schemeClr>
                  </a:glow>
                </a:effectLst>
                <a:latin typeface="Century" pitchFamily="18" charset="0"/>
                <a:cs typeface="Times New Roman" pitchFamily="18" charset="0"/>
              </a:rPr>
              <a:t>.</a:t>
            </a:r>
          </a:p>
          <a:p>
            <a:pPr algn="just">
              <a:lnSpc>
                <a:spcPct val="110000"/>
              </a:lnSpc>
            </a:pPr>
            <a:r>
              <a:rPr lang="uk-UA" sz="2000" dirty="0" smtClean="0">
                <a:solidFill>
                  <a:schemeClr val="tx2">
                    <a:lumMod val="75000"/>
                  </a:schemeClr>
                </a:solidFill>
                <a:effectLst>
                  <a:glow rad="101600">
                    <a:schemeClr val="accent3">
                      <a:satMod val="175000"/>
                      <a:alpha val="40000"/>
                    </a:schemeClr>
                  </a:glow>
                </a:effectLst>
                <a:latin typeface="Century" pitchFamily="18" charset="0"/>
                <a:cs typeface="Times New Roman" pitchFamily="18" charset="0"/>
              </a:rPr>
              <a:t> </a:t>
            </a:r>
            <a:r>
              <a:rPr lang="uk-UA" sz="2000" dirty="0" smtClean="0">
                <a:solidFill>
                  <a:schemeClr val="tx2">
                    <a:lumMod val="50000"/>
                  </a:schemeClr>
                </a:solidFill>
                <a:effectLst>
                  <a:glow rad="101600">
                    <a:schemeClr val="accent3">
                      <a:satMod val="175000"/>
                      <a:alpha val="40000"/>
                    </a:schemeClr>
                  </a:glow>
                </a:effectLst>
                <a:latin typeface="Century" pitchFamily="18" charset="0"/>
                <a:cs typeface="Times New Roman" pitchFamily="18" charset="0"/>
              </a:rPr>
              <a:t>В</a:t>
            </a:r>
            <a:r>
              <a:rPr lang="uk-UA" sz="2000" dirty="0" smtClean="0">
                <a:solidFill>
                  <a:schemeClr val="tx2">
                    <a:lumMod val="75000"/>
                  </a:schemeClr>
                </a:solidFill>
                <a:effectLst>
                  <a:glow rad="101600">
                    <a:schemeClr val="accent3">
                      <a:satMod val="175000"/>
                      <a:alpha val="40000"/>
                    </a:schemeClr>
                  </a:glow>
                </a:effectLst>
                <a:latin typeface="Century" pitchFamily="18" charset="0"/>
                <a:cs typeface="Times New Roman" pitchFamily="18" charset="0"/>
              </a:rPr>
              <a:t> </a:t>
            </a:r>
            <a:r>
              <a:rPr lang="uk-UA" sz="2000" b="1" dirty="0" smtClean="0">
                <a:solidFill>
                  <a:srgbClr val="FF0000"/>
                </a:solidFill>
                <a:effectLst>
                  <a:glow rad="101600">
                    <a:schemeClr val="accent3">
                      <a:satMod val="175000"/>
                      <a:alpha val="40000"/>
                    </a:schemeClr>
                  </a:glow>
                </a:effectLst>
                <a:latin typeface="Century" pitchFamily="18" charset="0"/>
              </a:rPr>
              <a:t>1975</a:t>
            </a:r>
            <a:r>
              <a:rPr lang="uk-UA" sz="2000" dirty="0" smtClean="0">
                <a:solidFill>
                  <a:schemeClr val="tx2">
                    <a:lumMod val="75000"/>
                  </a:schemeClr>
                </a:solidFill>
                <a:effectLst>
                  <a:glow rad="101600">
                    <a:schemeClr val="accent3">
                      <a:satMod val="175000"/>
                      <a:alpha val="40000"/>
                    </a:schemeClr>
                  </a:glow>
                </a:effectLst>
                <a:latin typeface="Century" pitchFamily="18" charset="0"/>
                <a:cs typeface="Times New Roman" pitchFamily="18" charset="0"/>
              </a:rPr>
              <a:t> </a:t>
            </a:r>
            <a:r>
              <a:rPr lang="uk-UA" sz="2000" dirty="0" smtClean="0">
                <a:solidFill>
                  <a:schemeClr val="tx2">
                    <a:lumMod val="50000"/>
                  </a:schemeClr>
                </a:solidFill>
                <a:effectLst>
                  <a:glow rad="101600">
                    <a:schemeClr val="accent3">
                      <a:satMod val="175000"/>
                      <a:alpha val="40000"/>
                    </a:schemeClr>
                  </a:glow>
                </a:effectLst>
                <a:latin typeface="Century" pitchFamily="18" charset="0"/>
                <a:cs typeface="Times New Roman" pitchFamily="18" charset="0"/>
              </a:rPr>
              <a:t>році закінчив Вінницький політехнічний інститут, факультет радіоелектроніки за спеціальністю – електронні обчислювальні машини.</a:t>
            </a:r>
          </a:p>
          <a:p>
            <a:pPr algn="just">
              <a:lnSpc>
                <a:spcPct val="110000"/>
              </a:lnSpc>
            </a:pPr>
            <a:r>
              <a:rPr lang="uk-UA" sz="2000" dirty="0" smtClean="0">
                <a:solidFill>
                  <a:schemeClr val="tx2">
                    <a:lumMod val="50000"/>
                  </a:schemeClr>
                </a:solidFill>
                <a:effectLst>
                  <a:glow rad="101600">
                    <a:schemeClr val="accent3">
                      <a:satMod val="175000"/>
                      <a:alpha val="40000"/>
                    </a:schemeClr>
                  </a:glow>
                </a:effectLst>
                <a:latin typeface="Century" pitchFamily="18" charset="0"/>
                <a:cs typeface="Times New Roman" pitchFamily="18" charset="0"/>
              </a:rPr>
              <a:t>Після закінчення Вінницького політехнічного інституту з листопада</a:t>
            </a:r>
            <a:r>
              <a:rPr lang="uk-UA" sz="2000" dirty="0" smtClean="0">
                <a:solidFill>
                  <a:schemeClr val="tx2">
                    <a:lumMod val="75000"/>
                  </a:schemeClr>
                </a:solidFill>
                <a:effectLst>
                  <a:glow rad="101600">
                    <a:schemeClr val="accent3">
                      <a:satMod val="175000"/>
                      <a:alpha val="40000"/>
                    </a:schemeClr>
                  </a:glow>
                </a:effectLst>
                <a:latin typeface="Century" pitchFamily="18" charset="0"/>
                <a:cs typeface="Times New Roman" pitchFamily="18" charset="0"/>
              </a:rPr>
              <a:t> </a:t>
            </a:r>
            <a:r>
              <a:rPr lang="uk-UA" sz="2000" b="1" dirty="0" smtClean="0">
                <a:solidFill>
                  <a:srgbClr val="FF0000"/>
                </a:solidFill>
                <a:effectLst>
                  <a:glow rad="101600">
                    <a:schemeClr val="accent3">
                      <a:satMod val="175000"/>
                      <a:alpha val="40000"/>
                    </a:schemeClr>
                  </a:glow>
                </a:effectLst>
                <a:latin typeface="Century" pitchFamily="18" charset="0"/>
              </a:rPr>
              <a:t>1975</a:t>
            </a:r>
            <a:r>
              <a:rPr lang="uk-UA" sz="2000" dirty="0" smtClean="0">
                <a:solidFill>
                  <a:srgbClr val="C00000"/>
                </a:solidFill>
                <a:effectLst>
                  <a:glow rad="101600">
                    <a:schemeClr val="accent3">
                      <a:satMod val="175000"/>
                      <a:alpha val="40000"/>
                    </a:schemeClr>
                  </a:glow>
                </a:effectLst>
                <a:latin typeface="Century" pitchFamily="18" charset="0"/>
                <a:cs typeface="Times New Roman" pitchFamily="18" charset="0"/>
              </a:rPr>
              <a:t> </a:t>
            </a:r>
            <a:r>
              <a:rPr lang="uk-UA" sz="2000" dirty="0" smtClean="0">
                <a:solidFill>
                  <a:schemeClr val="tx2">
                    <a:lumMod val="50000"/>
                  </a:schemeClr>
                </a:solidFill>
                <a:effectLst>
                  <a:glow rad="101600">
                    <a:schemeClr val="accent3">
                      <a:satMod val="175000"/>
                      <a:alpha val="40000"/>
                    </a:schemeClr>
                  </a:glow>
                </a:effectLst>
                <a:latin typeface="Century" pitchFamily="18" charset="0"/>
                <a:cs typeface="Times New Roman" pitchFamily="18" charset="0"/>
              </a:rPr>
              <a:t>року по листопад </a:t>
            </a:r>
            <a:r>
              <a:rPr lang="uk-UA" sz="2000" b="1" dirty="0" smtClean="0">
                <a:solidFill>
                  <a:srgbClr val="FF0000"/>
                </a:solidFill>
                <a:effectLst>
                  <a:glow rad="101600">
                    <a:schemeClr val="accent3">
                      <a:satMod val="175000"/>
                      <a:alpha val="40000"/>
                    </a:schemeClr>
                  </a:glow>
                </a:effectLst>
                <a:latin typeface="Century" pitchFamily="18" charset="0"/>
              </a:rPr>
              <a:t>1976</a:t>
            </a:r>
            <a:r>
              <a:rPr lang="uk-UA" sz="2000" dirty="0" smtClean="0">
                <a:solidFill>
                  <a:srgbClr val="C00000"/>
                </a:solidFill>
                <a:effectLst>
                  <a:glow rad="101600">
                    <a:schemeClr val="accent3">
                      <a:satMod val="175000"/>
                      <a:alpha val="40000"/>
                    </a:schemeClr>
                  </a:glow>
                </a:effectLst>
                <a:latin typeface="Century" pitchFamily="18" charset="0"/>
                <a:cs typeface="Times New Roman" pitchFamily="18" charset="0"/>
              </a:rPr>
              <a:t> </a:t>
            </a:r>
            <a:r>
              <a:rPr lang="uk-UA" sz="2000" dirty="0" smtClean="0">
                <a:solidFill>
                  <a:schemeClr val="tx2">
                    <a:lumMod val="50000"/>
                  </a:schemeClr>
                </a:solidFill>
                <a:effectLst>
                  <a:glow rad="101600">
                    <a:schemeClr val="accent3">
                      <a:satMod val="175000"/>
                      <a:alpha val="40000"/>
                    </a:schemeClr>
                  </a:glow>
                </a:effectLst>
                <a:latin typeface="Century" pitchFamily="18" charset="0"/>
                <a:cs typeface="Times New Roman" pitchFamily="18" charset="0"/>
              </a:rPr>
              <a:t>року служив в лавах Радянської Армії. </a:t>
            </a:r>
            <a:endParaRPr lang="en-US" sz="2000" dirty="0" smtClean="0">
              <a:solidFill>
                <a:schemeClr val="tx2">
                  <a:lumMod val="50000"/>
                </a:schemeClr>
              </a:solidFill>
              <a:effectLst>
                <a:glow rad="101600">
                  <a:schemeClr val="accent3">
                    <a:satMod val="175000"/>
                    <a:alpha val="40000"/>
                  </a:schemeClr>
                </a:glow>
              </a:effectLst>
              <a:latin typeface="Century" pitchFamily="18" charset="0"/>
              <a:cs typeface="Times New Roman" pitchFamily="18" charset="0"/>
            </a:endParaRPr>
          </a:p>
          <a:p>
            <a:pPr algn="just">
              <a:lnSpc>
                <a:spcPct val="120000"/>
              </a:lnSpc>
            </a:pPr>
            <a:r>
              <a:rPr lang="uk-UA" sz="2000" dirty="0" smtClean="0">
                <a:solidFill>
                  <a:schemeClr val="tx2">
                    <a:lumMod val="50000"/>
                  </a:schemeClr>
                </a:solidFill>
                <a:effectLst>
                  <a:glow rad="101600">
                    <a:schemeClr val="accent3">
                      <a:satMod val="175000"/>
                      <a:alpha val="40000"/>
                    </a:schemeClr>
                  </a:glow>
                </a:effectLst>
                <a:latin typeface="Century" pitchFamily="18" charset="0"/>
                <a:cs typeface="Times New Roman" pitchFamily="18" charset="0"/>
              </a:rPr>
              <a:t>З грудня </a:t>
            </a:r>
            <a:r>
              <a:rPr lang="uk-UA" sz="2000" b="1" dirty="0" smtClean="0">
                <a:solidFill>
                  <a:srgbClr val="FF0000"/>
                </a:solidFill>
                <a:effectLst>
                  <a:glow rad="101600">
                    <a:schemeClr val="accent3">
                      <a:satMod val="175000"/>
                      <a:alpha val="40000"/>
                    </a:schemeClr>
                  </a:glow>
                </a:effectLst>
                <a:latin typeface="Century" pitchFamily="18" charset="0"/>
              </a:rPr>
              <a:t>1976</a:t>
            </a:r>
            <a:r>
              <a:rPr lang="uk-UA" sz="2000" dirty="0" smtClean="0">
                <a:solidFill>
                  <a:schemeClr val="tx2">
                    <a:lumMod val="50000"/>
                  </a:schemeClr>
                </a:solidFill>
                <a:effectLst>
                  <a:glow rad="101600">
                    <a:schemeClr val="accent3">
                      <a:satMod val="175000"/>
                      <a:alpha val="40000"/>
                    </a:schemeClr>
                  </a:glow>
                </a:effectLst>
                <a:latin typeface="Century" pitchFamily="18" charset="0"/>
                <a:cs typeface="Times New Roman" pitchFamily="18" charset="0"/>
              </a:rPr>
              <a:t> року працював на інженерних посадах, а з 1980 року</a:t>
            </a:r>
            <a:r>
              <a:rPr lang="en-US" sz="2000" dirty="0" smtClean="0">
                <a:solidFill>
                  <a:schemeClr val="tx2">
                    <a:lumMod val="50000"/>
                  </a:schemeClr>
                </a:solidFill>
                <a:effectLst>
                  <a:glow rad="101600">
                    <a:schemeClr val="accent3">
                      <a:satMod val="175000"/>
                      <a:alpha val="40000"/>
                    </a:schemeClr>
                  </a:glow>
                </a:effectLst>
                <a:latin typeface="Century" pitchFamily="18" charset="0"/>
                <a:cs typeface="Times New Roman" pitchFamily="18" charset="0"/>
              </a:rPr>
              <a:t> – </a:t>
            </a:r>
            <a:r>
              <a:rPr lang="uk-UA" sz="2000" dirty="0" smtClean="0">
                <a:solidFill>
                  <a:schemeClr val="tx2">
                    <a:lumMod val="50000"/>
                  </a:schemeClr>
                </a:solidFill>
                <a:effectLst>
                  <a:glow rad="101600">
                    <a:schemeClr val="accent3">
                      <a:satMod val="175000"/>
                      <a:alpha val="40000"/>
                    </a:schemeClr>
                  </a:glow>
                </a:effectLst>
                <a:latin typeface="Century" pitchFamily="18" charset="0"/>
                <a:cs typeface="Times New Roman" pitchFamily="18" charset="0"/>
              </a:rPr>
              <a:t>начальником конструкторського бюро нестандартних засобів вимірювань відділу автоматизованих систем управління технологічними процесами Вінницького заводу радіотехнічної апаратури</a:t>
            </a:r>
            <a:r>
              <a:rPr lang="uk-UA" sz="2000" dirty="0" smtClean="0">
                <a:solidFill>
                  <a:schemeClr val="tx2">
                    <a:lumMod val="50000"/>
                  </a:schemeClr>
                </a:solidFill>
                <a:effectLst>
                  <a:glow rad="101600">
                    <a:schemeClr val="accent3">
                      <a:satMod val="175000"/>
                      <a:alpha val="40000"/>
                    </a:schemeClr>
                  </a:glow>
                </a:effectLst>
                <a:latin typeface="Century" pitchFamily="18" charset="0"/>
                <a:cs typeface="Times New Roman" pitchFamily="18" charset="0"/>
              </a:rPr>
              <a:t>.</a:t>
            </a:r>
            <a:endParaRPr lang="uk-UA" sz="2000" dirty="0" smtClean="0">
              <a:solidFill>
                <a:schemeClr val="tx2">
                  <a:lumMod val="50000"/>
                </a:schemeClr>
              </a:solidFill>
              <a:effectLst>
                <a:glow rad="101600">
                  <a:schemeClr val="accent3">
                    <a:satMod val="175000"/>
                    <a:alpha val="40000"/>
                  </a:schemeClr>
                </a:glow>
              </a:effectLst>
              <a:latin typeface="Century" pitchFamily="18" charset="0"/>
              <a:cs typeface="Times New Roman" pitchFamily="18" charset="0"/>
            </a:endParaRPr>
          </a:p>
        </p:txBody>
      </p:sp>
      <p:sp>
        <p:nvSpPr>
          <p:cNvPr id="4" name="TextBox 3"/>
          <p:cNvSpPr txBox="1"/>
          <p:nvPr/>
        </p:nvSpPr>
        <p:spPr>
          <a:xfrm>
            <a:off x="1374936" y="-24"/>
            <a:ext cx="5697394" cy="646331"/>
          </a:xfrm>
          <a:prstGeom prst="rect">
            <a:avLst/>
          </a:prstGeom>
          <a:noFill/>
        </p:spPr>
        <p:txBody>
          <a:bodyPr wrap="none" rtlCol="0">
            <a:spAutoFit/>
          </a:bodyPr>
          <a:lstStyle/>
          <a:p>
            <a:r>
              <a:rPr lang="uk-UA"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Життєвий шлях ювіляра</a:t>
            </a:r>
            <a:endParaRPr lang="ru-RU"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endParaRPr>
          </a:p>
        </p:txBody>
      </p:sp>
      <p:sp>
        <p:nvSpPr>
          <p:cNvPr id="5" name="TextBox 4"/>
          <p:cNvSpPr txBox="1"/>
          <p:nvPr/>
        </p:nvSpPr>
        <p:spPr>
          <a:xfrm>
            <a:off x="4857752" y="688943"/>
            <a:ext cx="4143372" cy="892552"/>
          </a:xfrm>
          <a:prstGeom prst="rect">
            <a:avLst/>
          </a:prstGeom>
          <a:noFill/>
        </p:spPr>
        <p:txBody>
          <a:bodyPr wrap="square" rtlCol="0">
            <a:spAutoFit/>
          </a:bodyPr>
          <a:lstStyle/>
          <a:p>
            <a:pPr algn="r"/>
            <a:r>
              <a:rPr lang="uk-UA" sz="2600" b="1" dirty="0" smtClean="0">
                <a:ln w="1905"/>
                <a:solidFill>
                  <a:schemeClr val="accent1">
                    <a:lumMod val="75000"/>
                  </a:schemeClr>
                </a:solidFill>
                <a:effectLst>
                  <a:glow rad="101600">
                    <a:schemeClr val="accent3">
                      <a:satMod val="175000"/>
                      <a:alpha val="40000"/>
                    </a:schemeClr>
                  </a:glow>
                  <a:innerShdw blurRad="69850" dist="43180" dir="5400000">
                    <a:srgbClr val="000000">
                      <a:alpha val="65000"/>
                    </a:srgbClr>
                  </a:innerShdw>
                </a:effectLst>
                <a:latin typeface="Monotype Corsiva" pitchFamily="66" charset="0"/>
              </a:rPr>
              <a:t>Не бійся допомагати людям</a:t>
            </a:r>
          </a:p>
          <a:p>
            <a:pPr algn="r"/>
            <a:r>
              <a:rPr lang="uk-UA" sz="2600" b="1" dirty="0" smtClean="0">
                <a:ln w="1905"/>
                <a:solidFill>
                  <a:schemeClr val="accent1">
                    <a:lumMod val="75000"/>
                  </a:schemeClr>
                </a:solidFill>
                <a:effectLst>
                  <a:glow rad="101600">
                    <a:schemeClr val="accent3">
                      <a:satMod val="175000"/>
                      <a:alpha val="40000"/>
                    </a:schemeClr>
                  </a:glow>
                  <a:innerShdw blurRad="69850" dist="43180" dir="5400000">
                    <a:srgbClr val="000000">
                      <a:alpha val="65000"/>
                    </a:srgbClr>
                  </a:innerShdw>
                </a:effectLst>
                <a:latin typeface="Monotype Corsiva" pitchFamily="66" charset="0"/>
              </a:rPr>
              <a:t>(В. В. Кухарчук)</a:t>
            </a:r>
            <a:endParaRPr lang="uk-UA" sz="2600" b="1" dirty="0">
              <a:ln w="1905"/>
              <a:solidFill>
                <a:schemeClr val="accent1">
                  <a:lumMod val="75000"/>
                </a:schemeClr>
              </a:solidFill>
              <a:effectLst>
                <a:glow rad="101600">
                  <a:schemeClr val="accent3">
                    <a:satMod val="175000"/>
                    <a:alpha val="40000"/>
                  </a:schemeClr>
                </a:glow>
                <a:innerShdw blurRad="69850" dist="43180" dir="5400000">
                  <a:srgbClr val="000000">
                    <a:alpha val="65000"/>
                  </a:srgbClr>
                </a:innerShdw>
              </a:effectLst>
              <a:latin typeface="Monotype Corsiva" pitchFamily="66"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sp>
        <p:nvSpPr>
          <p:cNvPr id="3" name="Прямоугольник 2"/>
          <p:cNvSpPr/>
          <p:nvPr/>
        </p:nvSpPr>
        <p:spPr>
          <a:xfrm>
            <a:off x="-32" y="1181806"/>
            <a:ext cx="8715436" cy="5247590"/>
          </a:xfrm>
          <a:prstGeom prst="rect">
            <a:avLst/>
          </a:prstGeom>
        </p:spPr>
        <p:txBody>
          <a:bodyPr wrap="square">
            <a:spAutoFit/>
          </a:bodyPr>
          <a:lstStyle/>
          <a:p>
            <a:pPr marL="84138" algn="just">
              <a:spcAft>
                <a:spcPts val="600"/>
              </a:spcAft>
            </a:pPr>
            <a:r>
              <a:rPr lang="uk-UA" sz="1600" dirty="0" smtClean="0">
                <a:latin typeface="Century" pitchFamily="18" charset="0"/>
              </a:rPr>
              <a:t>1</a:t>
            </a:r>
            <a:r>
              <a:rPr lang="uk-UA" sz="1600" dirty="0" smtClean="0">
                <a:effectLst>
                  <a:glow rad="63500">
                    <a:schemeClr val="accent3">
                      <a:satMod val="175000"/>
                      <a:alpha val="40000"/>
                    </a:schemeClr>
                  </a:glow>
                </a:effectLst>
                <a:latin typeface="Century" pitchFamily="18" charset="0"/>
              </a:rPr>
              <a:t>. </a:t>
            </a:r>
            <a:r>
              <a:rPr lang="uk-UA" sz="1600" dirty="0" err="1" smtClean="0">
                <a:effectLst>
                  <a:glow rad="63500">
                    <a:schemeClr val="accent3">
                      <a:satMod val="175000"/>
                      <a:alpha val="40000"/>
                    </a:schemeClr>
                  </a:glow>
                </a:effectLst>
                <a:latin typeface="Century" pitchFamily="18" charset="0"/>
              </a:rPr>
              <a:t>Ведміцький</a:t>
            </a:r>
            <a:r>
              <a:rPr lang="uk-UA" sz="1600" dirty="0" smtClean="0">
                <a:effectLst>
                  <a:glow rad="63500">
                    <a:schemeClr val="accent3">
                      <a:satMod val="175000"/>
                      <a:alpha val="40000"/>
                    </a:schemeClr>
                  </a:glow>
                </a:effectLst>
                <a:latin typeface="Century" pitchFamily="18" charset="0"/>
              </a:rPr>
              <a:t>, Ю. Г. Узагальнені структурна схема та математична модель засобів контролю моменту інерції / Ю. Г. </a:t>
            </a:r>
            <a:r>
              <a:rPr lang="uk-UA" sz="1600" dirty="0" err="1" smtClean="0">
                <a:effectLst>
                  <a:glow rad="63500">
                    <a:schemeClr val="accent3">
                      <a:satMod val="175000"/>
                      <a:alpha val="40000"/>
                    </a:schemeClr>
                  </a:glow>
                </a:effectLst>
                <a:latin typeface="Century" pitchFamily="18" charset="0"/>
              </a:rPr>
              <a:t>Ведміцький</a:t>
            </a:r>
            <a:r>
              <a:rPr lang="uk-UA" sz="1600" dirty="0" smtClean="0">
                <a:effectLst>
                  <a:glow rad="63500">
                    <a:schemeClr val="accent3">
                      <a:satMod val="175000"/>
                      <a:alpha val="40000"/>
                    </a:schemeClr>
                  </a:glow>
                </a:effectLst>
                <a:latin typeface="Century" pitchFamily="18" charset="0"/>
              </a:rPr>
              <a:t>, </a:t>
            </a:r>
            <a:r>
              <a:rPr lang="uk-UA" sz="1600" b="1" dirty="0" smtClean="0">
                <a:effectLst>
                  <a:glow rad="63500">
                    <a:schemeClr val="accent3">
                      <a:satMod val="175000"/>
                      <a:alpha val="40000"/>
                    </a:schemeClr>
                  </a:glow>
                </a:effectLst>
                <a:latin typeface="Century" pitchFamily="18" charset="0"/>
              </a:rPr>
              <a:t>В. В. Кухарчук </a:t>
            </a:r>
            <a:r>
              <a:rPr lang="uk-UA" sz="1600" dirty="0" smtClean="0">
                <a:effectLst>
                  <a:glow rad="63500">
                    <a:schemeClr val="accent3">
                      <a:satMod val="175000"/>
                      <a:alpha val="40000"/>
                    </a:schemeClr>
                  </a:glow>
                </a:effectLst>
                <a:latin typeface="Century" pitchFamily="18" charset="0"/>
              </a:rPr>
              <a:t>// Вимірювання, контроль та діагностика в технічних системах ( ВКДТС-2011 ) : Перша міжнародна наукова конференція пам'яті професора Володимира </a:t>
            </a:r>
            <a:r>
              <a:rPr lang="uk-UA" sz="1600" dirty="0" err="1" smtClean="0">
                <a:effectLst>
                  <a:glow rad="63500">
                    <a:schemeClr val="accent3">
                      <a:satMod val="175000"/>
                      <a:alpha val="40000"/>
                    </a:schemeClr>
                  </a:glow>
                </a:effectLst>
                <a:latin typeface="Century" pitchFamily="18" charset="0"/>
              </a:rPr>
              <a:t>Поджаренка</a:t>
            </a:r>
            <a:r>
              <a:rPr lang="uk-UA" sz="1600" dirty="0" smtClean="0">
                <a:effectLst>
                  <a:glow rad="63500">
                    <a:schemeClr val="accent3">
                      <a:satMod val="175000"/>
                      <a:alpha val="40000"/>
                    </a:schemeClr>
                  </a:glow>
                </a:effectLst>
                <a:latin typeface="Century" pitchFamily="18" charset="0"/>
              </a:rPr>
              <a:t> : збірник тез доповідей / МОНМС України, ВНТУ. – Вінниця, 2011. – С. 164.</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uk-UA" sz="1600" dirty="0" smtClean="0">
                <a:effectLst>
                  <a:glow rad="63500">
                    <a:schemeClr val="accent3">
                      <a:satMod val="175000"/>
                      <a:alpha val="40000"/>
                    </a:schemeClr>
                  </a:glow>
                </a:effectLst>
                <a:latin typeface="Century" pitchFamily="18" charset="0"/>
              </a:rPr>
              <a:t>2. </a:t>
            </a:r>
            <a:r>
              <a:rPr lang="uk-UA" sz="1600" b="1" dirty="0" smtClean="0">
                <a:effectLst>
                  <a:glow rad="63500">
                    <a:schemeClr val="accent3">
                      <a:satMod val="175000"/>
                      <a:alpha val="40000"/>
                    </a:schemeClr>
                  </a:glow>
                </a:effectLst>
                <a:latin typeface="Century" pitchFamily="18" charset="0"/>
              </a:rPr>
              <a:t>Кухарчук, В. В</a:t>
            </a:r>
            <a:r>
              <a:rPr lang="uk-UA" sz="1600" dirty="0" smtClean="0">
                <a:effectLst>
                  <a:glow rad="63500">
                    <a:schemeClr val="accent3">
                      <a:satMod val="175000"/>
                      <a:alpha val="40000"/>
                    </a:schemeClr>
                  </a:glow>
                </a:effectLst>
                <a:latin typeface="Century" pitchFamily="18" charset="0"/>
              </a:rPr>
              <a:t>. Аналіз діагностичних та прогнозних висновків щодо розвитку дефектів гідроагрегату при різних материнських </a:t>
            </a:r>
            <a:r>
              <a:rPr lang="uk-UA" sz="1600" dirty="0" err="1" smtClean="0">
                <a:effectLst>
                  <a:glow rad="63500">
                    <a:schemeClr val="accent3">
                      <a:satMod val="175000"/>
                      <a:alpha val="40000"/>
                    </a:schemeClr>
                  </a:glow>
                </a:effectLst>
                <a:latin typeface="Century" pitchFamily="18" charset="0"/>
              </a:rPr>
              <a:t>вейвлетах</a:t>
            </a:r>
            <a:r>
              <a:rPr lang="uk-UA" sz="1600" dirty="0" smtClean="0">
                <a:effectLst>
                  <a:glow rad="63500">
                    <a:schemeClr val="accent3">
                      <a:satMod val="175000"/>
                      <a:alpha val="40000"/>
                    </a:schemeClr>
                  </a:glow>
                </a:effectLst>
                <a:latin typeface="Century" pitchFamily="18" charset="0"/>
              </a:rPr>
              <a:t> / </a:t>
            </a:r>
            <a:r>
              <a:rPr lang="uk-UA" sz="1600" b="1" dirty="0" smtClean="0">
                <a:effectLst>
                  <a:glow rad="63500">
                    <a:schemeClr val="accent3">
                      <a:satMod val="175000"/>
                      <a:alpha val="40000"/>
                    </a:schemeClr>
                  </a:glow>
                </a:effectLst>
                <a:latin typeface="Century" pitchFamily="18" charset="0"/>
              </a:rPr>
              <a:t>В. В. Кухарчук</a:t>
            </a:r>
            <a:r>
              <a:rPr lang="uk-UA" sz="1600" dirty="0" smtClean="0">
                <a:effectLst>
                  <a:glow rad="63500">
                    <a:schemeClr val="accent3">
                      <a:satMod val="175000"/>
                      <a:alpha val="40000"/>
                    </a:schemeClr>
                  </a:glow>
                </a:effectLst>
                <a:latin typeface="Century" pitchFamily="18" charset="0"/>
              </a:rPr>
              <a:t>, С. Ш. </a:t>
            </a:r>
            <a:r>
              <a:rPr lang="uk-UA" sz="1600" dirty="0" err="1" smtClean="0">
                <a:effectLst>
                  <a:glow rad="63500">
                    <a:schemeClr val="accent3">
                      <a:satMod val="175000"/>
                      <a:alpha val="40000"/>
                    </a:schemeClr>
                  </a:glow>
                </a:effectLst>
                <a:latin typeface="Century" pitchFamily="18" charset="0"/>
              </a:rPr>
              <a:t>Кацив</a:t>
            </a:r>
            <a:r>
              <a:rPr lang="uk-UA" sz="1600" dirty="0" smtClean="0">
                <a:effectLst>
                  <a:glow rad="63500">
                    <a:schemeClr val="accent3">
                      <a:satMod val="175000"/>
                      <a:alpha val="40000"/>
                    </a:schemeClr>
                  </a:glow>
                </a:effectLst>
                <a:latin typeface="Century" pitchFamily="18" charset="0"/>
              </a:rPr>
              <a:t>, В. Г. </a:t>
            </a:r>
            <a:r>
              <a:rPr lang="uk-UA" sz="1600" dirty="0" err="1" smtClean="0">
                <a:effectLst>
                  <a:glow rad="63500">
                    <a:schemeClr val="accent3">
                      <a:satMod val="175000"/>
                      <a:alpha val="40000"/>
                    </a:schemeClr>
                  </a:glow>
                </a:effectLst>
                <a:latin typeface="Century" pitchFamily="18" charset="0"/>
              </a:rPr>
              <a:t>Мадьяров</a:t>
            </a:r>
            <a:r>
              <a:rPr lang="uk-UA" sz="1600" dirty="0" smtClean="0">
                <a:effectLst>
                  <a:glow rad="63500">
                    <a:schemeClr val="accent3">
                      <a:satMod val="175000"/>
                      <a:alpha val="40000"/>
                    </a:schemeClr>
                  </a:glow>
                </a:effectLst>
                <a:latin typeface="Century" pitchFamily="18" charset="0"/>
              </a:rPr>
              <a:t> // Контроль і управління в складних системах (КУСС-2012) : </a:t>
            </a:r>
            <a:r>
              <a:rPr lang="en-US" sz="1600" dirty="0" smtClean="0">
                <a:effectLst>
                  <a:glow rad="63500">
                    <a:schemeClr val="accent3">
                      <a:satMod val="175000"/>
                      <a:alpha val="40000"/>
                    </a:schemeClr>
                  </a:glow>
                </a:effectLst>
                <a:latin typeface="Century" pitchFamily="18" charset="0"/>
              </a:rPr>
              <a:t>XI </a:t>
            </a:r>
            <a:r>
              <a:rPr lang="uk-UA" sz="1600" dirty="0" smtClean="0">
                <a:effectLst>
                  <a:glow rad="63500">
                    <a:schemeClr val="accent3">
                      <a:satMod val="175000"/>
                      <a:alpha val="40000"/>
                    </a:schemeClr>
                  </a:glow>
                </a:effectLst>
                <a:latin typeface="Century" pitchFamily="18" charset="0"/>
              </a:rPr>
              <a:t>Міжнародна конференція : тези доповідей, Вінниця, 9-11 жовтня 2012 року / ВНТУ, ХНУРЕ, Грузинський технічний ун-т. – Вінниця, 2012. – С. 193.</a:t>
            </a:r>
            <a:endParaRPr lang="en-US" sz="800" dirty="0" smtClean="0">
              <a:effectLst>
                <a:glow rad="63500">
                  <a:schemeClr val="accent3">
                    <a:satMod val="175000"/>
                    <a:alpha val="40000"/>
                  </a:schemeClr>
                </a:glow>
              </a:effectLst>
              <a:latin typeface="Century" pitchFamily="18" charset="0"/>
            </a:endParaRPr>
          </a:p>
          <a:p>
            <a:pPr marL="84138" algn="just">
              <a:spcAft>
                <a:spcPts val="600"/>
              </a:spcAft>
            </a:pPr>
            <a:r>
              <a:rPr lang="uk-UA" sz="1600" dirty="0" smtClean="0">
                <a:effectLst>
                  <a:glow rad="63500">
                    <a:schemeClr val="accent3">
                      <a:satMod val="175000"/>
                      <a:alpha val="40000"/>
                    </a:schemeClr>
                  </a:glow>
                </a:effectLst>
                <a:latin typeface="Century" pitchFamily="18" charset="0"/>
              </a:rPr>
              <a:t>3. </a:t>
            </a:r>
            <a:r>
              <a:rPr lang="uk-UA" sz="1600" b="1" dirty="0" smtClean="0">
                <a:effectLst>
                  <a:glow rad="63500">
                    <a:schemeClr val="accent3">
                      <a:satMod val="175000"/>
                      <a:alpha val="40000"/>
                    </a:schemeClr>
                  </a:glow>
                </a:effectLst>
                <a:latin typeface="Century" pitchFamily="18" charset="0"/>
              </a:rPr>
              <a:t>Кухарчук, В. В. </a:t>
            </a:r>
            <a:r>
              <a:rPr lang="uk-UA" sz="1600" dirty="0" smtClean="0">
                <a:effectLst>
                  <a:glow rad="63500">
                    <a:schemeClr val="accent3">
                      <a:satMod val="175000"/>
                      <a:alpha val="40000"/>
                    </a:schemeClr>
                  </a:glow>
                </a:effectLst>
                <a:latin typeface="Century" pitchFamily="18" charset="0"/>
              </a:rPr>
              <a:t>Вимірювальний канал та методика нормування похибок кутового положення крокового двигуна / </a:t>
            </a:r>
            <a:r>
              <a:rPr lang="uk-UA" sz="1600" b="1" dirty="0" smtClean="0">
                <a:effectLst>
                  <a:glow rad="63500">
                    <a:schemeClr val="accent3">
                      <a:satMod val="175000"/>
                      <a:alpha val="40000"/>
                    </a:schemeClr>
                  </a:glow>
                </a:effectLst>
                <a:latin typeface="Century" pitchFamily="18" charset="0"/>
              </a:rPr>
              <a:t>В. В. Кухарчук</a:t>
            </a:r>
            <a:r>
              <a:rPr lang="uk-UA" sz="1600" dirty="0" smtClean="0">
                <a:effectLst>
                  <a:glow rad="63500">
                    <a:schemeClr val="accent3">
                      <a:satMod val="175000"/>
                      <a:alpha val="40000"/>
                    </a:schemeClr>
                  </a:glow>
                </a:effectLst>
                <a:latin typeface="Century" pitchFamily="18" charset="0"/>
              </a:rPr>
              <a:t>, В. В. </a:t>
            </a:r>
            <a:r>
              <a:rPr lang="uk-UA" sz="1600" dirty="0" err="1" smtClean="0">
                <a:effectLst>
                  <a:glow rad="63500">
                    <a:schemeClr val="accent3">
                      <a:satMod val="175000"/>
                      <a:alpha val="40000"/>
                    </a:schemeClr>
                  </a:glow>
                </a:effectLst>
                <a:latin typeface="Century" pitchFamily="18" charset="0"/>
              </a:rPr>
              <a:t>Усов</a:t>
            </a:r>
            <a:r>
              <a:rPr lang="uk-UA" sz="1600" dirty="0" smtClean="0">
                <a:effectLst>
                  <a:glow rad="63500">
                    <a:schemeClr val="accent3">
                      <a:satMod val="175000"/>
                      <a:alpha val="40000"/>
                    </a:schemeClr>
                  </a:glow>
                </a:effectLst>
                <a:latin typeface="Century" pitchFamily="18" charset="0"/>
              </a:rPr>
              <a:t> // ХІІІ Міжнародна конференція з автоматичного управління (Автоматика-2006) : тези доповідей, м. Вінниця, 25-28 вересня 2006 року / НАН України; МОН України. – Вінниця, 2006. – С. 183. </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uk-UA" sz="1600" dirty="0" smtClean="0">
                <a:effectLst>
                  <a:glow rad="63500">
                    <a:schemeClr val="accent3">
                      <a:satMod val="175000"/>
                      <a:alpha val="40000"/>
                    </a:schemeClr>
                  </a:glow>
                </a:effectLst>
                <a:latin typeface="Century" pitchFamily="18" charset="0"/>
              </a:rPr>
              <a:t>4. </a:t>
            </a:r>
            <a:r>
              <a:rPr lang="uk-UA" sz="1600" b="1" dirty="0" smtClean="0">
                <a:effectLst>
                  <a:glow rad="63500">
                    <a:schemeClr val="accent3">
                      <a:satMod val="175000"/>
                      <a:alpha val="40000"/>
                    </a:schemeClr>
                  </a:glow>
                </a:effectLst>
                <a:latin typeface="Century" pitchFamily="18" charset="0"/>
              </a:rPr>
              <a:t>Кухарчук, В. В</a:t>
            </a:r>
            <a:r>
              <a:rPr lang="uk-UA" sz="1600" dirty="0" smtClean="0">
                <a:effectLst>
                  <a:glow rad="63500">
                    <a:schemeClr val="accent3">
                      <a:satMod val="175000"/>
                      <a:alpha val="40000"/>
                    </a:schemeClr>
                  </a:glow>
                </a:effectLst>
                <a:latin typeface="Century" pitchFamily="18" charset="0"/>
              </a:rPr>
              <a:t>. Застосування методу просторової модуляції для вимірювання параметрів обертального руху / </a:t>
            </a:r>
            <a:r>
              <a:rPr lang="uk-UA" sz="1600" b="1" dirty="0" smtClean="0">
                <a:effectLst>
                  <a:glow rad="63500">
                    <a:schemeClr val="accent3">
                      <a:satMod val="175000"/>
                      <a:alpha val="40000"/>
                    </a:schemeClr>
                  </a:glow>
                </a:effectLst>
                <a:latin typeface="Century" pitchFamily="18" charset="0"/>
              </a:rPr>
              <a:t>В. В. Кухарчук</a:t>
            </a:r>
            <a:r>
              <a:rPr lang="uk-UA" sz="1600" dirty="0" smtClean="0">
                <a:effectLst>
                  <a:glow rad="63500">
                    <a:schemeClr val="accent3">
                      <a:satMod val="175000"/>
                      <a:alpha val="40000"/>
                    </a:schemeClr>
                  </a:glow>
                </a:effectLst>
                <a:latin typeface="Century" pitchFamily="18" charset="0"/>
              </a:rPr>
              <a:t>, М. Й. </a:t>
            </a:r>
            <a:r>
              <a:rPr lang="uk-UA" sz="1600" dirty="0" err="1" smtClean="0">
                <a:effectLst>
                  <a:glow rad="63500">
                    <a:schemeClr val="accent3">
                      <a:satMod val="175000"/>
                      <a:alpha val="40000"/>
                    </a:schemeClr>
                  </a:glow>
                </a:effectLst>
                <a:latin typeface="Century" pitchFamily="18" charset="0"/>
              </a:rPr>
              <a:t>Білинська</a:t>
            </a:r>
            <a:r>
              <a:rPr lang="uk-UA" sz="1600" dirty="0" smtClean="0">
                <a:effectLst>
                  <a:glow rad="63500">
                    <a:schemeClr val="accent3">
                      <a:satMod val="175000"/>
                      <a:alpha val="40000"/>
                    </a:schemeClr>
                  </a:glow>
                </a:effectLst>
                <a:latin typeface="Century" pitchFamily="18" charset="0"/>
              </a:rPr>
              <a:t>, Й. Й. </a:t>
            </a:r>
            <a:r>
              <a:rPr lang="uk-UA" sz="1600" dirty="0" err="1" smtClean="0">
                <a:effectLst>
                  <a:glow rad="63500">
                    <a:schemeClr val="accent3">
                      <a:satMod val="175000"/>
                      <a:alpha val="40000"/>
                    </a:schemeClr>
                  </a:glow>
                </a:effectLst>
                <a:latin typeface="Century" pitchFamily="18" charset="0"/>
              </a:rPr>
              <a:t>Білинський</a:t>
            </a:r>
            <a:r>
              <a:rPr lang="uk-UA" sz="1600" dirty="0" smtClean="0">
                <a:effectLst>
                  <a:glow rad="63500">
                    <a:schemeClr val="accent3">
                      <a:satMod val="175000"/>
                      <a:alpha val="40000"/>
                    </a:schemeClr>
                  </a:glow>
                </a:effectLst>
                <a:latin typeface="Century" pitchFamily="18" charset="0"/>
              </a:rPr>
              <a:t> // ХІІІ Міжнародна конференція з автоматичного управління (Автоматика-2006) : тези доповідей, м. Вінниця, 25-28 вересня 2006 року / НАН України; МОН України. – Вінниця, 2006. – С. 157</a:t>
            </a:r>
            <a:r>
              <a:rPr lang="uk-UA" sz="1600" dirty="0" smtClean="0">
                <a:effectLst>
                  <a:glow rad="63500">
                    <a:schemeClr val="accent3">
                      <a:satMod val="175000"/>
                      <a:alpha val="40000"/>
                    </a:schemeClr>
                  </a:glow>
                </a:effectLst>
                <a:latin typeface="Century" pitchFamily="18" charset="0"/>
              </a:rPr>
              <a:t>.</a:t>
            </a:r>
            <a:endParaRPr lang="uk-UA" dirty="0">
              <a:effectLst>
                <a:glow rad="63500">
                  <a:schemeClr val="accent3">
                    <a:satMod val="175000"/>
                    <a:alpha val="40000"/>
                  </a:schemeClr>
                </a:glow>
              </a:effectLst>
            </a:endParaRPr>
          </a:p>
        </p:txBody>
      </p:sp>
      <p:sp>
        <p:nvSpPr>
          <p:cNvPr id="4" name="TextBox 3"/>
          <p:cNvSpPr txBox="1"/>
          <p:nvPr/>
        </p:nvSpPr>
        <p:spPr>
          <a:xfrm>
            <a:off x="1285852" y="-24"/>
            <a:ext cx="6215106" cy="1077218"/>
          </a:xfrm>
          <a:prstGeom prst="rect">
            <a:avLst/>
          </a:prstGeom>
          <a:noFill/>
        </p:spPr>
        <p:txBody>
          <a:bodyPr wrap="square" rtlCol="0">
            <a:spAutoFit/>
          </a:bodyPr>
          <a:lstStyle/>
          <a:p>
            <a:pPr algn="ctr"/>
            <a:r>
              <a:rPr lang="uk-UA"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reflection blurRad="6350" stA="55000" endA="300" endPos="45500" dir="5400000" sy="-100000" algn="bl" rotWithShape="0"/>
                </a:effectLst>
                <a:latin typeface="Century" pitchFamily="18" charset="0"/>
              </a:rPr>
              <a:t>Матеріали  та тези наукових конференцій, з’їздів, семінарів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sp>
        <p:nvSpPr>
          <p:cNvPr id="4" name="Прямоугольник 3"/>
          <p:cNvSpPr/>
          <p:nvPr/>
        </p:nvSpPr>
        <p:spPr>
          <a:xfrm>
            <a:off x="0" y="82563"/>
            <a:ext cx="8715404" cy="6632585"/>
          </a:xfrm>
          <a:prstGeom prst="rect">
            <a:avLst/>
          </a:prstGeom>
        </p:spPr>
        <p:txBody>
          <a:bodyPr wrap="square">
            <a:spAutoFit/>
          </a:bodyPr>
          <a:lstStyle/>
          <a:p>
            <a:pPr marL="84138" algn="just">
              <a:spcAft>
                <a:spcPts val="600"/>
              </a:spcAft>
            </a:pPr>
            <a:r>
              <a:rPr lang="uk-UA" sz="1600" b="1" dirty="0" smtClean="0">
                <a:effectLst>
                  <a:glow rad="63500">
                    <a:schemeClr val="accent3">
                      <a:satMod val="175000"/>
                      <a:alpha val="40000"/>
                    </a:schemeClr>
                  </a:glow>
                </a:effectLst>
                <a:latin typeface="Century" pitchFamily="18" charset="0"/>
              </a:rPr>
              <a:t>5. Кухарчук</a:t>
            </a:r>
            <a:r>
              <a:rPr lang="uk-UA" sz="1600" b="1" dirty="0" smtClean="0">
                <a:effectLst>
                  <a:glow rad="63500">
                    <a:schemeClr val="accent3">
                      <a:satMod val="175000"/>
                      <a:alpha val="40000"/>
                    </a:schemeClr>
                  </a:glow>
                </a:effectLst>
                <a:latin typeface="Century" pitchFamily="18" charset="0"/>
              </a:rPr>
              <a:t>, В. В</a:t>
            </a:r>
            <a:r>
              <a:rPr lang="uk-UA" sz="1600" dirty="0" smtClean="0">
                <a:effectLst>
                  <a:glow rad="63500">
                    <a:schemeClr val="accent3">
                      <a:satMod val="175000"/>
                      <a:alpha val="40000"/>
                    </a:schemeClr>
                  </a:glow>
                </a:effectLst>
                <a:latin typeface="Century" pitchFamily="18" charset="0"/>
              </a:rPr>
              <a:t>. Метод та засіб вимірювального контролю вологості гетерогенних дисперсних діелектриків / </a:t>
            </a:r>
            <a:r>
              <a:rPr lang="uk-UA" sz="1600" b="1" dirty="0" smtClean="0">
                <a:effectLst>
                  <a:glow rad="63500">
                    <a:schemeClr val="accent3">
                      <a:satMod val="175000"/>
                      <a:alpha val="40000"/>
                    </a:schemeClr>
                  </a:glow>
                </a:effectLst>
                <a:latin typeface="Century" pitchFamily="18" charset="0"/>
              </a:rPr>
              <a:t>В. В. Кухарчук</a:t>
            </a:r>
            <a:r>
              <a:rPr lang="uk-UA" sz="1600" dirty="0" smtClean="0">
                <a:effectLst>
                  <a:glow rad="63500">
                    <a:schemeClr val="accent3">
                      <a:satMod val="175000"/>
                      <a:alpha val="40000"/>
                    </a:schemeClr>
                  </a:glow>
                </a:effectLst>
                <a:latin typeface="Century" pitchFamily="18" charset="0"/>
              </a:rPr>
              <a:t>, В. Ф. </a:t>
            </a:r>
            <a:r>
              <a:rPr lang="uk-UA" sz="1600" dirty="0" err="1" smtClean="0">
                <a:effectLst>
                  <a:glow rad="63500">
                    <a:schemeClr val="accent3">
                      <a:satMod val="175000"/>
                      <a:alpha val="40000"/>
                    </a:schemeClr>
                  </a:glow>
                </a:effectLst>
                <a:latin typeface="Century" pitchFamily="18" charset="0"/>
              </a:rPr>
              <a:t>Граняк</a:t>
            </a:r>
            <a:r>
              <a:rPr lang="uk-UA" sz="1600" dirty="0" smtClean="0">
                <a:effectLst>
                  <a:glow rad="63500">
                    <a:schemeClr val="accent3">
                      <a:satMod val="175000"/>
                      <a:alpha val="40000"/>
                    </a:schemeClr>
                  </a:glow>
                </a:effectLst>
                <a:latin typeface="Century" pitchFamily="18" charset="0"/>
              </a:rPr>
              <a:t> // Контроль і управління в складних системах (КУСС-2012) : </a:t>
            </a:r>
            <a:r>
              <a:rPr lang="en-US" sz="1600" dirty="0" smtClean="0">
                <a:effectLst>
                  <a:glow rad="63500">
                    <a:schemeClr val="accent3">
                      <a:satMod val="175000"/>
                      <a:alpha val="40000"/>
                    </a:schemeClr>
                  </a:glow>
                </a:effectLst>
                <a:latin typeface="Century" pitchFamily="18" charset="0"/>
              </a:rPr>
              <a:t>XI </a:t>
            </a:r>
            <a:r>
              <a:rPr lang="uk-UA" sz="1600" dirty="0" smtClean="0">
                <a:effectLst>
                  <a:glow rad="63500">
                    <a:schemeClr val="accent3">
                      <a:satMod val="175000"/>
                      <a:alpha val="40000"/>
                    </a:schemeClr>
                  </a:glow>
                </a:effectLst>
                <a:latin typeface="Century" pitchFamily="18" charset="0"/>
              </a:rPr>
              <a:t>Міжнародна конференція : тези доповідей, Вінниця, 9-11 жовтня 2012 року / ВНТУ, ХНУРЕ, Грузинський технічний ун-т. – Вінниця, 2012. – С. 58-59. </a:t>
            </a:r>
            <a:endParaRPr lang="uk-UA" sz="1600" dirty="0" smtClean="0">
              <a:effectLst>
                <a:glow rad="63500">
                  <a:schemeClr val="accent3">
                    <a:satMod val="175000"/>
                    <a:alpha val="40000"/>
                  </a:schemeClr>
                </a:glow>
              </a:effectLst>
              <a:latin typeface="Century" pitchFamily="18" charset="0"/>
            </a:endParaRPr>
          </a:p>
          <a:p>
            <a:pPr marL="84138" algn="just">
              <a:spcAft>
                <a:spcPts val="600"/>
              </a:spcAft>
            </a:pPr>
            <a:r>
              <a:rPr lang="uk-UA" sz="1600" dirty="0" smtClean="0">
                <a:latin typeface="Century" pitchFamily="18" charset="0"/>
              </a:rPr>
              <a:t>6</a:t>
            </a:r>
            <a:r>
              <a:rPr lang="uk-UA" sz="1600" dirty="0" smtClean="0">
                <a:latin typeface="Century" pitchFamily="18" charset="0"/>
              </a:rPr>
              <a:t>. </a:t>
            </a:r>
            <a:r>
              <a:rPr lang="uk-UA" sz="1600" b="1" dirty="0" smtClean="0">
                <a:effectLst>
                  <a:glow rad="63500">
                    <a:schemeClr val="accent3">
                      <a:satMod val="175000"/>
                      <a:alpha val="40000"/>
                    </a:schemeClr>
                  </a:glow>
                </a:effectLst>
                <a:latin typeface="Century" pitchFamily="18" charset="0"/>
              </a:rPr>
              <a:t>Кухарчук, В. В. </a:t>
            </a:r>
            <a:r>
              <a:rPr lang="uk-UA" sz="1600" dirty="0" smtClean="0">
                <a:effectLst>
                  <a:glow rad="63500">
                    <a:schemeClr val="accent3">
                      <a:satMod val="175000"/>
                      <a:alpha val="40000"/>
                    </a:schemeClr>
                  </a:glow>
                </a:effectLst>
                <a:latin typeface="Century" pitchFamily="18" charset="0"/>
              </a:rPr>
              <a:t>Нові методи вимірювання моменту інерції в задачах автоматичного управління технічними системами / </a:t>
            </a:r>
            <a:r>
              <a:rPr lang="uk-UA" sz="1600" b="1" dirty="0" smtClean="0">
                <a:effectLst>
                  <a:glow rad="63500">
                    <a:schemeClr val="accent3">
                      <a:satMod val="175000"/>
                      <a:alpha val="40000"/>
                    </a:schemeClr>
                  </a:glow>
                </a:effectLst>
                <a:latin typeface="Century" pitchFamily="18" charset="0"/>
              </a:rPr>
              <a:t>В. В. Кухарчук, </a:t>
            </a:r>
            <a:r>
              <a:rPr lang="uk-UA" sz="1600" dirty="0" smtClean="0">
                <a:effectLst>
                  <a:glow rad="63500">
                    <a:schemeClr val="accent3">
                      <a:satMod val="175000"/>
                      <a:alpha val="40000"/>
                    </a:schemeClr>
                  </a:glow>
                </a:effectLst>
                <a:latin typeface="Century" pitchFamily="18" charset="0"/>
              </a:rPr>
              <a:t>Ю. Г. </a:t>
            </a:r>
            <a:r>
              <a:rPr lang="uk-UA" sz="1600" dirty="0" err="1" smtClean="0">
                <a:effectLst>
                  <a:glow rad="63500">
                    <a:schemeClr val="accent3">
                      <a:satMod val="175000"/>
                      <a:alpha val="40000"/>
                    </a:schemeClr>
                  </a:glow>
                </a:effectLst>
                <a:latin typeface="Century" pitchFamily="18" charset="0"/>
              </a:rPr>
              <a:t>Ведміцький</a:t>
            </a:r>
            <a:r>
              <a:rPr lang="uk-UA" sz="1600" dirty="0" smtClean="0">
                <a:effectLst>
                  <a:glow rad="63500">
                    <a:schemeClr val="accent3">
                      <a:satMod val="175000"/>
                      <a:alpha val="40000"/>
                    </a:schemeClr>
                  </a:glow>
                </a:effectLst>
                <a:latin typeface="Century" pitchFamily="18" charset="0"/>
              </a:rPr>
              <a:t> // ХІІІ Міжнародна конференція з автоматичного управління (Автоматика-2006) : тези доповідей, м. Вінниця, 25-28 вересня 2006 року / НАН України; МОН України. – Вінниця, 2006. – С. 173. </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uk-UA" sz="1600" dirty="0" smtClean="0">
                <a:effectLst>
                  <a:glow rad="63500">
                    <a:schemeClr val="accent3">
                      <a:satMod val="175000"/>
                      <a:alpha val="40000"/>
                    </a:schemeClr>
                  </a:glow>
                </a:effectLst>
                <a:latin typeface="Century" pitchFamily="18" charset="0"/>
              </a:rPr>
              <a:t>7</a:t>
            </a:r>
            <a:r>
              <a:rPr lang="uk-UA" sz="1600" b="1" dirty="0" smtClean="0">
                <a:effectLst>
                  <a:glow rad="63500">
                    <a:schemeClr val="accent3">
                      <a:satMod val="175000"/>
                      <a:alpha val="40000"/>
                    </a:schemeClr>
                  </a:glow>
                </a:effectLst>
                <a:latin typeface="Century" pitchFamily="18" charset="0"/>
              </a:rPr>
              <a:t>. Кухарчук, В. В</a:t>
            </a:r>
            <a:r>
              <a:rPr lang="uk-UA" sz="1600" dirty="0" smtClean="0">
                <a:effectLst>
                  <a:glow rad="63500">
                    <a:schemeClr val="accent3">
                      <a:satMod val="175000"/>
                      <a:alpha val="40000"/>
                    </a:schemeClr>
                  </a:glow>
                </a:effectLst>
                <a:latin typeface="Century" pitchFamily="18" charset="0"/>
              </a:rPr>
              <a:t>. Оптико-електронні засоби контролю якості роботи електричних машин / </a:t>
            </a:r>
            <a:r>
              <a:rPr lang="uk-UA" sz="1600" b="1" dirty="0" smtClean="0">
                <a:effectLst>
                  <a:glow rad="63500">
                    <a:schemeClr val="accent3">
                      <a:satMod val="175000"/>
                      <a:alpha val="40000"/>
                    </a:schemeClr>
                  </a:glow>
                </a:effectLst>
                <a:latin typeface="Century" pitchFamily="18" charset="0"/>
              </a:rPr>
              <a:t>В. В. Кухарчук</a:t>
            </a:r>
            <a:r>
              <a:rPr lang="uk-UA" sz="1600" dirty="0" smtClean="0">
                <a:effectLst>
                  <a:glow rad="63500">
                    <a:schemeClr val="accent3">
                      <a:satMod val="175000"/>
                      <a:alpha val="40000"/>
                    </a:schemeClr>
                  </a:glow>
                </a:effectLst>
                <a:latin typeface="Century" pitchFamily="18" charset="0"/>
              </a:rPr>
              <a:t>, Й. Й. </a:t>
            </a:r>
            <a:r>
              <a:rPr lang="uk-UA" sz="1600" dirty="0" err="1" smtClean="0">
                <a:effectLst>
                  <a:glow rad="63500">
                    <a:schemeClr val="accent3">
                      <a:satMod val="175000"/>
                      <a:alpha val="40000"/>
                    </a:schemeClr>
                  </a:glow>
                </a:effectLst>
                <a:latin typeface="Century" pitchFamily="18" charset="0"/>
              </a:rPr>
              <a:t>Білинський</a:t>
            </a:r>
            <a:r>
              <a:rPr lang="uk-UA" sz="1600" dirty="0" smtClean="0">
                <a:effectLst>
                  <a:glow rad="63500">
                    <a:schemeClr val="accent3">
                      <a:satMod val="175000"/>
                      <a:alpha val="40000"/>
                    </a:schemeClr>
                  </a:glow>
                </a:effectLst>
                <a:latin typeface="Century" pitchFamily="18" charset="0"/>
              </a:rPr>
              <a:t>, М. Й. </a:t>
            </a:r>
            <a:r>
              <a:rPr lang="uk-UA" sz="1600" dirty="0" err="1" smtClean="0">
                <a:effectLst>
                  <a:glow rad="63500">
                    <a:schemeClr val="accent3">
                      <a:satMod val="175000"/>
                      <a:alpha val="40000"/>
                    </a:schemeClr>
                  </a:glow>
                </a:effectLst>
                <a:latin typeface="Century" pitchFamily="18" charset="0"/>
              </a:rPr>
              <a:t>Білинський</a:t>
            </a:r>
            <a:r>
              <a:rPr lang="uk-UA" sz="1600" dirty="0" smtClean="0">
                <a:effectLst>
                  <a:glow rad="63500">
                    <a:schemeClr val="accent3">
                      <a:satMod val="175000"/>
                      <a:alpha val="40000"/>
                    </a:schemeClr>
                  </a:glow>
                </a:effectLst>
                <a:latin typeface="Century" pitchFamily="18" charset="0"/>
              </a:rPr>
              <a:t> // Вісник Кременчуцького державного політехнічного університету / МОН України. – Кременчук, 2006. – </a:t>
            </a:r>
            <a:r>
              <a:rPr lang="en-US" sz="1600" dirty="0" smtClean="0">
                <a:effectLst>
                  <a:glow rad="63500">
                    <a:schemeClr val="accent3">
                      <a:satMod val="175000"/>
                      <a:alpha val="40000"/>
                    </a:schemeClr>
                  </a:glow>
                </a:effectLst>
                <a:latin typeface="Century" pitchFamily="18" charset="0"/>
              </a:rPr>
              <a:t>N 3(38); </a:t>
            </a:r>
            <a:r>
              <a:rPr lang="uk-UA" sz="1600" dirty="0" smtClean="0">
                <a:effectLst>
                  <a:glow rad="63500">
                    <a:schemeClr val="accent3">
                      <a:satMod val="175000"/>
                      <a:alpha val="40000"/>
                    </a:schemeClr>
                  </a:glow>
                </a:effectLst>
                <a:latin typeface="Century" pitchFamily="18" charset="0"/>
              </a:rPr>
              <a:t>Ч. 2. – С. 101-103.</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uk-UA" sz="1600" dirty="0" smtClean="0">
                <a:effectLst>
                  <a:glow rad="63500">
                    <a:schemeClr val="accent3">
                      <a:satMod val="175000"/>
                      <a:alpha val="40000"/>
                    </a:schemeClr>
                  </a:glow>
                </a:effectLst>
                <a:latin typeface="Century" pitchFamily="18" charset="0"/>
              </a:rPr>
              <a:t>8. </a:t>
            </a:r>
            <a:r>
              <a:rPr lang="uk-UA" sz="1600" b="1" dirty="0" smtClean="0">
                <a:effectLst>
                  <a:glow rad="63500">
                    <a:schemeClr val="accent3">
                      <a:satMod val="175000"/>
                      <a:alpha val="40000"/>
                    </a:schemeClr>
                  </a:glow>
                </a:effectLst>
                <a:latin typeface="Century" pitchFamily="18" charset="0"/>
              </a:rPr>
              <a:t>Кухарчук, В. В. </a:t>
            </a:r>
            <a:r>
              <a:rPr lang="uk-UA" sz="1600" dirty="0" smtClean="0">
                <a:effectLst>
                  <a:glow rad="63500">
                    <a:schemeClr val="accent3">
                      <a:satMod val="175000"/>
                      <a:alpha val="40000"/>
                    </a:schemeClr>
                  </a:glow>
                </a:effectLst>
                <a:latin typeface="Century" pitchFamily="18" charset="0"/>
              </a:rPr>
              <a:t>Особливості повірки інфрачервоних вологомірів / </a:t>
            </a:r>
            <a:r>
              <a:rPr lang="uk-UA" sz="1600" b="1" dirty="0" smtClean="0">
                <a:effectLst>
                  <a:glow rad="63500">
                    <a:schemeClr val="accent3">
                      <a:satMod val="175000"/>
                      <a:alpha val="40000"/>
                    </a:schemeClr>
                  </a:glow>
                </a:effectLst>
                <a:latin typeface="Century" pitchFamily="18" charset="0"/>
              </a:rPr>
              <a:t>В. В. Кухарчук</a:t>
            </a:r>
            <a:r>
              <a:rPr lang="uk-UA" sz="1600" dirty="0" smtClean="0">
                <a:effectLst>
                  <a:glow rad="63500">
                    <a:schemeClr val="accent3">
                      <a:satMod val="175000"/>
                      <a:alpha val="40000"/>
                    </a:schemeClr>
                  </a:glow>
                </a:effectLst>
                <a:latin typeface="Century" pitchFamily="18" charset="0"/>
              </a:rPr>
              <a:t>, Ю. О. Дмитрієв, В. В. </a:t>
            </a:r>
            <a:r>
              <a:rPr lang="uk-UA" sz="1600" dirty="0" err="1" smtClean="0">
                <a:effectLst>
                  <a:glow rad="63500">
                    <a:schemeClr val="accent3">
                      <a:satMod val="175000"/>
                      <a:alpha val="40000"/>
                    </a:schemeClr>
                  </a:glow>
                </a:effectLst>
                <a:latin typeface="Century" pitchFamily="18" charset="0"/>
              </a:rPr>
              <a:t>Присяжнюк</a:t>
            </a:r>
            <a:r>
              <a:rPr lang="uk-UA" sz="1600" dirty="0" smtClean="0">
                <a:effectLst>
                  <a:glow rad="63500">
                    <a:schemeClr val="accent3">
                      <a:satMod val="175000"/>
                      <a:alpha val="40000"/>
                    </a:schemeClr>
                  </a:glow>
                </a:effectLst>
                <a:latin typeface="Century" pitchFamily="18" charset="0"/>
              </a:rPr>
              <a:t> // Вимірювання, контроль та діагностика в технічних системах ( ВКДТС-2011 ) : Перша міжнародна наукова конференція пам'яті професора Володимира </a:t>
            </a:r>
            <a:r>
              <a:rPr lang="uk-UA" sz="1600" dirty="0" err="1" smtClean="0">
                <a:effectLst>
                  <a:glow rad="63500">
                    <a:schemeClr val="accent3">
                      <a:satMod val="175000"/>
                      <a:alpha val="40000"/>
                    </a:schemeClr>
                  </a:glow>
                </a:effectLst>
                <a:latin typeface="Century" pitchFamily="18" charset="0"/>
              </a:rPr>
              <a:t>Поджаренка</a:t>
            </a:r>
            <a:r>
              <a:rPr lang="uk-UA" sz="1600" dirty="0" smtClean="0">
                <a:effectLst>
                  <a:glow rad="63500">
                    <a:schemeClr val="accent3">
                      <a:satMod val="175000"/>
                      <a:alpha val="40000"/>
                    </a:schemeClr>
                  </a:glow>
                </a:effectLst>
                <a:latin typeface="Century" pitchFamily="18" charset="0"/>
              </a:rPr>
              <a:t> : збірник тез доповідей / МОНМС України, ВНТУ. – Вінниця, 2011. – С. 129. </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uk-UA" sz="1600" dirty="0" smtClean="0">
                <a:effectLst>
                  <a:glow rad="63500">
                    <a:schemeClr val="accent3">
                      <a:satMod val="175000"/>
                      <a:alpha val="40000"/>
                    </a:schemeClr>
                  </a:glow>
                </a:effectLst>
                <a:latin typeface="Century" pitchFamily="18" charset="0"/>
              </a:rPr>
              <a:t>9. </a:t>
            </a:r>
            <a:r>
              <a:rPr lang="uk-UA" sz="1600" b="1" dirty="0" smtClean="0">
                <a:effectLst>
                  <a:glow rad="63500">
                    <a:schemeClr val="accent3">
                      <a:satMod val="175000"/>
                      <a:alpha val="40000"/>
                    </a:schemeClr>
                  </a:glow>
                </a:effectLst>
                <a:latin typeface="Century" pitchFamily="18" charset="0"/>
              </a:rPr>
              <a:t>Кухарчук, В. В. </a:t>
            </a:r>
            <a:r>
              <a:rPr lang="uk-UA" sz="1600" dirty="0" smtClean="0">
                <a:effectLst>
                  <a:glow rad="63500">
                    <a:schemeClr val="accent3">
                      <a:satMod val="175000"/>
                      <a:alpha val="40000"/>
                    </a:schemeClr>
                  </a:glow>
                </a:effectLst>
                <a:latin typeface="Century" pitchFamily="18" charset="0"/>
              </a:rPr>
              <a:t>Оцінка ефективності алгоритмів дискретного </a:t>
            </a:r>
            <a:r>
              <a:rPr lang="uk-UA" sz="1600" dirty="0" err="1" smtClean="0">
                <a:effectLst>
                  <a:glow rad="63500">
                    <a:schemeClr val="accent3">
                      <a:satMod val="175000"/>
                      <a:alpha val="40000"/>
                    </a:schemeClr>
                  </a:glow>
                </a:effectLst>
                <a:latin typeface="Century" pitchFamily="18" charset="0"/>
              </a:rPr>
              <a:t>вейвлет-перетворення</a:t>
            </a:r>
            <a:r>
              <a:rPr lang="uk-UA" sz="1600" dirty="0" smtClean="0">
                <a:effectLst>
                  <a:glow rad="63500">
                    <a:schemeClr val="accent3">
                      <a:satMod val="175000"/>
                      <a:alpha val="40000"/>
                    </a:schemeClr>
                  </a:glow>
                </a:effectLst>
                <a:latin typeface="Century" pitchFamily="18" charset="0"/>
              </a:rPr>
              <a:t> </a:t>
            </a:r>
            <a:r>
              <a:rPr lang="uk-UA" sz="1600" dirty="0" err="1" smtClean="0">
                <a:effectLst>
                  <a:glow rad="63500">
                    <a:schemeClr val="accent3">
                      <a:satMod val="175000"/>
                      <a:alpha val="40000"/>
                    </a:schemeClr>
                  </a:glow>
                </a:effectLst>
                <a:latin typeface="Century" pitchFamily="18" charset="0"/>
              </a:rPr>
              <a:t>вібросигналів</a:t>
            </a:r>
            <a:r>
              <a:rPr lang="uk-UA" sz="1600" dirty="0" smtClean="0">
                <a:effectLst>
                  <a:glow rad="63500">
                    <a:schemeClr val="accent3">
                      <a:satMod val="175000"/>
                      <a:alpha val="40000"/>
                    </a:schemeClr>
                  </a:glow>
                </a:effectLst>
                <a:latin typeface="Century" pitchFamily="18" charset="0"/>
              </a:rPr>
              <a:t> з різними коефіцієнтами стискання / </a:t>
            </a:r>
            <a:r>
              <a:rPr lang="uk-UA" sz="1600" b="1" dirty="0" smtClean="0">
                <a:effectLst>
                  <a:glow rad="63500">
                    <a:schemeClr val="accent3">
                      <a:satMod val="175000"/>
                      <a:alpha val="40000"/>
                    </a:schemeClr>
                  </a:glow>
                </a:effectLst>
                <a:latin typeface="Century" pitchFamily="18" charset="0"/>
              </a:rPr>
              <a:t>В. В. Кухарчук</a:t>
            </a:r>
            <a:r>
              <a:rPr lang="uk-UA" sz="1600" dirty="0" smtClean="0">
                <a:effectLst>
                  <a:glow rad="63500">
                    <a:schemeClr val="accent3">
                      <a:satMod val="175000"/>
                      <a:alpha val="40000"/>
                    </a:schemeClr>
                  </a:glow>
                </a:effectLst>
                <a:latin typeface="Century" pitchFamily="18" charset="0"/>
              </a:rPr>
              <a:t>, С. Ш. </a:t>
            </a:r>
            <a:r>
              <a:rPr lang="uk-UA" sz="1600" dirty="0" err="1" smtClean="0">
                <a:effectLst>
                  <a:glow rad="63500">
                    <a:schemeClr val="accent3">
                      <a:satMod val="175000"/>
                      <a:alpha val="40000"/>
                    </a:schemeClr>
                  </a:glow>
                </a:effectLst>
                <a:latin typeface="Century" pitchFamily="18" charset="0"/>
              </a:rPr>
              <a:t>Кацив</a:t>
            </a:r>
            <a:r>
              <a:rPr lang="uk-UA" sz="1600" dirty="0" smtClean="0">
                <a:effectLst>
                  <a:glow rad="63500">
                    <a:schemeClr val="accent3">
                      <a:satMod val="175000"/>
                      <a:alpha val="40000"/>
                    </a:schemeClr>
                  </a:glow>
                </a:effectLst>
                <a:latin typeface="Century" pitchFamily="18" charset="0"/>
              </a:rPr>
              <a:t> // Вимірювання, контроль та діагностика в технічних системах ( ВКДТС-2011 ) : Перша міжнародна наукова конференція пам'яті професора Володимира </a:t>
            </a:r>
            <a:r>
              <a:rPr lang="uk-UA" sz="1600" dirty="0" err="1" smtClean="0">
                <a:effectLst>
                  <a:glow rad="63500">
                    <a:schemeClr val="accent3">
                      <a:satMod val="175000"/>
                      <a:alpha val="40000"/>
                    </a:schemeClr>
                  </a:glow>
                </a:effectLst>
                <a:latin typeface="Century" pitchFamily="18" charset="0"/>
              </a:rPr>
              <a:t>Поджаренка</a:t>
            </a:r>
            <a:r>
              <a:rPr lang="uk-UA" sz="1600" dirty="0" smtClean="0">
                <a:effectLst>
                  <a:glow rad="63500">
                    <a:schemeClr val="accent3">
                      <a:satMod val="175000"/>
                      <a:alpha val="40000"/>
                    </a:schemeClr>
                  </a:glow>
                </a:effectLst>
                <a:latin typeface="Century" pitchFamily="18" charset="0"/>
              </a:rPr>
              <a:t> : збірник тез доповідей / МОНМС України, ВНТУ. – Вінниця, 2011. – </a:t>
            </a:r>
            <a:endParaRPr lang="uk-UA" sz="1600" dirty="0" smtClean="0">
              <a:effectLst>
                <a:glow rad="63500">
                  <a:schemeClr val="accent3">
                    <a:satMod val="175000"/>
                    <a:alpha val="40000"/>
                  </a:schemeClr>
                </a:glow>
              </a:effectLst>
              <a:latin typeface="Century" pitchFamily="18" charset="0"/>
            </a:endParaRPr>
          </a:p>
          <a:p>
            <a:pPr marL="84138" algn="just">
              <a:spcAft>
                <a:spcPts val="600"/>
              </a:spcAft>
            </a:pPr>
            <a:r>
              <a:rPr lang="uk-UA" sz="1600" dirty="0" smtClean="0">
                <a:effectLst>
                  <a:glow rad="63500">
                    <a:schemeClr val="accent3">
                      <a:satMod val="175000"/>
                      <a:alpha val="40000"/>
                    </a:schemeClr>
                  </a:glow>
                </a:effectLst>
                <a:latin typeface="Century" pitchFamily="18" charset="0"/>
              </a:rPr>
              <a:t>С</a:t>
            </a:r>
            <a:r>
              <a:rPr lang="uk-UA" sz="1600" dirty="0" smtClean="0">
                <a:effectLst>
                  <a:glow rad="63500">
                    <a:schemeClr val="accent3">
                      <a:satMod val="175000"/>
                      <a:alpha val="40000"/>
                    </a:schemeClr>
                  </a:glow>
                </a:effectLst>
                <a:latin typeface="Century" pitchFamily="18" charset="0"/>
              </a:rPr>
              <a:t>. 31</a:t>
            </a:r>
            <a:r>
              <a:rPr lang="uk-UA" sz="1600" dirty="0" smtClean="0">
                <a:effectLst>
                  <a:glow rad="63500">
                    <a:schemeClr val="accent3">
                      <a:satMod val="175000"/>
                      <a:alpha val="40000"/>
                    </a:schemeClr>
                  </a:glow>
                </a:effectLst>
                <a:latin typeface="Century" pitchFamily="18" charset="0"/>
              </a:rPr>
              <a:t>.</a:t>
            </a:r>
            <a:endParaRPr lang="uk-UA" sz="1600" dirty="0" smtClean="0">
              <a:effectLst>
                <a:glow rad="63500">
                  <a:schemeClr val="accent3">
                    <a:satMod val="175000"/>
                    <a:alpha val="40000"/>
                  </a:schemeClr>
                </a:glow>
              </a:effectLst>
              <a:latin typeface="Century"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0"/>
            <a:ext cx="9144000" cy="6867144"/>
          </a:xfrm>
          <a:prstGeom prst="rect">
            <a:avLst/>
          </a:prstGeom>
        </p:spPr>
      </p:pic>
      <p:sp>
        <p:nvSpPr>
          <p:cNvPr id="4" name="Прямоугольник 3"/>
          <p:cNvSpPr/>
          <p:nvPr/>
        </p:nvSpPr>
        <p:spPr>
          <a:xfrm>
            <a:off x="0" y="71414"/>
            <a:ext cx="8715404" cy="6801862"/>
          </a:xfrm>
          <a:prstGeom prst="rect">
            <a:avLst/>
          </a:prstGeom>
        </p:spPr>
        <p:txBody>
          <a:bodyPr wrap="square">
            <a:spAutoFit/>
          </a:bodyPr>
          <a:lstStyle/>
          <a:p>
            <a:pPr marL="84138" algn="just">
              <a:spcAft>
                <a:spcPts val="600"/>
              </a:spcAft>
            </a:pPr>
            <a:r>
              <a:rPr lang="ru-RU" sz="1600" dirty="0" smtClean="0">
                <a:latin typeface="Century" pitchFamily="18" charset="0"/>
              </a:rPr>
              <a:t>1</a:t>
            </a:r>
            <a:r>
              <a:rPr lang="uk-UA" sz="1600" dirty="0" smtClean="0">
                <a:effectLst>
                  <a:glow rad="63500">
                    <a:schemeClr val="accent3">
                      <a:satMod val="175000"/>
                      <a:alpha val="40000"/>
                    </a:schemeClr>
                  </a:glow>
                </a:effectLst>
                <a:latin typeface="Century" pitchFamily="18" charset="0"/>
              </a:rPr>
              <a:t>0. </a:t>
            </a:r>
            <a:r>
              <a:rPr lang="uk-UA" sz="1600" b="1" dirty="0" smtClean="0">
                <a:effectLst>
                  <a:glow rad="63500">
                    <a:schemeClr val="accent3">
                      <a:satMod val="175000"/>
                      <a:alpha val="40000"/>
                    </a:schemeClr>
                  </a:glow>
                </a:effectLst>
                <a:latin typeface="Century" pitchFamily="18" charset="0"/>
              </a:rPr>
              <a:t>Кухарчук, В. В. </a:t>
            </a:r>
            <a:r>
              <a:rPr lang="uk-UA" sz="1600" dirty="0" smtClean="0">
                <a:effectLst>
                  <a:glow rad="63500">
                    <a:schemeClr val="accent3">
                      <a:satMod val="175000"/>
                      <a:alpha val="40000"/>
                    </a:schemeClr>
                  </a:glow>
                </a:effectLst>
                <a:latin typeface="Century" pitchFamily="18" charset="0"/>
              </a:rPr>
              <a:t>Оцінка комбінованої невизначеності вимірювань / </a:t>
            </a:r>
            <a:r>
              <a:rPr lang="uk-UA" sz="1600" b="1" dirty="0" smtClean="0">
                <a:effectLst>
                  <a:glow rad="63500">
                    <a:schemeClr val="accent3">
                      <a:satMod val="175000"/>
                      <a:alpha val="40000"/>
                    </a:schemeClr>
                  </a:glow>
                </a:effectLst>
                <a:latin typeface="Century" pitchFamily="18" charset="0"/>
              </a:rPr>
              <a:t>В. В. Кухарчук</a:t>
            </a:r>
            <a:r>
              <a:rPr lang="uk-UA" sz="1600" dirty="0" smtClean="0">
                <a:effectLst>
                  <a:glow rad="63500">
                    <a:schemeClr val="accent3">
                      <a:satMod val="175000"/>
                      <a:alpha val="40000"/>
                    </a:schemeClr>
                  </a:glow>
                </a:effectLst>
                <a:latin typeface="Century" pitchFamily="18" charset="0"/>
              </a:rPr>
              <a:t>, С. </a:t>
            </a:r>
            <a:r>
              <a:rPr lang="uk-UA" sz="1600" dirty="0" err="1" smtClean="0">
                <a:effectLst>
                  <a:glow rad="63500">
                    <a:schemeClr val="accent3">
                      <a:satMod val="175000"/>
                      <a:alpha val="40000"/>
                    </a:schemeClr>
                  </a:glow>
                </a:effectLst>
                <a:latin typeface="Century" pitchFamily="18" charset="0"/>
              </a:rPr>
              <a:t>Кацив</a:t>
            </a:r>
            <a:r>
              <a:rPr lang="uk-UA" sz="1600" dirty="0" smtClean="0">
                <a:effectLst>
                  <a:glow rad="63500">
                    <a:schemeClr val="accent3">
                      <a:satMod val="175000"/>
                      <a:alpha val="40000"/>
                    </a:schemeClr>
                  </a:glow>
                </a:effectLst>
                <a:latin typeface="Century" pitchFamily="18" charset="0"/>
              </a:rPr>
              <a:t>, Ш // ХІІІ Міжнародна конференція з автоматичного управління (Автоматика-2006) : тези доповідей, м. Вінниця, 25-28 вересня 2006 року / НАН України; МОН України. – Вінниця, 2006. – С. 102. </a:t>
            </a:r>
            <a:endParaRPr lang="uk-UA" sz="1600" dirty="0" smtClean="0">
              <a:effectLst>
                <a:glow rad="63500">
                  <a:schemeClr val="accent3">
                    <a:satMod val="175000"/>
                    <a:alpha val="40000"/>
                  </a:schemeClr>
                </a:glow>
              </a:effectLst>
              <a:latin typeface="Century" pitchFamily="18" charset="0"/>
            </a:endParaRPr>
          </a:p>
          <a:p>
            <a:pPr marL="84138" algn="just">
              <a:spcAft>
                <a:spcPts val="600"/>
              </a:spcAft>
            </a:pPr>
            <a:r>
              <a:rPr lang="ru-RU" sz="1600" dirty="0" smtClean="0">
                <a:latin typeface="Century" pitchFamily="18" charset="0"/>
              </a:rPr>
              <a:t>11.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Полосковий</a:t>
            </a:r>
            <a:r>
              <a:rPr lang="ru-RU" sz="1600" dirty="0" smtClean="0">
                <a:effectLst>
                  <a:glow rad="63500">
                    <a:schemeClr val="accent3">
                      <a:satMod val="175000"/>
                      <a:alpha val="40000"/>
                    </a:schemeClr>
                  </a:glow>
                </a:effectLst>
                <a:latin typeface="Century" pitchFamily="18" charset="0"/>
              </a:rPr>
              <a:t> метод та </a:t>
            </a:r>
            <a:r>
              <a:rPr lang="ru-RU" sz="1600" dirty="0" err="1" smtClean="0">
                <a:effectLst>
                  <a:glow rad="63500">
                    <a:schemeClr val="accent3">
                      <a:satMod val="175000"/>
                      <a:alpha val="40000"/>
                    </a:schemeClr>
                  </a:glow>
                </a:effectLst>
                <a:latin typeface="Century" pitchFamily="18" charset="0"/>
              </a:rPr>
              <a:t>засіб</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вимірювання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вологості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гетерогенних</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дисперсних</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діелектриків</a:t>
            </a:r>
            <a:r>
              <a:rPr lang="ru-RU" sz="1600" dirty="0" smtClean="0">
                <a:effectLst>
                  <a:glow rad="63500">
                    <a:schemeClr val="accent3">
                      <a:satMod val="175000"/>
                      <a:alpha val="40000"/>
                    </a:schemeClr>
                  </a:glow>
                </a:effectLst>
                <a:latin typeface="Century" pitchFamily="18" charset="0"/>
              </a:rPr>
              <a:t> /</a:t>
            </a:r>
            <a:r>
              <a:rPr lang="ru-RU" sz="1600" b="1" dirty="0" smtClean="0">
                <a:effectLst>
                  <a:glow rad="63500">
                    <a:schemeClr val="accent3">
                      <a:satMod val="175000"/>
                      <a:alpha val="40000"/>
                    </a:schemeClr>
                  </a:glow>
                </a:effectLst>
                <a:latin typeface="Century" pitchFamily="18" charset="0"/>
              </a:rPr>
              <a:t> 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В. Ф. </a:t>
            </a:r>
            <a:r>
              <a:rPr lang="ru-RU" sz="1600" dirty="0" err="1" smtClean="0">
                <a:effectLst>
                  <a:glow rad="63500">
                    <a:schemeClr val="accent3">
                      <a:satMod val="175000"/>
                      <a:alpha val="40000"/>
                    </a:schemeClr>
                  </a:glow>
                </a:effectLst>
                <a:latin typeface="Century" pitchFamily="18" charset="0"/>
              </a:rPr>
              <a:t>Граняк</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Вимірювання</a:t>
            </a:r>
            <a:r>
              <a:rPr lang="ru-RU" sz="1600" dirty="0" smtClean="0">
                <a:effectLst>
                  <a:glow rad="63500">
                    <a:schemeClr val="accent3">
                      <a:satMod val="175000"/>
                      <a:alpha val="40000"/>
                    </a:schemeClr>
                  </a:glow>
                </a:effectLst>
                <a:latin typeface="Century" pitchFamily="18" charset="0"/>
              </a:rPr>
              <a:t>, контроль та </a:t>
            </a:r>
            <a:r>
              <a:rPr lang="ru-RU" sz="1600" dirty="0" err="1" smtClean="0">
                <a:effectLst>
                  <a:glow rad="63500">
                    <a:schemeClr val="accent3">
                      <a:satMod val="175000"/>
                      <a:alpha val="40000"/>
                    </a:schemeClr>
                  </a:glow>
                </a:effectLst>
                <a:latin typeface="Century" pitchFamily="18" charset="0"/>
              </a:rPr>
              <a:t>діагностика</a:t>
            </a:r>
            <a:r>
              <a:rPr lang="ru-RU" sz="1600" dirty="0" smtClean="0">
                <a:effectLst>
                  <a:glow rad="63500">
                    <a:schemeClr val="accent3">
                      <a:satMod val="175000"/>
                      <a:alpha val="40000"/>
                    </a:schemeClr>
                  </a:glow>
                </a:effectLst>
                <a:latin typeface="Century" pitchFamily="18" charset="0"/>
              </a:rPr>
              <a:t> в </a:t>
            </a:r>
            <a:r>
              <a:rPr lang="ru-RU" sz="1600" dirty="0" err="1" smtClean="0">
                <a:effectLst>
                  <a:glow rad="63500">
                    <a:schemeClr val="accent3">
                      <a:satMod val="175000"/>
                      <a:alpha val="40000"/>
                    </a:schemeClr>
                  </a:glow>
                </a:effectLst>
                <a:latin typeface="Century" pitchFamily="18" charset="0"/>
              </a:rPr>
              <a:t>технічних</a:t>
            </a:r>
            <a:r>
              <a:rPr lang="ru-RU" sz="1600" dirty="0" smtClean="0">
                <a:effectLst>
                  <a:glow rad="63500">
                    <a:schemeClr val="accent3">
                      <a:satMod val="175000"/>
                      <a:alpha val="40000"/>
                    </a:schemeClr>
                  </a:glow>
                </a:effectLst>
                <a:latin typeface="Century" pitchFamily="18" charset="0"/>
              </a:rPr>
              <a:t> системах ( ВКДТС-2011 ) : Перша </a:t>
            </a:r>
            <a:r>
              <a:rPr lang="ru-RU" sz="1600" dirty="0" err="1" smtClean="0">
                <a:effectLst>
                  <a:glow rad="63500">
                    <a:schemeClr val="accent3">
                      <a:satMod val="175000"/>
                      <a:alpha val="40000"/>
                    </a:schemeClr>
                  </a:glow>
                </a:effectLst>
                <a:latin typeface="Century" pitchFamily="18" charset="0"/>
              </a:rPr>
              <a:t>міжнародна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наукова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конференція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пам'яті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професора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Володимира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Поджаренка</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збірник</a:t>
            </a:r>
            <a:r>
              <a:rPr lang="ru-RU" sz="1600" dirty="0" smtClean="0">
                <a:effectLst>
                  <a:glow rad="63500">
                    <a:schemeClr val="accent3">
                      <a:satMod val="175000"/>
                      <a:alpha val="40000"/>
                    </a:schemeClr>
                  </a:glow>
                </a:effectLst>
                <a:latin typeface="Century" pitchFamily="18" charset="0"/>
              </a:rPr>
              <a:t> тез </a:t>
            </a:r>
            <a:r>
              <a:rPr lang="ru-RU" sz="1600" dirty="0" err="1" smtClean="0">
                <a:effectLst>
                  <a:glow rad="63500">
                    <a:schemeClr val="accent3">
                      <a:satMod val="175000"/>
                      <a:alpha val="40000"/>
                    </a:schemeClr>
                  </a:glow>
                </a:effectLst>
                <a:latin typeface="Century" pitchFamily="18" charset="0"/>
              </a:rPr>
              <a:t>доповідей</a:t>
            </a:r>
            <a:r>
              <a:rPr lang="ru-RU" sz="1600" dirty="0" smtClean="0">
                <a:effectLst>
                  <a:glow rad="63500">
                    <a:schemeClr val="accent3">
                      <a:satMod val="175000"/>
                      <a:alpha val="40000"/>
                    </a:schemeClr>
                  </a:glow>
                </a:effectLst>
                <a:latin typeface="Century" pitchFamily="18" charset="0"/>
              </a:rPr>
              <a:t> / МОНМС </a:t>
            </a:r>
            <a:r>
              <a:rPr lang="ru-RU" sz="1600" dirty="0" err="1" smtClean="0">
                <a:effectLst>
                  <a:glow rad="63500">
                    <a:schemeClr val="accent3">
                      <a:satMod val="175000"/>
                      <a:alpha val="40000"/>
                    </a:schemeClr>
                  </a:glow>
                </a:effectLst>
                <a:latin typeface="Century" pitchFamily="18" charset="0"/>
              </a:rPr>
              <a:t>України</a:t>
            </a:r>
            <a:r>
              <a:rPr lang="ru-RU" sz="1600" dirty="0" smtClean="0">
                <a:effectLst>
                  <a:glow rad="63500">
                    <a:schemeClr val="accent3">
                      <a:satMod val="175000"/>
                      <a:alpha val="40000"/>
                    </a:schemeClr>
                  </a:glow>
                </a:effectLst>
                <a:latin typeface="Century" pitchFamily="18" charset="0"/>
              </a:rPr>
              <a:t>, ВНТУ. – </a:t>
            </a:r>
            <a:r>
              <a:rPr lang="ru-RU" sz="1600" dirty="0" err="1" smtClean="0">
                <a:effectLst>
                  <a:glow rad="63500">
                    <a:schemeClr val="accent3">
                      <a:satMod val="175000"/>
                      <a:alpha val="40000"/>
                    </a:schemeClr>
                  </a:glow>
                </a:effectLst>
                <a:latin typeface="Century" pitchFamily="18" charset="0"/>
              </a:rPr>
              <a:t>Вінниця</a:t>
            </a:r>
            <a:r>
              <a:rPr lang="ru-RU" sz="1600" dirty="0" smtClean="0">
                <a:effectLst>
                  <a:glow rad="63500">
                    <a:schemeClr val="accent3">
                      <a:satMod val="175000"/>
                      <a:alpha val="40000"/>
                    </a:schemeClr>
                  </a:glow>
                </a:effectLst>
                <a:latin typeface="Century" pitchFamily="18" charset="0"/>
              </a:rPr>
              <a:t>, 2011. – С. 58.</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ru-RU" sz="1600" dirty="0" smtClean="0">
                <a:effectLst>
                  <a:glow rad="63500">
                    <a:schemeClr val="accent3">
                      <a:satMod val="175000"/>
                      <a:alpha val="40000"/>
                    </a:schemeClr>
                  </a:glow>
                </a:effectLst>
                <a:latin typeface="Century" pitchFamily="18" charset="0"/>
              </a:rPr>
              <a:t>12</a:t>
            </a:r>
            <a:r>
              <a:rPr lang="ru-RU" sz="1600" b="1" dirty="0" smtClean="0">
                <a:effectLst>
                  <a:glow rad="63500">
                    <a:schemeClr val="accent3">
                      <a:satMod val="175000"/>
                      <a:alpha val="40000"/>
                    </a:schemeClr>
                  </a:glow>
                </a:effectLst>
                <a:latin typeface="Century" pitchFamily="18" charset="0"/>
              </a:rPr>
              <a:t>.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Принципи</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побудови</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штучної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нейронної</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мережі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системи</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автоматизованого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діагностування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прогнозування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розвитку</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дефектів</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гідроагрегатів</a:t>
            </a:r>
            <a:r>
              <a:rPr lang="ru-RU" sz="1600" dirty="0" smtClean="0">
                <a:effectLst>
                  <a:glow rad="63500">
                    <a:schemeClr val="accent3">
                      <a:satMod val="175000"/>
                      <a:alpha val="40000"/>
                    </a:schemeClr>
                  </a:glow>
                </a:effectLst>
                <a:latin typeface="Century" pitchFamily="18" charset="0"/>
              </a:rPr>
              <a:t>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С. Ш. </a:t>
            </a:r>
            <a:r>
              <a:rPr lang="ru-RU" sz="1600" dirty="0" err="1" smtClean="0">
                <a:effectLst>
                  <a:glow rad="63500">
                    <a:schemeClr val="accent3">
                      <a:satMod val="175000"/>
                      <a:alpha val="40000"/>
                    </a:schemeClr>
                  </a:glow>
                </a:effectLst>
                <a:latin typeface="Century" pitchFamily="18" charset="0"/>
              </a:rPr>
              <a:t>Кацив</a:t>
            </a:r>
            <a:r>
              <a:rPr lang="ru-RU" sz="1600" dirty="0" smtClean="0">
                <a:effectLst>
                  <a:glow rad="63500">
                    <a:schemeClr val="accent3">
                      <a:satMod val="175000"/>
                      <a:alpha val="40000"/>
                    </a:schemeClr>
                  </a:glow>
                </a:effectLst>
                <a:latin typeface="Century" pitchFamily="18" charset="0"/>
              </a:rPr>
              <a:t>, В. Г. </a:t>
            </a:r>
            <a:r>
              <a:rPr lang="ru-RU" sz="1600" dirty="0" err="1" smtClean="0">
                <a:effectLst>
                  <a:glow rad="63500">
                    <a:schemeClr val="accent3">
                      <a:satMod val="175000"/>
                      <a:alpha val="40000"/>
                    </a:schemeClr>
                  </a:glow>
                </a:effectLst>
                <a:latin typeface="Century" pitchFamily="18" charset="0"/>
              </a:rPr>
              <a:t>Мадьяров</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Вимірювання</a:t>
            </a:r>
            <a:r>
              <a:rPr lang="ru-RU" sz="1600" dirty="0" smtClean="0">
                <a:effectLst>
                  <a:glow rad="63500">
                    <a:schemeClr val="accent3">
                      <a:satMod val="175000"/>
                      <a:alpha val="40000"/>
                    </a:schemeClr>
                  </a:glow>
                </a:effectLst>
                <a:latin typeface="Century" pitchFamily="18" charset="0"/>
              </a:rPr>
              <a:t>, контроль та </a:t>
            </a:r>
            <a:r>
              <a:rPr lang="ru-RU" sz="1600" dirty="0" err="1" smtClean="0">
                <a:effectLst>
                  <a:glow rad="63500">
                    <a:schemeClr val="accent3">
                      <a:satMod val="175000"/>
                      <a:alpha val="40000"/>
                    </a:schemeClr>
                  </a:glow>
                </a:effectLst>
                <a:latin typeface="Century" pitchFamily="18" charset="0"/>
              </a:rPr>
              <a:t>діагностика</a:t>
            </a:r>
            <a:r>
              <a:rPr lang="ru-RU" sz="1600" dirty="0" smtClean="0">
                <a:effectLst>
                  <a:glow rad="63500">
                    <a:schemeClr val="accent3">
                      <a:satMod val="175000"/>
                      <a:alpha val="40000"/>
                    </a:schemeClr>
                  </a:glow>
                </a:effectLst>
                <a:latin typeface="Century" pitchFamily="18" charset="0"/>
              </a:rPr>
              <a:t> в </a:t>
            </a:r>
            <a:r>
              <a:rPr lang="ru-RU" sz="1600" dirty="0" err="1" smtClean="0">
                <a:effectLst>
                  <a:glow rad="63500">
                    <a:schemeClr val="accent3">
                      <a:satMod val="175000"/>
                      <a:alpha val="40000"/>
                    </a:schemeClr>
                  </a:glow>
                </a:effectLst>
                <a:latin typeface="Century" pitchFamily="18" charset="0"/>
              </a:rPr>
              <a:t>технічних</a:t>
            </a:r>
            <a:r>
              <a:rPr lang="ru-RU" sz="1600" dirty="0" smtClean="0">
                <a:effectLst>
                  <a:glow rad="63500">
                    <a:schemeClr val="accent3">
                      <a:satMod val="175000"/>
                      <a:alpha val="40000"/>
                    </a:schemeClr>
                  </a:glow>
                </a:effectLst>
                <a:latin typeface="Century" pitchFamily="18" charset="0"/>
              </a:rPr>
              <a:t> системах ( ВКДТС-2011 ) : Перша </a:t>
            </a:r>
            <a:r>
              <a:rPr lang="ru-RU" sz="1600" dirty="0" err="1" smtClean="0">
                <a:effectLst>
                  <a:glow rad="63500">
                    <a:schemeClr val="accent3">
                      <a:satMod val="175000"/>
                      <a:alpha val="40000"/>
                    </a:schemeClr>
                  </a:glow>
                </a:effectLst>
                <a:latin typeface="Century" pitchFamily="18" charset="0"/>
              </a:rPr>
              <a:t>міжнародна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наукова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конференція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пам'яті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професора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Володимира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Поджаренка</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збірник</a:t>
            </a:r>
            <a:r>
              <a:rPr lang="ru-RU" sz="1600" dirty="0" smtClean="0">
                <a:effectLst>
                  <a:glow rad="63500">
                    <a:schemeClr val="accent3">
                      <a:satMod val="175000"/>
                      <a:alpha val="40000"/>
                    </a:schemeClr>
                  </a:glow>
                </a:effectLst>
                <a:latin typeface="Century" pitchFamily="18" charset="0"/>
              </a:rPr>
              <a:t> тез </a:t>
            </a:r>
            <a:r>
              <a:rPr lang="ru-RU" sz="1600" dirty="0" err="1" smtClean="0">
                <a:effectLst>
                  <a:glow rad="63500">
                    <a:schemeClr val="accent3">
                      <a:satMod val="175000"/>
                      <a:alpha val="40000"/>
                    </a:schemeClr>
                  </a:glow>
                </a:effectLst>
                <a:latin typeface="Century" pitchFamily="18" charset="0"/>
              </a:rPr>
              <a:t>доповідей</a:t>
            </a:r>
            <a:r>
              <a:rPr lang="ru-RU" sz="1600" dirty="0" smtClean="0">
                <a:effectLst>
                  <a:glow rad="63500">
                    <a:schemeClr val="accent3">
                      <a:satMod val="175000"/>
                      <a:alpha val="40000"/>
                    </a:schemeClr>
                  </a:glow>
                </a:effectLst>
                <a:latin typeface="Century" pitchFamily="18" charset="0"/>
              </a:rPr>
              <a:t> / МОНМС </a:t>
            </a:r>
            <a:r>
              <a:rPr lang="ru-RU" sz="1600" dirty="0" err="1" smtClean="0">
                <a:effectLst>
                  <a:glow rad="63500">
                    <a:schemeClr val="accent3">
                      <a:satMod val="175000"/>
                      <a:alpha val="40000"/>
                    </a:schemeClr>
                  </a:glow>
                </a:effectLst>
                <a:latin typeface="Century" pitchFamily="18" charset="0"/>
              </a:rPr>
              <a:t>України</a:t>
            </a:r>
            <a:r>
              <a:rPr lang="ru-RU" sz="1600" dirty="0" smtClean="0">
                <a:effectLst>
                  <a:glow rad="63500">
                    <a:schemeClr val="accent3">
                      <a:satMod val="175000"/>
                      <a:alpha val="40000"/>
                    </a:schemeClr>
                  </a:glow>
                </a:effectLst>
                <a:latin typeface="Century" pitchFamily="18" charset="0"/>
              </a:rPr>
              <a:t>, ВНТУ. – </a:t>
            </a:r>
            <a:r>
              <a:rPr lang="ru-RU" sz="1600" dirty="0" err="1" smtClean="0">
                <a:effectLst>
                  <a:glow rad="63500">
                    <a:schemeClr val="accent3">
                      <a:satMod val="175000"/>
                      <a:alpha val="40000"/>
                    </a:schemeClr>
                  </a:glow>
                </a:effectLst>
                <a:latin typeface="Century" pitchFamily="18" charset="0"/>
              </a:rPr>
              <a:t>Вінниця</a:t>
            </a:r>
            <a:r>
              <a:rPr lang="ru-RU" sz="1600" dirty="0" smtClean="0">
                <a:effectLst>
                  <a:glow rad="63500">
                    <a:schemeClr val="accent3">
                      <a:satMod val="175000"/>
                      <a:alpha val="40000"/>
                    </a:schemeClr>
                  </a:glow>
                </a:effectLst>
                <a:latin typeface="Century" pitchFamily="18" charset="0"/>
              </a:rPr>
              <a:t>, 2011. – С. 179.</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ru-RU" sz="1600" dirty="0" smtClean="0">
                <a:effectLst>
                  <a:glow rad="63500">
                    <a:schemeClr val="accent3">
                      <a:satMod val="175000"/>
                      <a:alpha val="40000"/>
                    </a:schemeClr>
                  </a:glow>
                </a:effectLst>
                <a:latin typeface="Century" pitchFamily="18" charset="0"/>
              </a:rPr>
              <a:t>13. </a:t>
            </a:r>
            <a:r>
              <a:rPr lang="ru-RU" sz="1600" b="1" dirty="0" err="1" smtClean="0">
                <a:effectLst>
                  <a:glow rad="63500">
                    <a:schemeClr val="accent3">
                      <a:satMod val="175000"/>
                      <a:alpha val="40000"/>
                    </a:schemeClr>
                  </a:glow>
                </a:effectLst>
                <a:latin typeface="Century" pitchFamily="18" charset="0"/>
              </a:rPr>
              <a:t>Кухарчук</a:t>
            </a:r>
            <a:r>
              <a:rPr lang="ru-RU" sz="1600" b="1" dirty="0" smtClean="0">
                <a:effectLst>
                  <a:glow rad="63500">
                    <a:schemeClr val="accent3">
                      <a:satMod val="175000"/>
                      <a:alpha val="40000"/>
                    </a:schemeClr>
                  </a:glow>
                </a:effectLst>
                <a:latin typeface="Century" pitchFamily="18" charset="0"/>
              </a:rPr>
              <a:t>, В. В. </a:t>
            </a:r>
            <a:r>
              <a:rPr lang="ru-RU" sz="1600" dirty="0" smtClean="0">
                <a:effectLst>
                  <a:glow rad="63500">
                    <a:schemeClr val="accent3">
                      <a:satMod val="175000"/>
                      <a:alpha val="40000"/>
                    </a:schemeClr>
                  </a:glow>
                </a:effectLst>
                <a:latin typeface="Century" pitchFamily="18" charset="0"/>
              </a:rPr>
              <a:t>Система </a:t>
            </a:r>
            <a:r>
              <a:rPr lang="ru-RU" sz="1600" dirty="0" err="1" smtClean="0">
                <a:effectLst>
                  <a:glow rad="63500">
                    <a:schemeClr val="accent3">
                      <a:satMod val="175000"/>
                      <a:alpha val="40000"/>
                    </a:schemeClr>
                  </a:glow>
                </a:effectLst>
                <a:latin typeface="Century" pitchFamily="18" charset="0"/>
              </a:rPr>
              <a:t>моніторингу</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вібраційного</a:t>
            </a:r>
            <a:r>
              <a:rPr lang="ru-RU" sz="1600" dirty="0" smtClean="0">
                <a:effectLst>
                  <a:glow rad="63500">
                    <a:schemeClr val="accent3">
                      <a:satMod val="175000"/>
                      <a:alpha val="40000"/>
                    </a:schemeClr>
                  </a:glow>
                </a:effectLst>
                <a:latin typeface="Century" pitchFamily="18" charset="0"/>
              </a:rPr>
              <a:t> стану </a:t>
            </a:r>
            <a:r>
              <a:rPr lang="ru-RU" sz="1600" dirty="0" err="1" smtClean="0">
                <a:effectLst>
                  <a:glow rad="63500">
                    <a:schemeClr val="accent3">
                      <a:satMod val="175000"/>
                      <a:alpha val="40000"/>
                    </a:schemeClr>
                  </a:glow>
                </a:effectLst>
                <a:latin typeface="Century" pitchFamily="18" charset="0"/>
              </a:rPr>
              <a:t>гідроагрегатів</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Дністровської</a:t>
            </a:r>
            <a:r>
              <a:rPr lang="ru-RU" sz="1600" dirty="0" smtClean="0">
                <a:effectLst>
                  <a:glow rad="63500">
                    <a:schemeClr val="accent3">
                      <a:satMod val="175000"/>
                      <a:alpha val="40000"/>
                    </a:schemeClr>
                  </a:glow>
                </a:effectLst>
                <a:latin typeface="Century" pitchFamily="18" charset="0"/>
              </a:rPr>
              <a:t> ГЕС-2 / </a:t>
            </a:r>
            <a:r>
              <a:rPr lang="ru-RU" sz="1600" b="1" dirty="0" smtClean="0">
                <a:effectLst>
                  <a:glow rad="63500">
                    <a:schemeClr val="accent3">
                      <a:satMod val="175000"/>
                      <a:alpha val="40000"/>
                    </a:schemeClr>
                  </a:glow>
                </a:effectLst>
                <a:latin typeface="Century" pitchFamily="18" charset="0"/>
              </a:rPr>
              <a:t>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В. В. Усов, В. Л. </a:t>
            </a:r>
            <a:r>
              <a:rPr lang="ru-RU" sz="1600" dirty="0" err="1" smtClean="0">
                <a:effectLst>
                  <a:glow rad="63500">
                    <a:schemeClr val="accent3">
                      <a:satMod val="175000"/>
                      <a:alpha val="40000"/>
                    </a:schemeClr>
                  </a:glow>
                </a:effectLst>
                <a:latin typeface="Century" pitchFamily="18" charset="0"/>
              </a:rPr>
              <a:t>Маліцький</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Вимірювання</a:t>
            </a:r>
            <a:r>
              <a:rPr lang="ru-RU" sz="1600" dirty="0" smtClean="0">
                <a:effectLst>
                  <a:glow rad="63500">
                    <a:schemeClr val="accent3">
                      <a:satMod val="175000"/>
                      <a:alpha val="40000"/>
                    </a:schemeClr>
                  </a:glow>
                </a:effectLst>
                <a:latin typeface="Century" pitchFamily="18" charset="0"/>
              </a:rPr>
              <a:t>, контроль та </a:t>
            </a:r>
            <a:r>
              <a:rPr lang="ru-RU" sz="1600" dirty="0" err="1" smtClean="0">
                <a:effectLst>
                  <a:glow rad="63500">
                    <a:schemeClr val="accent3">
                      <a:satMod val="175000"/>
                      <a:alpha val="40000"/>
                    </a:schemeClr>
                  </a:glow>
                </a:effectLst>
                <a:latin typeface="Century" pitchFamily="18" charset="0"/>
              </a:rPr>
              <a:t>діагностика</a:t>
            </a:r>
            <a:r>
              <a:rPr lang="ru-RU" sz="1600" dirty="0" smtClean="0">
                <a:effectLst>
                  <a:glow rad="63500">
                    <a:schemeClr val="accent3">
                      <a:satMod val="175000"/>
                      <a:alpha val="40000"/>
                    </a:schemeClr>
                  </a:glow>
                </a:effectLst>
                <a:latin typeface="Century" pitchFamily="18" charset="0"/>
              </a:rPr>
              <a:t> в </a:t>
            </a:r>
            <a:r>
              <a:rPr lang="ru-RU" sz="1600" dirty="0" err="1" smtClean="0">
                <a:effectLst>
                  <a:glow rad="63500">
                    <a:schemeClr val="accent3">
                      <a:satMod val="175000"/>
                      <a:alpha val="40000"/>
                    </a:schemeClr>
                  </a:glow>
                </a:effectLst>
                <a:latin typeface="Century" pitchFamily="18" charset="0"/>
              </a:rPr>
              <a:t>технічних</a:t>
            </a:r>
            <a:r>
              <a:rPr lang="ru-RU" sz="1600" dirty="0" smtClean="0">
                <a:effectLst>
                  <a:glow rad="63500">
                    <a:schemeClr val="accent3">
                      <a:satMod val="175000"/>
                      <a:alpha val="40000"/>
                    </a:schemeClr>
                  </a:glow>
                </a:effectLst>
                <a:latin typeface="Century" pitchFamily="18" charset="0"/>
              </a:rPr>
              <a:t> системах ( ВКДТС-2011 ) : Перша </a:t>
            </a:r>
            <a:r>
              <a:rPr lang="ru-RU" sz="1600" dirty="0" err="1" smtClean="0">
                <a:effectLst>
                  <a:glow rad="63500">
                    <a:schemeClr val="accent3">
                      <a:satMod val="175000"/>
                      <a:alpha val="40000"/>
                    </a:schemeClr>
                  </a:glow>
                </a:effectLst>
                <a:latin typeface="Century" pitchFamily="18" charset="0"/>
              </a:rPr>
              <a:t>міжнародна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наукова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конференція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пам'яті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професора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Володимира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Поджаренка</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збірник</a:t>
            </a:r>
            <a:r>
              <a:rPr lang="ru-RU" sz="1600" dirty="0" smtClean="0">
                <a:effectLst>
                  <a:glow rad="63500">
                    <a:schemeClr val="accent3">
                      <a:satMod val="175000"/>
                      <a:alpha val="40000"/>
                    </a:schemeClr>
                  </a:glow>
                </a:effectLst>
                <a:latin typeface="Century" pitchFamily="18" charset="0"/>
              </a:rPr>
              <a:t> тез </a:t>
            </a:r>
            <a:r>
              <a:rPr lang="ru-RU" sz="1600" dirty="0" err="1" smtClean="0">
                <a:effectLst>
                  <a:glow rad="63500">
                    <a:schemeClr val="accent3">
                      <a:satMod val="175000"/>
                      <a:alpha val="40000"/>
                    </a:schemeClr>
                  </a:glow>
                </a:effectLst>
                <a:latin typeface="Century" pitchFamily="18" charset="0"/>
              </a:rPr>
              <a:t>доповідей</a:t>
            </a:r>
            <a:r>
              <a:rPr lang="ru-RU" sz="1600" dirty="0" smtClean="0">
                <a:effectLst>
                  <a:glow rad="63500">
                    <a:schemeClr val="accent3">
                      <a:satMod val="175000"/>
                      <a:alpha val="40000"/>
                    </a:schemeClr>
                  </a:glow>
                </a:effectLst>
                <a:latin typeface="Century" pitchFamily="18" charset="0"/>
              </a:rPr>
              <a:t> / МОНМС </a:t>
            </a:r>
            <a:r>
              <a:rPr lang="ru-RU" sz="1600" dirty="0" err="1" smtClean="0">
                <a:effectLst>
                  <a:glow rad="63500">
                    <a:schemeClr val="accent3">
                      <a:satMod val="175000"/>
                      <a:alpha val="40000"/>
                    </a:schemeClr>
                  </a:glow>
                </a:effectLst>
                <a:latin typeface="Century" pitchFamily="18" charset="0"/>
              </a:rPr>
              <a:t>України</a:t>
            </a:r>
            <a:r>
              <a:rPr lang="ru-RU" sz="1600" dirty="0" smtClean="0">
                <a:effectLst>
                  <a:glow rad="63500">
                    <a:schemeClr val="accent3">
                      <a:satMod val="175000"/>
                      <a:alpha val="40000"/>
                    </a:schemeClr>
                  </a:glow>
                </a:effectLst>
                <a:latin typeface="Century" pitchFamily="18" charset="0"/>
              </a:rPr>
              <a:t>, ВНТУ. – </a:t>
            </a:r>
            <a:r>
              <a:rPr lang="ru-RU" sz="1600" dirty="0" err="1" smtClean="0">
                <a:effectLst>
                  <a:glow rad="63500">
                    <a:schemeClr val="accent3">
                      <a:satMod val="175000"/>
                      <a:alpha val="40000"/>
                    </a:schemeClr>
                  </a:glow>
                </a:effectLst>
                <a:latin typeface="Century" pitchFamily="18" charset="0"/>
              </a:rPr>
              <a:t>Вінниця</a:t>
            </a:r>
            <a:r>
              <a:rPr lang="ru-RU" sz="1600" dirty="0" smtClean="0">
                <a:effectLst>
                  <a:glow rad="63500">
                    <a:schemeClr val="accent3">
                      <a:satMod val="175000"/>
                      <a:alpha val="40000"/>
                    </a:schemeClr>
                  </a:glow>
                </a:effectLst>
                <a:latin typeface="Century" pitchFamily="18" charset="0"/>
              </a:rPr>
              <a:t>, 2011. – С. 178. </a:t>
            </a:r>
            <a:endParaRPr lang="en-US" sz="1600" dirty="0" smtClean="0">
              <a:effectLst>
                <a:glow rad="63500">
                  <a:schemeClr val="accent3">
                    <a:satMod val="175000"/>
                    <a:alpha val="40000"/>
                  </a:schemeClr>
                </a:glow>
              </a:effectLst>
              <a:latin typeface="Century" pitchFamily="18" charset="0"/>
            </a:endParaRPr>
          </a:p>
          <a:p>
            <a:pPr marL="84138" algn="just">
              <a:spcAft>
                <a:spcPts val="600"/>
              </a:spcAft>
            </a:pPr>
            <a:r>
              <a:rPr lang="ru-RU" sz="1600" dirty="0" smtClean="0">
                <a:effectLst>
                  <a:glow rad="63500">
                    <a:schemeClr val="accent3">
                      <a:satMod val="175000"/>
                      <a:alpha val="40000"/>
                    </a:schemeClr>
                  </a:glow>
                </a:effectLst>
                <a:latin typeface="Century" pitchFamily="18" charset="0"/>
              </a:rPr>
              <a:t>14. Система </a:t>
            </a:r>
            <a:r>
              <a:rPr lang="ru-RU" sz="1600" dirty="0" err="1" smtClean="0">
                <a:effectLst>
                  <a:glow rad="63500">
                    <a:schemeClr val="accent3">
                      <a:satMod val="175000"/>
                      <a:alpha val="40000"/>
                    </a:schemeClr>
                  </a:glow>
                </a:effectLst>
                <a:latin typeface="Century" pitchFamily="18" charset="0"/>
              </a:rPr>
              <a:t>безконтактного</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вимірювального</a:t>
            </a:r>
            <a:r>
              <a:rPr lang="ru-RU" sz="1600" dirty="0" smtClean="0">
                <a:effectLst>
                  <a:glow rad="63500">
                    <a:schemeClr val="accent3">
                      <a:satMod val="175000"/>
                      <a:alpha val="40000"/>
                    </a:schemeClr>
                  </a:glow>
                </a:effectLst>
                <a:latin typeface="Century" pitchFamily="18" charset="0"/>
              </a:rPr>
              <a:t> контролю </a:t>
            </a:r>
            <a:r>
              <a:rPr lang="ru-RU" sz="1600" dirty="0" err="1" smtClean="0">
                <a:effectLst>
                  <a:glow rad="63500">
                    <a:schemeClr val="accent3">
                      <a:satMod val="175000"/>
                      <a:alpha val="40000"/>
                    </a:schemeClr>
                  </a:glow>
                </a:effectLst>
                <a:latin typeface="Century" pitchFamily="18" charset="0"/>
              </a:rPr>
              <a:t>температури</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полюсних</a:t>
            </a:r>
            <a:r>
              <a:rPr lang="ru-RU" sz="1600" dirty="0" smtClean="0">
                <a:effectLst>
                  <a:glow rad="63500">
                    <a:schemeClr val="accent3">
                      <a:satMod val="175000"/>
                      <a:alpha val="40000"/>
                    </a:schemeClr>
                  </a:glow>
                </a:effectLst>
                <a:latin typeface="Century" pitchFamily="18" charset="0"/>
              </a:rPr>
              <a:t> обмоток </a:t>
            </a:r>
            <a:r>
              <a:rPr lang="ru-RU" sz="1600" dirty="0" err="1" smtClean="0">
                <a:effectLst>
                  <a:glow rad="63500">
                    <a:schemeClr val="accent3">
                      <a:satMod val="175000"/>
                      <a:alpha val="40000"/>
                    </a:schemeClr>
                  </a:glow>
                </a:effectLst>
                <a:latin typeface="Century" pitchFamily="18" charset="0"/>
              </a:rPr>
              <a:t>гідрогенераторів</a:t>
            </a:r>
            <a:r>
              <a:rPr lang="ru-RU" sz="1600" dirty="0" smtClean="0">
                <a:effectLst>
                  <a:glow rad="63500">
                    <a:schemeClr val="accent3">
                      <a:satMod val="175000"/>
                      <a:alpha val="40000"/>
                    </a:schemeClr>
                  </a:glow>
                </a:effectLst>
                <a:latin typeface="Century" pitchFamily="18" charset="0"/>
              </a:rPr>
              <a:t> /</a:t>
            </a:r>
            <a:r>
              <a:rPr lang="ru-RU" sz="1600" b="1" dirty="0" smtClean="0">
                <a:effectLst>
                  <a:glow rad="63500">
                    <a:schemeClr val="accent3">
                      <a:satMod val="175000"/>
                      <a:alpha val="40000"/>
                    </a:schemeClr>
                  </a:glow>
                </a:effectLst>
                <a:latin typeface="Century" pitchFamily="18" charset="0"/>
              </a:rPr>
              <a:t> В. В. </a:t>
            </a:r>
            <a:r>
              <a:rPr lang="ru-RU" sz="1600" b="1" dirty="0" err="1" smtClean="0">
                <a:effectLst>
                  <a:glow rad="63500">
                    <a:schemeClr val="accent3">
                      <a:satMod val="175000"/>
                      <a:alpha val="40000"/>
                    </a:schemeClr>
                  </a:glow>
                </a:effectLst>
                <a:latin typeface="Century" pitchFamily="18" charset="0"/>
              </a:rPr>
              <a:t>Кухарчук</a:t>
            </a:r>
            <a:r>
              <a:rPr lang="ru-RU" sz="1600" dirty="0" smtClean="0">
                <a:effectLst>
                  <a:glow rad="63500">
                    <a:schemeClr val="accent3">
                      <a:satMod val="175000"/>
                      <a:alpha val="40000"/>
                    </a:schemeClr>
                  </a:glow>
                </a:effectLst>
                <a:latin typeface="Century" pitchFamily="18" charset="0"/>
              </a:rPr>
              <a:t>, В. Г. </a:t>
            </a:r>
            <a:r>
              <a:rPr lang="ru-RU" sz="1600" dirty="0" err="1" smtClean="0">
                <a:effectLst>
                  <a:glow rad="63500">
                    <a:schemeClr val="accent3">
                      <a:satMod val="175000"/>
                      <a:alpha val="40000"/>
                    </a:schemeClr>
                  </a:glow>
                </a:effectLst>
                <a:latin typeface="Century" pitchFamily="18" charset="0"/>
              </a:rPr>
              <a:t>Мадьяров</a:t>
            </a:r>
            <a:r>
              <a:rPr lang="ru-RU" sz="1600" dirty="0" smtClean="0">
                <a:effectLst>
                  <a:glow rad="63500">
                    <a:schemeClr val="accent3">
                      <a:satMod val="175000"/>
                      <a:alpha val="40000"/>
                    </a:schemeClr>
                  </a:glow>
                </a:effectLst>
                <a:latin typeface="Century" pitchFamily="18" charset="0"/>
              </a:rPr>
              <a:t>, В. Я. </a:t>
            </a:r>
            <a:r>
              <a:rPr lang="ru-RU" sz="1600" dirty="0" err="1" smtClean="0">
                <a:effectLst>
                  <a:glow rad="63500">
                    <a:schemeClr val="accent3">
                      <a:satMod val="175000"/>
                      <a:alpha val="40000"/>
                    </a:schemeClr>
                  </a:glow>
                </a:effectLst>
                <a:latin typeface="Century" pitchFamily="18" charset="0"/>
              </a:rPr>
              <a:t>Ніколаєв</a:t>
            </a:r>
            <a:r>
              <a:rPr lang="ru-RU" sz="1600" dirty="0" smtClean="0">
                <a:effectLst>
                  <a:glow rad="63500">
                    <a:schemeClr val="accent3">
                      <a:satMod val="175000"/>
                      <a:alpha val="40000"/>
                    </a:schemeClr>
                  </a:glow>
                </a:effectLst>
                <a:latin typeface="Century" pitchFamily="18" charset="0"/>
              </a:rPr>
              <a:t>, Л. А. Байда // </a:t>
            </a:r>
            <a:r>
              <a:rPr lang="ru-RU" sz="1600" dirty="0" err="1" smtClean="0">
                <a:effectLst>
                  <a:glow rad="63500">
                    <a:schemeClr val="accent3">
                      <a:satMod val="175000"/>
                      <a:alpha val="40000"/>
                    </a:schemeClr>
                  </a:glow>
                </a:effectLst>
                <a:latin typeface="Century" pitchFamily="18" charset="0"/>
              </a:rPr>
              <a:t>Вимірювання</a:t>
            </a:r>
            <a:r>
              <a:rPr lang="ru-RU" sz="1600" dirty="0" smtClean="0">
                <a:effectLst>
                  <a:glow rad="63500">
                    <a:schemeClr val="accent3">
                      <a:satMod val="175000"/>
                      <a:alpha val="40000"/>
                    </a:schemeClr>
                  </a:glow>
                </a:effectLst>
                <a:latin typeface="Century" pitchFamily="18" charset="0"/>
              </a:rPr>
              <a:t>, контроль та </a:t>
            </a:r>
            <a:r>
              <a:rPr lang="ru-RU" sz="1600" dirty="0" err="1" smtClean="0">
                <a:effectLst>
                  <a:glow rad="63500">
                    <a:schemeClr val="accent3">
                      <a:satMod val="175000"/>
                      <a:alpha val="40000"/>
                    </a:schemeClr>
                  </a:glow>
                </a:effectLst>
                <a:latin typeface="Century" pitchFamily="18" charset="0"/>
              </a:rPr>
              <a:t>діагностика</a:t>
            </a:r>
            <a:r>
              <a:rPr lang="ru-RU" sz="1600" dirty="0" smtClean="0">
                <a:effectLst>
                  <a:glow rad="63500">
                    <a:schemeClr val="accent3">
                      <a:satMod val="175000"/>
                      <a:alpha val="40000"/>
                    </a:schemeClr>
                  </a:glow>
                </a:effectLst>
                <a:latin typeface="Century" pitchFamily="18" charset="0"/>
              </a:rPr>
              <a:t> в </a:t>
            </a:r>
            <a:r>
              <a:rPr lang="ru-RU" sz="1600" dirty="0" err="1" smtClean="0">
                <a:effectLst>
                  <a:glow rad="63500">
                    <a:schemeClr val="accent3">
                      <a:satMod val="175000"/>
                      <a:alpha val="40000"/>
                    </a:schemeClr>
                  </a:glow>
                </a:effectLst>
                <a:latin typeface="Century" pitchFamily="18" charset="0"/>
              </a:rPr>
              <a:t>технічних</a:t>
            </a:r>
            <a:r>
              <a:rPr lang="ru-RU" sz="1600" dirty="0" smtClean="0">
                <a:effectLst>
                  <a:glow rad="63500">
                    <a:schemeClr val="accent3">
                      <a:satMod val="175000"/>
                      <a:alpha val="40000"/>
                    </a:schemeClr>
                  </a:glow>
                </a:effectLst>
                <a:latin typeface="Century" pitchFamily="18" charset="0"/>
              </a:rPr>
              <a:t> системах ( ВКДТС-2011 ) : Перша </a:t>
            </a:r>
            <a:r>
              <a:rPr lang="ru-RU" sz="1600" dirty="0" err="1" smtClean="0">
                <a:effectLst>
                  <a:glow rad="63500">
                    <a:schemeClr val="accent3">
                      <a:satMod val="175000"/>
                      <a:alpha val="40000"/>
                    </a:schemeClr>
                  </a:glow>
                </a:effectLst>
                <a:latin typeface="Century" pitchFamily="18" charset="0"/>
              </a:rPr>
              <a:t>міжнародна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наукова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конференція</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пам'яті</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професора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Володимира</a:t>
            </a:r>
            <a:r>
              <a:rPr lang="ru-RU" sz="1600" dirty="0" smtClean="0">
                <a:effectLst>
                  <a:glow rad="63500">
                    <a:schemeClr val="accent3">
                      <a:satMod val="175000"/>
                      <a:alpha val="40000"/>
                    </a:schemeClr>
                  </a:glow>
                </a:effectLst>
                <a:latin typeface="Century" pitchFamily="18" charset="0"/>
              </a:rPr>
              <a:t> </a:t>
            </a:r>
            <a:r>
              <a:rPr lang="ru-RU" sz="1600" dirty="0" err="1" smtClean="0">
                <a:effectLst>
                  <a:glow rad="63500">
                    <a:schemeClr val="accent3">
                      <a:satMod val="175000"/>
                      <a:alpha val="40000"/>
                    </a:schemeClr>
                  </a:glow>
                </a:effectLst>
                <a:latin typeface="Century" pitchFamily="18" charset="0"/>
              </a:rPr>
              <a:t>Поджаренка</a:t>
            </a:r>
            <a:r>
              <a:rPr lang="ru-RU" sz="1600" dirty="0" smtClean="0">
                <a:effectLst>
                  <a:glow rad="63500">
                    <a:schemeClr val="accent3">
                      <a:satMod val="175000"/>
                      <a:alpha val="40000"/>
                    </a:schemeClr>
                  </a:glow>
                </a:effectLst>
                <a:latin typeface="Century" pitchFamily="18" charset="0"/>
              </a:rPr>
              <a:t> : </a:t>
            </a:r>
            <a:r>
              <a:rPr lang="ru-RU" sz="1600" dirty="0" err="1" smtClean="0">
                <a:effectLst>
                  <a:glow rad="63500">
                    <a:schemeClr val="accent3">
                      <a:satMod val="175000"/>
                      <a:alpha val="40000"/>
                    </a:schemeClr>
                  </a:glow>
                </a:effectLst>
                <a:latin typeface="Century" pitchFamily="18" charset="0"/>
              </a:rPr>
              <a:t>збірник</a:t>
            </a:r>
            <a:r>
              <a:rPr lang="ru-RU" sz="1600" dirty="0" smtClean="0">
                <a:effectLst>
                  <a:glow rad="63500">
                    <a:schemeClr val="accent3">
                      <a:satMod val="175000"/>
                      <a:alpha val="40000"/>
                    </a:schemeClr>
                  </a:glow>
                </a:effectLst>
                <a:latin typeface="Century" pitchFamily="18" charset="0"/>
              </a:rPr>
              <a:t> тез </a:t>
            </a:r>
            <a:r>
              <a:rPr lang="ru-RU" sz="1600" dirty="0" err="1" smtClean="0">
                <a:effectLst>
                  <a:glow rad="63500">
                    <a:schemeClr val="accent3">
                      <a:satMod val="175000"/>
                      <a:alpha val="40000"/>
                    </a:schemeClr>
                  </a:glow>
                </a:effectLst>
                <a:latin typeface="Century" pitchFamily="18" charset="0"/>
              </a:rPr>
              <a:t>доповідей</a:t>
            </a:r>
            <a:r>
              <a:rPr lang="ru-RU" sz="1600" dirty="0" smtClean="0">
                <a:effectLst>
                  <a:glow rad="63500">
                    <a:schemeClr val="accent3">
                      <a:satMod val="175000"/>
                      <a:alpha val="40000"/>
                    </a:schemeClr>
                  </a:glow>
                </a:effectLst>
                <a:latin typeface="Century" pitchFamily="18" charset="0"/>
              </a:rPr>
              <a:t> / МОНМС </a:t>
            </a:r>
            <a:r>
              <a:rPr lang="ru-RU" sz="1600" dirty="0" err="1" smtClean="0">
                <a:effectLst>
                  <a:glow rad="63500">
                    <a:schemeClr val="accent3">
                      <a:satMod val="175000"/>
                      <a:alpha val="40000"/>
                    </a:schemeClr>
                  </a:glow>
                </a:effectLst>
                <a:latin typeface="Century" pitchFamily="18" charset="0"/>
              </a:rPr>
              <a:t>України</a:t>
            </a:r>
            <a:r>
              <a:rPr lang="ru-RU" sz="1600" dirty="0" smtClean="0">
                <a:effectLst>
                  <a:glow rad="63500">
                    <a:schemeClr val="accent3">
                      <a:satMod val="175000"/>
                      <a:alpha val="40000"/>
                    </a:schemeClr>
                  </a:glow>
                </a:effectLst>
                <a:latin typeface="Century" pitchFamily="18" charset="0"/>
              </a:rPr>
              <a:t>, ВНТУ. – </a:t>
            </a:r>
            <a:r>
              <a:rPr lang="ru-RU" sz="1600" dirty="0" err="1" smtClean="0">
                <a:effectLst>
                  <a:glow rad="63500">
                    <a:schemeClr val="accent3">
                      <a:satMod val="175000"/>
                      <a:alpha val="40000"/>
                    </a:schemeClr>
                  </a:glow>
                </a:effectLst>
                <a:latin typeface="Century" pitchFamily="18" charset="0"/>
              </a:rPr>
              <a:t>Вінниця</a:t>
            </a:r>
            <a:r>
              <a:rPr lang="ru-RU" sz="1600" dirty="0" smtClean="0">
                <a:effectLst>
                  <a:glow rad="63500">
                    <a:schemeClr val="accent3">
                      <a:satMod val="175000"/>
                      <a:alpha val="40000"/>
                    </a:schemeClr>
                  </a:glow>
                </a:effectLst>
                <a:latin typeface="Century" pitchFamily="18" charset="0"/>
              </a:rPr>
              <a:t>, 2011. – С. 182.</a:t>
            </a:r>
            <a:endParaRPr lang="ru-R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sp>
        <p:nvSpPr>
          <p:cNvPr id="9" name="Прямоугольник 8"/>
          <p:cNvSpPr/>
          <p:nvPr/>
        </p:nvSpPr>
        <p:spPr>
          <a:xfrm>
            <a:off x="142844" y="642918"/>
            <a:ext cx="8143932" cy="6170920"/>
          </a:xfrm>
          <a:prstGeom prst="rect">
            <a:avLst/>
          </a:prstGeom>
        </p:spPr>
        <p:txBody>
          <a:bodyPr wrap="square">
            <a:spAutoFit/>
          </a:bodyPr>
          <a:lstStyle/>
          <a:p>
            <a:pPr algn="just">
              <a:spcAft>
                <a:spcPts val="600"/>
              </a:spcAft>
            </a:pPr>
            <a:r>
              <a:rPr lang="uk-UA" dirty="0" smtClean="0">
                <a:effectLst>
                  <a:glow rad="63500">
                    <a:schemeClr val="accent3">
                      <a:satMod val="175000"/>
                      <a:alpha val="40000"/>
                    </a:schemeClr>
                  </a:glow>
                </a:effectLst>
                <a:latin typeface="Century" pitchFamily="18" charset="0"/>
              </a:rPr>
              <a:t>На кафедрі під керівництвом Кухарчука </a:t>
            </a:r>
            <a:r>
              <a:rPr lang="uk-UA" dirty="0" smtClean="0">
                <a:effectLst>
                  <a:glow rad="63500">
                    <a:schemeClr val="accent3">
                      <a:satMod val="175000"/>
                      <a:alpha val="40000"/>
                    </a:schemeClr>
                  </a:glow>
                </a:effectLst>
                <a:latin typeface="Century" pitchFamily="18" charset="0"/>
              </a:rPr>
              <a:t>В. В. створено </a:t>
            </a:r>
            <a:r>
              <a:rPr lang="uk-UA" dirty="0" smtClean="0">
                <a:effectLst>
                  <a:glow rad="63500">
                    <a:schemeClr val="accent3">
                      <a:satMod val="175000"/>
                      <a:alpha val="40000"/>
                    </a:schemeClr>
                  </a:glow>
                </a:effectLst>
                <a:latin typeface="Century" pitchFamily="18" charset="0"/>
              </a:rPr>
              <a:t>науковий напрямок з розробки та впровадження у виробництво вимірювальних систем, засобів автоматизованого контролю та технічної діагностики матеріалів, речовин та виробів. </a:t>
            </a:r>
          </a:p>
          <a:p>
            <a:pPr algn="just">
              <a:spcAft>
                <a:spcPts val="600"/>
              </a:spcAft>
            </a:pPr>
            <a:r>
              <a:rPr lang="uk-UA" dirty="0" smtClean="0">
                <a:effectLst>
                  <a:glow rad="63500">
                    <a:schemeClr val="accent3">
                      <a:satMod val="175000"/>
                      <a:alpha val="40000"/>
                    </a:schemeClr>
                  </a:glow>
                </a:effectLst>
                <a:latin typeface="Century" pitchFamily="18" charset="0"/>
              </a:rPr>
              <a:t>В межах держбюджетного фінансування під його керівництвом ведуться такі дослідження: </a:t>
            </a:r>
          </a:p>
          <a:p>
            <a:pPr lvl="1" algn="just">
              <a:spcAft>
                <a:spcPts val="600"/>
              </a:spcAft>
              <a:buFont typeface="Wingdings" pitchFamily="2" charset="2"/>
              <a:buChar char="Ø"/>
            </a:pPr>
            <a:r>
              <a:rPr lang="uk-UA" dirty="0" smtClean="0">
                <a:effectLst>
                  <a:glow rad="63500">
                    <a:schemeClr val="accent3">
                      <a:satMod val="175000"/>
                      <a:alpha val="40000"/>
                    </a:schemeClr>
                  </a:glow>
                </a:effectLst>
                <a:latin typeface="Century" pitchFamily="18" charset="0"/>
              </a:rPr>
              <a:t>«Методи та засоби </a:t>
            </a:r>
            <a:r>
              <a:rPr lang="uk-UA" dirty="0" err="1" smtClean="0">
                <a:effectLst>
                  <a:glow rad="63500">
                    <a:schemeClr val="accent3">
                      <a:satMod val="175000"/>
                      <a:alpha val="40000"/>
                    </a:schemeClr>
                  </a:glow>
                </a:effectLst>
                <a:latin typeface="Century" pitchFamily="18" charset="0"/>
              </a:rPr>
              <a:t>енерго-</a:t>
            </a:r>
            <a:r>
              <a:rPr lang="uk-UA" dirty="0" smtClean="0">
                <a:effectLst>
                  <a:glow rad="63500">
                    <a:schemeClr val="accent3">
                      <a:satMod val="175000"/>
                      <a:alpha val="40000"/>
                    </a:schemeClr>
                  </a:glow>
                </a:effectLst>
                <a:latin typeface="Century" pitchFamily="18" charset="0"/>
              </a:rPr>
              <a:t> і ресурсозбереження в перетворювальній техніці»;</a:t>
            </a:r>
          </a:p>
          <a:p>
            <a:pPr lvl="1" algn="just">
              <a:spcAft>
                <a:spcPts val="600"/>
              </a:spcAft>
              <a:buFont typeface="Wingdings" pitchFamily="2" charset="2"/>
              <a:buChar char="Ø"/>
            </a:pPr>
            <a:r>
              <a:rPr lang="uk-UA" dirty="0" smtClean="0">
                <a:effectLst>
                  <a:glow rad="63500">
                    <a:schemeClr val="accent3">
                      <a:satMod val="175000"/>
                      <a:alpha val="40000"/>
                    </a:schemeClr>
                  </a:glow>
                </a:effectLst>
                <a:latin typeface="Century" pitchFamily="18" charset="0"/>
              </a:rPr>
              <a:t>«Енергозберігаючі методи сертифікаційних випробувань </a:t>
            </a:r>
            <a:r>
              <a:rPr lang="uk-UA" dirty="0" err="1" smtClean="0">
                <a:effectLst>
                  <a:glow rad="63500">
                    <a:schemeClr val="accent3">
                      <a:satMod val="175000"/>
                      <a:alpha val="40000"/>
                    </a:schemeClr>
                  </a:glow>
                </a:effectLst>
                <a:latin typeface="Century" pitchFamily="18" charset="0"/>
              </a:rPr>
              <a:t>моментних</a:t>
            </a:r>
            <a:r>
              <a:rPr lang="uk-UA" dirty="0" smtClean="0">
                <a:effectLst>
                  <a:glow rad="63500">
                    <a:schemeClr val="accent3">
                      <a:satMod val="175000"/>
                      <a:alpha val="40000"/>
                    </a:schemeClr>
                  </a:glow>
                </a:effectLst>
                <a:latin typeface="Century" pitchFamily="18" charset="0"/>
              </a:rPr>
              <a:t> характеристик електричних машин»; </a:t>
            </a:r>
          </a:p>
          <a:p>
            <a:pPr lvl="1" algn="just">
              <a:spcAft>
                <a:spcPts val="600"/>
              </a:spcAft>
              <a:buFont typeface="Wingdings" pitchFamily="2" charset="2"/>
              <a:buChar char="Ø"/>
            </a:pPr>
            <a:r>
              <a:rPr lang="uk-UA" dirty="0" smtClean="0">
                <a:effectLst>
                  <a:glow rad="63500">
                    <a:schemeClr val="accent3">
                      <a:satMod val="175000"/>
                      <a:alpha val="40000"/>
                    </a:schemeClr>
                  </a:glow>
                </a:effectLst>
                <a:latin typeface="Century" pitchFamily="18" charset="0"/>
              </a:rPr>
              <a:t>«Оптико-електронні вимірювальні перетворювачі параметрів обертального руху»; </a:t>
            </a:r>
          </a:p>
          <a:p>
            <a:pPr lvl="1" algn="just">
              <a:spcAft>
                <a:spcPts val="600"/>
              </a:spcAft>
              <a:buFont typeface="Wingdings" pitchFamily="2" charset="2"/>
              <a:buChar char="Ø"/>
            </a:pPr>
            <a:r>
              <a:rPr lang="uk-UA" dirty="0" smtClean="0">
                <a:effectLst>
                  <a:glow rad="63500">
                    <a:schemeClr val="accent3">
                      <a:satMod val="175000"/>
                      <a:alpha val="40000"/>
                    </a:schemeClr>
                  </a:glow>
                </a:effectLst>
                <a:latin typeface="Century" pitchFamily="18" charset="0"/>
              </a:rPr>
              <a:t>«Методи частотно-часового аналізу </a:t>
            </a:r>
            <a:r>
              <a:rPr lang="uk-UA" dirty="0" err="1" smtClean="0">
                <a:effectLst>
                  <a:glow rad="63500">
                    <a:schemeClr val="accent3">
                      <a:satMod val="175000"/>
                      <a:alpha val="40000"/>
                    </a:schemeClr>
                  </a:glow>
                </a:effectLst>
                <a:latin typeface="Century" pitchFamily="18" charset="0"/>
              </a:rPr>
              <a:t>вібросигналів</a:t>
            </a:r>
            <a:r>
              <a:rPr lang="uk-UA" dirty="0" smtClean="0">
                <a:effectLst>
                  <a:glow rad="63500">
                    <a:schemeClr val="accent3">
                      <a:satMod val="175000"/>
                      <a:alpha val="40000"/>
                    </a:schemeClr>
                  </a:glow>
                </a:effectLst>
                <a:latin typeface="Century" pitchFamily="18" charset="0"/>
              </a:rPr>
              <a:t> та системи автоматизованого діагностування і прогнозування розвитку дефектів гідроагрегатів»; </a:t>
            </a:r>
          </a:p>
          <a:p>
            <a:pPr lvl="1" algn="just">
              <a:spcAft>
                <a:spcPts val="600"/>
              </a:spcAft>
              <a:buFont typeface="Wingdings" pitchFamily="2" charset="2"/>
              <a:buChar char="Ø"/>
            </a:pPr>
            <a:r>
              <a:rPr lang="uk-UA" dirty="0" smtClean="0">
                <a:effectLst>
                  <a:glow rad="63500">
                    <a:schemeClr val="accent3">
                      <a:satMod val="175000"/>
                      <a:alpha val="40000"/>
                    </a:schemeClr>
                  </a:glow>
                </a:effectLst>
                <a:latin typeface="Century" pitchFamily="18" charset="0"/>
              </a:rPr>
              <a:t>«Нові методи та засоби вимірювання механічних фізичних величин на основі вдосконаленої теорії електродинамічних аналогій»;</a:t>
            </a:r>
          </a:p>
          <a:p>
            <a:pPr lvl="1" algn="just">
              <a:spcAft>
                <a:spcPts val="600"/>
              </a:spcAft>
              <a:buFont typeface="Wingdings" pitchFamily="2" charset="2"/>
              <a:buChar char="Ø"/>
            </a:pPr>
            <a:r>
              <a:rPr lang="uk-UA" dirty="0" smtClean="0">
                <a:effectLst>
                  <a:glow rad="63500">
                    <a:schemeClr val="accent3">
                      <a:satMod val="175000"/>
                      <a:alpha val="40000"/>
                    </a:schemeClr>
                  </a:glow>
                </a:effectLst>
                <a:latin typeface="Century" pitchFamily="18" charset="0"/>
              </a:rPr>
              <a:t>«Фазоамплітудні методи та засоби вимірювального контролю вологості гетерогенних дисперсних діелектриків».</a:t>
            </a:r>
            <a:endParaRPr lang="uk-UA" dirty="0">
              <a:effectLst>
                <a:glow rad="63500">
                  <a:schemeClr val="accent3">
                    <a:satMod val="175000"/>
                    <a:alpha val="40000"/>
                  </a:schemeClr>
                </a:glow>
              </a:effectLst>
              <a:latin typeface="Century" pitchFamily="18" charset="0"/>
            </a:endParaRPr>
          </a:p>
        </p:txBody>
      </p:sp>
      <p:sp>
        <p:nvSpPr>
          <p:cNvPr id="10" name="TextBox 9"/>
          <p:cNvSpPr txBox="1"/>
          <p:nvPr/>
        </p:nvSpPr>
        <p:spPr>
          <a:xfrm>
            <a:off x="1357290" y="71414"/>
            <a:ext cx="6346609" cy="584775"/>
          </a:xfrm>
          <a:prstGeom prst="rect">
            <a:avLst/>
          </a:prstGeom>
          <a:noFill/>
        </p:spPr>
        <p:txBody>
          <a:bodyPr wrap="none" rtlCol="0">
            <a:spAutoFit/>
          </a:bodyPr>
          <a:lstStyle/>
          <a:p>
            <a:r>
              <a:rPr lang="uk-UA" sz="32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pitchFamily="18" charset="0"/>
              </a:rPr>
              <a:t>Напрями наукових досліджень</a:t>
            </a:r>
            <a:endParaRPr lang="ru-RU" sz="3200" b="1" dirty="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sp>
        <p:nvSpPr>
          <p:cNvPr id="3" name="Прямоугольник 2"/>
          <p:cNvSpPr/>
          <p:nvPr/>
        </p:nvSpPr>
        <p:spPr>
          <a:xfrm>
            <a:off x="142844" y="878689"/>
            <a:ext cx="8143932" cy="5232202"/>
          </a:xfrm>
          <a:prstGeom prst="rect">
            <a:avLst/>
          </a:prstGeom>
        </p:spPr>
        <p:txBody>
          <a:bodyPr wrap="square">
            <a:spAutoFit/>
          </a:bodyPr>
          <a:lstStyle/>
          <a:p>
            <a:pPr algn="just">
              <a:spcAft>
                <a:spcPts val="600"/>
              </a:spcAft>
            </a:pPr>
            <a:r>
              <a:rPr lang="uk-UA" sz="1900" dirty="0" smtClean="0">
                <a:effectLst>
                  <a:glow rad="63500">
                    <a:schemeClr val="accent3">
                      <a:satMod val="175000"/>
                      <a:alpha val="40000"/>
                    </a:schemeClr>
                  </a:glow>
                </a:effectLst>
                <a:latin typeface="Century" pitchFamily="18" charset="0"/>
              </a:rPr>
              <a:t>А також ведуться </a:t>
            </a:r>
            <a:r>
              <a:rPr lang="uk-UA" sz="1900" dirty="0" err="1" smtClean="0">
                <a:effectLst>
                  <a:glow rad="63500">
                    <a:schemeClr val="accent3">
                      <a:satMod val="175000"/>
                      <a:alpha val="40000"/>
                    </a:schemeClr>
                  </a:glow>
                </a:effectLst>
                <a:latin typeface="Century" pitchFamily="18" charset="0"/>
              </a:rPr>
              <a:t>госпдоговірні</a:t>
            </a:r>
            <a:r>
              <a:rPr lang="uk-UA" sz="1900" dirty="0" smtClean="0">
                <a:effectLst>
                  <a:glow rad="63500">
                    <a:schemeClr val="accent3">
                      <a:satMod val="175000"/>
                      <a:alpha val="40000"/>
                    </a:schemeClr>
                  </a:glow>
                </a:effectLst>
                <a:latin typeface="Century" pitchFamily="18" charset="0"/>
              </a:rPr>
              <a:t> науково-дослідні роботи: </a:t>
            </a:r>
          </a:p>
          <a:p>
            <a:pPr lvl="1" algn="just">
              <a:spcAft>
                <a:spcPts val="600"/>
              </a:spcAft>
              <a:buFont typeface="Wingdings" pitchFamily="2" charset="2"/>
              <a:buChar char="Ø"/>
            </a:pPr>
            <a:r>
              <a:rPr lang="uk-UA" sz="1900" dirty="0" smtClean="0">
                <a:effectLst>
                  <a:glow rad="63500">
                    <a:schemeClr val="accent3">
                      <a:satMod val="175000"/>
                      <a:alpha val="40000"/>
                    </a:schemeClr>
                  </a:glow>
                </a:effectLst>
                <a:latin typeface="Century" pitchFamily="18" charset="0"/>
              </a:rPr>
              <a:t>«Методики оцінювання впливу факторів, непередбачених ДЕСТ  30206-94 (МЕК 687-92) режимів електричних мереж, на метрологічні характеристики лічильників електричної енергії»; </a:t>
            </a:r>
          </a:p>
          <a:p>
            <a:pPr lvl="1" algn="just">
              <a:spcAft>
                <a:spcPts val="600"/>
              </a:spcAft>
              <a:buFont typeface="Wingdings" pitchFamily="2" charset="2"/>
              <a:buChar char="Ø"/>
            </a:pPr>
            <a:r>
              <a:rPr lang="uk-UA" sz="1900" dirty="0" smtClean="0">
                <a:effectLst>
                  <a:glow rad="63500">
                    <a:schemeClr val="accent3">
                      <a:satMod val="175000"/>
                      <a:alpha val="40000"/>
                    </a:schemeClr>
                  </a:glow>
                </a:effectLst>
                <a:latin typeface="Century" pitchFamily="18" charset="0"/>
              </a:rPr>
              <a:t>«Вимірювальні канали систем моніторингу вібраційного стану обертових частин обладнання Дністровської  ГЕС-2»;  </a:t>
            </a:r>
          </a:p>
          <a:p>
            <a:pPr lvl="1" algn="just">
              <a:spcAft>
                <a:spcPts val="600"/>
              </a:spcAft>
              <a:buFont typeface="Wingdings" pitchFamily="2" charset="2"/>
              <a:buChar char="Ø"/>
            </a:pPr>
            <a:r>
              <a:rPr lang="uk-UA" sz="1900" dirty="0" smtClean="0">
                <a:effectLst>
                  <a:glow rad="63500">
                    <a:schemeClr val="accent3">
                      <a:satMod val="175000"/>
                      <a:alpha val="40000"/>
                    </a:schemeClr>
                  </a:glow>
                </a:effectLst>
                <a:latin typeface="Century" pitchFamily="18" charset="0"/>
              </a:rPr>
              <a:t>«Система моніторингу вібраційного стану обертових частин гідроагрегата №3 Дністровської ГЕС-2»; </a:t>
            </a:r>
          </a:p>
          <a:p>
            <a:pPr lvl="1" algn="just">
              <a:spcAft>
                <a:spcPts val="600"/>
              </a:spcAft>
              <a:buFont typeface="Wingdings" pitchFamily="2" charset="2"/>
              <a:buChar char="Ø"/>
            </a:pPr>
            <a:r>
              <a:rPr lang="uk-UA" sz="1900" dirty="0" smtClean="0">
                <a:effectLst>
                  <a:glow rad="63500">
                    <a:schemeClr val="accent3">
                      <a:satMod val="175000"/>
                      <a:alpha val="40000"/>
                    </a:schemeClr>
                  </a:glow>
                </a:effectLst>
                <a:latin typeface="Century" pitchFamily="18" charset="0"/>
              </a:rPr>
              <a:t>«Розробка програмного забезпечення системи моніторингу вібраційного стану обертових частин гідроагрегатів  Дністровської ГЕС-2»;</a:t>
            </a:r>
          </a:p>
          <a:p>
            <a:pPr lvl="1" algn="just">
              <a:spcAft>
                <a:spcPts val="600"/>
              </a:spcAft>
              <a:buFont typeface="Wingdings" pitchFamily="2" charset="2"/>
              <a:buChar char="Ø"/>
            </a:pPr>
            <a:r>
              <a:rPr lang="uk-UA" sz="1900" dirty="0" smtClean="0">
                <a:effectLst>
                  <a:glow rad="63500">
                    <a:schemeClr val="accent3">
                      <a:satMod val="175000"/>
                      <a:alpha val="40000"/>
                    </a:schemeClr>
                  </a:glow>
                </a:effectLst>
                <a:latin typeface="Century" pitchFamily="18" charset="0"/>
              </a:rPr>
              <a:t> «Вдосконалення  системи моніторингу вібраційного стану обертових частин гідроагрегатів  Дністровської ГЕС-2»;</a:t>
            </a:r>
          </a:p>
          <a:p>
            <a:pPr lvl="1" algn="just">
              <a:spcAft>
                <a:spcPts val="600"/>
              </a:spcAft>
              <a:buFont typeface="Wingdings" pitchFamily="2" charset="2"/>
              <a:buChar char="Ø"/>
            </a:pPr>
            <a:r>
              <a:rPr lang="uk-UA" sz="1900" dirty="0" smtClean="0">
                <a:effectLst>
                  <a:glow rad="63500">
                    <a:schemeClr val="accent3">
                      <a:satMod val="175000"/>
                      <a:alpha val="40000"/>
                    </a:schemeClr>
                  </a:glow>
                </a:effectLst>
                <a:latin typeface="Century" pitchFamily="18" charset="0"/>
              </a:rPr>
              <a:t>«Система автоматизованого контролю температури роторних обмоток збудження гідрогенераторів ГА-1, </a:t>
            </a:r>
            <a:r>
              <a:rPr lang="uk-UA" sz="1900" dirty="0" err="1" smtClean="0">
                <a:effectLst>
                  <a:glow rad="63500">
                    <a:schemeClr val="accent3">
                      <a:satMod val="175000"/>
                      <a:alpha val="40000"/>
                    </a:schemeClr>
                  </a:glow>
                </a:effectLst>
                <a:latin typeface="Century" pitchFamily="18" charset="0"/>
              </a:rPr>
              <a:t>ГА</a:t>
            </a:r>
            <a:r>
              <a:rPr lang="uk-UA" sz="1900" dirty="0" smtClean="0">
                <a:effectLst>
                  <a:glow rad="63500">
                    <a:schemeClr val="accent3">
                      <a:satMod val="175000"/>
                      <a:alpha val="40000"/>
                    </a:schemeClr>
                  </a:glow>
                </a:effectLst>
                <a:latin typeface="Century" pitchFamily="18" charset="0"/>
              </a:rPr>
              <a:t>-2, </a:t>
            </a:r>
            <a:r>
              <a:rPr lang="uk-UA" sz="1900" dirty="0" err="1" smtClean="0">
                <a:effectLst>
                  <a:glow rad="63500">
                    <a:schemeClr val="accent3">
                      <a:satMod val="175000"/>
                      <a:alpha val="40000"/>
                    </a:schemeClr>
                  </a:glow>
                </a:effectLst>
                <a:latin typeface="Century" pitchFamily="18" charset="0"/>
              </a:rPr>
              <a:t>ГА</a:t>
            </a:r>
            <a:r>
              <a:rPr lang="uk-UA" sz="1900" dirty="0" smtClean="0">
                <a:effectLst>
                  <a:glow rad="63500">
                    <a:schemeClr val="accent3">
                      <a:satMod val="175000"/>
                      <a:alpha val="40000"/>
                    </a:schemeClr>
                  </a:glow>
                </a:effectLst>
                <a:latin typeface="Century" pitchFamily="18" charset="0"/>
              </a:rPr>
              <a:t>-3  Дністровської ГЕС-2». </a:t>
            </a:r>
            <a:endParaRPr lang="uk-UA" sz="1900" dirty="0">
              <a:effectLst>
                <a:glow rad="63500">
                  <a:schemeClr val="accent3">
                    <a:satMod val="175000"/>
                    <a:alpha val="40000"/>
                  </a:schemeClr>
                </a:glow>
              </a:effectLst>
              <a:latin typeface="Century" pitchFamily="18" charset="0"/>
            </a:endParaRPr>
          </a:p>
        </p:txBody>
      </p:sp>
      <p:sp>
        <p:nvSpPr>
          <p:cNvPr id="4" name="Прямоугольник 3"/>
          <p:cNvSpPr/>
          <p:nvPr/>
        </p:nvSpPr>
        <p:spPr>
          <a:xfrm>
            <a:off x="1214414" y="71414"/>
            <a:ext cx="6351419" cy="584775"/>
          </a:xfrm>
          <a:prstGeom prst="rect">
            <a:avLst/>
          </a:prstGeom>
        </p:spPr>
        <p:txBody>
          <a:bodyPr wrap="none">
            <a:spAutoFit/>
          </a:bodyPr>
          <a:lstStyle/>
          <a:p>
            <a:pPr lvl="0"/>
            <a:r>
              <a:rPr lang="uk-UA" sz="3200" b="1" dirty="0" smtClean="0">
                <a:ln w="1905">
                  <a:solidFill>
                    <a:srgbClr val="F79646">
                      <a:lumMod val="50000"/>
                    </a:srgbClr>
                  </a:solidFill>
                </a:ln>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entury" pitchFamily="18" charset="0"/>
              </a:rPr>
              <a:t>Напрями наукових досліджень</a:t>
            </a:r>
            <a:endParaRPr lang="ru-RU" sz="3200" b="1" dirty="0">
              <a:ln w="1905">
                <a:solidFill>
                  <a:srgbClr val="F79646">
                    <a:lumMod val="50000"/>
                  </a:srgbClr>
                </a:solidFill>
              </a:ln>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entury"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pic>
        <p:nvPicPr>
          <p:cNvPr id="4102" name="Picture 6" descr="Картинки по запросу уголки из осенних цветов PNG"/>
          <p:cNvPicPr>
            <a:picLocks noChangeAspect="1" noChangeArrowheads="1"/>
          </p:cNvPicPr>
          <p:nvPr/>
        </p:nvPicPr>
        <p:blipFill>
          <a:blip r:embed="rId3"/>
          <a:srcRect/>
          <a:stretch>
            <a:fillRect/>
          </a:stretch>
        </p:blipFill>
        <p:spPr bwMode="auto">
          <a:xfrm flipH="1">
            <a:off x="4143371" y="1857364"/>
            <a:ext cx="5137121" cy="5137121"/>
          </a:xfrm>
          <a:prstGeom prst="rect">
            <a:avLst/>
          </a:prstGeom>
          <a:noFill/>
        </p:spPr>
      </p:pic>
      <p:sp>
        <p:nvSpPr>
          <p:cNvPr id="3" name="Прямоугольник 2"/>
          <p:cNvSpPr/>
          <p:nvPr/>
        </p:nvSpPr>
        <p:spPr>
          <a:xfrm>
            <a:off x="-32" y="0"/>
            <a:ext cx="8429652" cy="4770537"/>
          </a:xfrm>
          <a:prstGeom prst="rect">
            <a:avLst/>
          </a:prstGeom>
        </p:spPr>
        <p:txBody>
          <a:bodyPr wrap="square">
            <a:spAutoFit/>
          </a:bodyPr>
          <a:lstStyle/>
          <a:p>
            <a:pPr algn="ctr"/>
            <a:r>
              <a:rPr lang="en-US" sz="3200" b="1" dirty="0" smtClean="0">
                <a:ln w="10541" cmpd="sng">
                  <a:solidFill>
                    <a:schemeClr val="accent1">
                      <a:lumMod val="5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3">
                      <a:satMod val="175000"/>
                      <a:alpha val="40000"/>
                    </a:schemeClr>
                  </a:glow>
                </a:effectLst>
                <a:latin typeface="Monotype Corsiva" pitchFamily="66" charset="0"/>
              </a:rPr>
              <a:t>Ш</a:t>
            </a:r>
            <a:r>
              <a:rPr lang="uk-UA" sz="3200" b="1" dirty="0" smtClean="0">
                <a:ln w="10541" cmpd="sng">
                  <a:solidFill>
                    <a:schemeClr val="accent1">
                      <a:lumMod val="5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3">
                      <a:satMod val="175000"/>
                      <a:alpha val="40000"/>
                    </a:schemeClr>
                  </a:glow>
                </a:effectLst>
                <a:latin typeface="Monotype Corsiva" pitchFamily="66" charset="0"/>
              </a:rPr>
              <a:t>ановний </a:t>
            </a:r>
            <a:r>
              <a:rPr lang="uk-UA" sz="4000" b="1" dirty="0" smtClean="0">
                <a:ln w="1905">
                  <a:solidFill>
                    <a:srgbClr val="F79646">
                      <a:lumMod val="50000"/>
                    </a:srgbClr>
                  </a:solidFill>
                </a:ln>
                <a:solidFill>
                  <a:srgbClr val="FF0000"/>
                </a:solidFill>
                <a:effectLst>
                  <a:glow rad="228600">
                    <a:schemeClr val="accent3">
                      <a:satMod val="175000"/>
                      <a:alpha val="40000"/>
                    </a:schemeClr>
                  </a:glow>
                  <a:innerShdw blurRad="69850" dist="43180" dir="5400000">
                    <a:srgbClr val="000000">
                      <a:alpha val="65000"/>
                    </a:srgbClr>
                  </a:innerShdw>
                </a:effectLst>
                <a:latin typeface="Monotype Corsiva" pitchFamily="66" charset="0"/>
              </a:rPr>
              <a:t>Василю Васильовичу</a:t>
            </a:r>
            <a:r>
              <a:rPr lang="uk-UA" sz="3200" b="1" dirty="0" smtClean="0">
                <a:ln w="10541" cmpd="sng">
                  <a:solidFill>
                    <a:schemeClr val="accent1">
                      <a:lumMod val="5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3">
                      <a:satMod val="175000"/>
                      <a:alpha val="40000"/>
                    </a:schemeClr>
                  </a:glow>
                </a:effectLst>
                <a:latin typeface="Monotype Corsiva" pitchFamily="66" charset="0"/>
              </a:rPr>
              <a:t>, </a:t>
            </a:r>
          </a:p>
          <a:p>
            <a:pPr algn="ctr"/>
            <a:r>
              <a:rPr lang="uk-UA" sz="3200" b="1" dirty="0" smtClean="0">
                <a:ln w="10541" cmpd="sng">
                  <a:solidFill>
                    <a:schemeClr val="accent1">
                      <a:lumMod val="5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3">
                      <a:satMod val="175000"/>
                      <a:alpha val="40000"/>
                    </a:schemeClr>
                  </a:glow>
                </a:effectLst>
                <a:latin typeface="Monotype Corsiva" pitchFamily="66" charset="0"/>
              </a:rPr>
              <a:t>прийміть найщиріші вітання </a:t>
            </a:r>
          </a:p>
          <a:p>
            <a:pPr algn="ctr"/>
            <a:r>
              <a:rPr lang="uk-UA" sz="3200" b="1" dirty="0" smtClean="0">
                <a:ln w="10541" cmpd="sng">
                  <a:solidFill>
                    <a:schemeClr val="accent1">
                      <a:lumMod val="5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3">
                      <a:satMod val="175000"/>
                      <a:alpha val="40000"/>
                    </a:schemeClr>
                  </a:glow>
                </a:effectLst>
                <a:latin typeface="Monotype Corsiva" pitchFamily="66" charset="0"/>
              </a:rPr>
              <a:t>від колективу науково-технічної  бібліотеки ВНТУ</a:t>
            </a:r>
          </a:p>
          <a:p>
            <a:pPr algn="ctr"/>
            <a:r>
              <a:rPr lang="uk-UA" sz="3200" b="1" dirty="0" smtClean="0">
                <a:ln w="10541" cmpd="sng">
                  <a:solidFill>
                    <a:schemeClr val="accent1">
                      <a:lumMod val="5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3">
                      <a:satMod val="175000"/>
                      <a:alpha val="40000"/>
                    </a:schemeClr>
                  </a:glow>
                </a:effectLst>
                <a:latin typeface="Monotype Corsiva" pitchFamily="66" charset="0"/>
              </a:rPr>
              <a:t> з нагоди Вашого </a:t>
            </a:r>
            <a:r>
              <a:rPr lang="uk-UA" sz="4000" b="1" dirty="0" smtClean="0">
                <a:ln w="1905">
                  <a:solidFill>
                    <a:srgbClr val="F79646">
                      <a:lumMod val="50000"/>
                    </a:srgbClr>
                  </a:solidFill>
                </a:ln>
                <a:solidFill>
                  <a:srgbClr val="FF0000"/>
                </a:solidFill>
                <a:effectLst>
                  <a:glow rad="228600">
                    <a:schemeClr val="accent3">
                      <a:satMod val="175000"/>
                      <a:alpha val="40000"/>
                    </a:schemeClr>
                  </a:glow>
                  <a:innerShdw blurRad="69850" dist="43180" dir="5400000">
                    <a:srgbClr val="000000">
                      <a:alpha val="65000"/>
                    </a:srgbClr>
                  </a:innerShdw>
                </a:effectLst>
                <a:latin typeface="Monotype Corsiva" pitchFamily="66" charset="0"/>
              </a:rPr>
              <a:t>ЮВІЛЕЮ</a:t>
            </a:r>
            <a:r>
              <a:rPr lang="uk-UA" sz="3200" b="1" dirty="0" smtClean="0">
                <a:ln w="10541" cmpd="sng">
                  <a:solidFill>
                    <a:schemeClr val="accent1">
                      <a:lumMod val="5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3">
                      <a:satMod val="175000"/>
                      <a:alpha val="40000"/>
                    </a:schemeClr>
                  </a:glow>
                </a:effectLst>
                <a:latin typeface="Monotype Corsiva" pitchFamily="66" charset="0"/>
              </a:rPr>
              <a:t>!</a:t>
            </a:r>
          </a:p>
          <a:p>
            <a:pPr algn="ctr"/>
            <a:r>
              <a:rPr lang="uk-UA" sz="3200" b="1" dirty="0" smtClean="0">
                <a:ln w="10541" cmpd="sng">
                  <a:solidFill>
                    <a:schemeClr val="accent1">
                      <a:lumMod val="5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3">
                      <a:satMod val="175000"/>
                      <a:alpha val="40000"/>
                    </a:schemeClr>
                  </a:glow>
                </a:effectLst>
                <a:latin typeface="Monotype Corsiva" pitchFamily="66" charset="0"/>
              </a:rPr>
              <a:t>Зичимо Вам бадьорості духу й людського тепла, </a:t>
            </a:r>
          </a:p>
          <a:p>
            <a:r>
              <a:rPr lang="uk-UA" sz="3200" b="1" dirty="0" smtClean="0">
                <a:ln w="10541" cmpd="sng">
                  <a:solidFill>
                    <a:schemeClr val="accent1">
                      <a:lumMod val="5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3">
                      <a:satMod val="175000"/>
                      <a:alpha val="40000"/>
                    </a:schemeClr>
                  </a:glow>
                </a:effectLst>
                <a:latin typeface="Monotype Corsiva" pitchFamily="66" charset="0"/>
              </a:rPr>
              <a:t> невичерпних сил для подальшої  плідної діяльності, </a:t>
            </a:r>
          </a:p>
          <a:p>
            <a:r>
              <a:rPr lang="uk-UA" sz="3200" b="1" dirty="0" smtClean="0">
                <a:ln w="10541" cmpd="sng">
                  <a:solidFill>
                    <a:schemeClr val="accent1">
                      <a:lumMod val="5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3">
                      <a:satMod val="175000"/>
                      <a:alpha val="40000"/>
                    </a:schemeClr>
                  </a:glow>
                </a:effectLst>
                <a:latin typeface="Monotype Corsiva" pitchFamily="66" charset="0"/>
              </a:rPr>
              <a:t>      оптимізму й життєрадісного настрою. </a:t>
            </a:r>
          </a:p>
          <a:p>
            <a:r>
              <a:rPr lang="uk-UA" sz="3200" b="1" dirty="0" smtClean="0">
                <a:ln w="10541" cmpd="sng">
                  <a:solidFill>
                    <a:schemeClr val="accent1">
                      <a:lumMod val="5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3">
                      <a:satMod val="175000"/>
                      <a:alpha val="40000"/>
                    </a:schemeClr>
                  </a:glow>
                </a:effectLst>
                <a:latin typeface="Monotype Corsiva" pitchFamily="66" charset="0"/>
              </a:rPr>
              <a:t>   Міцного Вам здоров'я, щасливого довголіття, </a:t>
            </a:r>
          </a:p>
          <a:p>
            <a:r>
              <a:rPr lang="uk-UA" sz="3200" b="1" dirty="0" smtClean="0">
                <a:ln w="10541" cmpd="sng">
                  <a:solidFill>
                    <a:schemeClr val="accent1">
                      <a:lumMod val="5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3">
                      <a:satMod val="175000"/>
                      <a:alpha val="40000"/>
                    </a:schemeClr>
                  </a:glow>
                </a:effectLst>
                <a:latin typeface="Monotype Corsiva" pitchFamily="66" charset="0"/>
              </a:rPr>
              <a:t>                  миру і благополуччя в родині!</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sp>
        <p:nvSpPr>
          <p:cNvPr id="3" name="Прямоугольник 2"/>
          <p:cNvSpPr/>
          <p:nvPr/>
        </p:nvSpPr>
        <p:spPr>
          <a:xfrm>
            <a:off x="142844" y="284200"/>
            <a:ext cx="8143932" cy="4573560"/>
          </a:xfrm>
          <a:prstGeom prst="rect">
            <a:avLst/>
          </a:prstGeom>
        </p:spPr>
        <p:txBody>
          <a:bodyPr wrap="square">
            <a:spAutoFit/>
          </a:bodyPr>
          <a:lstStyle/>
          <a:p>
            <a:pPr algn="ctr">
              <a:lnSpc>
                <a:spcPct val="130000"/>
              </a:lnSpc>
            </a:pPr>
            <a:r>
              <a:rPr lang="uk-UA" sz="3200" b="1" dirty="0" smtClean="0">
                <a:ln w="1905">
                  <a:solidFill>
                    <a:schemeClr val="accent2">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pitchFamily="18" charset="0"/>
              </a:rPr>
              <a:t>З джерелами, представленими на віртуальній виставці, ви можете ознайомитися в </a:t>
            </a:r>
            <a:r>
              <a:rPr lang="uk-UA" sz="3200" b="1" dirty="0" smtClean="0">
                <a:ln w="1905">
                  <a:solidFill>
                    <a:schemeClr val="accent2">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pitchFamily="18" charset="0"/>
                <a:hlinkClick r:id="rId3"/>
              </a:rPr>
              <a:t>електронному каталозі </a:t>
            </a:r>
            <a:r>
              <a:rPr lang="uk-UA" sz="3200" b="1" dirty="0" smtClean="0">
                <a:ln w="1905">
                  <a:solidFill>
                    <a:schemeClr val="accent2">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pitchFamily="18" charset="0"/>
              </a:rPr>
              <a:t> науково-технічної бібліотеки ВНТУ,</a:t>
            </a:r>
          </a:p>
          <a:p>
            <a:pPr algn="ctr">
              <a:lnSpc>
                <a:spcPct val="130000"/>
              </a:lnSpc>
            </a:pPr>
            <a:r>
              <a:rPr lang="uk-UA" sz="3200" b="1" dirty="0" smtClean="0">
                <a:ln w="1905">
                  <a:solidFill>
                    <a:schemeClr val="accent2">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pitchFamily="18" charset="0"/>
              </a:rPr>
              <a:t>в </a:t>
            </a:r>
            <a:r>
              <a:rPr lang="uk-UA" sz="3200" b="1" dirty="0" smtClean="0">
                <a:ln w="1905">
                  <a:solidFill>
                    <a:schemeClr val="accent2">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pitchFamily="18" charset="0"/>
                <a:hlinkClick r:id="rId4"/>
              </a:rPr>
              <a:t>університетському </a:t>
            </a:r>
            <a:r>
              <a:rPr lang="uk-UA" sz="3200" b="1" dirty="0" err="1" smtClean="0">
                <a:ln w="1905">
                  <a:solidFill>
                    <a:schemeClr val="accent2">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pitchFamily="18" charset="0"/>
                <a:hlinkClick r:id="rId4"/>
              </a:rPr>
              <a:t>репозитарії</a:t>
            </a:r>
            <a:endParaRPr lang="uk-UA" sz="3200" b="1" dirty="0" smtClean="0">
              <a:ln w="1905">
                <a:solidFill>
                  <a:schemeClr val="accent2">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pitchFamily="18" charset="0"/>
            </a:endParaRPr>
          </a:p>
          <a:p>
            <a:pPr algn="ctr">
              <a:lnSpc>
                <a:spcPct val="130000"/>
              </a:lnSpc>
            </a:pPr>
            <a:r>
              <a:rPr lang="uk-UA" sz="3200" b="1" dirty="0" smtClean="0">
                <a:ln w="1905">
                  <a:solidFill>
                    <a:schemeClr val="accent2">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pitchFamily="18" charset="0"/>
              </a:rPr>
              <a:t>та на офіційному сайті </a:t>
            </a:r>
          </a:p>
          <a:p>
            <a:pPr algn="ctr">
              <a:lnSpc>
                <a:spcPct val="130000"/>
              </a:lnSpc>
            </a:pPr>
            <a:r>
              <a:rPr lang="uk-UA" sz="3200" b="1" dirty="0" smtClean="0">
                <a:ln w="1905">
                  <a:solidFill>
                    <a:schemeClr val="accent2">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pitchFamily="18" charset="0"/>
                <a:hlinkClick r:id="rId5"/>
              </a:rPr>
              <a:t>Кухарчука Василя Васильовича</a:t>
            </a:r>
            <a:endParaRPr lang="uk-UA" sz="3200" dirty="0">
              <a:latin typeface="Century"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sp>
        <p:nvSpPr>
          <p:cNvPr id="3" name="Прямоугольник 2"/>
          <p:cNvSpPr/>
          <p:nvPr/>
        </p:nvSpPr>
        <p:spPr>
          <a:xfrm>
            <a:off x="428596" y="642918"/>
            <a:ext cx="7929618" cy="1569660"/>
          </a:xfrm>
          <a:prstGeom prst="rect">
            <a:avLst/>
          </a:prstGeom>
        </p:spPr>
        <p:txBody>
          <a:bodyPr wrap="square">
            <a:spAutoFit/>
          </a:bodyPr>
          <a:lstStyle/>
          <a:p>
            <a:pPr lvl="0"/>
            <a:r>
              <a:rPr lang="uk-UA" sz="4800" b="1" dirty="0"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Georgia" pitchFamily="18" charset="0"/>
              </a:rPr>
              <a:t>Приємного </a:t>
            </a:r>
          </a:p>
          <a:p>
            <a:pPr lvl="0"/>
            <a:r>
              <a:rPr lang="uk-UA" sz="4800" b="1" dirty="0"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Georgia" pitchFamily="18" charset="0"/>
              </a:rPr>
              <a:t>                        перегляду!</a:t>
            </a:r>
            <a:endParaRPr lang="ru-RU" sz="48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Georgia" pitchFamily="18" charset="0"/>
            </a:endParaRPr>
          </a:p>
        </p:txBody>
      </p:sp>
      <p:sp>
        <p:nvSpPr>
          <p:cNvPr id="4" name="Прямоугольник 3"/>
          <p:cNvSpPr/>
          <p:nvPr/>
        </p:nvSpPr>
        <p:spPr>
          <a:xfrm>
            <a:off x="0" y="2828836"/>
            <a:ext cx="8929718" cy="2246769"/>
          </a:xfrm>
          <a:prstGeom prst="rect">
            <a:avLst/>
          </a:prstGeom>
        </p:spPr>
        <p:txBody>
          <a:bodyPr wrap="square">
            <a:spAutoFit/>
          </a:bodyPr>
          <a:lstStyle/>
          <a:p>
            <a:pPr lvl="0" algn="r"/>
            <a:r>
              <a:rPr lang="uk-UA" sz="2800" b="1" dirty="0" smtClean="0">
                <a:ln w="1905">
                  <a:solidFill>
                    <a:schemeClr val="accent2">
                      <a:lumMod val="75000"/>
                    </a:schemeClr>
                  </a:solidFill>
                </a:ln>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Georgia" pitchFamily="18" charset="0"/>
              </a:rPr>
              <a:t>Виставку  підготувала </a:t>
            </a:r>
          </a:p>
          <a:p>
            <a:pPr lvl="0" algn="r"/>
            <a:r>
              <a:rPr lang="uk-UA" sz="2800" b="1" dirty="0" smtClean="0">
                <a:ln w="1905">
                  <a:solidFill>
                    <a:schemeClr val="accent2">
                      <a:lumMod val="75000"/>
                    </a:schemeClr>
                  </a:solidFill>
                </a:ln>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Georgia" pitchFamily="18" charset="0"/>
              </a:rPr>
              <a:t>та  оформила </a:t>
            </a:r>
          </a:p>
          <a:p>
            <a:pPr lvl="0" algn="r"/>
            <a:r>
              <a:rPr lang="uk-UA" sz="2800" b="1" dirty="0" smtClean="0">
                <a:ln w="1905">
                  <a:solidFill>
                    <a:schemeClr val="accent2">
                      <a:lumMod val="75000"/>
                    </a:schemeClr>
                  </a:solidFill>
                </a:ln>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Georgia" pitchFamily="18" charset="0"/>
              </a:rPr>
              <a:t>зав.  відділу  наукової  інформації </a:t>
            </a:r>
          </a:p>
          <a:p>
            <a:pPr lvl="0" algn="r"/>
            <a:r>
              <a:rPr lang="uk-UA" sz="2800" b="1" dirty="0" smtClean="0">
                <a:ln w="1905">
                  <a:solidFill>
                    <a:schemeClr val="accent2">
                      <a:lumMod val="75000"/>
                    </a:schemeClr>
                  </a:solidFill>
                </a:ln>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Georgia" pitchFamily="18" charset="0"/>
              </a:rPr>
              <a:t>та  бібліографії</a:t>
            </a:r>
            <a:r>
              <a:rPr lang="uk-UA" sz="2800" b="1" dirty="0"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Georgia" pitchFamily="18" charset="0"/>
              </a:rPr>
              <a:t>  </a:t>
            </a:r>
            <a:r>
              <a:rPr lang="uk-UA" sz="2800" b="1" dirty="0"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Georgia" pitchFamily="18" charset="0"/>
                <a:hlinkClick r:id="rId3"/>
              </a:rPr>
              <a:t>НТБ ВНТУ </a:t>
            </a:r>
            <a:endParaRPr lang="uk-UA" sz="2800" b="1" dirty="0"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Georgia" pitchFamily="18" charset="0"/>
            </a:endParaRPr>
          </a:p>
          <a:p>
            <a:pPr lvl="0" algn="r"/>
            <a:r>
              <a:rPr lang="uk-UA" sz="2800" b="1" dirty="0" smtClean="0">
                <a:ln w="1905">
                  <a:solidFill>
                    <a:schemeClr val="accent2">
                      <a:lumMod val="75000"/>
                    </a:schemeClr>
                  </a:solidFill>
                </a:ln>
                <a:solidFill>
                  <a:srgbClr val="C00000"/>
                </a:solidFill>
                <a:effectLst>
                  <a:innerShdw blurRad="69850" dist="43180" dir="5400000">
                    <a:srgbClr val="000000">
                      <a:alpha val="65000"/>
                    </a:srgbClr>
                  </a:innerShdw>
                </a:effectLst>
                <a:latin typeface="Georgia" pitchFamily="18" charset="0"/>
              </a:rPr>
              <a:t>Н. О.  </a:t>
            </a:r>
            <a:r>
              <a:rPr lang="uk-UA" sz="2800" b="1" dirty="0" err="1" smtClean="0">
                <a:ln w="1905">
                  <a:solidFill>
                    <a:schemeClr val="accent2">
                      <a:lumMod val="75000"/>
                    </a:schemeClr>
                  </a:solidFill>
                </a:ln>
                <a:solidFill>
                  <a:srgbClr val="C00000"/>
                </a:solidFill>
                <a:effectLst>
                  <a:innerShdw blurRad="69850" dist="43180" dir="5400000">
                    <a:srgbClr val="000000">
                      <a:alpha val="65000"/>
                    </a:srgbClr>
                  </a:innerShdw>
                </a:effectLst>
                <a:latin typeface="Georgia" pitchFamily="18" charset="0"/>
              </a:rPr>
              <a:t>Тарануха</a:t>
            </a:r>
            <a:endParaRPr lang="ru-RU" sz="2800" b="1" dirty="0" smtClean="0">
              <a:ln w="1905">
                <a:solidFill>
                  <a:schemeClr val="accent2">
                    <a:lumMod val="75000"/>
                  </a:schemeClr>
                </a:solidFill>
              </a:ln>
              <a:solidFill>
                <a:srgbClr val="C00000"/>
              </a:solidFill>
              <a:effectLst>
                <a:innerShdw blurRad="69850" dist="43180" dir="5400000">
                  <a:srgbClr val="000000">
                    <a:alpha val="65000"/>
                  </a:srgbClr>
                </a:innerShdw>
              </a:effectLst>
              <a:latin typeface="Georgia" pitchFamily="18" charset="0"/>
            </a:endParaRPr>
          </a:p>
        </p:txBody>
      </p:sp>
      <p:pic>
        <p:nvPicPr>
          <p:cNvPr id="5" name="Рисунок 4" descr="Логотип НТБ ВНТУ.png">
            <a:hlinkClick r:id="rId3"/>
          </p:cNvPr>
          <p:cNvPicPr>
            <a:picLocks noChangeAspect="1"/>
          </p:cNvPicPr>
          <p:nvPr/>
        </p:nvPicPr>
        <p:blipFill>
          <a:blip r:embed="rId4"/>
          <a:stretch>
            <a:fillRect/>
          </a:stretch>
        </p:blipFill>
        <p:spPr>
          <a:xfrm>
            <a:off x="357158" y="5072074"/>
            <a:ext cx="1586493" cy="1586493"/>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sp>
        <p:nvSpPr>
          <p:cNvPr id="3" name="Прямоугольник 2"/>
          <p:cNvSpPr/>
          <p:nvPr/>
        </p:nvSpPr>
        <p:spPr>
          <a:xfrm>
            <a:off x="142844" y="182154"/>
            <a:ext cx="8001056" cy="5312223"/>
          </a:xfrm>
          <a:prstGeom prst="rect">
            <a:avLst/>
          </a:prstGeom>
        </p:spPr>
        <p:txBody>
          <a:bodyPr wrap="square">
            <a:spAutoFit/>
          </a:bodyPr>
          <a:lstStyle/>
          <a:p>
            <a:pPr algn="just">
              <a:lnSpc>
                <a:spcPct val="120000"/>
              </a:lnSpc>
              <a:spcAft>
                <a:spcPts val="1200"/>
              </a:spcAft>
            </a:pPr>
            <a:r>
              <a:rPr lang="uk-UA" sz="1900" dirty="0" smtClean="0">
                <a:solidFill>
                  <a:schemeClr val="tx2">
                    <a:lumMod val="50000"/>
                  </a:schemeClr>
                </a:solidFill>
                <a:effectLst>
                  <a:glow rad="139700">
                    <a:schemeClr val="accent3">
                      <a:satMod val="175000"/>
                      <a:alpha val="40000"/>
                    </a:schemeClr>
                  </a:glow>
                </a:effectLst>
                <a:latin typeface="Century" pitchFamily="18" charset="0"/>
                <a:cs typeface="Times New Roman" pitchFamily="18" charset="0"/>
              </a:rPr>
              <a:t>З</a:t>
            </a:r>
            <a:r>
              <a:rPr lang="uk-UA" sz="1900" dirty="0" smtClean="0">
                <a:solidFill>
                  <a:schemeClr val="tx2">
                    <a:lumMod val="75000"/>
                  </a:schemeClr>
                </a:solidFill>
                <a:effectLst>
                  <a:glow rad="139700">
                    <a:schemeClr val="accent3">
                      <a:satMod val="175000"/>
                      <a:alpha val="40000"/>
                    </a:schemeClr>
                  </a:glow>
                </a:effectLst>
                <a:latin typeface="Century" pitchFamily="18" charset="0"/>
                <a:cs typeface="Times New Roman" pitchFamily="18" charset="0"/>
              </a:rPr>
              <a:t> </a:t>
            </a:r>
            <a:r>
              <a:rPr lang="uk-UA" sz="1900" b="1" dirty="0" smtClean="0">
                <a:solidFill>
                  <a:srgbClr val="FF0000"/>
                </a:solidFill>
                <a:effectLst>
                  <a:glow rad="228600">
                    <a:schemeClr val="accent3">
                      <a:satMod val="175000"/>
                      <a:alpha val="40000"/>
                    </a:schemeClr>
                  </a:glow>
                </a:effectLst>
                <a:latin typeface="Century" pitchFamily="18" charset="0"/>
              </a:rPr>
              <a:t>1983</a:t>
            </a:r>
            <a:r>
              <a:rPr lang="uk-UA" sz="1900" dirty="0" smtClean="0">
                <a:solidFill>
                  <a:schemeClr val="tx2">
                    <a:lumMod val="75000"/>
                  </a:schemeClr>
                </a:solidFill>
                <a:effectLst>
                  <a:glow rad="139700">
                    <a:schemeClr val="accent3">
                      <a:satMod val="175000"/>
                      <a:alpha val="40000"/>
                    </a:schemeClr>
                  </a:glow>
                </a:effectLst>
                <a:latin typeface="Century" pitchFamily="18" charset="0"/>
                <a:cs typeface="Times New Roman" pitchFamily="18" charset="0"/>
              </a:rPr>
              <a:t> </a:t>
            </a:r>
            <a:r>
              <a:rPr lang="uk-UA" sz="1900" dirty="0" smtClean="0">
                <a:solidFill>
                  <a:schemeClr val="tx2">
                    <a:lumMod val="50000"/>
                  </a:schemeClr>
                </a:solidFill>
                <a:effectLst>
                  <a:glow rad="139700">
                    <a:schemeClr val="accent3">
                      <a:satMod val="175000"/>
                      <a:alpha val="40000"/>
                    </a:schemeClr>
                  </a:glow>
                </a:effectLst>
                <a:latin typeface="Century" pitchFamily="18" charset="0"/>
                <a:cs typeface="Times New Roman" pitchFamily="18" charset="0"/>
              </a:rPr>
              <a:t>по</a:t>
            </a:r>
            <a:r>
              <a:rPr lang="uk-UA" sz="1900" dirty="0" smtClean="0">
                <a:solidFill>
                  <a:schemeClr val="tx2">
                    <a:lumMod val="75000"/>
                  </a:schemeClr>
                </a:solidFill>
                <a:effectLst>
                  <a:glow rad="139700">
                    <a:schemeClr val="accent3">
                      <a:satMod val="175000"/>
                      <a:alpha val="40000"/>
                    </a:schemeClr>
                  </a:glow>
                </a:effectLst>
                <a:latin typeface="Century" pitchFamily="18" charset="0"/>
                <a:cs typeface="Times New Roman" pitchFamily="18" charset="0"/>
              </a:rPr>
              <a:t> </a:t>
            </a:r>
            <a:r>
              <a:rPr lang="uk-UA" sz="1900" b="1" dirty="0" smtClean="0">
                <a:solidFill>
                  <a:srgbClr val="FF0000"/>
                </a:solidFill>
                <a:effectLst>
                  <a:glow rad="228600">
                    <a:schemeClr val="accent3">
                      <a:satMod val="175000"/>
                      <a:alpha val="40000"/>
                    </a:schemeClr>
                  </a:glow>
                </a:effectLst>
                <a:latin typeface="Century" pitchFamily="18" charset="0"/>
              </a:rPr>
              <a:t>1987</a:t>
            </a:r>
            <a:r>
              <a:rPr lang="uk-UA" sz="1900" dirty="0" smtClean="0">
                <a:solidFill>
                  <a:schemeClr val="tx2">
                    <a:lumMod val="75000"/>
                  </a:schemeClr>
                </a:solidFill>
                <a:effectLst>
                  <a:glow rad="139700">
                    <a:schemeClr val="accent3">
                      <a:satMod val="175000"/>
                      <a:alpha val="40000"/>
                    </a:schemeClr>
                  </a:glow>
                </a:effectLst>
                <a:latin typeface="Century" pitchFamily="18" charset="0"/>
                <a:cs typeface="Times New Roman" pitchFamily="18" charset="0"/>
              </a:rPr>
              <a:t> </a:t>
            </a:r>
            <a:r>
              <a:rPr lang="uk-UA" sz="1900" dirty="0" smtClean="0">
                <a:solidFill>
                  <a:schemeClr val="tx2">
                    <a:lumMod val="50000"/>
                  </a:schemeClr>
                </a:solidFill>
                <a:effectLst>
                  <a:glow rad="139700">
                    <a:schemeClr val="accent3">
                      <a:satMod val="175000"/>
                      <a:alpha val="40000"/>
                    </a:schemeClr>
                  </a:glow>
                </a:effectLst>
                <a:latin typeface="Century" pitchFamily="18" charset="0"/>
                <a:cs typeface="Times New Roman" pitchFamily="18" charset="0"/>
              </a:rPr>
              <a:t>рр. </a:t>
            </a:r>
            <a:r>
              <a:rPr lang="uk-UA" sz="1900" dirty="0" smtClean="0">
                <a:solidFill>
                  <a:schemeClr val="tx2">
                    <a:lumMod val="50000"/>
                  </a:schemeClr>
                </a:solidFill>
                <a:effectLst>
                  <a:glow rad="101600">
                    <a:schemeClr val="accent3">
                      <a:satMod val="175000"/>
                      <a:alpha val="40000"/>
                    </a:schemeClr>
                  </a:glow>
                </a:effectLst>
                <a:latin typeface="Century" pitchFamily="18" charset="0"/>
                <a:cs typeface="Times New Roman" pitchFamily="18" charset="0"/>
              </a:rPr>
              <a:t>навчався в аспірантурі при Вінницькому політехнічному інституті, де й залишився працювати. Спочатку – на посадах асистента, старшого викладача, доцента кафедри автоматики та інформаційно-вимірювальної техніки, а з </a:t>
            </a:r>
            <a:r>
              <a:rPr lang="uk-UA" sz="1900" b="1" dirty="0" smtClean="0">
                <a:solidFill>
                  <a:srgbClr val="FF0000"/>
                </a:solidFill>
                <a:effectLst>
                  <a:glow rad="101600">
                    <a:schemeClr val="accent3">
                      <a:satMod val="175000"/>
                      <a:alpha val="40000"/>
                    </a:schemeClr>
                  </a:glow>
                </a:effectLst>
                <a:latin typeface="Century" pitchFamily="18" charset="0"/>
              </a:rPr>
              <a:t>1995</a:t>
            </a:r>
            <a:r>
              <a:rPr lang="uk-UA" sz="1900" dirty="0" smtClean="0">
                <a:solidFill>
                  <a:schemeClr val="tx2">
                    <a:lumMod val="75000"/>
                  </a:schemeClr>
                </a:solidFill>
                <a:effectLst>
                  <a:glow rad="101600">
                    <a:schemeClr val="accent3">
                      <a:satMod val="175000"/>
                      <a:alpha val="40000"/>
                    </a:schemeClr>
                  </a:glow>
                </a:effectLst>
                <a:latin typeface="Century" pitchFamily="18" charset="0"/>
                <a:cs typeface="Times New Roman" pitchFamily="18" charset="0"/>
              </a:rPr>
              <a:t> </a:t>
            </a:r>
            <a:r>
              <a:rPr lang="uk-UA" sz="1900" dirty="0" smtClean="0">
                <a:solidFill>
                  <a:schemeClr val="tx2">
                    <a:lumMod val="50000"/>
                  </a:schemeClr>
                </a:solidFill>
                <a:effectLst>
                  <a:glow rad="101600">
                    <a:schemeClr val="accent3">
                      <a:satMod val="175000"/>
                      <a:alpha val="40000"/>
                    </a:schemeClr>
                  </a:glow>
                </a:effectLst>
                <a:latin typeface="Century" pitchFamily="18" charset="0"/>
                <a:cs typeface="Times New Roman" pitchFamily="18" charset="0"/>
              </a:rPr>
              <a:t>р. на посадах доцента та професора кафедри метрології та промислової автоматики. </a:t>
            </a:r>
          </a:p>
          <a:p>
            <a:pPr algn="just">
              <a:lnSpc>
                <a:spcPct val="120000"/>
              </a:lnSpc>
              <a:spcAft>
                <a:spcPts val="1200"/>
              </a:spcAft>
            </a:pPr>
            <a:r>
              <a:rPr lang="uk-UA" sz="1900" dirty="0" smtClean="0">
                <a:solidFill>
                  <a:schemeClr val="tx2">
                    <a:lumMod val="50000"/>
                  </a:schemeClr>
                </a:solidFill>
                <a:effectLst>
                  <a:glow rad="101600">
                    <a:schemeClr val="accent3">
                      <a:satMod val="175000"/>
                      <a:alpha val="40000"/>
                    </a:schemeClr>
                  </a:glow>
                </a:effectLst>
                <a:latin typeface="Century" pitchFamily="18" charset="0"/>
                <a:cs typeface="Times New Roman" pitchFamily="18" charset="0"/>
              </a:rPr>
              <a:t>У</a:t>
            </a:r>
            <a:r>
              <a:rPr lang="uk-UA" sz="1900" dirty="0" smtClean="0">
                <a:solidFill>
                  <a:schemeClr val="tx2">
                    <a:lumMod val="75000"/>
                  </a:schemeClr>
                </a:solidFill>
                <a:effectLst>
                  <a:glow rad="101600">
                    <a:schemeClr val="accent3">
                      <a:satMod val="175000"/>
                      <a:alpha val="40000"/>
                    </a:schemeClr>
                  </a:glow>
                </a:effectLst>
                <a:latin typeface="Century" pitchFamily="18" charset="0"/>
                <a:cs typeface="Times New Roman" pitchFamily="18" charset="0"/>
              </a:rPr>
              <a:t> </a:t>
            </a:r>
            <a:r>
              <a:rPr lang="uk-UA" sz="1900" b="1" dirty="0" smtClean="0">
                <a:solidFill>
                  <a:srgbClr val="FF0000"/>
                </a:solidFill>
                <a:effectLst>
                  <a:glow rad="101600">
                    <a:schemeClr val="accent3">
                      <a:satMod val="175000"/>
                      <a:alpha val="40000"/>
                    </a:schemeClr>
                  </a:glow>
                </a:effectLst>
                <a:latin typeface="Century" pitchFamily="18" charset="0"/>
              </a:rPr>
              <a:t>1988</a:t>
            </a:r>
            <a:r>
              <a:rPr lang="uk-UA" sz="1900" dirty="0" smtClean="0">
                <a:solidFill>
                  <a:schemeClr val="tx2">
                    <a:lumMod val="75000"/>
                  </a:schemeClr>
                </a:solidFill>
                <a:effectLst>
                  <a:glow rad="101600">
                    <a:schemeClr val="accent3">
                      <a:satMod val="175000"/>
                      <a:alpha val="40000"/>
                    </a:schemeClr>
                  </a:glow>
                </a:effectLst>
                <a:latin typeface="Century" pitchFamily="18" charset="0"/>
                <a:cs typeface="Times New Roman" pitchFamily="18" charset="0"/>
              </a:rPr>
              <a:t> </a:t>
            </a:r>
            <a:r>
              <a:rPr lang="uk-UA" sz="1900" dirty="0" smtClean="0">
                <a:solidFill>
                  <a:schemeClr val="tx2">
                    <a:lumMod val="50000"/>
                  </a:schemeClr>
                </a:solidFill>
                <a:effectLst>
                  <a:glow rad="101600">
                    <a:schemeClr val="accent3">
                      <a:satMod val="175000"/>
                      <a:alpha val="40000"/>
                    </a:schemeClr>
                  </a:glow>
                </a:effectLst>
                <a:latin typeface="Century" pitchFamily="18" charset="0"/>
                <a:cs typeface="Times New Roman" pitchFamily="18" charset="0"/>
              </a:rPr>
              <a:t>році захистив кандидатську, а в </a:t>
            </a:r>
            <a:r>
              <a:rPr lang="uk-UA" sz="1900" b="1" dirty="0" smtClean="0">
                <a:solidFill>
                  <a:srgbClr val="FF0000"/>
                </a:solidFill>
                <a:effectLst>
                  <a:glow rad="101600">
                    <a:schemeClr val="accent3">
                      <a:satMod val="175000"/>
                      <a:alpha val="40000"/>
                    </a:schemeClr>
                  </a:glow>
                </a:effectLst>
                <a:latin typeface="Century" pitchFamily="18" charset="0"/>
              </a:rPr>
              <a:t>1999</a:t>
            </a:r>
            <a:r>
              <a:rPr lang="uk-UA" sz="1900" dirty="0" smtClean="0">
                <a:solidFill>
                  <a:schemeClr val="tx2">
                    <a:lumMod val="75000"/>
                  </a:schemeClr>
                </a:solidFill>
                <a:effectLst>
                  <a:glow rad="101600">
                    <a:schemeClr val="accent3">
                      <a:satMod val="175000"/>
                      <a:alpha val="40000"/>
                    </a:schemeClr>
                  </a:glow>
                </a:effectLst>
                <a:latin typeface="Century" pitchFamily="18" charset="0"/>
                <a:cs typeface="Times New Roman" pitchFamily="18" charset="0"/>
              </a:rPr>
              <a:t> </a:t>
            </a:r>
            <a:r>
              <a:rPr lang="uk-UA" sz="1900" dirty="0" smtClean="0">
                <a:solidFill>
                  <a:schemeClr val="tx2">
                    <a:lumMod val="50000"/>
                  </a:schemeClr>
                </a:solidFill>
                <a:effectLst>
                  <a:glow rad="101600">
                    <a:schemeClr val="accent3">
                      <a:satMod val="175000"/>
                      <a:alpha val="40000"/>
                    </a:schemeClr>
                  </a:glow>
                </a:effectLst>
                <a:latin typeface="Century" pitchFamily="18" charset="0"/>
                <a:cs typeface="Times New Roman" pitchFamily="18" charset="0"/>
              </a:rPr>
              <a:t>році докторську дисертацію у Вінницькому державному технічному університеті за спеціальністю 05.11.13 – прилади і методи контролю та визначення складу речовин. </a:t>
            </a:r>
          </a:p>
          <a:p>
            <a:pPr algn="just">
              <a:lnSpc>
                <a:spcPct val="120000"/>
              </a:lnSpc>
              <a:spcAft>
                <a:spcPts val="1200"/>
              </a:spcAft>
            </a:pPr>
            <a:r>
              <a:rPr lang="uk-UA" sz="1900" dirty="0" smtClean="0">
                <a:solidFill>
                  <a:schemeClr val="tx2">
                    <a:lumMod val="50000"/>
                  </a:schemeClr>
                </a:solidFill>
                <a:effectLst>
                  <a:glow rad="101600">
                    <a:schemeClr val="accent3">
                      <a:satMod val="175000"/>
                      <a:alpha val="40000"/>
                    </a:schemeClr>
                  </a:glow>
                </a:effectLst>
                <a:latin typeface="Century" pitchFamily="18" charset="0"/>
                <a:cs typeface="Times New Roman" pitchFamily="18" charset="0"/>
              </a:rPr>
              <a:t>З</a:t>
            </a:r>
            <a:r>
              <a:rPr lang="uk-UA" sz="1900" dirty="0" smtClean="0">
                <a:solidFill>
                  <a:schemeClr val="tx2">
                    <a:lumMod val="75000"/>
                  </a:schemeClr>
                </a:solidFill>
                <a:effectLst>
                  <a:glow rad="101600">
                    <a:schemeClr val="accent3">
                      <a:satMod val="175000"/>
                      <a:alpha val="40000"/>
                    </a:schemeClr>
                  </a:glow>
                </a:effectLst>
                <a:latin typeface="Century" pitchFamily="18" charset="0"/>
                <a:cs typeface="Times New Roman" pitchFamily="18" charset="0"/>
              </a:rPr>
              <a:t> </a:t>
            </a:r>
            <a:r>
              <a:rPr lang="uk-UA" sz="1900" b="1" dirty="0" smtClean="0">
                <a:solidFill>
                  <a:srgbClr val="FF0000"/>
                </a:solidFill>
                <a:effectLst>
                  <a:glow rad="101600">
                    <a:schemeClr val="accent3">
                      <a:satMod val="175000"/>
                      <a:alpha val="40000"/>
                    </a:schemeClr>
                  </a:glow>
                </a:effectLst>
                <a:latin typeface="Century" pitchFamily="18" charset="0"/>
              </a:rPr>
              <a:t>2001</a:t>
            </a:r>
            <a:r>
              <a:rPr lang="uk-UA" sz="1900" dirty="0" smtClean="0">
                <a:solidFill>
                  <a:schemeClr val="tx2">
                    <a:lumMod val="75000"/>
                  </a:schemeClr>
                </a:solidFill>
                <a:effectLst>
                  <a:glow rad="101600">
                    <a:schemeClr val="accent3">
                      <a:satMod val="175000"/>
                      <a:alpha val="40000"/>
                    </a:schemeClr>
                  </a:glow>
                </a:effectLst>
                <a:latin typeface="Century" pitchFamily="18" charset="0"/>
                <a:cs typeface="Times New Roman" pitchFamily="18" charset="0"/>
              </a:rPr>
              <a:t> </a:t>
            </a:r>
            <a:r>
              <a:rPr lang="uk-UA" sz="1900" dirty="0" smtClean="0">
                <a:solidFill>
                  <a:schemeClr val="tx2">
                    <a:lumMod val="50000"/>
                  </a:schemeClr>
                </a:solidFill>
                <a:effectLst>
                  <a:glow rad="101600">
                    <a:schemeClr val="accent3">
                      <a:satMod val="175000"/>
                      <a:alpha val="40000"/>
                    </a:schemeClr>
                  </a:glow>
                </a:effectLst>
                <a:latin typeface="Century" pitchFamily="18" charset="0"/>
                <a:cs typeface="Times New Roman" pitchFamily="18" charset="0"/>
              </a:rPr>
              <a:t>року і по теперішній час завідує кафедрою теоретичної електротехніки та електричних вимірювань факультету електроенергетики та електромеханіки Вінницького національного технічного університету.</a:t>
            </a:r>
            <a:endParaRPr lang="uk-UA" sz="1900" dirty="0">
              <a:solidFill>
                <a:schemeClr val="tx2">
                  <a:lumMod val="50000"/>
                </a:schemeClr>
              </a:solidFill>
              <a:effectLst>
                <a:glow rad="101600">
                  <a:schemeClr val="accent3">
                    <a:satMod val="175000"/>
                    <a:alpha val="40000"/>
                  </a:schemeClr>
                </a:glo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sp>
        <p:nvSpPr>
          <p:cNvPr id="3" name="TextBox 2"/>
          <p:cNvSpPr txBox="1"/>
          <p:nvPr/>
        </p:nvSpPr>
        <p:spPr>
          <a:xfrm>
            <a:off x="2285984" y="-24"/>
            <a:ext cx="4612160" cy="646331"/>
          </a:xfrm>
          <a:prstGeom prst="rect">
            <a:avLst/>
          </a:prstGeom>
          <a:noFill/>
        </p:spPr>
        <p:txBody>
          <a:bodyPr wrap="none" rtlCol="0">
            <a:spAutoFit/>
          </a:bodyPr>
          <a:lstStyle/>
          <a:p>
            <a:r>
              <a:rPr lang="uk-UA"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Звання та нагороди</a:t>
            </a:r>
            <a:endParaRPr lang="ru-RU"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endParaRPr>
          </a:p>
        </p:txBody>
      </p:sp>
      <p:sp>
        <p:nvSpPr>
          <p:cNvPr id="4" name="TextBox 3"/>
          <p:cNvSpPr txBox="1"/>
          <p:nvPr/>
        </p:nvSpPr>
        <p:spPr>
          <a:xfrm>
            <a:off x="142844" y="854405"/>
            <a:ext cx="8429684" cy="4967514"/>
          </a:xfrm>
          <a:prstGeom prst="rect">
            <a:avLst/>
          </a:prstGeom>
          <a:noFill/>
        </p:spPr>
        <p:txBody>
          <a:bodyPr wrap="square" rtlCol="0">
            <a:spAutoFit/>
          </a:bodyPr>
          <a:lstStyle/>
          <a:p>
            <a:pPr>
              <a:lnSpc>
                <a:spcPct val="120000"/>
              </a:lnSpc>
            </a:pPr>
            <a:r>
              <a:rPr lang="uk-UA" sz="2400" b="1" dirty="0" smtClean="0">
                <a:solidFill>
                  <a:srgbClr val="FF0000"/>
                </a:solidFill>
                <a:effectLst>
                  <a:glow rad="228600">
                    <a:schemeClr val="accent3">
                      <a:satMod val="175000"/>
                      <a:alpha val="40000"/>
                    </a:schemeClr>
                  </a:glow>
                </a:effectLst>
                <a:latin typeface="Century" pitchFamily="18" charset="0"/>
              </a:rPr>
              <a:t>1988</a:t>
            </a:r>
            <a:r>
              <a:rPr lang="uk-UA" sz="2400" dirty="0" smtClean="0">
                <a:effectLst>
                  <a:glow rad="228600">
                    <a:schemeClr val="accent3">
                      <a:satMod val="175000"/>
                      <a:alpha val="40000"/>
                    </a:schemeClr>
                  </a:glow>
                </a:effectLst>
                <a:latin typeface="Century" pitchFamily="18" charset="0"/>
              </a:rPr>
              <a:t> </a:t>
            </a:r>
            <a:r>
              <a:rPr lang="uk-UA" sz="2400" dirty="0" smtClean="0">
                <a:solidFill>
                  <a:schemeClr val="tx2">
                    <a:lumMod val="50000"/>
                  </a:schemeClr>
                </a:solidFill>
                <a:effectLst>
                  <a:glow rad="228600">
                    <a:schemeClr val="accent3">
                      <a:satMod val="175000"/>
                      <a:alpha val="40000"/>
                    </a:schemeClr>
                  </a:glow>
                </a:effectLst>
                <a:latin typeface="Century" pitchFamily="18" charset="0"/>
              </a:rPr>
              <a:t>р. – кандидат технічних наук ;</a:t>
            </a:r>
            <a:r>
              <a:rPr lang="uk-UA" sz="2400" dirty="0" smtClean="0">
                <a:effectLst>
                  <a:glow rad="228600">
                    <a:schemeClr val="accent3">
                      <a:satMod val="175000"/>
                      <a:alpha val="40000"/>
                    </a:schemeClr>
                  </a:glow>
                </a:effectLst>
                <a:latin typeface="Century" pitchFamily="18" charset="0"/>
              </a:rPr>
              <a:t>       </a:t>
            </a:r>
          </a:p>
          <a:p>
            <a:pPr marL="1339850" indent="-1339850">
              <a:lnSpc>
                <a:spcPct val="120000"/>
              </a:lnSpc>
            </a:pPr>
            <a:r>
              <a:rPr lang="uk-UA" sz="2400" b="1" dirty="0" smtClean="0">
                <a:solidFill>
                  <a:srgbClr val="FF0000"/>
                </a:solidFill>
                <a:effectLst>
                  <a:glow rad="228600">
                    <a:schemeClr val="accent3">
                      <a:satMod val="175000"/>
                      <a:alpha val="40000"/>
                    </a:schemeClr>
                  </a:glow>
                </a:effectLst>
                <a:latin typeface="Century" pitchFamily="18" charset="0"/>
              </a:rPr>
              <a:t>1990</a:t>
            </a:r>
            <a:r>
              <a:rPr lang="uk-UA" sz="2400" dirty="0" smtClean="0">
                <a:effectLst>
                  <a:glow rad="228600">
                    <a:schemeClr val="accent3">
                      <a:satMod val="175000"/>
                      <a:alpha val="40000"/>
                    </a:schemeClr>
                  </a:glow>
                </a:effectLst>
                <a:latin typeface="Century" pitchFamily="18" charset="0"/>
              </a:rPr>
              <a:t> </a:t>
            </a:r>
            <a:r>
              <a:rPr lang="uk-UA" sz="2400" dirty="0" smtClean="0">
                <a:solidFill>
                  <a:schemeClr val="tx2">
                    <a:lumMod val="50000"/>
                  </a:schemeClr>
                </a:solidFill>
                <a:effectLst>
                  <a:glow rad="228600">
                    <a:schemeClr val="accent3">
                      <a:satMod val="175000"/>
                      <a:alpha val="40000"/>
                    </a:schemeClr>
                  </a:glow>
                </a:effectLst>
                <a:latin typeface="Century" pitchFamily="18" charset="0"/>
              </a:rPr>
              <a:t>р. – доцент каф. автоматики та інформаційно-вимірювальної техніки;</a:t>
            </a:r>
          </a:p>
          <a:p>
            <a:pPr marL="1339850" indent="-1339850">
              <a:lnSpc>
                <a:spcPct val="120000"/>
              </a:lnSpc>
            </a:pPr>
            <a:r>
              <a:rPr lang="uk-UA" sz="2400" b="1" dirty="0" smtClean="0">
                <a:solidFill>
                  <a:srgbClr val="FF0000"/>
                </a:solidFill>
                <a:effectLst>
                  <a:glow rad="228600">
                    <a:schemeClr val="accent3">
                      <a:satMod val="175000"/>
                      <a:alpha val="40000"/>
                    </a:schemeClr>
                  </a:glow>
                </a:effectLst>
                <a:latin typeface="Century" pitchFamily="18" charset="0"/>
              </a:rPr>
              <a:t>1995</a:t>
            </a:r>
            <a:r>
              <a:rPr lang="uk-UA" sz="2400" dirty="0" smtClean="0">
                <a:solidFill>
                  <a:schemeClr val="tx2">
                    <a:lumMod val="50000"/>
                  </a:schemeClr>
                </a:solidFill>
                <a:effectLst>
                  <a:glow rad="228600">
                    <a:schemeClr val="accent3">
                      <a:satMod val="175000"/>
                      <a:alpha val="40000"/>
                    </a:schemeClr>
                  </a:glow>
                </a:effectLst>
                <a:latin typeface="Century" pitchFamily="18" charset="0"/>
              </a:rPr>
              <a:t> р. – доцент каф. метрології та промислової автоматики;</a:t>
            </a:r>
          </a:p>
          <a:p>
            <a:pPr marL="1339850" indent="-1339850">
              <a:lnSpc>
                <a:spcPct val="120000"/>
              </a:lnSpc>
            </a:pPr>
            <a:r>
              <a:rPr lang="uk-UA" sz="2400" b="1" dirty="0" smtClean="0">
                <a:solidFill>
                  <a:srgbClr val="FF0000"/>
                </a:solidFill>
                <a:effectLst>
                  <a:glow rad="228600">
                    <a:schemeClr val="accent3">
                      <a:satMod val="175000"/>
                      <a:alpha val="40000"/>
                    </a:schemeClr>
                  </a:glow>
                </a:effectLst>
                <a:latin typeface="Century" pitchFamily="18" charset="0"/>
              </a:rPr>
              <a:t>2000</a:t>
            </a:r>
            <a:r>
              <a:rPr lang="uk-UA" sz="2400" dirty="0" smtClean="0">
                <a:effectLst>
                  <a:glow rad="228600">
                    <a:schemeClr val="accent3">
                      <a:satMod val="175000"/>
                      <a:alpha val="40000"/>
                    </a:schemeClr>
                  </a:glow>
                </a:effectLst>
                <a:latin typeface="Century" pitchFamily="18" charset="0"/>
              </a:rPr>
              <a:t> </a:t>
            </a:r>
            <a:r>
              <a:rPr lang="uk-UA" sz="2400" dirty="0" smtClean="0">
                <a:solidFill>
                  <a:schemeClr val="tx2">
                    <a:lumMod val="50000"/>
                  </a:schemeClr>
                </a:solidFill>
                <a:effectLst>
                  <a:glow rad="228600">
                    <a:schemeClr val="accent3">
                      <a:satMod val="175000"/>
                      <a:alpha val="40000"/>
                    </a:schemeClr>
                  </a:glow>
                </a:effectLst>
                <a:latin typeface="Century" pitchFamily="18" charset="0"/>
              </a:rPr>
              <a:t>р. – доктор технічних наук, професор каф. метрології та промислової автоматики;</a:t>
            </a:r>
          </a:p>
          <a:p>
            <a:pPr marL="1339850" indent="-1339850">
              <a:lnSpc>
                <a:spcPct val="120000"/>
              </a:lnSpc>
            </a:pPr>
            <a:r>
              <a:rPr lang="uk-UA" sz="2400" b="1" dirty="0" smtClean="0">
                <a:solidFill>
                  <a:srgbClr val="FF0000"/>
                </a:solidFill>
                <a:effectLst>
                  <a:glow rad="228600">
                    <a:schemeClr val="accent3">
                      <a:satMod val="175000"/>
                      <a:alpha val="40000"/>
                    </a:schemeClr>
                  </a:glow>
                </a:effectLst>
                <a:latin typeface="Century" pitchFamily="18" charset="0"/>
              </a:rPr>
              <a:t>2001</a:t>
            </a:r>
            <a:r>
              <a:rPr lang="uk-UA" sz="2400" dirty="0" smtClean="0">
                <a:solidFill>
                  <a:schemeClr val="tx2">
                    <a:lumMod val="50000"/>
                  </a:schemeClr>
                </a:solidFill>
                <a:effectLst>
                  <a:glow rad="228600">
                    <a:schemeClr val="accent3">
                      <a:satMod val="175000"/>
                      <a:alpha val="40000"/>
                    </a:schemeClr>
                  </a:glow>
                </a:effectLst>
                <a:latin typeface="Century" pitchFamily="18" charset="0"/>
              </a:rPr>
              <a:t> р. – і по теперішній час завідувач каф. теоретичної електротехніки та електричних вимірювань;</a:t>
            </a:r>
          </a:p>
          <a:p>
            <a:pPr>
              <a:lnSpc>
                <a:spcPct val="120000"/>
              </a:lnSpc>
            </a:pPr>
            <a:r>
              <a:rPr lang="uk-UA" sz="2400" b="1" dirty="0" smtClean="0">
                <a:solidFill>
                  <a:srgbClr val="FF0000"/>
                </a:solidFill>
                <a:effectLst>
                  <a:glow rad="228600">
                    <a:schemeClr val="accent3">
                      <a:satMod val="175000"/>
                      <a:alpha val="40000"/>
                    </a:schemeClr>
                  </a:glow>
                </a:effectLst>
                <a:latin typeface="Century" pitchFamily="18" charset="0"/>
              </a:rPr>
              <a:t>2002 </a:t>
            </a:r>
            <a:r>
              <a:rPr lang="uk-UA" sz="2400" dirty="0" smtClean="0">
                <a:solidFill>
                  <a:schemeClr val="tx2">
                    <a:lumMod val="50000"/>
                  </a:schemeClr>
                </a:solidFill>
                <a:effectLst>
                  <a:glow rad="228600">
                    <a:schemeClr val="accent3">
                      <a:satMod val="175000"/>
                      <a:alpha val="40000"/>
                    </a:schemeClr>
                  </a:glow>
                </a:effectLst>
                <a:latin typeface="Century" pitchFamily="18" charset="0"/>
              </a:rPr>
              <a:t>р. –  професор</a:t>
            </a:r>
            <a:r>
              <a:rPr lang="uk-UA" sz="2400" dirty="0" smtClean="0">
                <a:effectLst>
                  <a:glow rad="228600">
                    <a:schemeClr val="accent3">
                      <a:satMod val="175000"/>
                      <a:alpha val="40000"/>
                    </a:schemeClr>
                  </a:glow>
                </a:effectLst>
                <a:latin typeface="Century" pitchFamily="18" charset="0"/>
              </a:rPr>
              <a:t>.</a:t>
            </a:r>
          </a:p>
          <a:p>
            <a:pPr>
              <a:lnSpc>
                <a:spcPct val="120000"/>
              </a:lnSpc>
            </a:pPr>
            <a:r>
              <a:rPr lang="uk-UA" sz="2400" b="1" dirty="0" smtClean="0">
                <a:solidFill>
                  <a:srgbClr val="FF0000"/>
                </a:solidFill>
                <a:effectLst>
                  <a:glow rad="228600">
                    <a:schemeClr val="accent3">
                      <a:satMod val="175000"/>
                      <a:alpha val="40000"/>
                    </a:schemeClr>
                  </a:glow>
                </a:effectLst>
                <a:latin typeface="Century" pitchFamily="18" charset="0"/>
              </a:rPr>
              <a:t>2011</a:t>
            </a:r>
            <a:r>
              <a:rPr lang="uk-UA" sz="2400" dirty="0" smtClean="0">
                <a:effectLst>
                  <a:glow rad="228600">
                    <a:schemeClr val="accent3">
                      <a:satMod val="175000"/>
                      <a:alpha val="40000"/>
                    </a:schemeClr>
                  </a:glow>
                </a:effectLst>
                <a:latin typeface="Century" pitchFamily="18" charset="0"/>
              </a:rPr>
              <a:t> </a:t>
            </a:r>
            <a:r>
              <a:rPr lang="uk-UA" sz="2400" dirty="0" smtClean="0">
                <a:solidFill>
                  <a:schemeClr val="tx2">
                    <a:lumMod val="50000"/>
                  </a:schemeClr>
                </a:solidFill>
                <a:effectLst>
                  <a:glow rad="228600">
                    <a:schemeClr val="accent3">
                      <a:satMod val="175000"/>
                      <a:alpha val="40000"/>
                    </a:schemeClr>
                  </a:glow>
                </a:effectLst>
                <a:latin typeface="Century" pitchFamily="18" charset="0"/>
              </a:rPr>
              <a:t>р. – дійсний член Академії метрології України.</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0"/>
            <a:ext cx="9144000" cy="6867144"/>
          </a:xfrm>
          <a:prstGeom prst="rect">
            <a:avLst/>
          </a:prstGeom>
        </p:spPr>
      </p:pic>
      <p:sp>
        <p:nvSpPr>
          <p:cNvPr id="3" name="Прямоугольник 2"/>
          <p:cNvSpPr/>
          <p:nvPr/>
        </p:nvSpPr>
        <p:spPr>
          <a:xfrm>
            <a:off x="428596" y="1071546"/>
            <a:ext cx="7572428" cy="3711785"/>
          </a:xfrm>
          <a:prstGeom prst="rect">
            <a:avLst/>
          </a:prstGeom>
        </p:spPr>
        <p:txBody>
          <a:bodyPr wrap="square">
            <a:spAutoFit/>
          </a:bodyPr>
          <a:lstStyle/>
          <a:p>
            <a:pPr algn="just">
              <a:lnSpc>
                <a:spcPct val="140000"/>
              </a:lnSpc>
            </a:pPr>
            <a:r>
              <a:rPr lang="ru-RU" sz="2400" dirty="0" smtClean="0">
                <a:solidFill>
                  <a:schemeClr val="tx2">
                    <a:lumMod val="50000"/>
                  </a:schemeClr>
                </a:solidFill>
                <a:effectLst>
                  <a:glow rad="228600">
                    <a:schemeClr val="accent3">
                      <a:satMod val="175000"/>
                      <a:alpha val="40000"/>
                    </a:schemeClr>
                  </a:glow>
                </a:effectLst>
                <a:latin typeface="Century" pitchFamily="18" charset="0"/>
              </a:rPr>
              <a:t>В</a:t>
            </a:r>
            <a:r>
              <a:rPr lang="ru-RU" sz="2400" dirty="0" smtClean="0">
                <a:latin typeface="Century" pitchFamily="18" charset="0"/>
              </a:rPr>
              <a:t> </a:t>
            </a:r>
            <a:r>
              <a:rPr lang="uk-UA" sz="2400" b="1" dirty="0" smtClean="0">
                <a:solidFill>
                  <a:srgbClr val="FF0000"/>
                </a:solidFill>
                <a:effectLst>
                  <a:glow rad="228600">
                    <a:schemeClr val="accent3">
                      <a:satMod val="175000"/>
                      <a:alpha val="40000"/>
                    </a:schemeClr>
                  </a:glow>
                </a:effectLst>
                <a:latin typeface="Century" pitchFamily="18" charset="0"/>
              </a:rPr>
              <a:t>2006, 2009, 2010, </a:t>
            </a:r>
            <a:r>
              <a:rPr lang="uk-UA" sz="2400" dirty="0" smtClean="0">
                <a:solidFill>
                  <a:schemeClr val="tx2">
                    <a:lumMod val="50000"/>
                  </a:schemeClr>
                </a:solidFill>
                <a:effectLst>
                  <a:glow rad="228600">
                    <a:schemeClr val="accent3">
                      <a:satMod val="175000"/>
                      <a:alpha val="40000"/>
                    </a:schemeClr>
                  </a:glow>
                </a:effectLst>
                <a:latin typeface="Century" pitchFamily="18" charset="0"/>
              </a:rPr>
              <a:t>та</a:t>
            </a:r>
            <a:r>
              <a:rPr lang="uk-UA" sz="2400" b="1" dirty="0" smtClean="0">
                <a:solidFill>
                  <a:srgbClr val="FF0000"/>
                </a:solidFill>
                <a:effectLst>
                  <a:glow rad="228600">
                    <a:schemeClr val="accent3">
                      <a:satMod val="175000"/>
                      <a:alpha val="40000"/>
                    </a:schemeClr>
                  </a:glow>
                </a:effectLst>
                <a:latin typeface="Century" pitchFamily="18" charset="0"/>
              </a:rPr>
              <a:t> 2011 </a:t>
            </a:r>
            <a:r>
              <a:rPr lang="uk-UA" sz="2400" dirty="0" smtClean="0">
                <a:solidFill>
                  <a:schemeClr val="tx2">
                    <a:lumMod val="50000"/>
                  </a:schemeClr>
                </a:solidFill>
                <a:effectLst>
                  <a:glow rad="228600">
                    <a:schemeClr val="accent3">
                      <a:satMod val="175000"/>
                      <a:alpha val="40000"/>
                    </a:schemeClr>
                  </a:glow>
                </a:effectLst>
                <a:latin typeface="Century" pitchFamily="18" charset="0"/>
              </a:rPr>
              <a:t>роках нагороджувався Почесними Грамотами Вінницької обласної державної адміністрації та обласної Ради – за сумлінну працю, особистий внесок у розвиток наукової роботи, професіоналізм, досягнуті успіхи у вихованні студентської молоді,особистий внесок у розвиток національної освіти.</a:t>
            </a:r>
          </a:p>
        </p:txBody>
      </p:sp>
      <p:sp>
        <p:nvSpPr>
          <p:cNvPr id="4" name="Прямоугольник 3"/>
          <p:cNvSpPr/>
          <p:nvPr/>
        </p:nvSpPr>
        <p:spPr>
          <a:xfrm>
            <a:off x="1714480" y="139463"/>
            <a:ext cx="5143536" cy="646331"/>
          </a:xfrm>
          <a:prstGeom prst="rect">
            <a:avLst/>
          </a:prstGeom>
        </p:spPr>
        <p:txBody>
          <a:bodyPr wrap="square">
            <a:spAutoFit/>
          </a:bodyPr>
          <a:lstStyle/>
          <a:p>
            <a:r>
              <a:rPr lang="uk-UA"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Звання та нагороди</a:t>
            </a:r>
            <a:endParaRPr lang="ru-RU"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sp>
        <p:nvSpPr>
          <p:cNvPr id="3" name="Прямоугольник 2"/>
          <p:cNvSpPr/>
          <p:nvPr/>
        </p:nvSpPr>
        <p:spPr>
          <a:xfrm>
            <a:off x="571472" y="428604"/>
            <a:ext cx="7929618" cy="461665"/>
          </a:xfrm>
          <a:prstGeom prst="rect">
            <a:avLst/>
          </a:prstGeom>
        </p:spPr>
        <p:txBody>
          <a:bodyPr wrap="square">
            <a:spAutoFit/>
          </a:bodyPr>
          <a:lstStyle/>
          <a:p>
            <a:r>
              <a:rPr lang="ru-RU" sz="2400" dirty="0" smtClean="0">
                <a:latin typeface="Century" pitchFamily="18" charset="0"/>
              </a:rPr>
              <a:t> </a:t>
            </a:r>
            <a:endParaRPr lang="ru-RU" dirty="0"/>
          </a:p>
        </p:txBody>
      </p:sp>
      <p:sp>
        <p:nvSpPr>
          <p:cNvPr id="4" name="Прямоугольник 3"/>
          <p:cNvSpPr/>
          <p:nvPr/>
        </p:nvSpPr>
        <p:spPr>
          <a:xfrm>
            <a:off x="500034" y="1176130"/>
            <a:ext cx="7358114" cy="4524315"/>
          </a:xfrm>
          <a:prstGeom prst="rect">
            <a:avLst/>
          </a:prstGeom>
        </p:spPr>
        <p:txBody>
          <a:bodyPr wrap="square">
            <a:spAutoFit/>
          </a:bodyPr>
          <a:lstStyle/>
          <a:p>
            <a:pPr algn="just">
              <a:lnSpc>
                <a:spcPct val="120000"/>
              </a:lnSpc>
            </a:pPr>
            <a:r>
              <a:rPr lang="uk-UA" sz="2400" b="1" dirty="0" smtClean="0">
                <a:solidFill>
                  <a:srgbClr val="FF0000"/>
                </a:solidFill>
                <a:effectLst>
                  <a:glow rad="228600">
                    <a:schemeClr val="accent3">
                      <a:satMod val="175000"/>
                      <a:alpha val="40000"/>
                    </a:schemeClr>
                  </a:glow>
                </a:effectLst>
                <a:latin typeface="Century" pitchFamily="18" charset="0"/>
              </a:rPr>
              <a:t>2010</a:t>
            </a:r>
            <a:r>
              <a:rPr lang="uk-UA" sz="2400" dirty="0" smtClean="0">
                <a:effectLst>
                  <a:glow rad="228600">
                    <a:schemeClr val="accent3">
                      <a:satMod val="175000"/>
                      <a:alpha val="40000"/>
                    </a:schemeClr>
                  </a:glow>
                </a:effectLst>
                <a:latin typeface="Century" pitchFamily="18" charset="0"/>
              </a:rPr>
              <a:t> </a:t>
            </a:r>
            <a:r>
              <a:rPr lang="uk-UA" sz="2400" dirty="0" smtClean="0">
                <a:solidFill>
                  <a:schemeClr val="tx2">
                    <a:lumMod val="50000"/>
                  </a:schemeClr>
                </a:solidFill>
                <a:effectLst>
                  <a:glow rad="228600">
                    <a:schemeClr val="accent3">
                      <a:satMod val="175000"/>
                      <a:alpha val="40000"/>
                    </a:schemeClr>
                  </a:glow>
                </a:effectLst>
                <a:latin typeface="Century" pitchFamily="18" charset="0"/>
              </a:rPr>
              <a:t>року нагороджений Почесною Грамотою Вищої Атестаційної Комісії України  – за вагомий внесок у підготовку і атестацію наукових кадрів вищої кваліфікації.</a:t>
            </a:r>
          </a:p>
          <a:p>
            <a:pPr algn="just">
              <a:lnSpc>
                <a:spcPct val="120000"/>
              </a:lnSpc>
            </a:pPr>
            <a:r>
              <a:rPr lang="uk-UA" sz="2400" b="1" dirty="0" smtClean="0">
                <a:solidFill>
                  <a:srgbClr val="FF0000"/>
                </a:solidFill>
                <a:effectLst>
                  <a:glow rad="228600">
                    <a:schemeClr val="accent3">
                      <a:satMod val="175000"/>
                      <a:alpha val="40000"/>
                    </a:schemeClr>
                  </a:glow>
                </a:effectLst>
                <a:latin typeface="Century" pitchFamily="18" charset="0"/>
              </a:rPr>
              <a:t> 2010 </a:t>
            </a:r>
            <a:r>
              <a:rPr lang="uk-UA" sz="2400" dirty="0" smtClean="0">
                <a:solidFill>
                  <a:schemeClr val="tx2">
                    <a:lumMod val="50000"/>
                  </a:schemeClr>
                </a:solidFill>
                <a:effectLst>
                  <a:glow rad="228600">
                    <a:schemeClr val="accent3">
                      <a:satMod val="175000"/>
                      <a:alpha val="40000"/>
                    </a:schemeClr>
                  </a:glow>
                </a:effectLst>
                <a:latin typeface="Century" pitchFamily="18" charset="0"/>
              </a:rPr>
              <a:t>року нагороджений Почесною Грамотою Міністерства освіти і науки України – за багаторічну сумлінну працю, особистий внесок у підготовку висококваліфікованих спеціалістів.</a:t>
            </a:r>
            <a:endParaRPr lang="uk-UA" sz="2400" dirty="0" smtClean="0">
              <a:effectLst>
                <a:glow rad="228600">
                  <a:schemeClr val="accent3">
                    <a:satMod val="175000"/>
                    <a:alpha val="40000"/>
                  </a:schemeClr>
                </a:glow>
              </a:effectLst>
              <a:latin typeface="Century" pitchFamily="18" charset="0"/>
            </a:endParaRPr>
          </a:p>
          <a:p>
            <a:pPr algn="just">
              <a:lnSpc>
                <a:spcPct val="120000"/>
              </a:lnSpc>
            </a:pPr>
            <a:r>
              <a:rPr lang="uk-UA" sz="2400" dirty="0" smtClean="0">
                <a:effectLst>
                  <a:glow rad="228600">
                    <a:schemeClr val="accent3">
                      <a:satMod val="175000"/>
                      <a:alpha val="40000"/>
                    </a:schemeClr>
                  </a:glow>
                </a:effectLst>
                <a:latin typeface="Century" pitchFamily="18" charset="0"/>
              </a:rPr>
              <a:t> </a:t>
            </a:r>
            <a:r>
              <a:rPr lang="uk-UA" sz="2400" b="1" dirty="0" smtClean="0">
                <a:solidFill>
                  <a:srgbClr val="FF0000"/>
                </a:solidFill>
                <a:effectLst>
                  <a:glow rad="228600">
                    <a:schemeClr val="accent3">
                      <a:satMod val="175000"/>
                      <a:alpha val="40000"/>
                    </a:schemeClr>
                  </a:glow>
                </a:effectLst>
                <a:latin typeface="Century" pitchFamily="18" charset="0"/>
              </a:rPr>
              <a:t>2014</a:t>
            </a:r>
            <a:r>
              <a:rPr lang="uk-UA" sz="2400" dirty="0" smtClean="0">
                <a:effectLst>
                  <a:glow rad="228600">
                    <a:schemeClr val="accent3">
                      <a:satMod val="175000"/>
                      <a:alpha val="40000"/>
                    </a:schemeClr>
                  </a:glow>
                </a:effectLst>
                <a:latin typeface="Century" pitchFamily="18" charset="0"/>
              </a:rPr>
              <a:t> </a:t>
            </a:r>
            <a:r>
              <a:rPr lang="uk-UA" sz="2400" dirty="0" smtClean="0">
                <a:solidFill>
                  <a:schemeClr val="tx2">
                    <a:lumMod val="50000"/>
                  </a:schemeClr>
                </a:solidFill>
                <a:effectLst>
                  <a:glow rad="228600">
                    <a:schemeClr val="accent3">
                      <a:satMod val="175000"/>
                      <a:alpha val="40000"/>
                    </a:schemeClr>
                  </a:glow>
                </a:effectLst>
                <a:latin typeface="Century" pitchFamily="18" charset="0"/>
              </a:rPr>
              <a:t>року  нагороджений Нагрудним знаком </a:t>
            </a:r>
            <a:r>
              <a:rPr lang="uk-UA" sz="2400" b="1" dirty="0" smtClean="0">
                <a:solidFill>
                  <a:srgbClr val="C00000"/>
                </a:solidFill>
                <a:effectLst>
                  <a:glow rad="228600">
                    <a:schemeClr val="accent3">
                      <a:satMod val="175000"/>
                      <a:alpha val="40000"/>
                    </a:schemeClr>
                  </a:glow>
                </a:effectLst>
                <a:latin typeface="Century" pitchFamily="18" charset="0"/>
              </a:rPr>
              <a:t>«Відмінник освіти».</a:t>
            </a:r>
          </a:p>
        </p:txBody>
      </p:sp>
      <p:sp>
        <p:nvSpPr>
          <p:cNvPr id="5" name="Прямоугольник 4"/>
          <p:cNvSpPr/>
          <p:nvPr/>
        </p:nvSpPr>
        <p:spPr>
          <a:xfrm>
            <a:off x="1928794" y="139463"/>
            <a:ext cx="5000660" cy="646331"/>
          </a:xfrm>
          <a:prstGeom prst="rect">
            <a:avLst/>
          </a:prstGeom>
        </p:spPr>
        <p:txBody>
          <a:bodyPr wrap="square">
            <a:spAutoFit/>
          </a:bodyPr>
          <a:lstStyle/>
          <a:p>
            <a:pPr lvl="0"/>
            <a:r>
              <a:rPr lang="uk-UA" sz="3600" b="1" dirty="0"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Звання та нагороди</a:t>
            </a:r>
            <a:endParaRPr lang="ru-RU" sz="36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9144"/>
            <a:ext cx="9144000" cy="6867144"/>
          </a:xfrm>
          <a:prstGeom prst="rect">
            <a:avLst/>
          </a:prstGeom>
        </p:spPr>
      </p:pic>
      <p:sp>
        <p:nvSpPr>
          <p:cNvPr id="3" name="Прямоугольник 2"/>
          <p:cNvSpPr/>
          <p:nvPr/>
        </p:nvSpPr>
        <p:spPr>
          <a:xfrm>
            <a:off x="285720" y="928670"/>
            <a:ext cx="7858180" cy="5632311"/>
          </a:xfrm>
          <a:prstGeom prst="rect">
            <a:avLst/>
          </a:prstGeom>
        </p:spPr>
        <p:txBody>
          <a:bodyPr wrap="square">
            <a:spAutoFit/>
          </a:bodyPr>
          <a:lstStyle/>
          <a:p>
            <a:pPr marL="360363" indent="-360363" algn="just">
              <a:buFont typeface="Wingdings" pitchFamily="2" charset="2"/>
              <a:buChar char="Ø"/>
            </a:pPr>
            <a:r>
              <a:rPr lang="uk-UA" sz="2400" dirty="0" smtClean="0">
                <a:solidFill>
                  <a:schemeClr val="tx2">
                    <a:lumMod val="50000"/>
                  </a:schemeClr>
                </a:solidFill>
                <a:effectLst>
                  <a:glow rad="228600">
                    <a:schemeClr val="accent3">
                      <a:satMod val="175000"/>
                      <a:alpha val="40000"/>
                    </a:schemeClr>
                  </a:glow>
                </a:effectLst>
                <a:latin typeface="Century" pitchFamily="18" charset="0"/>
              </a:rPr>
              <a:t>підготовка бакалаврів, інженерів, магістрів, аспірантів та докторантів в галузі енергетики та електромеханіки для електроенергетичних підприємств України та зарубіжних країн;</a:t>
            </a:r>
          </a:p>
          <a:p>
            <a:pPr marL="360363" indent="-360363" algn="just">
              <a:buFont typeface="Wingdings" pitchFamily="2" charset="2"/>
              <a:buChar char="Ø"/>
            </a:pPr>
            <a:endParaRPr lang="uk-UA" sz="2400" dirty="0" smtClean="0">
              <a:solidFill>
                <a:schemeClr val="tx2">
                  <a:lumMod val="50000"/>
                </a:schemeClr>
              </a:solidFill>
              <a:effectLst>
                <a:glow rad="228600">
                  <a:schemeClr val="accent3">
                    <a:satMod val="175000"/>
                    <a:alpha val="40000"/>
                  </a:schemeClr>
                </a:glow>
              </a:effectLst>
              <a:latin typeface="Century" pitchFamily="18" charset="0"/>
            </a:endParaRPr>
          </a:p>
          <a:p>
            <a:pPr marL="360363" indent="-360363" algn="just">
              <a:buFont typeface="Wingdings" pitchFamily="2" charset="2"/>
              <a:buChar char="Ø"/>
            </a:pPr>
            <a:r>
              <a:rPr lang="uk-UA" sz="2400" dirty="0" smtClean="0">
                <a:solidFill>
                  <a:schemeClr val="tx2">
                    <a:lumMod val="50000"/>
                  </a:schemeClr>
                </a:solidFill>
                <a:effectLst>
                  <a:glow rad="228600">
                    <a:schemeClr val="accent3">
                      <a:satMod val="175000"/>
                      <a:alpha val="40000"/>
                    </a:schemeClr>
                  </a:glow>
                </a:effectLst>
                <a:latin typeface="Century" pitchFamily="18" charset="0"/>
              </a:rPr>
              <a:t>написання та видання інструктивно-методичної літератури, навчальних посібників та підручників для методичного забезпечення навчального процесу;</a:t>
            </a:r>
          </a:p>
          <a:p>
            <a:pPr marL="360363" indent="-360363" algn="just">
              <a:buFont typeface="Wingdings" pitchFamily="2" charset="2"/>
              <a:buChar char="Ø"/>
            </a:pPr>
            <a:endParaRPr lang="uk-UA" sz="2400" dirty="0" smtClean="0">
              <a:solidFill>
                <a:schemeClr val="tx2">
                  <a:lumMod val="50000"/>
                </a:schemeClr>
              </a:solidFill>
              <a:effectLst>
                <a:glow rad="228600">
                  <a:schemeClr val="accent3">
                    <a:satMod val="175000"/>
                    <a:alpha val="40000"/>
                  </a:schemeClr>
                </a:glow>
              </a:effectLst>
              <a:latin typeface="Century" pitchFamily="18" charset="0"/>
            </a:endParaRPr>
          </a:p>
          <a:p>
            <a:pPr marL="360363" indent="-360363" algn="just">
              <a:buFont typeface="Wingdings" pitchFamily="2" charset="2"/>
              <a:buChar char="Ø"/>
            </a:pPr>
            <a:r>
              <a:rPr lang="uk-UA" sz="2400" dirty="0" smtClean="0">
                <a:solidFill>
                  <a:schemeClr val="tx2">
                    <a:lumMod val="50000"/>
                  </a:schemeClr>
                </a:solidFill>
                <a:effectLst>
                  <a:glow rad="228600">
                    <a:schemeClr val="accent3">
                      <a:satMod val="175000"/>
                      <a:alpha val="40000"/>
                    </a:schemeClr>
                  </a:glow>
                </a:effectLst>
                <a:latin typeface="Century" pitchFamily="18" charset="0"/>
              </a:rPr>
              <a:t>науково-дослідні роботи з розробки та впровадження у виробництво систем моніторингу та автоматизованого контролю параметрів гідрогенераторів ГЕС-2 та ГАЕС </a:t>
            </a:r>
            <a:r>
              <a:rPr lang="uk-UA" sz="2400" dirty="0" err="1" smtClean="0">
                <a:solidFill>
                  <a:schemeClr val="tx2">
                    <a:lumMod val="50000"/>
                  </a:schemeClr>
                </a:solidFill>
                <a:effectLst>
                  <a:glow rad="228600">
                    <a:schemeClr val="accent3">
                      <a:satMod val="175000"/>
                      <a:alpha val="40000"/>
                    </a:schemeClr>
                  </a:glow>
                </a:effectLst>
                <a:latin typeface="Century" pitchFamily="18" charset="0"/>
              </a:rPr>
              <a:t>Новодністровського</a:t>
            </a:r>
            <a:r>
              <a:rPr lang="uk-UA" sz="2400" dirty="0" smtClean="0">
                <a:solidFill>
                  <a:schemeClr val="tx2">
                    <a:lumMod val="50000"/>
                  </a:schemeClr>
                </a:solidFill>
                <a:effectLst>
                  <a:glow rad="228600">
                    <a:schemeClr val="accent3">
                      <a:satMod val="175000"/>
                      <a:alpha val="40000"/>
                    </a:schemeClr>
                  </a:glow>
                </a:effectLst>
                <a:latin typeface="Century" pitchFamily="18" charset="0"/>
              </a:rPr>
              <a:t> каскаду.</a:t>
            </a:r>
            <a:endParaRPr lang="uk-UA" sz="2400" dirty="0">
              <a:solidFill>
                <a:schemeClr val="tx2">
                  <a:lumMod val="50000"/>
                </a:schemeClr>
              </a:solidFill>
              <a:effectLst>
                <a:glow rad="228600">
                  <a:schemeClr val="accent3">
                    <a:satMod val="175000"/>
                    <a:alpha val="40000"/>
                  </a:schemeClr>
                </a:glow>
              </a:effectLst>
              <a:latin typeface="Century" pitchFamily="18" charset="0"/>
            </a:endParaRPr>
          </a:p>
        </p:txBody>
      </p:sp>
      <p:sp>
        <p:nvSpPr>
          <p:cNvPr id="4" name="Прямоугольник 3"/>
          <p:cNvSpPr/>
          <p:nvPr/>
        </p:nvSpPr>
        <p:spPr>
          <a:xfrm>
            <a:off x="785786" y="71414"/>
            <a:ext cx="6786610" cy="646331"/>
          </a:xfrm>
          <a:prstGeom prst="rect">
            <a:avLst/>
          </a:prstGeom>
        </p:spPr>
        <p:txBody>
          <a:bodyPr wrap="square">
            <a:spAutoFit/>
          </a:bodyPr>
          <a:lstStyle/>
          <a:p>
            <a:r>
              <a:rPr lang="uk-UA" sz="3600" b="1" dirty="0"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Основні напрямки діяльності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jpg"/>
          <p:cNvPicPr>
            <a:picLocks noChangeAspect="1"/>
          </p:cNvPicPr>
          <p:nvPr/>
        </p:nvPicPr>
        <p:blipFill>
          <a:blip r:embed="rId2"/>
          <a:srcRect b="5327"/>
          <a:stretch>
            <a:fillRect/>
          </a:stretch>
        </p:blipFill>
        <p:spPr>
          <a:xfrm>
            <a:off x="0" y="0"/>
            <a:ext cx="9144000" cy="6867144"/>
          </a:xfrm>
          <a:prstGeom prst="rect">
            <a:avLst/>
          </a:prstGeom>
        </p:spPr>
      </p:pic>
      <p:sp>
        <p:nvSpPr>
          <p:cNvPr id="9" name="TextBox 8"/>
          <p:cNvSpPr txBox="1"/>
          <p:nvPr/>
        </p:nvSpPr>
        <p:spPr>
          <a:xfrm>
            <a:off x="1214414" y="71414"/>
            <a:ext cx="5786479" cy="1446550"/>
          </a:xfrm>
          <a:prstGeom prst="rect">
            <a:avLst/>
          </a:prstGeom>
          <a:noFill/>
        </p:spPr>
        <p:txBody>
          <a:bodyPr wrap="square" rtlCol="0">
            <a:spAutoFit/>
          </a:bodyPr>
          <a:lstStyle/>
          <a:p>
            <a:pPr algn="ctr"/>
            <a:r>
              <a:rPr lang="uk-UA" sz="4400" b="1" dirty="0"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Наукові  та особисті досягнення</a:t>
            </a:r>
            <a:endParaRPr lang="ru-RU" sz="44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endParaRPr>
          </a:p>
        </p:txBody>
      </p:sp>
      <p:sp>
        <p:nvSpPr>
          <p:cNvPr id="10" name="TextBox 9"/>
          <p:cNvSpPr txBox="1"/>
          <p:nvPr/>
        </p:nvSpPr>
        <p:spPr>
          <a:xfrm>
            <a:off x="428597" y="1643050"/>
            <a:ext cx="8001056" cy="3754874"/>
          </a:xfrm>
          <a:prstGeom prst="rect">
            <a:avLst/>
          </a:prstGeom>
          <a:noFill/>
        </p:spPr>
        <p:txBody>
          <a:bodyPr wrap="square" rtlCol="0">
            <a:spAutoFit/>
          </a:bodyPr>
          <a:lstStyle/>
          <a:p>
            <a:pPr algn="just"/>
            <a:r>
              <a:rPr lang="uk-UA" sz="3200" b="1" dirty="0" smtClean="0">
                <a:ln w="1905">
                  <a:solidFill>
                    <a:schemeClr val="accent6">
                      <a:lumMod val="50000"/>
                    </a:schemeClr>
                  </a:solidFill>
                </a:ln>
                <a:solidFill>
                  <a:srgbClr val="FF0000"/>
                </a:solidFill>
                <a:effectLst>
                  <a:glow rad="228600">
                    <a:schemeClr val="accent3">
                      <a:satMod val="175000"/>
                      <a:alpha val="40000"/>
                    </a:schemeClr>
                  </a:glow>
                  <a:innerShdw blurRad="69850" dist="43180" dir="5400000">
                    <a:srgbClr val="000000">
                      <a:alpha val="65000"/>
                    </a:srgbClr>
                  </a:innerShdw>
                </a:effectLst>
                <a:latin typeface="Century" pitchFamily="18" charset="0"/>
              </a:rPr>
              <a:t>Василь Васильович </a:t>
            </a:r>
            <a:r>
              <a:rPr lang="uk-UA" sz="32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3">
                      <a:satMod val="175000"/>
                      <a:alpha val="40000"/>
                    </a:schemeClr>
                  </a:glow>
                  <a:innerShdw blurRad="69850" dist="43180" dir="5400000">
                    <a:srgbClr val="000000">
                      <a:alpha val="65000"/>
                    </a:srgbClr>
                  </a:innerShdw>
                </a:effectLst>
                <a:latin typeface="Century" pitchFamily="18" charset="0"/>
              </a:rPr>
              <a:t>– </a:t>
            </a:r>
            <a:r>
              <a:rPr lang="uk-UA" sz="32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01600">
                    <a:schemeClr val="accent5">
                      <a:satMod val="175000"/>
                      <a:alpha val="40000"/>
                    </a:schemeClr>
                  </a:glow>
                  <a:innerShdw blurRad="69850" dist="43180" dir="5400000">
                    <a:srgbClr val="000000">
                      <a:alpha val="65000"/>
                    </a:srgbClr>
                  </a:innerShdw>
                </a:effectLst>
                <a:latin typeface="Century" pitchFamily="18" charset="0"/>
              </a:rPr>
              <a:t>фахівець у галузі експериментальної інформатики.</a:t>
            </a:r>
          </a:p>
          <a:p>
            <a:pPr algn="just"/>
            <a:endParaRPr lang="uk-UA" sz="16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01600">
                  <a:schemeClr val="accent5">
                    <a:satMod val="175000"/>
                    <a:alpha val="40000"/>
                  </a:schemeClr>
                </a:glow>
                <a:innerShdw blurRad="69850" dist="43180" dir="5400000">
                  <a:srgbClr val="000000">
                    <a:alpha val="65000"/>
                  </a:srgbClr>
                </a:innerShdw>
              </a:effectLst>
              <a:latin typeface="Century" pitchFamily="18" charset="0"/>
            </a:endParaRPr>
          </a:p>
          <a:p>
            <a:pPr algn="just"/>
            <a:r>
              <a:rPr lang="uk-UA" sz="32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01600">
                    <a:schemeClr val="accent5">
                      <a:satMod val="175000"/>
                      <a:alpha val="40000"/>
                    </a:schemeClr>
                  </a:glow>
                  <a:innerShdw blurRad="69850" dist="43180" dir="5400000">
                    <a:srgbClr val="000000">
                      <a:alpha val="65000"/>
                    </a:srgbClr>
                  </a:innerShdw>
                </a:effectLst>
                <a:latin typeface="Century" pitchFamily="18" charset="0"/>
              </a:rPr>
              <a:t>Розробляє математичне, алгоритмічне, апаратне, програмне і метрологічне забезпечення вимірювальних систем, засобів автоматизованого контролю</a:t>
            </a:r>
          </a:p>
          <a:p>
            <a:pPr algn="just"/>
            <a:r>
              <a:rPr lang="uk-UA" sz="3200" b="1" dirty="0" smtClean="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01600">
                    <a:schemeClr val="accent5">
                      <a:satMod val="175000"/>
                      <a:alpha val="40000"/>
                    </a:schemeClr>
                  </a:glow>
                  <a:innerShdw blurRad="69850" dist="43180" dir="5400000">
                    <a:srgbClr val="000000">
                      <a:alpha val="65000"/>
                    </a:srgbClr>
                  </a:innerShdw>
                </a:effectLst>
                <a:latin typeface="Century" pitchFamily="18" charset="0"/>
              </a:rPr>
              <a:t> та технічної діагностики.</a:t>
            </a:r>
            <a:endParaRPr lang="uk-UA" sz="3200" b="1" dirty="0">
              <a:ln w="1905">
                <a:solidFill>
                  <a:schemeClr val="accent6">
                    <a:lumMod val="5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01600">
                  <a:schemeClr val="accent5">
                    <a:satMod val="175000"/>
                    <a:alpha val="40000"/>
                  </a:schemeClr>
                </a:glow>
                <a:innerShdw blurRad="69850" dist="43180" dir="5400000">
                  <a:srgbClr val="000000">
                    <a:alpha val="65000"/>
                  </a:srgbClr>
                </a:innerShdw>
              </a:effectLst>
              <a:latin typeface="Century"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2052</TotalTime>
  <Words>979</Words>
  <Application>Microsoft Office PowerPoint</Application>
  <PresentationFormat>Экран (4:3)</PresentationFormat>
  <Paragraphs>221</Paragraphs>
  <Slides>37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37</vt:i4>
      </vt:variant>
    </vt:vector>
  </HeadingPairs>
  <TitlesOfParts>
    <vt:vector size="38"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user73</dc:creator>
  <cp:lastModifiedBy>user</cp:lastModifiedBy>
  <cp:revision>203</cp:revision>
  <dcterms:created xsi:type="dcterms:W3CDTF">2017-07-31T13:11:30Z</dcterms:created>
  <dcterms:modified xsi:type="dcterms:W3CDTF">2017-09-19T11:52:41Z</dcterms:modified>
</cp:coreProperties>
</file>