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wdp" ContentType="image/vnd.ms-photo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79" r:id="rId25"/>
    <p:sldId id="281" r:id="rId26"/>
    <p:sldId id="282" r:id="rId27"/>
    <p:sldId id="283" r:id="rId28"/>
    <p:sldId id="284" r:id="rId29"/>
    <p:sldId id="286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7" r:id="rId41"/>
    <p:sldId id="298" r:id="rId42"/>
    <p:sldId id="296" r:id="rId43"/>
    <p:sldId id="299" r:id="rId44"/>
    <p:sldId id="300" r:id="rId45"/>
    <p:sldId id="301" r:id="rId46"/>
    <p:sldId id="302" r:id="rId47"/>
    <p:sldId id="303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8E0000"/>
    <a:srgbClr val="500000"/>
    <a:srgbClr val="D8ED93"/>
    <a:srgbClr val="33CC33"/>
    <a:srgbClr val="57D933"/>
    <a:srgbClr val="E9961D"/>
    <a:srgbClr val="FFFFCC"/>
    <a:srgbClr val="F1F9A5"/>
    <a:srgbClr val="F0C0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9" autoAdjust="0"/>
    <p:restoredTop sz="96619" autoAdjust="0"/>
  </p:normalViewPr>
  <p:slideViewPr>
    <p:cSldViewPr>
      <p:cViewPr>
        <p:scale>
          <a:sx n="96" d="100"/>
          <a:sy n="96" d="100"/>
        </p:scale>
        <p:origin x="-2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CD0543-4C70-4012-B7DE-76098AE46441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CD42C94-A41D-42C2-9B9F-13DA80C232D6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uk-UA" sz="2400" b="1" dirty="0" smtClean="0">
            <a:solidFill>
              <a:srgbClr val="502800"/>
            </a:solidFill>
            <a:latin typeface="Arial" pitchFamily="34" charset="0"/>
            <a:cs typeface="Arial" pitchFamily="34" charset="0"/>
          </a:endParaRPr>
        </a:p>
      </dgm:t>
    </dgm:pt>
    <dgm:pt modelId="{C7CAD329-D4B2-4A78-B904-561FC2A7123F}" type="parTrans" cxnId="{BFB2C8F0-B3F5-4538-8C29-0C9F582316C2}">
      <dgm:prSet/>
      <dgm:spPr/>
      <dgm:t>
        <a:bodyPr/>
        <a:lstStyle/>
        <a:p>
          <a:endParaRPr lang="uk-UA"/>
        </a:p>
      </dgm:t>
    </dgm:pt>
    <dgm:pt modelId="{572BDBE7-845E-4E63-AD18-636E7C7F2AE2}" type="sibTrans" cxnId="{BFB2C8F0-B3F5-4538-8C29-0C9F582316C2}">
      <dgm:prSet/>
      <dgm:spPr/>
      <dgm:t>
        <a:bodyPr/>
        <a:lstStyle/>
        <a:p>
          <a:endParaRPr lang="uk-UA"/>
        </a:p>
      </dgm:t>
    </dgm:pt>
    <dgm:pt modelId="{75862ACE-5C91-4C5A-85EC-22D4D960A7E3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l">
            <a:lnSpc>
              <a:spcPct val="90000"/>
            </a:lnSpc>
          </a:pPr>
          <a:endParaRPr lang="uk-UA" sz="2400" b="1" dirty="0" smtClean="0">
            <a:solidFill>
              <a:srgbClr val="FFC000"/>
            </a:solidFill>
            <a:latin typeface="Arial" pitchFamily="34" charset="0"/>
            <a:cs typeface="Arial" pitchFamily="34" charset="0"/>
          </a:endParaRPr>
        </a:p>
        <a:p>
          <a:pPr algn="l">
            <a:lnSpc>
              <a:spcPct val="90000"/>
            </a:lnSpc>
          </a:pPr>
          <a:endParaRPr lang="uk-UA" sz="1600" b="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B06B5C2-ACB5-412F-8B0B-192A36EF0EDC}" type="parTrans" cxnId="{ABCCB02C-69E5-44FA-B309-288A6883B9C9}">
      <dgm:prSet/>
      <dgm:spPr/>
      <dgm:t>
        <a:bodyPr/>
        <a:lstStyle/>
        <a:p>
          <a:endParaRPr lang="uk-UA"/>
        </a:p>
      </dgm:t>
    </dgm:pt>
    <dgm:pt modelId="{F201EE2C-F768-4ED6-B8C7-7B3FADFF17F3}" type="sibTrans" cxnId="{ABCCB02C-69E5-44FA-B309-288A6883B9C9}">
      <dgm:prSet/>
      <dgm:spPr/>
      <dgm:t>
        <a:bodyPr/>
        <a:lstStyle/>
        <a:p>
          <a:endParaRPr lang="uk-UA"/>
        </a:p>
      </dgm:t>
    </dgm:pt>
    <dgm:pt modelId="{DF543C58-489B-4040-96AD-F757091DD3FA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6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ctr"/>
          <a:r>
            <a:rPr lang="uk-UA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 </a:t>
          </a:r>
          <a:endParaRPr lang="uk-UA" sz="2400" b="1" dirty="0" smtClean="0">
            <a:solidFill>
              <a:srgbClr val="502800"/>
            </a:solidFill>
            <a:latin typeface="Arial" pitchFamily="34" charset="0"/>
            <a:cs typeface="Arial" pitchFamily="34" charset="0"/>
          </a:endParaRPr>
        </a:p>
      </dgm:t>
    </dgm:pt>
    <dgm:pt modelId="{833FFC17-1E34-4902-BAAC-0E20EC3494FF}" type="parTrans" cxnId="{EB98F636-15C4-4C27-87A4-57FE93D50856}">
      <dgm:prSet/>
      <dgm:spPr/>
      <dgm:t>
        <a:bodyPr/>
        <a:lstStyle/>
        <a:p>
          <a:endParaRPr lang="uk-UA"/>
        </a:p>
      </dgm:t>
    </dgm:pt>
    <dgm:pt modelId="{666F796D-8C34-42B5-97D1-67D3B2EC5F54}" type="sibTrans" cxnId="{EB98F636-15C4-4C27-87A4-57FE93D50856}">
      <dgm:prSet/>
      <dgm:spPr/>
      <dgm:t>
        <a:bodyPr/>
        <a:lstStyle/>
        <a:p>
          <a:endParaRPr lang="uk-UA"/>
        </a:p>
      </dgm:t>
    </dgm:pt>
    <dgm:pt modelId="{E1611BC3-0584-4B36-AF0C-52B91C883F98}">
      <dgm:prSet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6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ctr"/>
          <a:r>
            <a:rPr lang="uk-UA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 </a:t>
          </a:r>
          <a:endParaRPr lang="uk-UA" sz="2400" b="1" dirty="0">
            <a:solidFill>
              <a:srgbClr val="502800"/>
            </a:solidFill>
            <a:latin typeface="Arial" pitchFamily="34" charset="0"/>
            <a:cs typeface="Arial" pitchFamily="34" charset="0"/>
          </a:endParaRPr>
        </a:p>
      </dgm:t>
    </dgm:pt>
    <dgm:pt modelId="{DD24AAF7-C505-47D1-A8BF-0145B1375EF2}" type="parTrans" cxnId="{CDAF6A1F-BA5D-4D46-95AA-E29BF521BD3C}">
      <dgm:prSet/>
      <dgm:spPr/>
      <dgm:t>
        <a:bodyPr/>
        <a:lstStyle/>
        <a:p>
          <a:endParaRPr lang="uk-UA"/>
        </a:p>
      </dgm:t>
    </dgm:pt>
    <dgm:pt modelId="{9B10AC88-42B9-4829-BA97-948F3054E6E3}" type="sibTrans" cxnId="{CDAF6A1F-BA5D-4D46-95AA-E29BF521BD3C}">
      <dgm:prSet/>
      <dgm:spPr/>
      <dgm:t>
        <a:bodyPr/>
        <a:lstStyle/>
        <a:p>
          <a:endParaRPr lang="uk-UA"/>
        </a:p>
      </dgm:t>
    </dgm:pt>
    <dgm:pt modelId="{86681B45-7C15-4DD6-86CC-795E7C27A629}" type="pres">
      <dgm:prSet presAssocID="{44CD0543-4C70-4012-B7DE-76098AE4644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76BD72E-031B-43B2-B174-E0B8C9E12EBF}" type="pres">
      <dgm:prSet presAssocID="{BCD42C94-A41D-42C2-9B9F-13DA80C232D6}" presName="root1" presStyleCnt="0"/>
      <dgm:spPr/>
      <dgm:t>
        <a:bodyPr/>
        <a:lstStyle/>
        <a:p>
          <a:endParaRPr lang="ru-RU"/>
        </a:p>
      </dgm:t>
    </dgm:pt>
    <dgm:pt modelId="{08E3F307-114C-4458-A7B0-C4D2180314F2}" type="pres">
      <dgm:prSet presAssocID="{BCD42C94-A41D-42C2-9B9F-13DA80C232D6}" presName="LevelOneTextNode" presStyleLbl="node0" presStyleIdx="0" presStyleCnt="1" custScaleX="120431" custScaleY="282601" custLinFactNeighborX="18130" custLinFactNeighborY="-725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489E0FC-718E-4C08-BAE5-E6BF30E6C2C2}" type="pres">
      <dgm:prSet presAssocID="{BCD42C94-A41D-42C2-9B9F-13DA80C232D6}" presName="level2hierChild" presStyleCnt="0"/>
      <dgm:spPr/>
      <dgm:t>
        <a:bodyPr/>
        <a:lstStyle/>
        <a:p>
          <a:endParaRPr lang="ru-RU"/>
        </a:p>
      </dgm:t>
    </dgm:pt>
    <dgm:pt modelId="{67A78175-CD9A-4C37-9055-88FBD98B3A75}" type="pres">
      <dgm:prSet presAssocID="{BB06B5C2-ACB5-412F-8B0B-192A36EF0EDC}" presName="conn2-1" presStyleLbl="parChTrans1D2" presStyleIdx="0" presStyleCnt="3"/>
      <dgm:spPr/>
      <dgm:t>
        <a:bodyPr/>
        <a:lstStyle/>
        <a:p>
          <a:endParaRPr lang="uk-UA"/>
        </a:p>
      </dgm:t>
    </dgm:pt>
    <dgm:pt modelId="{4A39413B-5C02-4795-9650-245CD637C25E}" type="pres">
      <dgm:prSet presAssocID="{BB06B5C2-ACB5-412F-8B0B-192A36EF0EDC}" presName="connTx" presStyleLbl="parChTrans1D2" presStyleIdx="0" presStyleCnt="3"/>
      <dgm:spPr/>
      <dgm:t>
        <a:bodyPr/>
        <a:lstStyle/>
        <a:p>
          <a:endParaRPr lang="uk-UA"/>
        </a:p>
      </dgm:t>
    </dgm:pt>
    <dgm:pt modelId="{4AA62D6D-24CC-44D0-92F7-67DF10307087}" type="pres">
      <dgm:prSet presAssocID="{75862ACE-5C91-4C5A-85EC-22D4D960A7E3}" presName="root2" presStyleCnt="0"/>
      <dgm:spPr/>
      <dgm:t>
        <a:bodyPr/>
        <a:lstStyle/>
        <a:p>
          <a:endParaRPr lang="ru-RU"/>
        </a:p>
      </dgm:t>
    </dgm:pt>
    <dgm:pt modelId="{795562E9-265D-4F3D-B753-96D50C6CB938}" type="pres">
      <dgm:prSet presAssocID="{75862ACE-5C91-4C5A-85EC-22D4D960A7E3}" presName="LevelTwoTextNode" presStyleLbl="node2" presStyleIdx="0" presStyleCnt="3" custScaleX="360481" custScaleY="189640" custLinFactY="200000" custLinFactNeighborX="-5759" custLinFactNeighborY="27945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999E6C8-769B-4F62-BC9E-46637C4BD447}" type="pres">
      <dgm:prSet presAssocID="{75862ACE-5C91-4C5A-85EC-22D4D960A7E3}" presName="level3hierChild" presStyleCnt="0"/>
      <dgm:spPr/>
      <dgm:t>
        <a:bodyPr/>
        <a:lstStyle/>
        <a:p>
          <a:endParaRPr lang="ru-RU"/>
        </a:p>
      </dgm:t>
    </dgm:pt>
    <dgm:pt modelId="{DBB21535-B16F-42E4-A623-790898D6B9B7}" type="pres">
      <dgm:prSet presAssocID="{833FFC17-1E34-4902-BAAC-0E20EC3494FF}" presName="conn2-1" presStyleLbl="parChTrans1D2" presStyleIdx="1" presStyleCnt="3"/>
      <dgm:spPr/>
      <dgm:t>
        <a:bodyPr/>
        <a:lstStyle/>
        <a:p>
          <a:endParaRPr lang="uk-UA"/>
        </a:p>
      </dgm:t>
    </dgm:pt>
    <dgm:pt modelId="{9D133D99-11BD-45A1-9F05-9C39FE6CF6E2}" type="pres">
      <dgm:prSet presAssocID="{833FFC17-1E34-4902-BAAC-0E20EC3494FF}" presName="connTx" presStyleLbl="parChTrans1D2" presStyleIdx="1" presStyleCnt="3"/>
      <dgm:spPr/>
      <dgm:t>
        <a:bodyPr/>
        <a:lstStyle/>
        <a:p>
          <a:endParaRPr lang="uk-UA"/>
        </a:p>
      </dgm:t>
    </dgm:pt>
    <dgm:pt modelId="{FCA1687D-6C76-4503-A501-E664A0AAEF5D}" type="pres">
      <dgm:prSet presAssocID="{DF543C58-489B-4040-96AD-F757091DD3FA}" presName="root2" presStyleCnt="0"/>
      <dgm:spPr/>
      <dgm:t>
        <a:bodyPr/>
        <a:lstStyle/>
        <a:p>
          <a:endParaRPr lang="ru-RU"/>
        </a:p>
      </dgm:t>
    </dgm:pt>
    <dgm:pt modelId="{B05F3618-5A01-41F7-867C-C1B60C082A2C}" type="pres">
      <dgm:prSet presAssocID="{DF543C58-489B-4040-96AD-F757091DD3FA}" presName="LevelTwoTextNode" presStyleLbl="node2" presStyleIdx="1" presStyleCnt="3" custScaleX="415126" custScaleY="202881" custLinFactNeighborX="8837" custLinFactNeighborY="-1459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34D08F2-E8CB-4621-B8E6-3E74CEA20700}" type="pres">
      <dgm:prSet presAssocID="{DF543C58-489B-4040-96AD-F757091DD3FA}" presName="level3hierChild" presStyleCnt="0"/>
      <dgm:spPr/>
      <dgm:t>
        <a:bodyPr/>
        <a:lstStyle/>
        <a:p>
          <a:endParaRPr lang="ru-RU"/>
        </a:p>
      </dgm:t>
    </dgm:pt>
    <dgm:pt modelId="{5E520E25-D173-411E-82DB-5C259FBE6A90}" type="pres">
      <dgm:prSet presAssocID="{DD24AAF7-C505-47D1-A8BF-0145B1375EF2}" presName="conn2-1" presStyleLbl="parChTrans1D2" presStyleIdx="2" presStyleCnt="3"/>
      <dgm:spPr/>
      <dgm:t>
        <a:bodyPr/>
        <a:lstStyle/>
        <a:p>
          <a:endParaRPr lang="uk-UA"/>
        </a:p>
      </dgm:t>
    </dgm:pt>
    <dgm:pt modelId="{925FE30F-78E6-4D99-91CD-3D5E9B37C3E2}" type="pres">
      <dgm:prSet presAssocID="{DD24AAF7-C505-47D1-A8BF-0145B1375EF2}" presName="connTx" presStyleLbl="parChTrans1D2" presStyleIdx="2" presStyleCnt="3"/>
      <dgm:spPr/>
      <dgm:t>
        <a:bodyPr/>
        <a:lstStyle/>
        <a:p>
          <a:endParaRPr lang="uk-UA"/>
        </a:p>
      </dgm:t>
    </dgm:pt>
    <dgm:pt modelId="{D8693D9E-46B2-4945-9B53-AC93599F5425}" type="pres">
      <dgm:prSet presAssocID="{E1611BC3-0584-4B36-AF0C-52B91C883F98}" presName="root2" presStyleCnt="0"/>
      <dgm:spPr/>
      <dgm:t>
        <a:bodyPr/>
        <a:lstStyle/>
        <a:p>
          <a:endParaRPr lang="ru-RU"/>
        </a:p>
      </dgm:t>
    </dgm:pt>
    <dgm:pt modelId="{11EF3D5A-77C9-4746-93F8-B19025627D26}" type="pres">
      <dgm:prSet presAssocID="{E1611BC3-0584-4B36-AF0C-52B91C883F98}" presName="LevelTwoTextNode" presStyleLbl="node2" presStyleIdx="2" presStyleCnt="3" custScaleX="394444" custScaleY="191390" custLinFactY="-235697" custLinFactNeighborX="2321" custLinFactNeighborY="-3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A2D30FE-7B7B-4319-A95C-9F83A405FD3B}" type="pres">
      <dgm:prSet presAssocID="{E1611BC3-0584-4B36-AF0C-52B91C883F98}" presName="level3hierChild" presStyleCnt="0"/>
      <dgm:spPr/>
      <dgm:t>
        <a:bodyPr/>
        <a:lstStyle/>
        <a:p>
          <a:endParaRPr lang="ru-RU"/>
        </a:p>
      </dgm:t>
    </dgm:pt>
  </dgm:ptLst>
  <dgm:cxnLst>
    <dgm:cxn modelId="{E15A07CF-504D-444C-9D6B-A942A787EFED}" type="presOf" srcId="{E1611BC3-0584-4B36-AF0C-52B91C883F98}" destId="{11EF3D5A-77C9-4746-93F8-B19025627D26}" srcOrd="0" destOrd="0" presId="urn:microsoft.com/office/officeart/2005/8/layout/hierarchy2"/>
    <dgm:cxn modelId="{ABCCB02C-69E5-44FA-B309-288A6883B9C9}" srcId="{BCD42C94-A41D-42C2-9B9F-13DA80C232D6}" destId="{75862ACE-5C91-4C5A-85EC-22D4D960A7E3}" srcOrd="0" destOrd="0" parTransId="{BB06B5C2-ACB5-412F-8B0B-192A36EF0EDC}" sibTransId="{F201EE2C-F768-4ED6-B8C7-7B3FADFF17F3}"/>
    <dgm:cxn modelId="{BFB2C8F0-B3F5-4538-8C29-0C9F582316C2}" srcId="{44CD0543-4C70-4012-B7DE-76098AE46441}" destId="{BCD42C94-A41D-42C2-9B9F-13DA80C232D6}" srcOrd="0" destOrd="0" parTransId="{C7CAD329-D4B2-4A78-B904-561FC2A7123F}" sibTransId="{572BDBE7-845E-4E63-AD18-636E7C7F2AE2}"/>
    <dgm:cxn modelId="{33A41A03-FA08-4811-B49B-4053902C8A29}" type="presOf" srcId="{75862ACE-5C91-4C5A-85EC-22D4D960A7E3}" destId="{795562E9-265D-4F3D-B753-96D50C6CB938}" srcOrd="0" destOrd="0" presId="urn:microsoft.com/office/officeart/2005/8/layout/hierarchy2"/>
    <dgm:cxn modelId="{65B166B2-A628-4D68-8DF1-D0704BE8ED82}" type="presOf" srcId="{DD24AAF7-C505-47D1-A8BF-0145B1375EF2}" destId="{5E520E25-D173-411E-82DB-5C259FBE6A90}" srcOrd="0" destOrd="0" presId="urn:microsoft.com/office/officeart/2005/8/layout/hierarchy2"/>
    <dgm:cxn modelId="{969C9299-5885-4425-99CF-575CBB80F11E}" type="presOf" srcId="{44CD0543-4C70-4012-B7DE-76098AE46441}" destId="{86681B45-7C15-4DD6-86CC-795E7C27A629}" srcOrd="0" destOrd="0" presId="urn:microsoft.com/office/officeart/2005/8/layout/hierarchy2"/>
    <dgm:cxn modelId="{BC5EB6B5-E852-4050-891D-8B655C6B8FDB}" type="presOf" srcId="{833FFC17-1E34-4902-BAAC-0E20EC3494FF}" destId="{9D133D99-11BD-45A1-9F05-9C39FE6CF6E2}" srcOrd="1" destOrd="0" presId="urn:microsoft.com/office/officeart/2005/8/layout/hierarchy2"/>
    <dgm:cxn modelId="{C1DEB471-9917-4AD1-825F-6431E71E084F}" type="presOf" srcId="{BCD42C94-A41D-42C2-9B9F-13DA80C232D6}" destId="{08E3F307-114C-4458-A7B0-C4D2180314F2}" srcOrd="0" destOrd="0" presId="urn:microsoft.com/office/officeart/2005/8/layout/hierarchy2"/>
    <dgm:cxn modelId="{CDAF6A1F-BA5D-4D46-95AA-E29BF521BD3C}" srcId="{BCD42C94-A41D-42C2-9B9F-13DA80C232D6}" destId="{E1611BC3-0584-4B36-AF0C-52B91C883F98}" srcOrd="2" destOrd="0" parTransId="{DD24AAF7-C505-47D1-A8BF-0145B1375EF2}" sibTransId="{9B10AC88-42B9-4829-BA97-948F3054E6E3}"/>
    <dgm:cxn modelId="{DEB5E7F7-5B80-44AB-BA73-590D3C1BE8D4}" type="presOf" srcId="{BB06B5C2-ACB5-412F-8B0B-192A36EF0EDC}" destId="{4A39413B-5C02-4795-9650-245CD637C25E}" srcOrd="1" destOrd="0" presId="urn:microsoft.com/office/officeart/2005/8/layout/hierarchy2"/>
    <dgm:cxn modelId="{AD501A3F-89B1-49EB-88E7-645A534E2964}" type="presOf" srcId="{833FFC17-1E34-4902-BAAC-0E20EC3494FF}" destId="{DBB21535-B16F-42E4-A623-790898D6B9B7}" srcOrd="0" destOrd="0" presId="urn:microsoft.com/office/officeart/2005/8/layout/hierarchy2"/>
    <dgm:cxn modelId="{76271349-55A4-401F-B38B-65751B0535D3}" type="presOf" srcId="{DD24AAF7-C505-47D1-A8BF-0145B1375EF2}" destId="{925FE30F-78E6-4D99-91CD-3D5E9B37C3E2}" srcOrd="1" destOrd="0" presId="urn:microsoft.com/office/officeart/2005/8/layout/hierarchy2"/>
    <dgm:cxn modelId="{E747EB29-30C4-4188-B73E-CED93A650337}" type="presOf" srcId="{DF543C58-489B-4040-96AD-F757091DD3FA}" destId="{B05F3618-5A01-41F7-867C-C1B60C082A2C}" srcOrd="0" destOrd="0" presId="urn:microsoft.com/office/officeart/2005/8/layout/hierarchy2"/>
    <dgm:cxn modelId="{EB98F636-15C4-4C27-87A4-57FE93D50856}" srcId="{BCD42C94-A41D-42C2-9B9F-13DA80C232D6}" destId="{DF543C58-489B-4040-96AD-F757091DD3FA}" srcOrd="1" destOrd="0" parTransId="{833FFC17-1E34-4902-BAAC-0E20EC3494FF}" sibTransId="{666F796D-8C34-42B5-97D1-67D3B2EC5F54}"/>
    <dgm:cxn modelId="{0223CDC6-B18B-4C56-8D1E-F569337FE7AC}" type="presOf" srcId="{BB06B5C2-ACB5-412F-8B0B-192A36EF0EDC}" destId="{67A78175-CD9A-4C37-9055-88FBD98B3A75}" srcOrd="0" destOrd="0" presId="urn:microsoft.com/office/officeart/2005/8/layout/hierarchy2"/>
    <dgm:cxn modelId="{E86283E3-09FB-4C93-B417-27F35C5E84C0}" type="presParOf" srcId="{86681B45-7C15-4DD6-86CC-795E7C27A629}" destId="{276BD72E-031B-43B2-B174-E0B8C9E12EBF}" srcOrd="0" destOrd="0" presId="urn:microsoft.com/office/officeart/2005/8/layout/hierarchy2"/>
    <dgm:cxn modelId="{0245B0B6-6430-4004-8536-3477C6E10B9D}" type="presParOf" srcId="{276BD72E-031B-43B2-B174-E0B8C9E12EBF}" destId="{08E3F307-114C-4458-A7B0-C4D2180314F2}" srcOrd="0" destOrd="0" presId="urn:microsoft.com/office/officeart/2005/8/layout/hierarchy2"/>
    <dgm:cxn modelId="{5AF2008A-FC8E-4A61-8745-DF35673BD2D1}" type="presParOf" srcId="{276BD72E-031B-43B2-B174-E0B8C9E12EBF}" destId="{1489E0FC-718E-4C08-BAE5-E6BF30E6C2C2}" srcOrd="1" destOrd="0" presId="urn:microsoft.com/office/officeart/2005/8/layout/hierarchy2"/>
    <dgm:cxn modelId="{AC177571-909D-4A32-B6ED-7D4A0E82DC0A}" type="presParOf" srcId="{1489E0FC-718E-4C08-BAE5-E6BF30E6C2C2}" destId="{67A78175-CD9A-4C37-9055-88FBD98B3A75}" srcOrd="0" destOrd="0" presId="urn:microsoft.com/office/officeart/2005/8/layout/hierarchy2"/>
    <dgm:cxn modelId="{C1F130A3-2DAA-41F3-BC4F-D0098FD74B4D}" type="presParOf" srcId="{67A78175-CD9A-4C37-9055-88FBD98B3A75}" destId="{4A39413B-5C02-4795-9650-245CD637C25E}" srcOrd="0" destOrd="0" presId="urn:microsoft.com/office/officeart/2005/8/layout/hierarchy2"/>
    <dgm:cxn modelId="{272C69CE-0269-47E3-948F-8229C612C873}" type="presParOf" srcId="{1489E0FC-718E-4C08-BAE5-E6BF30E6C2C2}" destId="{4AA62D6D-24CC-44D0-92F7-67DF10307087}" srcOrd="1" destOrd="0" presId="urn:microsoft.com/office/officeart/2005/8/layout/hierarchy2"/>
    <dgm:cxn modelId="{7F3359D4-CA2D-487B-B1BF-FF591F0E59B8}" type="presParOf" srcId="{4AA62D6D-24CC-44D0-92F7-67DF10307087}" destId="{795562E9-265D-4F3D-B753-96D50C6CB938}" srcOrd="0" destOrd="0" presId="urn:microsoft.com/office/officeart/2005/8/layout/hierarchy2"/>
    <dgm:cxn modelId="{FFFCF6E1-25E3-4051-AAC0-7C1FC0843C91}" type="presParOf" srcId="{4AA62D6D-24CC-44D0-92F7-67DF10307087}" destId="{C999E6C8-769B-4F62-BC9E-46637C4BD447}" srcOrd="1" destOrd="0" presId="urn:microsoft.com/office/officeart/2005/8/layout/hierarchy2"/>
    <dgm:cxn modelId="{D06863DB-5D8B-4E07-95E5-C66B0459C32D}" type="presParOf" srcId="{1489E0FC-718E-4C08-BAE5-E6BF30E6C2C2}" destId="{DBB21535-B16F-42E4-A623-790898D6B9B7}" srcOrd="2" destOrd="0" presId="urn:microsoft.com/office/officeart/2005/8/layout/hierarchy2"/>
    <dgm:cxn modelId="{55CACAD5-0AE4-4CDA-9698-A184EC28378B}" type="presParOf" srcId="{DBB21535-B16F-42E4-A623-790898D6B9B7}" destId="{9D133D99-11BD-45A1-9F05-9C39FE6CF6E2}" srcOrd="0" destOrd="0" presId="urn:microsoft.com/office/officeart/2005/8/layout/hierarchy2"/>
    <dgm:cxn modelId="{7F485E97-AF61-46B5-8769-DBD6AD08F95A}" type="presParOf" srcId="{1489E0FC-718E-4C08-BAE5-E6BF30E6C2C2}" destId="{FCA1687D-6C76-4503-A501-E664A0AAEF5D}" srcOrd="3" destOrd="0" presId="urn:microsoft.com/office/officeart/2005/8/layout/hierarchy2"/>
    <dgm:cxn modelId="{A4A281A2-6E1E-4CEA-8731-0BE53751AA95}" type="presParOf" srcId="{FCA1687D-6C76-4503-A501-E664A0AAEF5D}" destId="{B05F3618-5A01-41F7-867C-C1B60C082A2C}" srcOrd="0" destOrd="0" presId="urn:microsoft.com/office/officeart/2005/8/layout/hierarchy2"/>
    <dgm:cxn modelId="{AB05B6AC-A07C-4149-BB80-1D81EF211F5F}" type="presParOf" srcId="{FCA1687D-6C76-4503-A501-E664A0AAEF5D}" destId="{234D08F2-E8CB-4621-B8E6-3E74CEA20700}" srcOrd="1" destOrd="0" presId="urn:microsoft.com/office/officeart/2005/8/layout/hierarchy2"/>
    <dgm:cxn modelId="{4FE52831-9F15-4094-8F34-63D3FA06014B}" type="presParOf" srcId="{1489E0FC-718E-4C08-BAE5-E6BF30E6C2C2}" destId="{5E520E25-D173-411E-82DB-5C259FBE6A90}" srcOrd="4" destOrd="0" presId="urn:microsoft.com/office/officeart/2005/8/layout/hierarchy2"/>
    <dgm:cxn modelId="{8400E8B4-5198-40A0-9E1F-F23E41A75575}" type="presParOf" srcId="{5E520E25-D173-411E-82DB-5C259FBE6A90}" destId="{925FE30F-78E6-4D99-91CD-3D5E9B37C3E2}" srcOrd="0" destOrd="0" presId="urn:microsoft.com/office/officeart/2005/8/layout/hierarchy2"/>
    <dgm:cxn modelId="{88F71BF8-C3A7-4FBD-BFB9-2AC5C397A041}" type="presParOf" srcId="{1489E0FC-718E-4C08-BAE5-E6BF30E6C2C2}" destId="{D8693D9E-46B2-4945-9B53-AC93599F5425}" srcOrd="5" destOrd="0" presId="urn:microsoft.com/office/officeart/2005/8/layout/hierarchy2"/>
    <dgm:cxn modelId="{FA780249-0180-406D-B977-A3FF9E99469C}" type="presParOf" srcId="{D8693D9E-46B2-4945-9B53-AC93599F5425}" destId="{11EF3D5A-77C9-4746-93F8-B19025627D26}" srcOrd="0" destOrd="0" presId="urn:microsoft.com/office/officeart/2005/8/layout/hierarchy2"/>
    <dgm:cxn modelId="{DEEA2CE2-861E-4CB3-811C-13DE7E254D0E}" type="presParOf" srcId="{D8693D9E-46B2-4945-9B53-AC93599F5425}" destId="{7A2D30FE-7B7B-4319-A95C-9F83A405FD3B}" srcOrd="1" destOrd="0" presId="urn:microsoft.com/office/officeart/2005/8/layout/hierarchy2"/>
  </dgm:cxnLst>
  <dgm:bg/>
  <dgm:whole>
    <a:ln w="6350" cmpd="dbl">
      <a:noFill/>
      <a:prstDash val="soli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C685F-E60F-4672-B2F7-DFE3EA71098B}" type="datetimeFigureOut">
              <a:rPr lang="uk-UA" smtClean="0"/>
              <a:pPr/>
              <a:t>26.10.2017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61899-ED10-4839-9F59-534E4D15A1C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710252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61899-ED10-4839-9F59-534E4D15A1C4}" type="slidenum">
              <a:rPr lang="uk-UA" smtClean="0"/>
              <a:pPr/>
              <a:t>21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61899-ED10-4839-9F59-534E4D15A1C4}" type="slidenum">
              <a:rPr lang="uk-UA" smtClean="0"/>
              <a:pPr/>
              <a:t>46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C28DD-23BB-43AB-8366-66BC2AD93255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94F7F-69FC-4CEA-835E-1F5DE30292D4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5333-0FA9-4221-AA72-A47D4D3E34A9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33ED-7F81-439A-875C-0F7440F1C1E7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A00F-3AF0-434E-8AC0-A65BA7D6B0A3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4ADC-EAEC-42F0-8B3E-023CF69A5BD8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46D6F-99DF-4B84-8341-290E64A7EB12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05EBC-2567-4EC4-B599-435F785A3152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C643-B3D9-46BA-BA66-B39EF563F831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A045-338F-400C-8EA9-4EC9B5221C82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967-B3F7-4BCB-BFC5-F457C6ECF060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0FA02-CFB1-4D4F-A6FD-4A3E570670F7}" type="datetime1">
              <a:rPr lang="uk-UA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ifl.net/" TargetMode="External"/><Relationship Id="rId2" Type="http://schemas.openxmlformats.org/officeDocument/2006/relationships/hyperlink" Target="http://goo.gl/HrWlo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eifl.net/page/what-we-do" TargetMode="External"/><Relationship Id="rId4" Type="http://schemas.openxmlformats.org/officeDocument/2006/relationships/hyperlink" Target="file:///E:\&#1042;&#1110;&#1076;&#1082;&#1088;&#1080;&#1090;&#1080;&#1081;%20&#1076;&#1086;&#1089;&#1090;&#1091;&#1087;%202017\eIFL.net%20&#8212;%20&#1082;&#1086;&#1085;&#1089;&#1086;&#1088;&#1094;&#1110;&#1091;&#1084;%20&#8212;%20&#1045;&#1083;&#1077;&#1082;&#1090;&#1088;&#1086;&#1085;&#1085;&#1072;%20&#1110;&#1085;&#1092;&#1086;&#1088;&#1084;&#1072;&#1094;&#1110;&#1103;%20&#1076;&#1083;&#1103;%20&#1073;&#1110;&#1073;&#1083;&#1110;&#1086;&#1090;&#1077;&#1082;%20&#1087;&#1110;&#1076;&#1087;&#1080;&#1089;&#1072;&#1085;&#1086;%20&#1041;&#1077;&#1088;&#1083;&#1110;&#1085;&#1089;&#1100;&#1082;&#1091;%20&#1076;&#1077;&#1082;&#1083;&#1072;&#1088;&#1072;&#1094;&#1110;&#1102;,%20&#1089;&#1090;&#1074;&#1086;&#1088;&#1077;&#1085;&#1086;%20&#1087;&#1088;&#1086;&#1075;&#1088;&#1072;&#1084;&#1080;:%20&#8220;&#1042;&#1110;&#1076;&#1082;&#1088;&#1080;&#1090;&#1080;&#1081;%20&#1076;&#1086;&#1089;&#1090;&#1091;&#1087;&#8221;%20&#1090;&#1072;%20&#8220;&#1042;&#1110;&#1083;&#1100;&#1085;&#1077;%20&#1110;%20&#1074;&#1110;&#1076;&#1082;&#1088;&#1080;&#1090;&#1077;%20&#1087;&#1088;&#1086;&#1075;&#1088;&#1072;&#1084;&#1085;&#1077;%20&#1079;&#1072;&#1073;&#1077;&#1079;&#1087;&#1077;&#1095;&#1077;&#1085;&#1085;&#1103;&#8221;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petition.com/petitions/crimea-open-access-manifesto.html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image" Target="../media/image9.jpeg"/><Relationship Id="rId2" Type="http://schemas.openxmlformats.org/officeDocument/2006/relationships/hyperlink" Target="http://www.doaj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erpa.ac.uk/romeo/index.p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://roar.eprints.org/" TargetMode="External"/><Relationship Id="rId7" Type="http://schemas.openxmlformats.org/officeDocument/2006/relationships/hyperlink" Target="http://road.issn.org/en" TargetMode="External"/><Relationship Id="rId12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oclc.org/en/oaister.html" TargetMode="External"/><Relationship Id="rId11" Type="http://schemas.openxmlformats.org/officeDocument/2006/relationships/image" Target="../media/image24.gif"/><Relationship Id="rId5" Type="http://schemas.openxmlformats.org/officeDocument/2006/relationships/hyperlink" Target="http://www.base-search.net/about/en/suggest.php" TargetMode="External"/><Relationship Id="rId10" Type="http://schemas.openxmlformats.org/officeDocument/2006/relationships/image" Target="../media/image23.png"/><Relationship Id="rId4" Type="http://schemas.openxmlformats.org/officeDocument/2006/relationships/hyperlink" Target="http://www.opendoar.org/" TargetMode="External"/><Relationship Id="rId9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oai.org.ua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hyperlink" Target="http://www.elibukr.org/uk/resursi/resursi-vidkritogo-dostupu.html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epositories.webometrics.info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ir.lib.vntu.edu.ua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r.lib.vntu.edu.ua/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osvita.ua/vnz/rating/45455/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s://poynder.blogspot.com/2006/06/interview-with-harold-varmus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egacy.earlham.edu/~peters/fos/bethesda.htm" TargetMode="External"/><Relationship Id="rId2" Type="http://schemas.openxmlformats.org/officeDocument/2006/relationships/hyperlink" Target="http://www.budapestopenaccessinitiative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openaccess.mpg.de/Berlin-Declaration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8.edu.au/" TargetMode="External"/><Relationship Id="rId2" Type="http://schemas.openxmlformats.org/officeDocument/2006/relationships/hyperlink" Target="http://www.doaj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goo.gl/uRyG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29602" y="0"/>
            <a:ext cx="9143999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0" cap="rnd" cmpd="thickThin">
            <a:solidFill>
              <a:srgbClr val="5D735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11322120</a:t>
            </a:r>
            <a:endParaRPr lang="uk-UA" dirty="0"/>
          </a:p>
        </p:txBody>
      </p:sp>
      <p:pic>
        <p:nvPicPr>
          <p:cNvPr id="6" name="Picture 8" descr="C:\Users\user307\Desktop\5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lum bright="10000" contrast="20000"/>
          </a:blip>
          <a:srcRect/>
          <a:stretch>
            <a:fillRect/>
          </a:stretch>
        </p:blipFill>
        <p:spPr bwMode="auto">
          <a:xfrm>
            <a:off x="-1357354" y="2714620"/>
            <a:ext cx="8572560" cy="2928982"/>
          </a:xfrm>
          <a:prstGeom prst="rect">
            <a:avLst/>
          </a:prstGeom>
          <a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10000" contrast="20000"/>
            </a:blip>
            <a:tile tx="0" ty="0" sx="100000" sy="100000" flip="none" algn="tl"/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7" name="TextBox 6"/>
          <p:cNvSpPr txBox="1"/>
          <p:nvPr/>
        </p:nvSpPr>
        <p:spPr>
          <a:xfrm>
            <a:off x="214282" y="357166"/>
            <a:ext cx="6786610" cy="221599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В</a:t>
            </a:r>
            <a:r>
              <a:rPr lang="uk-UA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ІДКРИТИЙ ДОСТУП ДО НАУКИ: ВІД ІСТОРІЇ ДО СЬОГОДЕННЯ</a:t>
            </a:r>
            <a:endParaRPr lang="uk-UA" sz="4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6021288"/>
            <a:ext cx="2752577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16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Криштафович</a:t>
            </a:r>
            <a:r>
              <a:rPr lang="uk-UA" sz="1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Л. А.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b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sz="1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гол. бібліограф НТБ ВНТУ</a:t>
            </a:r>
            <a:endParaRPr lang="uk-UA" sz="16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" name="Picture 2" descr="C:\Users\user307\Desktop\Логотип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8304" y="116632"/>
            <a:ext cx="1440160" cy="1656184"/>
          </a:xfrm>
          <a:prstGeom prst="rect">
            <a:avLst/>
          </a:prstGeom>
          <a:noFill/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714612" y="5715016"/>
            <a:ext cx="6072230" cy="9848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endParaRPr lang="ru-RU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Приєдналося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861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університетів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зі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47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країн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;</a:t>
            </a:r>
            <a:endParaRPr lang="uk-UA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33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українських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університети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, в т. ч.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ВНТУ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720" y="1"/>
            <a:ext cx="8708025" cy="64633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ПІДТРИМКА ВІДКРИТОГО ДОСТУПУ</a:t>
            </a:r>
            <a:endParaRPr lang="uk-UA" sz="36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928670"/>
            <a:ext cx="7572428" cy="571504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Рекомендації 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Європейської дослідницької ради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щодо Відкритого доступу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3786190"/>
            <a:ext cx="8072494" cy="857256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Європейська комісія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та 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Німецька комісія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випускають </a:t>
            </a:r>
          </a:p>
          <a:p>
            <a:pPr lvl="0"/>
            <a:r>
              <a:rPr lang="uk-UA" sz="2000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Посібник з Відкритого Доступу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00232" y="4786322"/>
            <a:ext cx="6786642" cy="1071570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Асоціація Європейських Університетів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розробляє Рекомендації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Асоціації Європейських Університетів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214686"/>
            <a:ext cx="1785950" cy="5232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2008 р.</a:t>
            </a:r>
            <a:endParaRPr lang="uk-UA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785794"/>
            <a:ext cx="1404552" cy="52322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2007 р.</a:t>
            </a:r>
            <a:endParaRPr lang="uk-UA" sz="28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71472" y="1928802"/>
            <a:ext cx="8143932" cy="1143008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u="sng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eIFL.net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— консорціум — 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Електронна інформація для бібліотек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підписано Берлінську декларацію, створено програми: “</a:t>
            </a:r>
            <a:r>
              <a:rPr lang="ru-RU" sz="2000" u="sng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Відкритий</a:t>
            </a:r>
            <a:r>
              <a:rPr lang="ru-RU" sz="2000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 доступ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”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та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uk-UA" sz="2000" u="sng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Вільне</a:t>
            </a:r>
            <a:r>
              <a:rPr lang="uk-UA" sz="2000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 і відкрите програмне </a:t>
            </a:r>
            <a:r>
              <a:rPr lang="uk-UA" sz="2000" u="sng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забезпечення</a:t>
            </a:r>
            <a:r>
              <a:rPr lang="uk-UA" sz="2000" u="sng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”</a:t>
            </a:r>
            <a:endParaRPr lang="uk-UA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307\Desktop\220px-Open_Access_PLoS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72559" cy="500066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4282" y="0"/>
            <a:ext cx="8929718" cy="120032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3366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РЕКОМЕНДАЦІЇ АСОЦІАЦІЇ ЄВРОПЕЙСЬКИХ УНІВЕРСИТЕТІВ</a:t>
            </a:r>
            <a:endParaRPr lang="uk-UA" sz="36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285860"/>
            <a:ext cx="8643998" cy="5313523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SzPct val="100000"/>
              <a:buFont typeface="Wingdings" pitchFamily="2" charset="2"/>
              <a:buChar char="Ø"/>
            </a:pPr>
            <a:r>
              <a:rPr lang="uk-UA" sz="22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Університети зобов’язані розвивати інституційну політику та стратегію щодо контролю за якістю результатів для ширшого їх розповсюдження.</a:t>
            </a:r>
            <a:endParaRPr lang="ru-RU" sz="2200" dirty="0" smtClean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SzPct val="100000"/>
              <a:buFont typeface="Wingdings" pitchFamily="2" charset="2"/>
              <a:buChar char="Ø"/>
            </a:pPr>
            <a:r>
              <a:rPr lang="uk-UA" sz="22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Для досягнення цього найкращим є створення інституційного </a:t>
            </a:r>
            <a:r>
              <a:rPr lang="uk-UA" sz="2200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репозитарію</a:t>
            </a:r>
            <a:r>
              <a:rPr lang="uk-UA" sz="22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чи участь у спільному (</a:t>
            </a:r>
            <a:r>
              <a:rPr lang="uk-UA" sz="2200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міжуніверситетському</a:t>
            </a:r>
            <a:r>
              <a:rPr lang="uk-UA" sz="22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) </a:t>
            </a:r>
            <a:r>
              <a:rPr lang="uk-UA" sz="2200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репозитарії</a:t>
            </a:r>
            <a:r>
              <a:rPr lang="uk-UA" sz="22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... </a:t>
            </a:r>
            <a:endParaRPr lang="ru-RU" sz="2200" dirty="0" smtClean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SzPct val="100000"/>
              <a:buFont typeface="Wingdings" pitchFamily="2" charset="2"/>
              <a:buChar char="Ø"/>
            </a:pPr>
            <a:r>
              <a:rPr lang="uk-UA" sz="22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Університетська інституційна політика має вимагати від дослідників </a:t>
            </a:r>
            <a:r>
              <a:rPr lang="uk-UA" sz="2200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самоархівувати</a:t>
            </a:r>
            <a:r>
              <a:rPr lang="uk-UA" sz="22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їхні наукові публікації. </a:t>
            </a:r>
            <a:endParaRPr lang="ru-RU" sz="2200" dirty="0" smtClean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SzPct val="100000"/>
              <a:buFont typeface="Wingdings" pitchFamily="2" charset="2"/>
              <a:buChar char="Ø"/>
            </a:pPr>
            <a:r>
              <a:rPr lang="uk-UA" sz="22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Університети повинні включати питання захисту авторських прав до своєї системи управління.</a:t>
            </a:r>
            <a:endParaRPr lang="ru-RU" sz="2200" dirty="0" smtClean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"/>
            <a:ext cx="8708025" cy="64633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ПІДТРИМКА ВІДКРИТОГО ДОСТУПУ</a:t>
            </a:r>
            <a:endParaRPr lang="uk-UA" sz="36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57290" y="642918"/>
            <a:ext cx="7643866" cy="1000132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Альгамбрська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декларація Відкритого доступу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Розроблено рекомендації щодо політик розвитку Відкритого доступу та План розвитку в Південний Європі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2976" y="3286124"/>
            <a:ext cx="7858180" cy="1071570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Міжнародна федерація бібліотек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(IFLA)</a:t>
            </a:r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‏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Розробляє Рекомендації щодо Відкритого доступу підтримки, популяризації та впровадження членами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IFLA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4500570"/>
            <a:ext cx="8072494" cy="928694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Дорожня карта Відкритого Доступу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розроблена Лігою європейських дослідницьких університетів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2786058"/>
            <a:ext cx="1785950" cy="5232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2011 р.</a:t>
            </a:r>
            <a:endParaRPr lang="uk-UA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785794"/>
            <a:ext cx="1404552" cy="5232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2010 р.</a:t>
            </a:r>
            <a:endParaRPr lang="uk-UA" sz="28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2844" y="1785926"/>
            <a:ext cx="7572428" cy="857256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Генська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декларація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(Гент,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Бельгія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підтримує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Відкритий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доступ до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наукових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досліджень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Європі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10" y="5643578"/>
            <a:ext cx="8358246" cy="1071570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SPARC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(Коаліції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наукових видань та академічних ресурсів) розробляє рекомендації з Відкритого Доступу, проходять громадські слухання ЄС щодо доступу та збереження наукової інформації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857488" y="4143380"/>
            <a:ext cx="607223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endParaRPr lang="uk-UA" sz="2000" i="1" dirty="0" smtClean="0">
              <a:latin typeface="Arial" pitchFamily="34" charset="0"/>
              <a:cs typeface="Arial" pitchFamily="34" charset="0"/>
            </a:endParaRPr>
          </a:p>
          <a:p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На 25 жовтня 2017 р. – 29 підписантів</a:t>
            </a:r>
            <a:endParaRPr lang="ru-RU" sz="2000" i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720" y="1"/>
            <a:ext cx="8708025" cy="64633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ПІДТРИМКА ВІДКРИТОГО ДОСТУПУ</a:t>
            </a:r>
            <a:endParaRPr lang="uk-UA" sz="36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44" y="2428868"/>
            <a:ext cx="8786874" cy="2000264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b="1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Кримська декларація Відкритого Доступу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Учасники 19-ої Міжнародної Кримської конференції «Крим 2012: бібліотеки та інформаційні ресурси в сучасному світі науки, культури, освіти і бізнесу» звернулися до дослідників, університетів, видавництв академічних журналів, бібліотек усіх країн з вимогою підтримки ініціатив та міжнародних проектів Відкритого Доступу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786322"/>
            <a:ext cx="1785950" cy="5232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2013 р.</a:t>
            </a:r>
            <a:endParaRPr lang="uk-UA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785794"/>
            <a:ext cx="1404552" cy="5232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2012 р.</a:t>
            </a:r>
            <a:endParaRPr lang="uk-UA" sz="28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85852" y="642918"/>
            <a:ext cx="7715304" cy="1714512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Заява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Єврокомісії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uk-UA" sz="20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Зробимо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Відкритий Доступ реальністю для </a:t>
            </a:r>
            <a:r>
              <a:rPr lang="uk-UA" sz="20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науки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Брюсель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). Оголошена Рамкова Програма ЄС з досліджень та інновацій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Horizon</a:t>
            </a:r>
            <a:r>
              <a:rPr lang="uk-UA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2020</a:t>
            </a:r>
            <a:r>
              <a:rPr lang="uk-UA" sz="20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розроблена Пояснювальна записка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Єврокомісії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щодо відкритого доступу до публікацій в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Horizon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2020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7158" y="5357826"/>
            <a:ext cx="8286808" cy="1357322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Позиція Європейського економічно-соціального комітету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Підвищення вигоди від державних інвестицій в дослідження. Основні напрями: доступ до наукових публікацій, збереження наукової інформації, доступ до даних досліджень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501122" cy="70788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4000" b="1" spc="3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ПОЗИЦІЯ ДЕРЖАВ СВІТУ</a:t>
            </a:r>
            <a:endParaRPr lang="uk-UA" sz="4000" b="1" spc="300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8937" y="1312403"/>
            <a:ext cx="7099367" cy="1396518"/>
          </a:xfrm>
          <a:prstGeom prst="roundRect">
            <a:avLst/>
          </a:prstGeom>
          <a:solidFill>
            <a:srgbClr val="E8FAFE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Стратегія  Відкритого Доступу Робочої групи по розробці Шотландської стратегії з наукової інформації, 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Шотландська декларація Відкритого доступу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2004 р.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02078" y="3183469"/>
            <a:ext cx="7462410" cy="1440160"/>
          </a:xfrm>
          <a:prstGeom prst="roundRect">
            <a:avLst/>
          </a:prstGeom>
          <a:solidFill>
            <a:srgbClr val="E8FAFE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ректори італійських університетів підписують Берлінську декларацію та публікують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Messina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(Мессіна, Італія) </a:t>
            </a:r>
            <a:r>
              <a:rPr lang="uk-UA" sz="2000" b="1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Мессинська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декларація про Відкритий доступ 2004 р.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6102" y="5152944"/>
            <a:ext cx="7454631" cy="1436702"/>
          </a:xfrm>
          <a:prstGeom prst="roundRect">
            <a:avLst/>
          </a:prstGeom>
          <a:solidFill>
            <a:srgbClr val="E8FAFE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Ухвала по відкритому доступу Австралійського Комітету з Інфраструктури Дослідницької Інформації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sz="2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Australian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Committee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(ARIIC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Підписують 8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ректорів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університетів.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91" y="850738"/>
            <a:ext cx="2956579" cy="46166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ШОТЛАНДІЯ, 2004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2078" y="2713130"/>
            <a:ext cx="2042995" cy="46166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ІТАЛІЯ, 2004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4675600"/>
            <a:ext cx="2804550" cy="46166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АВСТРАЛІЯ, 2004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501122" cy="70788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4000" b="1" spc="3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ПОЗИЦІЯ ДЕРЖАВ СВІТУ</a:t>
            </a:r>
            <a:endParaRPr lang="uk-UA" sz="4000" b="1" spc="300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8937" y="1312403"/>
            <a:ext cx="8035471" cy="1396518"/>
          </a:xfrm>
          <a:prstGeom prst="roundRect">
            <a:avLst/>
          </a:prstGeom>
          <a:solidFill>
            <a:srgbClr val="E8FAFE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Комітет з Науки і Техніки Палати общин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парламенту Об'єднаного Королівства рекомендує всім університетам країни </a:t>
            </a:r>
            <a:r>
              <a:rPr lang="uk-UA" sz="20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створити інституційні </a:t>
            </a:r>
            <a:r>
              <a:rPr lang="uk-UA" sz="20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репозитарії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а науковцям депонувати копії своїх статей в </a:t>
            </a:r>
            <a:r>
              <a:rPr lang="uk-UA" sz="2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репозитарії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протягом місяця після публікації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02078" y="3223811"/>
            <a:ext cx="7462410" cy="1440160"/>
          </a:xfrm>
          <a:prstGeom prst="roundRect">
            <a:avLst/>
          </a:prstGeom>
          <a:solidFill>
            <a:srgbClr val="E8FAFE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Науковою 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Радою Канади з Суспільних і Гуманітарних Наук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(SSHRC) та 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Канадською Асоціацією Наукових Бібліотек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(CARL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рекомендовано </a:t>
            </a:r>
            <a:r>
              <a:rPr lang="uk-UA" sz="2000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обов'язкове </a:t>
            </a:r>
            <a:r>
              <a:rPr lang="uk-UA" sz="20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самоархівування</a:t>
            </a:r>
            <a:endParaRPr lang="ru-RU" sz="2000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1" y="5340714"/>
            <a:ext cx="7958687" cy="1436702"/>
          </a:xfrm>
          <a:prstGeom prst="roundRect">
            <a:avLst/>
          </a:prstGeom>
          <a:solidFill>
            <a:srgbClr val="E8FAFE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Дослідницька Фундація Німеччини 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sz="2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Deutsche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Forschungsgemeinschaft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DFG) оголосила про підтримку ідеї Відкритого доступу і Берлінської Декларації (у розробці якої DFG </a:t>
            </a:r>
            <a:r>
              <a:rPr lang="uk-UA" sz="2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принимал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участь)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791" y="850738"/>
            <a:ext cx="3900298" cy="46166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ВЕЛИКОБРИТАНІЯ, 2004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2080" y="2753472"/>
            <a:ext cx="2350515" cy="46166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КАНАДА, 2004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5379" y="4797152"/>
            <a:ext cx="2909771" cy="46166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НІМЕЧЧИНА, 2005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30600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501122" cy="70788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4000" b="1" spc="3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ПОЗИЦІЯ ДЕРЖАВ СВІТУ</a:t>
            </a:r>
            <a:endParaRPr lang="uk-UA" sz="4000" b="1" spc="300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21" y="1322783"/>
            <a:ext cx="8678767" cy="1396518"/>
          </a:xfrm>
          <a:prstGeom prst="roundRect">
            <a:avLst/>
          </a:prstGeom>
          <a:solidFill>
            <a:srgbClr val="E8FAFE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Рада Швеції з Науки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приєднується до OAI з вимогою:  у короткі терміни обнародувати результати досліджень, що фінансуються державою, через університетські архіви або інші бази даних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8937" y="3212069"/>
            <a:ext cx="8755551" cy="1549441"/>
          </a:xfrm>
          <a:prstGeom prst="roundRect">
            <a:avLst/>
          </a:prstGeom>
          <a:solidFill>
            <a:srgbClr val="E8FAFE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Національний інститут здоров'я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(NIH): статті, написані в результаті грантових досліджень повинні обов'язково депонуватись в </a:t>
            </a:r>
            <a:r>
              <a:rPr lang="en-AU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PubMed Central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(PMC) відразу після публікації. Якщо NIH хоч би частково платить за публікацію статті, то доступ відкривається відразу, якщо ні - через 6 місяців після публікації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1" y="5373216"/>
            <a:ext cx="8678767" cy="1368152"/>
          </a:xfrm>
          <a:prstGeom prst="roundRect">
            <a:avLst/>
          </a:prstGeom>
          <a:solidFill>
            <a:srgbClr val="E8FAFE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Національна Наукова Фундація США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виділила 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$12 млн. на гранти в підтримку досліджень, пов'язаних  з загальнодержавним і відкритим доступом до інформації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791" y="850738"/>
            <a:ext cx="2308645" cy="46166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ШВЕЦІЯ, 2004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2080" y="2750404"/>
            <a:ext cx="1795684" cy="46166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США, 2005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7013" y="4911550"/>
            <a:ext cx="870751" cy="46166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2006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07790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307\Desktop\220px-Open_Access_PLoS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72559" cy="500066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3366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ВІДКРИТИЙ ДОСТУП: </a:t>
            </a:r>
          </a:p>
          <a:p>
            <a:pPr algn="r"/>
            <a:r>
              <a:rPr lang="uk-UA" sz="4000" b="1" dirty="0" smtClean="0">
                <a:solidFill>
                  <a:srgbClr val="3366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КОМУ ЦЕ ПОТРІБНО?</a:t>
            </a:r>
            <a:endParaRPr lang="ru-RU" sz="4000" b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362820"/>
            <a:ext cx="8424936" cy="5244513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b="1" dirty="0">
                <a:solidFill>
                  <a:srgbClr val="7B23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Користувачам</a:t>
            </a:r>
            <a:r>
              <a:rPr lang="uk-UA" sz="2200" b="1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uk-UA" sz="22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оперативний доступ до джерел наукової інформації</a:t>
            </a:r>
          </a:p>
          <a:p>
            <a:pPr lvl="1">
              <a:lnSpc>
                <a:spcPct val="90000"/>
              </a:lnSpc>
            </a:pPr>
            <a:endParaRPr lang="uk-UA" sz="22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b="1" dirty="0">
                <a:solidFill>
                  <a:srgbClr val="7B23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Бібліотекам</a:t>
            </a:r>
          </a:p>
          <a:p>
            <a:pPr lvl="1">
              <a:lnSpc>
                <a:spcPct val="90000"/>
              </a:lnSpc>
            </a:pPr>
            <a:r>
              <a:rPr lang="ru-RU" sz="2200" dirty="0" err="1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якісне</a:t>
            </a:r>
            <a:r>
              <a:rPr lang="ru-RU" sz="2200" dirty="0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задоволення</a:t>
            </a:r>
            <a:r>
              <a:rPr lang="ru-RU" sz="2200" dirty="0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інформаційних</a:t>
            </a:r>
            <a:r>
              <a:rPr lang="ru-RU" sz="2200" dirty="0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uk-UA" sz="2200" dirty="0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потреб користувачів</a:t>
            </a:r>
            <a:endParaRPr lang="uk-UA" sz="2200" b="1" dirty="0" smtClean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</a:pPr>
            <a:endParaRPr lang="uk-UA" sz="22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b="1" dirty="0">
                <a:solidFill>
                  <a:srgbClr val="7B23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Авторам</a:t>
            </a:r>
            <a:r>
              <a:rPr lang="uk-UA" sz="2200" b="1" dirty="0">
                <a:solidFill>
                  <a:srgbClr val="7B2317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uk-UA" sz="22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розповсюдження результатів наукових досліджень, зростання наукового авторитету, індексу цитування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endParaRPr lang="uk-UA" sz="22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b="1" dirty="0">
                <a:solidFill>
                  <a:srgbClr val="7B23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Науковим організаціям (університетам)</a:t>
            </a:r>
          </a:p>
          <a:p>
            <a:pPr lvl="1">
              <a:lnSpc>
                <a:spcPct val="90000"/>
              </a:lnSpc>
            </a:pPr>
            <a:r>
              <a:rPr lang="uk-UA" sz="22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підвищення авторитету і рейтингу в науковому просторі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endParaRPr lang="uk-UA" sz="22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b="1" dirty="0">
                <a:solidFill>
                  <a:srgbClr val="7B23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Державі</a:t>
            </a:r>
          </a:p>
          <a:p>
            <a:pPr lvl="1">
              <a:lnSpc>
                <a:spcPct val="90000"/>
              </a:lnSpc>
            </a:pPr>
            <a:r>
              <a:rPr lang="uk-UA" altLang="ru-RU" sz="22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прискорення наукового прогресу, продуктивності, передачі знань</a:t>
            </a:r>
          </a:p>
          <a:p>
            <a:endParaRPr lang="ru-RU" dirty="0"/>
          </a:p>
        </p:txBody>
      </p:sp>
      <p:pic>
        <p:nvPicPr>
          <p:cNvPr id="2050" name="Picture 2" descr="C:\Users\user307\Desktop\0I1LH1Y9_400x400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072462" y="1357298"/>
            <a:ext cx="685800" cy="6858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6522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116632"/>
            <a:ext cx="9016116" cy="132343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altLang="ru-RU" sz="4000" b="1" dirty="0" smtClean="0">
                <a:solidFill>
                  <a:srgbClr val="3366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МІЖНАРОДНИЙ ТИЖДЕНЬ</a:t>
            </a:r>
          </a:p>
          <a:p>
            <a:pPr algn="r"/>
            <a:r>
              <a:rPr lang="uk-UA" altLang="ru-RU" sz="4000" b="1" dirty="0" smtClean="0">
                <a:solidFill>
                  <a:srgbClr val="3366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ВІДКРИТОГО ДОСТУПУ</a:t>
            </a:r>
            <a:endParaRPr lang="ru-RU" sz="4000" b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700808"/>
            <a:ext cx="4680520" cy="4798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>
              <a:spcAft>
                <a:spcPts val="1138"/>
              </a:spcAft>
              <a:buSzPct val="75000"/>
            </a:pPr>
            <a:r>
              <a:rPr lang="uk-UA" altLang="ru-RU" sz="2200" i="1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З ініціативи Коаліції наукових видань та академічних ресурсів (</a:t>
            </a:r>
            <a:r>
              <a:rPr lang="en-US" altLang="ru-RU" sz="2200" i="1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SPARC</a:t>
            </a:r>
            <a:r>
              <a:rPr lang="en-US" altLang="ru-RU" sz="2200" i="1" dirty="0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)</a:t>
            </a:r>
            <a:endParaRPr lang="uk-UA" altLang="ru-RU" sz="2200" i="1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>
              <a:spcAft>
                <a:spcPts val="1138"/>
              </a:spcAft>
              <a:buSzPct val="75000"/>
            </a:pPr>
            <a:r>
              <a:rPr lang="uk-UA" alt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14 жовтня 2008 р</a:t>
            </a:r>
            <a:r>
              <a:rPr lang="uk-UA" alt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.</a:t>
            </a:r>
            <a:r>
              <a:rPr lang="en-US" alt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uk-UA" altLang="ru-RU" sz="2200" dirty="0" smtClean="0">
                <a:solidFill>
                  <a:srgbClr val="C000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—</a:t>
            </a:r>
            <a:r>
              <a:rPr lang="uk-UA" alt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uk-UA" altLang="ru-RU" sz="22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перший в світі День Відкритого </a:t>
            </a:r>
            <a:r>
              <a:rPr lang="uk-UA" altLang="ru-RU" sz="2200" dirty="0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Доступу</a:t>
            </a:r>
            <a:endParaRPr lang="uk-UA" altLang="ru-RU" sz="22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>
              <a:spcAft>
                <a:spcPts val="1138"/>
              </a:spcAft>
              <a:buSzPct val="75000"/>
            </a:pPr>
            <a:r>
              <a:rPr lang="uk-UA" altLang="ru-RU" sz="2200" i="1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Учасники: 120 університетів в 27країнах </a:t>
            </a:r>
            <a:r>
              <a:rPr lang="uk-UA" altLang="ru-RU" sz="2200" i="1" dirty="0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світу</a:t>
            </a:r>
          </a:p>
          <a:p>
            <a:pPr>
              <a:spcAft>
                <a:spcPts val="1138"/>
              </a:spcAft>
              <a:buSzPct val="75000"/>
            </a:pPr>
            <a:endParaRPr lang="uk-UA" altLang="ru-RU" sz="2200" i="1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>
              <a:spcAft>
                <a:spcPts val="1138"/>
              </a:spcAft>
              <a:buSzPct val="75000"/>
            </a:pPr>
            <a:r>
              <a:rPr lang="uk-UA" alt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23-29 </a:t>
            </a:r>
            <a:r>
              <a:rPr lang="uk-UA" alt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жовтня </a:t>
            </a:r>
            <a:r>
              <a:rPr lang="uk-UA" alt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2017 </a:t>
            </a:r>
            <a:r>
              <a:rPr lang="uk-UA" alt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р.</a:t>
            </a:r>
            <a:r>
              <a:rPr lang="uk-UA" altLang="ru-R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uk-UA" altLang="ru-RU" sz="2200" dirty="0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—дев’ятий </a:t>
            </a:r>
            <a:r>
              <a:rPr lang="uk-UA" altLang="ru-RU" sz="22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рік поспіль тиждень Відкритого Доступу</a:t>
            </a:r>
            <a:endParaRPr lang="en-US" altLang="ru-RU" sz="22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778352"/>
            <a:ext cx="2880320" cy="6617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6" name="Picture 2" descr="E:\Відкритий доступ 2017\логотипи відкритий доступ\22279611_10212420714825893_667169432342663656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7645" y="1440071"/>
            <a:ext cx="4248472" cy="530120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74122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Відкритий доступ 2017\логотипи відкритий доступ\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9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496" y="-2518193"/>
            <a:ext cx="8208912" cy="7992888"/>
          </a:xfrm>
          <a:prstGeom prst="rect">
            <a:avLst/>
          </a:prstGeom>
          <a:solidFill>
            <a:schemeClr val="bg2">
              <a:alpha val="53000"/>
            </a:schemeClr>
          </a:solidFill>
          <a:effectLst>
            <a:reflection blurRad="6350" stA="50000" endA="295" endPos="92000" dist="101600" dir="5400000" sy="-100000" algn="bl" rotWithShape="0"/>
            <a:softEdge rad="31750"/>
          </a:effectLst>
          <a:scene3d>
            <a:camera prst="perspectiveRelaxed"/>
            <a:lightRig rig="threePt" dir="t"/>
          </a:scene3d>
        </p:spPr>
      </p:pic>
      <p:sp>
        <p:nvSpPr>
          <p:cNvPr id="2" name="TextBox 1"/>
          <p:cNvSpPr txBox="1"/>
          <p:nvPr/>
        </p:nvSpPr>
        <p:spPr>
          <a:xfrm>
            <a:off x="0" y="116632"/>
            <a:ext cx="8952835" cy="769441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ШЛЯХИ ВІДКРИТОГО ДОСТУПУ</a:t>
            </a:r>
            <a:endParaRPr lang="ru-RU" sz="44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2811466"/>
            <a:ext cx="3096344" cy="2831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0" lvl="1"/>
            <a:r>
              <a:rPr lang="uk-UA" sz="3200" dirty="0">
                <a:solidFill>
                  <a:srgbClr val="482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публікації в журналах, що знаходяться у відкритому </a:t>
            </a:r>
            <a:r>
              <a:rPr lang="uk-UA" sz="3200" dirty="0" smtClean="0">
                <a:solidFill>
                  <a:srgbClr val="482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доступі</a:t>
            </a:r>
            <a:endParaRPr lang="uk-UA" sz="3200" dirty="0">
              <a:solidFill>
                <a:srgbClr val="482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178905" y="2708920"/>
            <a:ext cx="4824536" cy="40318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3200" dirty="0">
                <a:solidFill>
                  <a:srgbClr val="482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депонування та </a:t>
            </a:r>
            <a:r>
              <a:rPr lang="uk-UA" sz="3200" dirty="0" err="1">
                <a:solidFill>
                  <a:srgbClr val="482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самоархівування</a:t>
            </a:r>
            <a:r>
              <a:rPr lang="uk-UA" sz="3200" dirty="0">
                <a:solidFill>
                  <a:srgbClr val="482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вченими своїх праць у відкритих електронних архівах (</a:t>
            </a:r>
            <a:r>
              <a:rPr lang="uk-UA" sz="3200" dirty="0" err="1">
                <a:solidFill>
                  <a:srgbClr val="482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репозитаріях</a:t>
            </a:r>
            <a:r>
              <a:rPr lang="uk-UA" sz="3200" dirty="0">
                <a:solidFill>
                  <a:srgbClr val="482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відповідно до стандартів ініціативи відкритих архівів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928499" y="1947174"/>
            <a:ext cx="3024336" cy="884058"/>
          </a:xfrm>
          <a:prstGeom prst="roundRect">
            <a:avLst/>
          </a:prstGeom>
          <a:solidFill>
            <a:srgbClr val="336600"/>
          </a:solidFill>
          <a:ln w="76200">
            <a:noFill/>
          </a:ln>
          <a:effectLst>
            <a:glow rad="101600">
              <a:srgbClr val="336600">
                <a:alpha val="6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ЗЕЛЕНИЙ</a:t>
            </a:r>
            <a:endParaRPr lang="ru-RU" sz="4000" b="1" spc="-1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844824"/>
            <a:ext cx="2973703" cy="986408"/>
          </a:xfrm>
          <a:prstGeom prst="roundRect">
            <a:avLst/>
          </a:prstGeom>
          <a:solidFill>
            <a:srgbClr val="F0C010"/>
          </a:solidFill>
          <a:ln w="76200">
            <a:noFill/>
          </a:ln>
          <a:effectLst>
            <a:glow rad="101600">
              <a:srgbClr val="F0C010">
                <a:alpha val="6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ЗОЛОТИЙ</a:t>
            </a:r>
            <a:endParaRPr lang="ru-RU" sz="4000" b="1" spc="-1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44128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307\Desktop\Репозитарій ВНТУ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400052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TextBox 3"/>
          <p:cNvSpPr txBox="1"/>
          <p:nvPr/>
        </p:nvSpPr>
        <p:spPr>
          <a:xfrm>
            <a:off x="214282" y="4500570"/>
            <a:ext cx="86439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ru-RU" sz="2400" b="1" dirty="0" smtClean="0">
                <a:solidFill>
                  <a:srgbClr val="7821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Відкритий доступ  </a:t>
            </a:r>
            <a:r>
              <a:rPr lang="uk-UA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- </a:t>
            </a:r>
            <a:br>
              <a:rPr lang="uk-UA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</a:br>
            <a:r>
              <a:rPr lang="uk-UA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безкоштовний, швидкий, повнотекстовий доступ у режимі реального часу</a:t>
            </a:r>
            <a:r>
              <a:rPr lang="en-GB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uk-UA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до результатів наукових досліджень та право використовувати ці результати у своїх роботах</a:t>
            </a:r>
          </a:p>
          <a:p>
            <a:r>
              <a:rPr lang="uk-UA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                                          </a:t>
            </a:r>
          </a:p>
          <a:p>
            <a:pPr algn="r"/>
            <a:r>
              <a:rPr lang="uk-UA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                                                                                (</a:t>
            </a:r>
            <a:r>
              <a:rPr lang="uk-UA" altLang="ru-RU" sz="2400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Вікіпедія</a:t>
            </a:r>
            <a:r>
              <a:rPr lang="uk-UA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)</a:t>
            </a: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1498139"/>
            <a:ext cx="5796503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endParaRPr lang="en-US" b="1" u="sng" dirty="0" smtClean="0">
              <a:hlinkClick r:id="rId2"/>
            </a:endParaRPr>
          </a:p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DOAJ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На 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5/10/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2017 10229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журналів,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2637102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статті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410772615"/>
              </p:ext>
            </p:extLst>
          </p:nvPr>
        </p:nvGraphicFramePr>
        <p:xfrm>
          <a:off x="0" y="188640"/>
          <a:ext cx="9036496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5720" y="2285992"/>
            <a:ext cx="18722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МОДЕЛІ</a:t>
            </a:r>
          </a:p>
          <a:p>
            <a:pPr>
              <a:lnSpc>
                <a:spcPct val="200000"/>
              </a:lnSpc>
            </a:pP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НАУКОВИХ</a:t>
            </a:r>
          </a:p>
          <a:p>
            <a:pPr>
              <a:lnSpc>
                <a:spcPct val="200000"/>
              </a:lnSpc>
            </a:pP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ЖУРНАЛІВ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2636912"/>
            <a:ext cx="62646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ГІБРИДНІ ЖУРНАЛИ ВІДКРИТОГО ДОСТУПУ, </a:t>
            </a:r>
            <a:r>
              <a:rPr lang="uk-UA" sz="20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 надають вільний </a:t>
            </a:r>
            <a:r>
              <a:rPr lang="uk-UA" sz="2000" b="1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онлайновий</a:t>
            </a:r>
            <a:r>
              <a:rPr lang="uk-UA" sz="20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доступ без будь-яких затримок лише до тих статей, вільний доступ до яких оплачений авторами (їхніми установами чи </a:t>
            </a:r>
            <a:r>
              <a:rPr lang="uk-UA" sz="2000" b="1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грантодавцями</a:t>
            </a:r>
            <a:r>
              <a:rPr lang="uk-UA" sz="20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5013175"/>
            <a:ext cx="56166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ТРАДИЦІЙНА МОДЕЛЬ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uk-UA" sz="2000" b="1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журнали </a:t>
            </a:r>
            <a:r>
              <a:rPr lang="uk-UA" sz="20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із затримкою відкритого доступу, які надають вільний </a:t>
            </a:r>
            <a:r>
              <a:rPr lang="uk-UA" sz="2000" b="1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онлайновий</a:t>
            </a:r>
            <a:r>
              <a:rPr lang="uk-UA" sz="20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доступ після закінчення періоду ембарго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255423"/>
            <a:ext cx="6048672" cy="1323439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ЖУРНАЛИ ВІДКРИТОГО ДОСТУПУ, </a:t>
            </a:r>
            <a:r>
              <a:rPr lang="uk-UA" sz="20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 надають вільний </a:t>
            </a:r>
            <a:r>
              <a:rPr lang="uk-UA" sz="2000" b="1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онлайновий</a:t>
            </a:r>
            <a:r>
              <a:rPr lang="uk-UA" sz="20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доступ для читачів без будь-яких фінансових, юридичних та технічних перешкод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C:\Users\user307\Desktop\0I1LH1Y9_400x400.jp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8596" y="214290"/>
            <a:ext cx="1279510" cy="127951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15384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307\Desktop\SHERPA-RoMEO-long-logo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071546"/>
            <a:ext cx="7112050" cy="1143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07106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318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ПОЛІТИКА ВИДАВЦІВ ЩОДО АВТОРСЬКОГО ПРАВА ТА САМОАРХІВУВАННЯ</a:t>
            </a:r>
            <a:endParaRPr lang="uk-UA" sz="318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571743"/>
          <a:ext cx="8572560" cy="392909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36269"/>
                <a:gridCol w="6536291"/>
              </a:tblGrid>
              <a:tr h="932803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6" marB="45716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Можна архівувати</a:t>
                      </a:r>
                      <a:r>
                        <a:rPr lang="uk-UA" sz="240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sz="2400" b="0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постпринти</a:t>
                      </a:r>
                      <a:r>
                        <a:rPr lang="uk-UA" sz="240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і препринти</a:t>
                      </a:r>
                      <a:endParaRPr lang="ru-RU" sz="24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6" marB="45716">
                    <a:noFill/>
                  </a:tcPr>
                </a:tc>
              </a:tr>
              <a:tr h="932803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B0F0"/>
                        </a:solidFill>
                      </a:endParaRPr>
                    </a:p>
                  </a:txBody>
                  <a:tcPr marL="91439" marR="91439" marT="45716" marB="4571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Можна архівувати</a:t>
                      </a:r>
                      <a:r>
                        <a:rPr lang="uk-UA" sz="240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sz="2400" b="0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постпринти</a:t>
                      </a:r>
                      <a:r>
                        <a:rPr lang="uk-UA" sz="240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24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6" marB="45716">
                    <a:noFill/>
                  </a:tcPr>
                </a:tc>
              </a:tr>
              <a:tr h="113068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6" marB="45716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Можна архівувати</a:t>
                      </a:r>
                      <a:r>
                        <a:rPr lang="uk-UA" sz="240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препринти</a:t>
                      </a:r>
                      <a:endParaRPr lang="ru-RU" sz="2400" b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400" b="0" dirty="0"/>
                    </a:p>
                  </a:txBody>
                  <a:tcPr marL="91439" marR="91439" marT="45716" marB="45716"/>
                </a:tc>
              </a:tr>
              <a:tr h="932803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6" marB="45716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Архівування не підтримується </a:t>
                      </a:r>
                      <a:endParaRPr lang="ru-RU" sz="24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6" marB="45716"/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HERPA / RoMEO Цвета, за исключением предварительной поли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8643998" cy="492922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TextBox 4"/>
          <p:cNvSpPr txBox="1"/>
          <p:nvPr/>
        </p:nvSpPr>
        <p:spPr>
          <a:xfrm>
            <a:off x="3571868" y="3857628"/>
            <a:ext cx="1003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41 %</a:t>
            </a:r>
            <a:endParaRPr lang="uk-UA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5072074"/>
            <a:ext cx="1003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33 %</a:t>
            </a:r>
            <a:endParaRPr lang="uk-UA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70" y="3286124"/>
            <a:ext cx="1003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20 %</a:t>
            </a:r>
            <a:endParaRPr lang="uk-UA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4000504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6 %</a:t>
            </a:r>
            <a:endParaRPr lang="uk-UA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00108"/>
            <a:ext cx="6951518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80%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видавців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дозволяють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самоархівування</a:t>
            </a:r>
            <a:endParaRPr lang="uk-UA" sz="2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14290"/>
            <a:ext cx="8917762" cy="76944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СВІТОВА ПОЛІТИКА ВИДАВЦІВ</a:t>
            </a:r>
            <a:endParaRPr lang="uk-UA" sz="44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5720" y="714356"/>
            <a:ext cx="6558911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Українські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видавці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SHERPA/ROMEO -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19</a:t>
            </a:r>
            <a:endParaRPr lang="uk-UA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8788496" cy="76944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ПОЛІТИКА ВИДАВЦІВ УКРАЇНИ</a:t>
            </a:r>
            <a:endParaRPr lang="uk-UA" sz="44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4942" y="6457890"/>
            <a:ext cx="3772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станом на 22 жовтня 2017 р.</a:t>
            </a:r>
            <a:endParaRPr lang="uk-UA" sz="2000" i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1" name="Picture 3" descr="E:\Відкритий доступ 2017\логотипи відкритий доступ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8786874" cy="52864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1" cy="67710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38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РЕПОЗИТАРІЇ ВІДКРИТОГО ДОСТУПУ</a:t>
            </a:r>
            <a:endParaRPr lang="uk-UA" sz="38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928670"/>
            <a:ext cx="7715304" cy="1214446"/>
          </a:xfrm>
          <a:prstGeom prst="roundRect">
            <a:avLst/>
          </a:prstGeom>
          <a:solidFill>
            <a:srgbClr val="D8ED9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6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b="1" dirty="0" smtClean="0">
                <a:solidFill>
                  <a:srgbClr val="7B23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Інституційні</a:t>
            </a:r>
            <a:endParaRPr lang="uk-UA" sz="2400" dirty="0" smtClean="0">
              <a:solidFill>
                <a:srgbClr val="7B231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>
              <a:buSzPct val="6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>
                <a:solidFill>
                  <a:srgbClr val="482400"/>
                </a:solidFill>
                <a:latin typeface="Arial" pitchFamily="34" charset="0"/>
                <a:cs typeface="Arial" pitchFamily="34" charset="0"/>
              </a:rPr>
              <a:t>належать одній установі: університету, інституту, лабораторії, організації</a:t>
            </a:r>
          </a:p>
          <a:p>
            <a:pPr algn="ctr"/>
            <a:endParaRPr lang="uk-UA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85852" y="2357430"/>
            <a:ext cx="7715304" cy="1214446"/>
          </a:xfrm>
          <a:prstGeom prst="roundRect">
            <a:avLst/>
          </a:prstGeom>
          <a:solidFill>
            <a:srgbClr val="D8ED9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6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b="1" dirty="0" smtClean="0">
                <a:solidFill>
                  <a:srgbClr val="7B23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Тематичні</a:t>
            </a:r>
          </a:p>
          <a:p>
            <a:pPr lvl="1">
              <a:buSzPct val="6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>
                <a:solidFill>
                  <a:srgbClr val="482400"/>
                </a:solidFill>
                <a:latin typeface="Arial" pitchFamily="34" charset="0"/>
                <a:cs typeface="Arial" pitchFamily="34" charset="0"/>
              </a:rPr>
              <a:t>охоплюють галузь знань чи окремі дисципліни</a:t>
            </a:r>
          </a:p>
          <a:p>
            <a:pPr algn="ctr"/>
            <a:endParaRPr lang="uk-UA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3857628"/>
            <a:ext cx="7715304" cy="1428760"/>
          </a:xfrm>
          <a:prstGeom prst="roundRect">
            <a:avLst/>
          </a:prstGeom>
          <a:solidFill>
            <a:srgbClr val="D8ED9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6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b="1" dirty="0" smtClean="0">
                <a:solidFill>
                  <a:srgbClr val="7B23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Урядові</a:t>
            </a:r>
          </a:p>
          <a:p>
            <a:pPr lvl="1">
              <a:buSzPct val="6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>
                <a:solidFill>
                  <a:srgbClr val="482400"/>
                </a:solidFill>
                <a:latin typeface="Arial" pitchFamily="34" charset="0"/>
                <a:cs typeface="Arial" pitchFamily="34" charset="0"/>
              </a:rPr>
              <a:t>належать державним структурам для зберігання та організації доступу до урядових документів</a:t>
            </a:r>
            <a:endParaRPr lang="uk-U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4414" y="5429264"/>
            <a:ext cx="7715304" cy="1214422"/>
          </a:xfrm>
          <a:prstGeom prst="roundRect">
            <a:avLst/>
          </a:prstGeom>
          <a:solidFill>
            <a:srgbClr val="D8ED9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6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b="1" dirty="0" err="1" smtClean="0">
                <a:solidFill>
                  <a:srgbClr val="7B23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Агрегаційні</a:t>
            </a:r>
            <a:r>
              <a:rPr lang="uk-UA" sz="2400" b="1" dirty="0" smtClean="0">
                <a:solidFill>
                  <a:srgbClr val="7B23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чи </a:t>
            </a:r>
            <a:r>
              <a:rPr lang="uk-UA" sz="2400" b="1" dirty="0" err="1" smtClean="0">
                <a:solidFill>
                  <a:srgbClr val="7B23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міжінституційні</a:t>
            </a:r>
            <a:endParaRPr lang="uk-UA" sz="2400" b="1" dirty="0" smtClean="0">
              <a:solidFill>
                <a:srgbClr val="7B231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>
              <a:buSzPct val="6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>
                <a:solidFill>
                  <a:srgbClr val="482400"/>
                </a:solidFill>
                <a:latin typeface="Arial" pitchFamily="34" charset="0"/>
                <a:cs typeface="Arial" pitchFamily="34" charset="0"/>
              </a:rPr>
              <a:t>належать консорціуму університетів, </a:t>
            </a:r>
            <a:r>
              <a:rPr lang="uk-UA" sz="2400" i="1" dirty="0" smtClean="0">
                <a:solidFill>
                  <a:srgbClr val="482400"/>
                </a:solidFill>
                <a:latin typeface="Arial" pitchFamily="34" charset="0"/>
                <a:cs typeface="Arial" pitchFamily="34" charset="0"/>
              </a:rPr>
              <a:t>наприклад, вітчизняний проект </a:t>
            </a:r>
            <a:r>
              <a:rPr lang="uk-UA" sz="2400" i="1" dirty="0" err="1" smtClean="0">
                <a:solidFill>
                  <a:srgbClr val="482400"/>
                </a:solidFill>
                <a:latin typeface="Arial" pitchFamily="34" charset="0"/>
                <a:cs typeface="Arial" pitchFamily="34" charset="0"/>
              </a:rPr>
              <a:t>ELibUkrOA</a:t>
            </a:r>
            <a:endParaRPr lang="ru-RU" sz="2400" i="1" dirty="0">
              <a:solidFill>
                <a:srgbClr val="4824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929718" cy="7694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ІНСТИТУЦІЙНИЙ РЕПОЗИТАРІЙ</a:t>
            </a:r>
            <a:endParaRPr lang="uk-UA" sz="44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1071546"/>
            <a:ext cx="3857652" cy="2000264"/>
          </a:xfrm>
          <a:prstGeom prst="roundRect">
            <a:avLst/>
          </a:prstGeom>
          <a:solidFill>
            <a:srgbClr val="D8ED9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Цифрова колекція, зібрання і зберігання інтелектуальних продуктів однієї чи декількох університетських спільнот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3438" y="1071546"/>
            <a:ext cx="4357686" cy="2071702"/>
          </a:xfrm>
          <a:prstGeom prst="roundRect">
            <a:avLst/>
          </a:prstGeom>
          <a:solidFill>
            <a:srgbClr val="D8ED9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Набір сервісів, які університет пропонує членам своєї спільноти для управління та розповсюдження цифрових матеріалів, створених інституцією та членами її спільноти </a:t>
            </a:r>
            <a:endParaRPr lang="uk-UA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6200000" flipH="1">
            <a:off x="4393405" y="1035827"/>
            <a:ext cx="642942" cy="142876"/>
          </a:xfrm>
          <a:prstGeom prst="straightConnector1">
            <a:avLst/>
          </a:prstGeom>
          <a:ln w="76200">
            <a:solidFill>
              <a:srgbClr val="E9961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3571868" y="928670"/>
            <a:ext cx="642942" cy="357190"/>
          </a:xfrm>
          <a:prstGeom prst="straightConnector1">
            <a:avLst/>
          </a:prstGeom>
          <a:ln w="76200">
            <a:solidFill>
              <a:srgbClr val="E9961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4348" y="2500306"/>
            <a:ext cx="7215238" cy="147732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265113" lvl="1" indent="-265113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3600" b="1" i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=</a:t>
            </a:r>
          </a:p>
          <a:p>
            <a:pPr marL="265113" lvl="1" indent="-265113"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3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Університетський </a:t>
            </a:r>
            <a:r>
              <a:rPr lang="uk-UA" sz="3600" b="1" dirty="0" err="1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репозитарій</a:t>
            </a:r>
            <a:endParaRPr lang="uk-UA" sz="3600" b="1" dirty="0" smtClean="0">
              <a:solidFill>
                <a:srgbClr val="0066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4214810" y="857232"/>
            <a:ext cx="285752" cy="1785950"/>
          </a:xfrm>
          <a:prstGeom prst="downArrow">
            <a:avLst/>
          </a:prstGeom>
          <a:solidFill>
            <a:srgbClr val="57D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282" y="4643446"/>
            <a:ext cx="8929718" cy="2071702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5113" lvl="1" indent="-265113"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b="1" i="1" dirty="0" smtClean="0">
                <a:solidFill>
                  <a:srgbClr val="55381B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		Накопичення, систематизація, зберігання </a:t>
            </a:r>
            <a:r>
              <a:rPr lang="uk-UA" sz="2400" dirty="0" smtClean="0">
                <a:solidFill>
                  <a:srgbClr val="55381B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інтелектуальних матеріалів університетської спільноти та інших осіб, а також </a:t>
            </a:r>
            <a:r>
              <a:rPr lang="uk-UA" sz="2400" b="1" i="1" dirty="0" smtClean="0">
                <a:solidFill>
                  <a:srgbClr val="55381B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поширення</a:t>
            </a:r>
            <a:r>
              <a:rPr lang="uk-UA" sz="2400" dirty="0" smtClean="0">
                <a:solidFill>
                  <a:srgbClr val="55381B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цих матеріалів у цифровому вигляді засобами </a:t>
            </a:r>
            <a:r>
              <a:rPr lang="uk-UA" sz="2400" dirty="0" err="1" smtClean="0">
                <a:solidFill>
                  <a:srgbClr val="55381B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Інтернет-технологій</a:t>
            </a:r>
            <a:r>
              <a:rPr lang="uk-UA" sz="2400" dirty="0" smtClean="0">
                <a:solidFill>
                  <a:srgbClr val="55381B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у середовищі світового науково-освітнього співтовариства</a:t>
            </a:r>
            <a:endParaRPr lang="ru-RU" sz="2000" dirty="0" smtClean="0">
              <a:solidFill>
                <a:srgbClr val="0066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4282" y="3929066"/>
            <a:ext cx="8643997" cy="7694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0" lvl="1"/>
            <a:r>
              <a:rPr lang="uk-UA" sz="2600" b="1" dirty="0" smtClean="0">
                <a:solidFill>
                  <a:srgbClr val="7821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Основне призначення </a:t>
            </a:r>
            <a:r>
              <a:rPr lang="uk-UA" sz="2600" b="1" dirty="0" err="1" smtClean="0">
                <a:solidFill>
                  <a:srgbClr val="7821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репозитарію</a:t>
            </a:r>
            <a:r>
              <a:rPr lang="uk-UA" sz="2600" b="1" dirty="0" smtClean="0">
                <a:solidFill>
                  <a:srgbClr val="7821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 ВНТУ</a:t>
            </a:r>
            <a:r>
              <a:rPr lang="en-US" sz="2600" b="1" dirty="0" smtClean="0">
                <a:solidFill>
                  <a:srgbClr val="7821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ru-RU" sz="2600" b="1" dirty="0" smtClean="0">
                <a:solidFill>
                  <a:srgbClr val="7821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(</a:t>
            </a:r>
            <a:r>
              <a:rPr lang="en-US" sz="2600" b="1" dirty="0" smtClean="0">
                <a:solidFill>
                  <a:srgbClr val="7821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IR VNTU</a:t>
            </a:r>
            <a:r>
              <a:rPr lang="en-US" sz="2600" b="1" dirty="0" smtClean="0">
                <a:solidFill>
                  <a:srgbClr val="78211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)</a:t>
            </a:r>
          </a:p>
          <a:p>
            <a:endParaRPr lang="uk-UA" dirty="0"/>
          </a:p>
        </p:txBody>
      </p:sp>
      <p:sp>
        <p:nvSpPr>
          <p:cNvPr id="36" name="TextBox 35"/>
          <p:cNvSpPr txBox="1"/>
          <p:nvPr/>
        </p:nvSpPr>
        <p:spPr>
          <a:xfrm>
            <a:off x="4143372" y="2000240"/>
            <a:ext cx="1704377" cy="369332"/>
          </a:xfrm>
          <a:prstGeom prst="rect">
            <a:avLst/>
          </a:prstGeom>
          <a:noFill/>
          <a:scene3d>
            <a:camera prst="orthographicFront">
              <a:rot lat="540000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НАЙЧАСТІШЕ</a:t>
            </a:r>
            <a:endParaRPr lang="uk-U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307\Desktop\220px-Open_Access_PLoS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72559" cy="500066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57224" y="0"/>
            <a:ext cx="7858113" cy="8309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48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ПОЗИЦІЯ ДЕРЖАВ СВІТУ</a:t>
            </a:r>
            <a:endParaRPr lang="uk-UA" sz="48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7" y="1071546"/>
            <a:ext cx="8501122" cy="5339923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413"/>
              </a:spcAft>
              <a:buSzPct val="60000"/>
              <a:buFont typeface="Wingdings" pitchFamily="2" charset="2"/>
              <a:buChar char="Ø"/>
            </a:pPr>
            <a:r>
              <a:rPr lang="uk-UA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Більшість досліджень фінансовані державним коштом, більша частина передплати на наукові журнали фінансується державою. Держава не тільки має право, але й зобов'язана втрутитися в оприлюднення результатів дослідження</a:t>
            </a:r>
          </a:p>
          <a:p>
            <a:pPr marL="342900" indent="-342900">
              <a:spcAft>
                <a:spcPts val="1413"/>
              </a:spcAft>
              <a:buSzPct val="60000"/>
              <a:buFont typeface="Wingdings" pitchFamily="2" charset="2"/>
              <a:buChar char="Ø"/>
            </a:pPr>
            <a:r>
              <a:rPr lang="uk-UA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Вимога до автора зробити свою статтю доступною через </a:t>
            </a:r>
            <a:r>
              <a:rPr lang="uk-UA" altLang="ru-RU" sz="2400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репозитарій</a:t>
            </a:r>
            <a:r>
              <a:rPr lang="uk-UA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, якщо вона виконана на основі дослідження, що фінансоване державою</a:t>
            </a:r>
          </a:p>
          <a:p>
            <a:pPr marL="342900" indent="-342900">
              <a:spcAft>
                <a:spcPts val="1413"/>
              </a:spcAft>
              <a:buSzPct val="60000"/>
              <a:buFont typeface="Wingdings" pitchFamily="2" charset="2"/>
              <a:buChar char="Ø"/>
            </a:pPr>
            <a:r>
              <a:rPr lang="uk-UA" altLang="ru-RU" sz="24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Університети можуть вимагати того ж від своїх штатних співробітників, якщо дослідження виконане в межах планів закладу, в лабораторіях закладу(навіть в межах гранту чи проекту, що не фінансується державою).</a:t>
            </a:r>
          </a:p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307\Desktop\220px-Open_Access_PLoS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72559" cy="500066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0"/>
            <a:ext cx="9358346" cy="8309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3366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ПОЗИЦІЯ УКРАЇНИ</a:t>
            </a:r>
            <a:endParaRPr lang="uk-UA" sz="4800" b="1" dirty="0">
              <a:solidFill>
                <a:srgbClr val="33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785794"/>
            <a:ext cx="8786874" cy="5827236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80000"/>
              </a:lnSpc>
              <a:spcAft>
                <a:spcPts val="1413"/>
              </a:spcAft>
              <a:buSzPct val="60000"/>
              <a:buFont typeface="Wingdings" pitchFamily="2" charset="2"/>
              <a:buChar char="Ø"/>
            </a:pPr>
            <a:r>
              <a:rPr lang="uk-UA" alt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2005, грудень</a:t>
            </a:r>
            <a:r>
              <a:rPr lang="uk-UA" alt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  </a:t>
            </a: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— </a:t>
            </a:r>
          </a:p>
          <a:p>
            <a:pPr lvl="1">
              <a:lnSpc>
                <a:spcPct val="80000"/>
              </a:lnSpc>
              <a:spcAft>
                <a:spcPts val="1413"/>
              </a:spcAft>
              <a:buSzPct val="60000"/>
            </a:pP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Постанова ВР України </a:t>
            </a:r>
            <a:r>
              <a:rPr lang="uk-UA" altLang="ru-RU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“Про</a:t>
            </a: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рекомендації парламентських слухань з питань розвитку інформаційного суспільства в </a:t>
            </a:r>
            <a:r>
              <a:rPr lang="uk-UA" altLang="ru-RU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Україні”</a:t>
            </a:r>
            <a:endParaRPr lang="uk-UA" altLang="ru-RU" dirty="0" smtClean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Aft>
                <a:spcPts val="1413"/>
              </a:spcAft>
              <a:buSzPct val="60000"/>
              <a:buFont typeface="Wingdings" pitchFamily="2" charset="2"/>
              <a:buChar char="Ø"/>
            </a:pPr>
            <a:r>
              <a:rPr lang="uk-UA" alt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2007, січень </a:t>
            </a:r>
            <a:r>
              <a:rPr lang="uk-UA" alt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—</a:t>
            </a:r>
          </a:p>
          <a:p>
            <a:pPr lvl="1">
              <a:lnSpc>
                <a:spcPct val="80000"/>
              </a:lnSpc>
              <a:spcAft>
                <a:spcPts val="1413"/>
              </a:spcAft>
              <a:buSzPct val="60000"/>
            </a:pP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Закон України  </a:t>
            </a:r>
            <a:r>
              <a:rPr lang="uk-UA" altLang="ru-RU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“Про</a:t>
            </a: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основні засади розвитку інформаційного суспільства в Україні на 2007-2015 </a:t>
            </a:r>
            <a:r>
              <a:rPr lang="uk-UA" altLang="ru-RU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рр”</a:t>
            </a: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.</a:t>
            </a:r>
          </a:p>
          <a:p>
            <a:pPr lvl="3" algn="just">
              <a:lnSpc>
                <a:spcPct val="80000"/>
              </a:lnSpc>
              <a:spcAft>
                <a:spcPts val="563"/>
              </a:spcAft>
              <a:buSzPct val="60000"/>
            </a:pPr>
            <a:r>
              <a:rPr lang="uk-UA" i="1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	Р. 3, п. 7: …створення необхідної технічної і технологічної інфраструктури, електронних інформаційних ресурсів в архівах, бібліотеках та музеях, науково-дослідних установах з визначенням вимоги щодо </a:t>
            </a:r>
            <a:r>
              <a:rPr lang="uk-UA" b="1" i="1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обов'язкового зберігання в єдиному електронному форматі результатів наукової діяльності та забезпечити вільний доступ до результатів наукових досліджень, створених за рахунок коштів Державного бюджету України…</a:t>
            </a:r>
          </a:p>
          <a:p>
            <a:pPr marL="342900" indent="-342900">
              <a:lnSpc>
                <a:spcPct val="80000"/>
              </a:lnSpc>
              <a:spcAft>
                <a:spcPts val="563"/>
              </a:spcAft>
              <a:buSzPct val="60000"/>
              <a:buFont typeface="Wingdings" pitchFamily="2" charset="2"/>
              <a:buChar char="Ø"/>
            </a:pPr>
            <a:r>
              <a:rPr lang="uk-UA" alt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2008, липень</a:t>
            </a:r>
            <a:r>
              <a:rPr lang="uk-UA" alt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  </a:t>
            </a: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— </a:t>
            </a:r>
          </a:p>
          <a:p>
            <a:pPr lvl="1">
              <a:lnSpc>
                <a:spcPct val="80000"/>
              </a:lnSpc>
              <a:spcAft>
                <a:spcPts val="563"/>
              </a:spcAft>
              <a:buSzPct val="60000"/>
            </a:pP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Наказ ВАК та НАНУ </a:t>
            </a:r>
            <a:r>
              <a:rPr lang="uk-UA" altLang="ru-RU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“Про</a:t>
            </a: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затвердження Порядку передавання електронних копій друкованих фахових видань на зберігання до Національної бібліотеки ім. В І. Вернадського  </a:t>
            </a:r>
            <a:r>
              <a:rPr lang="uk-UA" altLang="ru-RU" i="1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”</a:t>
            </a:r>
          </a:p>
          <a:p>
            <a:pPr lvl="3">
              <a:lnSpc>
                <a:spcPct val="80000"/>
              </a:lnSpc>
              <a:spcAft>
                <a:spcPts val="563"/>
              </a:spcAft>
              <a:buSzPct val="60000"/>
            </a:pPr>
            <a:r>
              <a:rPr lang="uk-UA" altLang="ru-RU" i="1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... з метою забезпечення збереження видань та їх надання в загальний доступ в режимі </a:t>
            </a:r>
            <a:r>
              <a:rPr lang="en-US" altLang="ru-RU" i="1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online</a:t>
            </a:r>
            <a:r>
              <a:rPr lang="uk-UA" altLang="ru-RU" i="1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...</a:t>
            </a:r>
            <a:r>
              <a:rPr lang="uk-UA" altLang="ru-RU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”</a:t>
            </a:r>
          </a:p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307\Desktop\220px-Open_Access_PLoS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72559" cy="50006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1285860"/>
            <a:ext cx="8643998" cy="5161926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Aft>
                <a:spcPts val="1413"/>
              </a:spcAft>
              <a:buSzPct val="45000"/>
            </a:pPr>
            <a:r>
              <a:rPr lang="uk-UA" altLang="ru-RU" sz="2600" b="1" dirty="0" smtClean="0">
                <a:solidFill>
                  <a:srgbClr val="7821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2009, червень</a:t>
            </a:r>
            <a:r>
              <a:rPr lang="uk-UA" altLang="ru-RU" sz="2600" dirty="0" smtClean="0">
                <a:solidFill>
                  <a:srgbClr val="7821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 — </a:t>
            </a:r>
          </a:p>
          <a:p>
            <a:pPr>
              <a:lnSpc>
                <a:spcPct val="80000"/>
              </a:lnSpc>
              <a:spcAft>
                <a:spcPts val="1413"/>
              </a:spcAft>
              <a:buSzPct val="45000"/>
            </a:pPr>
            <a:r>
              <a:rPr lang="uk-UA" altLang="ru-RU" sz="2600" b="1" dirty="0" err="1" smtClean="0">
                <a:solidFill>
                  <a:srgbClr val="78211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Ольвійська</a:t>
            </a:r>
            <a:r>
              <a:rPr lang="uk-UA" altLang="ru-RU" sz="2600" b="1" dirty="0" smtClean="0">
                <a:solidFill>
                  <a:srgbClr val="78211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Хартія університетів України </a:t>
            </a:r>
            <a:endParaRPr lang="en-US" sz="2600" b="1" i="1" dirty="0" smtClean="0">
              <a:solidFill>
                <a:srgbClr val="782112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600" b="1" i="1" dirty="0" smtClean="0">
                <a:latin typeface="Arial" pitchFamily="34" charset="0"/>
                <a:cs typeface="Arial" pitchFamily="34" charset="0"/>
              </a:rPr>
              <a:t>2.6. Академічна свобода включає доступ… до наукової інформації, через розвиток відкритих електронних архівів </a:t>
            </a: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600" b="1" i="1" dirty="0" err="1" smtClean="0">
                <a:latin typeface="Arial" pitchFamily="34" charset="0"/>
                <a:cs typeface="Arial" pitchFamily="34" charset="0"/>
              </a:rPr>
              <a:t>університетських</a:t>
            </a: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i="1" dirty="0" err="1" smtClean="0">
                <a:latin typeface="Arial" pitchFamily="34" charset="0"/>
                <a:cs typeface="Arial" pitchFamily="34" charset="0"/>
              </a:rPr>
              <a:t>інституційних</a:t>
            </a: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i="1" dirty="0" err="1" smtClean="0">
                <a:latin typeface="Arial" pitchFamily="34" charset="0"/>
                <a:cs typeface="Arial" pitchFamily="34" charset="0"/>
              </a:rPr>
              <a:t>репозитаріїв</a:t>
            </a: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)  та </a:t>
            </a:r>
            <a:r>
              <a:rPr lang="ru-RU" sz="2600" b="1" i="1" dirty="0" err="1" smtClean="0">
                <a:latin typeface="Arial" pitchFamily="34" charset="0"/>
                <a:cs typeface="Arial" pitchFamily="34" charset="0"/>
              </a:rPr>
              <a:t>інтеграції</a:t>
            </a: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i="1" dirty="0" err="1" smtClean="0">
                <a:latin typeface="Arial" pitchFamily="34" charset="0"/>
                <a:cs typeface="Arial" pitchFamily="34" charset="0"/>
              </a:rPr>
              <a:t>України</a:t>
            </a: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600" b="1" i="1" dirty="0" err="1" smtClean="0">
                <a:latin typeface="Arial" pitchFamily="34" charset="0"/>
                <a:cs typeface="Arial" pitchFamily="34" charset="0"/>
              </a:rPr>
              <a:t>світової</a:t>
            </a: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i="1" dirty="0" err="1" smtClean="0">
                <a:latin typeface="Arial" pitchFamily="34" charset="0"/>
                <a:cs typeface="Arial" pitchFamily="34" charset="0"/>
              </a:rPr>
              <a:t>академічної</a:t>
            </a: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i="1" dirty="0" err="1" smtClean="0">
                <a:latin typeface="Arial" pitchFamily="34" charset="0"/>
                <a:cs typeface="Arial" pitchFamily="34" charset="0"/>
              </a:rPr>
              <a:t>спільноти</a:t>
            </a:r>
            <a:endParaRPr lang="en-US" sz="2600" b="1" i="1" dirty="0" smtClean="0">
              <a:latin typeface="Arial" pitchFamily="34" charset="0"/>
              <a:cs typeface="Arial" pitchFamily="34" charset="0"/>
            </a:endParaRPr>
          </a:p>
          <a:p>
            <a:endParaRPr lang="en-US" sz="2600" b="1" i="1" dirty="0" smtClean="0">
              <a:latin typeface="Arial" pitchFamily="34" charset="0"/>
              <a:cs typeface="Arial" pitchFamily="34" charset="0"/>
            </a:endParaRPr>
          </a:p>
          <a:p>
            <a:pPr marL="0" lvl="2">
              <a:spcAft>
                <a:spcPts val="850"/>
              </a:spcAft>
              <a:buSzPct val="45000"/>
            </a:pPr>
            <a:r>
              <a:rPr lang="uk-UA" sz="2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Серед підписантів:     26 ректорів українських університетів</a:t>
            </a:r>
          </a:p>
          <a:p>
            <a:pPr marL="2862263" lvl="3">
              <a:spcAft>
                <a:spcPts val="563"/>
              </a:spcAft>
              <a:buSzPct val="75000"/>
              <a:buFont typeface="Symbol" charset="2"/>
              <a:buChar char=""/>
              <a:tabLst>
                <a:tab pos="911225" algn="l"/>
                <a:tab pos="1970088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uk-UA" sz="2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в т.ч. </a:t>
            </a:r>
            <a:r>
              <a:rPr lang="uk-UA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ВНТУ</a:t>
            </a:r>
          </a:p>
          <a:p>
            <a:endParaRPr lang="uk-UA" dirty="0"/>
          </a:p>
        </p:txBody>
      </p:sp>
      <p:sp>
        <p:nvSpPr>
          <p:cNvPr id="2" name="TextBox 1"/>
          <p:cNvSpPr txBox="1"/>
          <p:nvPr/>
        </p:nvSpPr>
        <p:spPr>
          <a:xfrm>
            <a:off x="1071538" y="0"/>
            <a:ext cx="7231852" cy="8309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4800" b="1" dirty="0" smtClean="0">
                <a:solidFill>
                  <a:srgbClr val="3366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ПОЗИЦІЯ ВНЗ УКРАЇНИ</a:t>
            </a:r>
            <a:endParaRPr lang="uk-UA" sz="48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1142984"/>
            <a:ext cx="7715272" cy="1785950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SzPct val="60000"/>
            </a:pPr>
            <a:r>
              <a:rPr lang="uk-UA" sz="2000" b="1" dirty="0" smtClean="0">
                <a:solidFill>
                  <a:srgbClr val="78211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для кожного науковця</a:t>
            </a:r>
            <a:r>
              <a:rPr lang="uk-UA" sz="2000" dirty="0" smtClean="0">
                <a:solidFill>
                  <a:srgbClr val="78211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: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78211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підвищення індексу цитувань метаданих праць; 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78211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наявність інформації в мережі та </a:t>
            </a:r>
            <a:r>
              <a:rPr lang="uk-UA" sz="2000" dirty="0" err="1" smtClean="0">
                <a:solidFill>
                  <a:srgbClr val="78211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ії</a:t>
            </a:r>
            <a:r>
              <a:rPr lang="uk-UA" sz="2000" dirty="0" smtClean="0">
                <a:solidFill>
                  <a:srgbClr val="78211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гарантоване збереження; 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78211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збереження авторських прав; 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78211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можливість доповнення та редагування праць</a:t>
            </a:r>
            <a:endParaRPr lang="uk-UA" sz="2000" dirty="0">
              <a:solidFill>
                <a:srgbClr val="78211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57324" y="3000372"/>
            <a:ext cx="7143832" cy="1571636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SzPct val="60000"/>
            </a:pPr>
            <a:r>
              <a:rPr lang="uk-UA" sz="2000" b="1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для наукового підрозділу</a:t>
            </a:r>
            <a:r>
              <a:rPr lang="uk-UA" sz="20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: 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розповсюдження; 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зростання рівня </a:t>
            </a:r>
            <a:r>
              <a:rPr lang="uk-UA" sz="2000" dirty="0" err="1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цитованості</a:t>
            </a:r>
            <a:r>
              <a:rPr lang="uk-UA" sz="20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праць його співробітників;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тривалість та постійність наявності інформації в мережі, її збереження</a:t>
            </a:r>
            <a:endParaRPr lang="uk-UA" sz="2000" dirty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4643446"/>
            <a:ext cx="6143668" cy="2214554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SzPct val="60000"/>
            </a:pPr>
            <a:r>
              <a:rPr lang="uk-UA" sz="2000" b="1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для університету</a:t>
            </a:r>
            <a:r>
              <a:rPr lang="uk-UA" sz="20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: 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підтримка наукової діяльності; 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світове розповсюдження результатів наукових досліджень співробітників;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підвищення якості наукової комунікації; 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підвищення міжнародного рейтингу; </a:t>
            </a:r>
          </a:p>
          <a:p>
            <a:pPr marL="285750" indent="-285750">
              <a:buSzPct val="60000"/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відкритий доступ до результатів досліджень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0099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ПЕРЕВАГИ ІНСТИТУЦІЙНИХ РЕПОЗИТАРІЇВ ВНЗ</a:t>
            </a:r>
            <a:endParaRPr lang="uk-UA" sz="3600" b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358246" cy="107721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РУХ ВІДКРИТОГО ДОСТУПУ - ПЕРЕДУМОВИ</a:t>
            </a:r>
            <a:endParaRPr lang="uk-UA" sz="32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428736"/>
            <a:ext cx="82868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SzPct val="60000"/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зростання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цін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наукові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журнали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>
              <a:lnSpc>
                <a:spcPct val="150000"/>
              </a:lnSpc>
              <a:buSzPct val="60000"/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інтенсивний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розвиток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інформаційних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технологій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  <a:endParaRPr lang="uk-UA" sz="2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SzPct val="60000"/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зміни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науковій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комунікації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sz="2400" b="1" i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3103126"/>
            <a:ext cx="8358246" cy="3477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just"/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Початок 90-х р. ХХ століття – необхідність радикальних змін в сфері наукових комунікацій визнається вже усіма. Дискутуються лише окремі питання щодо природи змін, які повинні відбутися; </a:t>
            </a:r>
          </a:p>
          <a:p>
            <a:pPr indent="177800" algn="just">
              <a:buFont typeface="Arial" pitchFamily="34" charset="0"/>
              <a:buChar char="•"/>
            </a:pPr>
            <a:endParaRPr lang="uk-UA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Зростаючі темпи отримання важливих наукових результатів в різних науках, вимагають більш оперативного їх розповсюдження для наукової спільноти;</a:t>
            </a:r>
          </a:p>
          <a:p>
            <a:pPr lvl="0" algn="just"/>
            <a:endParaRPr lang="uk-UA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Інтенсивний розвиток інформаційно-комп’ютерних технологій </a:t>
            </a:r>
            <a:r>
              <a:rPr lang="uk-UA" sz="20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дає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можливість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науковцям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зробити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результати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їхніх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досліджень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доступними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uk-UA" sz="20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трелка углом 5"/>
          <p:cNvSpPr/>
          <p:nvPr/>
        </p:nvSpPr>
        <p:spPr>
          <a:xfrm rot="5400000">
            <a:off x="5271375" y="2658186"/>
            <a:ext cx="285752" cy="684373"/>
          </a:xfrm>
          <a:prstGeom prst="bentArrow">
            <a:avLst>
              <a:gd name="adj1" fmla="val 11787"/>
              <a:gd name="adj2" fmla="val 25982"/>
              <a:gd name="adj3" fmla="val 25000"/>
              <a:gd name="adj4" fmla="val 4375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293185" cy="8309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3366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ПРОГРАМНЕ ЗАБЕЗПЕЧЕННЯ</a:t>
            </a:r>
            <a:endParaRPr lang="uk-UA" sz="4800" dirty="0">
              <a:solidFill>
                <a:srgbClr val="336600"/>
              </a:solidFill>
            </a:endParaRPr>
          </a:p>
        </p:txBody>
      </p:sp>
      <p:pic>
        <p:nvPicPr>
          <p:cNvPr id="39939" name="Picture 3" descr="E:\Відкритий доступ 2017\логотипи відкритий доступ\ПЗ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736"/>
            <a:ext cx="8786874" cy="51149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TextBox 4"/>
          <p:cNvSpPr txBox="1"/>
          <p:nvPr/>
        </p:nvSpPr>
        <p:spPr>
          <a:xfrm>
            <a:off x="0" y="928670"/>
            <a:ext cx="9144000" cy="4293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190" dirty="0" smtClean="0">
                <a:solidFill>
                  <a:srgbClr val="5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Лідери програмного забезпечення для відкритих електронних архівів</a:t>
            </a:r>
            <a:endParaRPr lang="uk-UA" sz="2190" dirty="0" smtClean="0">
              <a:solidFill>
                <a:srgbClr val="5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40" name="Picture 4" descr="C:\Users\user307\Desktop\dspace_logo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500306"/>
            <a:ext cx="1658103" cy="1133514"/>
          </a:xfrm>
          <a:prstGeom prst="rect">
            <a:avLst/>
          </a:prstGeom>
          <a:noFill/>
        </p:spPr>
      </p:pic>
      <p:pic>
        <p:nvPicPr>
          <p:cNvPr id="39941" name="Picture 5" descr="C:\Users\user307\Desktop\EprintsServices2015url-smal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429132"/>
            <a:ext cx="1284738" cy="447676"/>
          </a:xfrm>
          <a:prstGeom prst="rect">
            <a:avLst/>
          </a:prstGeom>
          <a:noFill/>
        </p:spPr>
      </p:pic>
      <p:pic>
        <p:nvPicPr>
          <p:cNvPr id="39942" name="Picture 6" descr="C:\Users\user307\Desktop\fedora-logotext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5643578"/>
            <a:ext cx="1580070" cy="714380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19458" name="AutoShape 2" descr="https://www.bepress.com/wp-content/themes/bepress/images/digital-common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9460" name="AutoShape 4" descr="https://www.bepress.com/wp-content/themes/bepress/images/digital-common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9461" name="Picture 5" descr="C:\Users\user307\Desktop\digital-common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5357826"/>
            <a:ext cx="2600325" cy="381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307\Desktop\220px-Open_Access_PLoS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72559" cy="50006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19943"/>
            <a:ext cx="7767383" cy="76944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МІЖНАРОДНІ БАЗИ ДАНИХ</a:t>
            </a:r>
            <a:endParaRPr lang="ru-RU" sz="4400" b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1136" y="789384"/>
            <a:ext cx="8861726" cy="5678478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lvl="0"/>
            <a:r>
              <a:rPr lang="uk-UA" sz="21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ROAR</a:t>
            </a:r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реєстр </a:t>
            </a:r>
            <a:r>
              <a:rPr lang="uk-UA" sz="2100" dirty="0" err="1">
                <a:latin typeface="Arial" panose="020B0604020202020204" pitchFamily="34" charset="0"/>
                <a:cs typeface="Arial" panose="020B0604020202020204" pitchFamily="34" charset="0"/>
              </a:rPr>
              <a:t>репозитаріїв</a:t>
            </a:r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 відкритого доступу - розміщується в Університеті Саутгемптона (</a:t>
            </a:r>
            <a:r>
              <a:rPr lang="uk-UA" sz="2100" dirty="0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Великобританія</a:t>
            </a:r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), є частиною EPrints.org мережі</a:t>
            </a:r>
            <a:r>
              <a:rPr lang="uk-UA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2400" b="1" u="sng" dirty="0" err="1" smtClean="0">
                <a:hlinkClick r:id="rId4"/>
              </a:rPr>
              <a:t>OpenDOAR</a:t>
            </a:r>
            <a:r>
              <a:rPr lang="uk-UA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довідник </a:t>
            </a:r>
            <a:r>
              <a:rPr lang="uk-UA" sz="2100" dirty="0" err="1">
                <a:latin typeface="Arial" panose="020B0604020202020204" pitchFamily="34" charset="0"/>
                <a:cs typeface="Arial" panose="020B0604020202020204" pitchFamily="34" charset="0"/>
              </a:rPr>
              <a:t>репозитаріїв</a:t>
            </a:r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 відкритого доступу, 2005 рік  - розроблений і підтримується </a:t>
            </a:r>
            <a:r>
              <a:rPr lang="uk-UA" sz="2100" dirty="0" err="1">
                <a:latin typeface="Arial" panose="020B0604020202020204" pitchFamily="34" charset="0"/>
                <a:cs typeface="Arial" panose="020B0604020202020204" pitchFamily="34" charset="0"/>
              </a:rPr>
              <a:t>Ноттінгемським</a:t>
            </a:r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 університетом (</a:t>
            </a:r>
            <a:r>
              <a:rPr lang="uk-UA" sz="2100" dirty="0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Великобританія</a:t>
            </a:r>
            <a:r>
              <a:rPr lang="uk-UA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100" b="1" u="sng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BASE</a:t>
            </a:r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, 2004 рік – </a:t>
            </a:r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проект бібліотеки </a:t>
            </a:r>
            <a:r>
              <a:rPr lang="uk-UA" sz="2100" dirty="0" err="1">
                <a:latin typeface="Arial" panose="020B0604020202020204" pitchFamily="34" charset="0"/>
                <a:cs typeface="Arial" panose="020B0604020202020204" pitchFamily="34" charset="0"/>
              </a:rPr>
              <a:t>Білефельдського</a:t>
            </a:r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 університету (</a:t>
            </a:r>
            <a:r>
              <a:rPr lang="uk-UA" sz="2100" dirty="0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Німеччина</a:t>
            </a:r>
            <a:r>
              <a:rPr lang="uk-UA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u="sng" dirty="0" err="1" smtClean="0">
                <a:hlinkClick r:id="rId6"/>
              </a:rPr>
              <a:t>OAIster</a:t>
            </a:r>
            <a:r>
              <a:rPr lang="en-US" sz="2400" b="1" u="sng" dirty="0" smtClean="0">
                <a:hlinkClick r:id="rId6"/>
              </a:rPr>
              <a:t>(</a:t>
            </a:r>
            <a:r>
              <a:rPr lang="en-US" sz="2400" b="1" u="sng" dirty="0" err="1" smtClean="0">
                <a:hlinkClick r:id="rId6"/>
              </a:rPr>
              <a:t>WorldCat</a:t>
            </a:r>
            <a:r>
              <a:rPr lang="en-US" sz="2400" b="1" u="sng" dirty="0" smtClean="0">
                <a:hlinkClick r:id="rId6"/>
              </a:rPr>
              <a:t>)</a:t>
            </a:r>
            <a:r>
              <a:rPr lang="ru-RU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2002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рік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</a:p>
          <a:p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Зведений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каталог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електронних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ресурсів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, проект </a:t>
            </a:r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Мічиганського університету (</a:t>
            </a:r>
            <a:r>
              <a:rPr lang="uk-UA" sz="2100" dirty="0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США</a:t>
            </a:r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100" b="1" u="sng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ROAD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, 2013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рік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</a:p>
          <a:p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uk-UA" sz="2100" dirty="0">
                <a:latin typeface="Arial" panose="020B0604020202020204" pitchFamily="34" charset="0"/>
                <a:cs typeface="Arial" panose="020B0604020202020204" pitchFamily="34" charset="0"/>
              </a:rPr>
              <a:t> Міжнародного центра ISSN (</a:t>
            </a:r>
            <a:r>
              <a:rPr lang="uk-UA" sz="2100" dirty="0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Франція</a:t>
            </a:r>
            <a:r>
              <a:rPr lang="uk-UA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Пользователь\Desktop\OpenDOAR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2919" y="3154704"/>
            <a:ext cx="1500185" cy="42775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road-issn_0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2919" y="5733256"/>
            <a:ext cx="1500184" cy="55326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ользователь\Desktop\WorldCat_Log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2919" y="5044758"/>
            <a:ext cx="1521177" cy="44935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ользователь\Desktop\logo_base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2918" y="4097012"/>
            <a:ext cx="1521177" cy="4869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user307\Desktop\EprintsServices2015url-small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460931" y="1916832"/>
            <a:ext cx="1365151" cy="44767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42095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ользователь\Desktop\Репозитарій ВНТУ\BASE, OAIs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9825"/>
            <a:ext cx="8784977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77" y="0"/>
            <a:ext cx="9176808" cy="5847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VNTU – </a:t>
            </a:r>
            <a:r>
              <a:rPr lang="uk-UA" sz="32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ІНДЕКСАЦІЯ В МІЖНАРОДНИХ БД</a:t>
            </a:r>
            <a:endParaRPr lang="ru-RU" sz="3200" b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64422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220px-Open_Access_PLo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414"/>
            <a:ext cx="8640960" cy="511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367" y="1272750"/>
            <a:ext cx="8928992" cy="5109091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lvl="0"/>
            <a:r>
              <a:rPr lang="uk-UA" sz="28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SSM</a:t>
            </a:r>
            <a:r>
              <a:rPr lang="uk-UA" sz="28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(</a:t>
            </a:r>
            <a:r>
              <a:rPr lang="en-US" sz="28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Simple Search Metadata)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Система пошуку у відкритих архівах України - де індексуються метадані з різних архівів України (</a:t>
            </a:r>
            <a:r>
              <a:rPr lang="uk-UA" sz="2800" dirty="0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т. ч. з </a:t>
            </a:r>
            <a:r>
              <a:rPr lang="uk-UA" sz="2800" dirty="0" err="1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репозитарію</a:t>
            </a:r>
            <a:r>
              <a:rPr lang="uk-UA" sz="2800" dirty="0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800" b="1" dirty="0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ВНТУ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) і забезпечується централізований пошук у відкритих архівах</a:t>
            </a:r>
            <a:r>
              <a:rPr lang="uk-U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uk-U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uk-UA" sz="2800" b="1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ElibUkr-OA</a:t>
            </a:r>
            <a:r>
              <a:rPr lang="uk-UA" sz="28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uk-UA" sz="2800" dirty="0" err="1">
                <a:latin typeface="Arial" panose="020B0604020202020204" pitchFamily="34" charset="0"/>
                <a:cs typeface="Arial" panose="020B0604020202020204" pitchFamily="34" charset="0"/>
              </a:rPr>
              <a:t>ультидисциплінарний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 відкритий електронний архів </a:t>
            </a:r>
            <a:r>
              <a:rPr lang="uk-UA" sz="2800" dirty="0" err="1">
                <a:latin typeface="Arial" panose="020B0604020202020204" pitchFamily="34" charset="0"/>
                <a:cs typeface="Arial" panose="020B0604020202020204" pitchFamily="34" charset="0"/>
              </a:rPr>
              <a:t>ElibUkr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-OA через портал </a:t>
            </a:r>
            <a:r>
              <a:rPr lang="uk-UA" sz="2800" dirty="0" err="1">
                <a:latin typeface="Arial" panose="020B0604020202020204" pitchFamily="34" charset="0"/>
                <a:cs typeface="Arial" panose="020B0604020202020204" pitchFamily="34" charset="0"/>
              </a:rPr>
              <a:t>ElibUkr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: «Електронна бібліотека України».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2800" b="1" dirty="0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ВНТУ</a:t>
            </a:r>
            <a:r>
              <a:rPr lang="uk-UA" sz="2800" dirty="0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є партнером проекту</a:t>
            </a:r>
            <a:endParaRPr lang="ru-RU" sz="2800" dirty="0">
              <a:solidFill>
                <a:srgbClr val="8E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54641"/>
            <a:ext cx="8064896" cy="76944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4400" b="1" spc="300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БАЗИ ДАНИХ УКРАЇНИ</a:t>
            </a:r>
            <a:endParaRPr lang="ru-RU" sz="4400" b="1" spc="300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C:\Users\Пользователь\Desktop\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272750"/>
            <a:ext cx="3271498" cy="56042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697635"/>
            <a:ext cx="1944216" cy="64544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95043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Репозитарій ВНТУ\ROAR, SS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77218"/>
            <a:ext cx="8784976" cy="56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90" y="0"/>
            <a:ext cx="9113019" cy="107721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VNTU - </a:t>
            </a:r>
            <a:r>
              <a:rPr lang="uk-UA" sz="32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ІНДЕКСАЦІЯ У</a:t>
            </a:r>
            <a:endParaRPr lang="en-US" sz="3200" b="1" dirty="0" smtClean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uk-UA" sz="32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ВІТЧИЗНЯНИХ БД </a:t>
            </a:r>
            <a:r>
              <a:rPr lang="en-US" sz="32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uk-UA" sz="32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ROAR</a:t>
            </a:r>
            <a:endParaRPr lang="ru-RU" sz="3200" b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8048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23994" cy="107721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СТРАТЕГІЯ РОЗВИТКУ БІБЛІОТЕЧНОЇ СПРАВИ В УКРАЇНІ ДО 2025 Р.</a:t>
            </a:r>
            <a:endParaRPr lang="ru-RU" sz="3200" b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090861"/>
            <a:ext cx="8856984" cy="55769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uk-UA" sz="2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2016, березень </a:t>
            </a:r>
            <a:r>
              <a:rPr lang="uk-UA" sz="2200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(розпорядження Кабінету Міністрів України від</a:t>
            </a:r>
          </a:p>
          <a:p>
            <a:pPr>
              <a:lnSpc>
                <a:spcPct val="90000"/>
              </a:lnSpc>
              <a:defRPr/>
            </a:pPr>
            <a:r>
              <a:rPr lang="uk-UA" sz="2200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                                23.03.2016 р. № 219-р</a:t>
            </a:r>
            <a:r>
              <a:rPr lang="uk-UA" sz="2200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)</a:t>
            </a:r>
          </a:p>
          <a:p>
            <a:pPr>
              <a:lnSpc>
                <a:spcPct val="90000"/>
              </a:lnSpc>
              <a:defRPr/>
            </a:pPr>
            <a:endParaRPr lang="uk-UA" sz="2200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uk-UA" sz="2200" b="1" i="1" dirty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Короткострокові дії 2016-2017 </a:t>
            </a:r>
            <a:r>
              <a:rPr lang="uk-UA" sz="2200" b="1" i="1" dirty="0" err="1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рр</a:t>
            </a:r>
            <a:r>
              <a:rPr lang="uk-UA" sz="2200" i="1" dirty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:</a:t>
            </a:r>
            <a:endParaRPr lang="ru-RU" sz="2200" i="1" dirty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uk-UA" sz="2200" i="1" dirty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…розробити програму створення Національної електронної бібліотеки</a:t>
            </a:r>
            <a:r>
              <a:rPr lang="uk-UA" sz="2200" i="1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90000"/>
              </a:lnSpc>
              <a:defRPr/>
            </a:pPr>
            <a:endParaRPr lang="uk-UA" sz="2200" i="1" dirty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uk-UA" sz="2200" b="1" i="1" dirty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Середньострокові дії 2018-2020 рр.:</a:t>
            </a:r>
            <a:endParaRPr lang="ru-RU" sz="2200" b="1" i="1" dirty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uk-UA" sz="2200" i="1" dirty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…прийняти і розпочати виконання програми створення Національної електронної бібліотеки України; </a:t>
            </a:r>
            <a:endParaRPr lang="ru-RU" sz="2200" i="1" dirty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uk-UA" sz="2200" i="1" dirty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…</a:t>
            </a:r>
            <a:r>
              <a:rPr lang="uk-UA" sz="2200" b="1" i="1" dirty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створити зведений електронний каталог бібліотек </a:t>
            </a:r>
            <a:r>
              <a:rPr lang="uk-UA" sz="2200" i="1" dirty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та базу даних авторитетних національних файлів. </a:t>
            </a:r>
            <a:endParaRPr lang="uk-UA" sz="2200" i="1" dirty="0" smtClean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ru-RU" sz="2200" i="1" dirty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uk-UA" sz="2200" b="1" i="1" dirty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Довгострокові дії 2021-2025 рр.:</a:t>
            </a:r>
            <a:endParaRPr lang="ru-RU" sz="2200" b="1" i="1" dirty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uk-UA" sz="2200" i="1" dirty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…створити Національну електронну бібліотеку України;</a:t>
            </a:r>
            <a:endParaRPr lang="ru-RU" sz="2200" i="1" dirty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uk-UA" sz="2200" i="1" dirty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…приєднати зведений електронний каталог бібліотек України та електронні каталоги окремих бібліотек до світового зведеного каталогу бібліотечних ресурсів (</a:t>
            </a:r>
            <a:r>
              <a:rPr lang="uk-UA" sz="2200" i="1" dirty="0" err="1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WorldCat</a:t>
            </a:r>
            <a:r>
              <a:rPr lang="uk-UA" sz="2200" i="1" dirty="0" smtClean="0">
                <a:solidFill>
                  <a:srgbClr val="4824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).</a:t>
            </a:r>
            <a:endParaRPr lang="en-US" sz="2200" i="1" dirty="0">
              <a:solidFill>
                <a:srgbClr val="482400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23667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E:\Відкритий доступ 2017\логотипи відкритий доступ\13_02_2017_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0397" y="260648"/>
            <a:ext cx="6403603" cy="647859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Відкритий доступ 2017\логотипи відкритий доступ\REPOSITORI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44231"/>
            <a:ext cx="2740397" cy="106083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482" y="6165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916832"/>
            <a:ext cx="2740397" cy="304698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uk-UA" sz="24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РЕЙТИНГ РЕПОЗИТАРІЇВ УКРАЇНИ </a:t>
            </a:r>
          </a:p>
          <a:p>
            <a:pPr>
              <a:lnSpc>
                <a:spcPct val="200000"/>
              </a:lnSpc>
            </a:pPr>
            <a:r>
              <a:rPr lang="uk-UA" sz="24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WEBOMETRICS</a:t>
            </a:r>
            <a:r>
              <a:rPr lang="uk-UA" sz="24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400" b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6349970"/>
            <a:ext cx="1893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СІЧЕНЬ 2017 Р.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41686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430"/>
            <a:ext cx="9178320" cy="67710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38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ІНСТИТУЦІЙНИЙ РЕПОЗИТАРІЙ ВНТУ</a:t>
            </a:r>
            <a:endParaRPr lang="en-US" sz="3800" b="1" dirty="0" smtClean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73" y="908720"/>
            <a:ext cx="8801700" cy="56887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200" b="1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IR VNTU</a:t>
            </a:r>
            <a:r>
              <a:rPr lang="uk-UA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Institutional</a:t>
            </a:r>
            <a:r>
              <a:rPr lang="uk-UA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uk-UA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Vinnitsia</a:t>
            </a:r>
            <a:r>
              <a:rPr lang="uk-UA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National</a:t>
            </a:r>
            <a:r>
              <a:rPr lang="uk-UA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r>
              <a:rPr lang="uk-UA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2200" b="1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http://ir.lib.vntu.edu.ua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ru-RU" sz="2200" b="1" dirty="0">
              <a:solidFill>
                <a:srgbClr val="0000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>
              <a:spcAft>
                <a:spcPts val="1413"/>
              </a:spcAft>
              <a:buSzPct val="45000"/>
            </a:pPr>
            <a:r>
              <a:rPr lang="uk-UA" altLang="ru-RU" sz="2200" b="1" dirty="0">
                <a:solidFill>
                  <a:srgbClr val="8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Завдання</a:t>
            </a:r>
          </a:p>
          <a:p>
            <a:pPr marL="457200" indent="-457200" algn="just">
              <a:buSzPct val="60000"/>
              <a:buFont typeface="Wingdings" panose="05000000000000000000" pitchFamily="2" charset="2"/>
              <a:buChar char="Ø"/>
            </a:pPr>
            <a:r>
              <a:rPr lang="uk-UA" altLang="ru-RU" sz="22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Забезпечення постійного та довготривалого зберігання в електронному вигляді повних текстів праць науковців університету;</a:t>
            </a:r>
          </a:p>
          <a:p>
            <a:pPr marL="457200" indent="-457200" algn="just">
              <a:buSzPct val="60000"/>
              <a:buFont typeface="Wingdings" panose="05000000000000000000" pitchFamily="2" charset="2"/>
              <a:buChar char="Ø"/>
            </a:pPr>
            <a:endParaRPr lang="ru-RU" altLang="ru-RU" sz="22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 algn="just">
              <a:buSzPct val="60000"/>
              <a:buFont typeface="Wingdings" panose="05000000000000000000" pitchFamily="2" charset="2"/>
              <a:buChar char="Ø"/>
            </a:pPr>
            <a:r>
              <a:rPr lang="uk-UA" altLang="ru-RU" sz="22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Популяризація здобутків отриманих вченими університету;</a:t>
            </a:r>
          </a:p>
          <a:p>
            <a:pPr marL="457200" indent="-457200" algn="just">
              <a:buSzPct val="60000"/>
              <a:buFont typeface="Wingdings" panose="05000000000000000000" pitchFamily="2" charset="2"/>
              <a:buChar char="Ø"/>
            </a:pPr>
            <a:endParaRPr lang="ru-RU" altLang="ru-RU" sz="22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 algn="just">
              <a:buSzPct val="60000"/>
              <a:buFont typeface="Wingdings" panose="05000000000000000000" pitchFamily="2" charset="2"/>
              <a:buChar char="Ø"/>
            </a:pPr>
            <a:r>
              <a:rPr lang="uk-UA" altLang="ru-RU" sz="22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Підвищення рейтингу Університету представленням наукових праць та інших матеріалів, що видаються в Університеті;</a:t>
            </a:r>
          </a:p>
          <a:p>
            <a:pPr marL="457200" indent="-457200" algn="just">
              <a:buSzPct val="60000"/>
              <a:buFont typeface="Wingdings" panose="05000000000000000000" pitchFamily="2" charset="2"/>
              <a:buChar char="Ø"/>
            </a:pPr>
            <a:endParaRPr lang="ru-RU" altLang="ru-RU" sz="22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 algn="just">
              <a:buSzPct val="60000"/>
              <a:buFont typeface="Wingdings" panose="05000000000000000000" pitchFamily="2" charset="2"/>
              <a:buChar char="Ø"/>
            </a:pPr>
            <a:r>
              <a:rPr lang="uk-UA" altLang="ru-RU" sz="22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Надання вільного доступу до праць через світові глобальні мережі</a:t>
            </a:r>
            <a:r>
              <a:rPr lang="uk-UA" altLang="ru-RU" sz="2200" dirty="0" smtClean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.</a:t>
            </a:r>
            <a:endParaRPr lang="en-US" altLang="ru-RU" sz="22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Пользователь\Desktop\vntu-logo-tex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1448" y="628668"/>
            <a:ext cx="2340625" cy="65904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</p:pic>
      <p:pic>
        <p:nvPicPr>
          <p:cNvPr id="4099" name="Picture 3" descr="C:\Users\Пользователь\Desktop\vntu-logo-smal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8508" y="628668"/>
            <a:ext cx="832940" cy="65904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91330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:\Відкритий доступ 2017\логотипи відкритий доступ\докум репо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924535"/>
            <a:ext cx="5832648" cy="590465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Відкритий доступ 2017\логотипи відкритий доступ\НТБ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5694" y="44622"/>
            <a:ext cx="3157130" cy="403244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934" y="52052"/>
            <a:ext cx="5616624" cy="104644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VNTU</a:t>
            </a:r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253611" y="5726894"/>
            <a:ext cx="2881173" cy="67710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https://ir.lib.vntu.edu.ua</a:t>
            </a:r>
            <a:r>
              <a:rPr lang="en-US" dirty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endParaRPr lang="en-US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69367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Відкритий доступ 2017\логотипи відкритий доступ\Склад репо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388" y="1052736"/>
            <a:ext cx="8277225" cy="554461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60543" y="18158"/>
            <a:ext cx="7013715" cy="8309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4800" b="1" spc="300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</a:t>
            </a:r>
            <a:r>
              <a:rPr lang="en-US" sz="4800" b="1" spc="300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VNTU</a:t>
            </a:r>
            <a:endParaRPr lang="ru-RU" sz="4800" b="1" spc="300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11362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"/>
            <a:ext cx="8708025" cy="64633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РУХ ВІДКРИТОГО ДОСТУПУ - початок</a:t>
            </a:r>
            <a:endParaRPr lang="uk-UA" sz="36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785794"/>
            <a:ext cx="7572428" cy="1428760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r"/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1991-1992 рр.</a:t>
            </a:r>
            <a:r>
              <a:rPr lang="uk-UA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uk-UA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американський фізик Поль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Гінспарг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(Національна Лабораторія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Лос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Аламос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США) створює електронний архів препринтів </a:t>
            </a:r>
            <a:r>
              <a:rPr lang="ru-RU" sz="2000" dirty="0" err="1" smtClean="0">
                <a:latin typeface="Arial" pitchFamily="34" charset="0"/>
                <a:cs typeface="Arial" pitchFamily="34" charset="0"/>
                <a:hlinkClick r:id="rId2"/>
              </a:rPr>
              <a:t>arXiv.org</a:t>
            </a:r>
            <a:r>
              <a:rPr lang="ru-RU" sz="2000" dirty="0" smtClean="0">
                <a:hlinkClick r:id="rId2"/>
              </a:rPr>
              <a:t>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 вільним доступом для фізиків</a:t>
            </a:r>
          </a:p>
          <a:p>
            <a:pPr algn="ctr"/>
            <a:endParaRPr lang="uk-UA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2357430"/>
            <a:ext cx="7572428" cy="1214446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1994 р</a:t>
            </a:r>
            <a:r>
              <a:rPr lang="uk-UA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uk-UA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Стефан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Харнад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(США) – започатковує ідею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“самоархівування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Інтернеті”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розміщення власних робіт на сайтах</a:t>
            </a:r>
          </a:p>
          <a:p>
            <a:pPr algn="ctr"/>
            <a:endParaRPr lang="uk-UA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28" y="3714752"/>
            <a:ext cx="7572428" cy="1414466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1996-1999 рр.</a:t>
            </a:r>
            <a:r>
              <a:rPr lang="uk-UA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 вчені США підхопили ідею С.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Харнада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Започатковано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самоархівування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як альтернатива публікаціям в наукових виданнях</a:t>
            </a:r>
          </a:p>
          <a:p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5286388"/>
            <a:ext cx="7572428" cy="1414466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1999 р.</a:t>
            </a:r>
            <a:r>
              <a:rPr lang="uk-UA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Американська асоціація наукових бібліотек створює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SPARC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Коаліцію наукових і освітніх публікацій та ресурсів</a:t>
            </a:r>
          </a:p>
          <a:p>
            <a:pPr algn="ctr"/>
            <a:endParaRPr lang="uk-UA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63303"/>
            <a:ext cx="8352928" cy="70788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VNTU – </a:t>
            </a:r>
            <a:r>
              <a:rPr lang="uk-UA" sz="40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АВТОРСЬКЕ ПРАВО</a:t>
            </a:r>
            <a:endParaRPr lang="ru-RU" sz="4000" b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40</a:t>
            </a:fld>
            <a:endParaRPr lang="ru-RU"/>
          </a:p>
        </p:txBody>
      </p:sp>
      <p:pic>
        <p:nvPicPr>
          <p:cNvPr id="1026" name="Picture 2" descr="C:\Users\user307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8713785" cy="5715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908534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3508" y="1052736"/>
            <a:ext cx="8856984" cy="53553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uk-UA" altLang="ru-RU" sz="24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Підписуючи договір автор передає університету на безоплатній основі невиключні права на використання твору:</a:t>
            </a:r>
          </a:p>
          <a:p>
            <a:pPr>
              <a:lnSpc>
                <a:spcPct val="90000"/>
              </a:lnSpc>
            </a:pPr>
            <a:endParaRPr lang="ru-RU" altLang="ru-RU" sz="24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90000"/>
              </a:lnSpc>
              <a:buSzPct val="60000"/>
              <a:buFont typeface="Wingdings" panose="05000000000000000000" pitchFamily="2" charset="2"/>
              <a:buChar char="Ø"/>
            </a:pPr>
            <a:r>
              <a:rPr lang="uk-UA" altLang="ru-RU" sz="24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на внесення твору у базу даних </a:t>
            </a:r>
            <a:r>
              <a:rPr lang="uk-UA" altLang="ru-RU" sz="2400" dirty="0" err="1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iRVNTU</a:t>
            </a:r>
            <a:r>
              <a:rPr lang="uk-UA" altLang="ru-RU" sz="24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;</a:t>
            </a:r>
          </a:p>
          <a:p>
            <a:pPr marL="457200" indent="-457200">
              <a:lnSpc>
                <a:spcPct val="90000"/>
              </a:lnSpc>
              <a:buSzPct val="60000"/>
              <a:buFont typeface="Wingdings" panose="05000000000000000000" pitchFamily="2" charset="2"/>
              <a:buChar char="Ø"/>
            </a:pPr>
            <a:endParaRPr lang="ru-RU" altLang="ru-RU" sz="24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90000"/>
              </a:lnSpc>
              <a:buSzPct val="60000"/>
              <a:buFont typeface="Wingdings" panose="05000000000000000000" pitchFamily="2" charset="2"/>
              <a:buChar char="Ø"/>
            </a:pPr>
            <a:r>
              <a:rPr lang="uk-UA" altLang="ru-RU" sz="24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на використання Твору без одержання прибутку; </a:t>
            </a:r>
          </a:p>
          <a:p>
            <a:pPr marL="457200" indent="-457200">
              <a:lnSpc>
                <a:spcPct val="90000"/>
              </a:lnSpc>
              <a:buSzPct val="60000"/>
              <a:buFont typeface="Wingdings" panose="05000000000000000000" pitchFamily="2" charset="2"/>
              <a:buChar char="Ø"/>
            </a:pPr>
            <a:endParaRPr lang="ru-RU" altLang="ru-RU" sz="24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90000"/>
              </a:lnSpc>
              <a:buSzPct val="60000"/>
              <a:buFont typeface="Wingdings" panose="05000000000000000000" pitchFamily="2" charset="2"/>
              <a:buChar char="Ø"/>
            </a:pPr>
            <a:r>
              <a:rPr lang="uk-UA" altLang="ru-RU" sz="24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на відтворення Твору чи його частин в електронній формі (включаючи цифрову), не змінюючи його змісту; </a:t>
            </a:r>
          </a:p>
          <a:p>
            <a:pPr marL="457200" indent="-457200">
              <a:lnSpc>
                <a:spcPct val="90000"/>
              </a:lnSpc>
              <a:buSzPct val="60000"/>
              <a:buFont typeface="Wingdings" panose="05000000000000000000" pitchFamily="2" charset="2"/>
              <a:buChar char="Ø"/>
            </a:pPr>
            <a:endParaRPr lang="ru-RU" altLang="ru-RU" sz="24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90000"/>
              </a:lnSpc>
              <a:buSzPct val="60000"/>
              <a:buFont typeface="Wingdings" panose="05000000000000000000" pitchFamily="2" charset="2"/>
              <a:buChar char="Ø"/>
            </a:pPr>
            <a:r>
              <a:rPr lang="uk-UA" altLang="ru-RU" sz="24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на виготовлення електронних копій Твору для постійного архівного зберігання; </a:t>
            </a:r>
          </a:p>
          <a:p>
            <a:pPr marL="457200" indent="-457200">
              <a:lnSpc>
                <a:spcPct val="90000"/>
              </a:lnSpc>
              <a:buSzPct val="60000"/>
              <a:buFont typeface="Wingdings" panose="05000000000000000000" pitchFamily="2" charset="2"/>
              <a:buChar char="Ø"/>
            </a:pPr>
            <a:endParaRPr lang="ru-RU" altLang="ru-RU" sz="2400" dirty="0">
              <a:solidFill>
                <a:srgbClr val="48240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90000"/>
              </a:lnSpc>
              <a:buSzPct val="60000"/>
              <a:buFont typeface="Wingdings" panose="05000000000000000000" pitchFamily="2" charset="2"/>
              <a:buChar char="Ø"/>
            </a:pPr>
            <a:r>
              <a:rPr lang="uk-UA" altLang="ru-RU" sz="2400" dirty="0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на надання електронних копій Твору для відкритого доступу в мережі </a:t>
            </a:r>
            <a:r>
              <a:rPr lang="uk-UA" altLang="ru-RU" sz="2400" dirty="0" err="1">
                <a:solidFill>
                  <a:srgbClr val="4824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Internet</a:t>
            </a:r>
            <a:r>
              <a:rPr lang="uk-UA" altLang="ru-RU" sz="2400" dirty="0">
                <a:solidFill>
                  <a:srgbClr val="482400"/>
                </a:solidFill>
                <a:latin typeface="Arial" charset="0"/>
                <a:ea typeface="Verdana" pitchFamily="34" charset="0"/>
                <a:cs typeface="Arial" charset="0"/>
              </a:rPr>
              <a:t>.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63303"/>
            <a:ext cx="8352928" cy="70788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VNTU – </a:t>
            </a:r>
            <a:r>
              <a:rPr lang="uk-UA" sz="40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АВТОРСЬКЕ ПРАВО</a:t>
            </a:r>
            <a:endParaRPr lang="ru-RU" sz="4000" b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03201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E:\Відкритий доступ 2017\логотипи відкритий доступ\Гугл Аналити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620688"/>
            <a:ext cx="8887965" cy="612068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0"/>
            <a:ext cx="5511189" cy="64633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VNTU - </a:t>
            </a:r>
            <a:r>
              <a:rPr lang="uk-UA" sz="36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МОНІТОРИНГ</a:t>
            </a:r>
            <a:endParaRPr lang="ru-RU" sz="3600" b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69784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Репозитарій ВНТУ\Статистика DSpa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92038"/>
            <a:ext cx="9144000" cy="5786437"/>
          </a:xfrm>
          <a:prstGeom prst="rect">
            <a:avLst/>
          </a:prstGeom>
          <a:noFill/>
          <a:ln w="9525">
            <a:solidFill>
              <a:srgbClr val="D2D63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VNTU – </a:t>
            </a:r>
            <a:r>
              <a:rPr lang="uk-UA" sz="3200" b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ЗРУЧНА СТАТИСТИКА АКТУАЛЬНОСТІ ПРАЦЬ АВТОРІВ</a:t>
            </a:r>
            <a:endParaRPr lang="ru-RU" sz="3200" b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11530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Відкритий доступ 2017\логотипи відкритий доступ\03_02_2017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72816"/>
            <a:ext cx="5904656" cy="489654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1920" y="9087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" name="Picture 4" descr="C:\Users\Пользователь\Desktop\Безымянный 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3988" y="23705"/>
            <a:ext cx="6440011" cy="160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362" y="170056"/>
            <a:ext cx="3098478" cy="323165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altLang="ru-RU" sz="2800" b="1" dirty="0" smtClean="0">
                <a:solidFill>
                  <a:srgbClr val="336600"/>
                </a:solidFill>
                <a:latin typeface="Arial" charset="0"/>
                <a:ea typeface="Verdana" pitchFamily="34" charset="0"/>
                <a:cs typeface="Arial" charset="0"/>
              </a:rPr>
              <a:t>РЕЙТИНГ </a:t>
            </a:r>
            <a:r>
              <a:rPr lang="uk-UA" altLang="ru-RU" sz="2800" b="1" dirty="0" smtClean="0">
                <a:solidFill>
                  <a:srgbClr val="336600"/>
                </a:solidFill>
                <a:latin typeface="Arial" charset="0"/>
                <a:ea typeface="Verdana" pitchFamily="34" charset="0"/>
                <a:cs typeface="Arial" charset="0"/>
              </a:rPr>
              <a:t>ВНЗ УКРАЇНИ</a:t>
            </a:r>
            <a:br>
              <a:rPr lang="uk-UA" altLang="ru-RU" sz="2800" b="1" dirty="0" smtClean="0">
                <a:solidFill>
                  <a:srgbClr val="336600"/>
                </a:solidFill>
                <a:latin typeface="Arial" charset="0"/>
                <a:ea typeface="Verdana" pitchFamily="34" charset="0"/>
                <a:cs typeface="Arial" charset="0"/>
              </a:rPr>
            </a:br>
            <a:r>
              <a:rPr lang="en-US" altLang="ru-RU" sz="2800" b="1" dirty="0" smtClean="0">
                <a:solidFill>
                  <a:srgbClr val="336600"/>
                </a:solidFill>
                <a:latin typeface="Arial" charset="0"/>
                <a:ea typeface="Verdana" pitchFamily="34" charset="0"/>
                <a:cs typeface="Arial" charset="0"/>
              </a:rPr>
              <a:t>(WEBOMETRICS</a:t>
            </a:r>
            <a:r>
              <a:rPr lang="en-US" altLang="ru-RU" b="1" dirty="0" smtClean="0">
                <a:solidFill>
                  <a:srgbClr val="336600"/>
                </a:solidFill>
                <a:latin typeface="Arial" charset="0"/>
                <a:ea typeface="Verdana" pitchFamily="34" charset="0"/>
                <a:cs typeface="Arial" charset="0"/>
              </a:rPr>
              <a:t>)</a:t>
            </a:r>
            <a:r>
              <a:rPr lang="uk-UA" altLang="ru-RU" b="1" dirty="0" smtClean="0">
                <a:solidFill>
                  <a:srgbClr val="336600"/>
                </a:solidFill>
                <a:latin typeface="Arial" charset="0"/>
                <a:ea typeface="Verdana" pitchFamily="34" charset="0"/>
                <a:cs typeface="Arial" charset="0"/>
              </a:rPr>
              <a:t/>
            </a:r>
            <a:br>
              <a:rPr lang="uk-UA" altLang="ru-RU" b="1" dirty="0" smtClean="0">
                <a:solidFill>
                  <a:srgbClr val="336600"/>
                </a:solidFill>
                <a:latin typeface="Arial" charset="0"/>
                <a:ea typeface="Verdana" pitchFamily="34" charset="0"/>
                <a:cs typeface="Arial" charset="0"/>
              </a:rPr>
            </a:br>
            <a:endParaRPr lang="ru-RU" dirty="0">
              <a:solidFill>
                <a:srgbClr val="33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6063559"/>
            <a:ext cx="1802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СІЧЕНЬ 2017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02765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Відкритий доступ 2017\логотипи відкритий доступ\ТОП 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847725"/>
            <a:ext cx="6696743" cy="589364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Рейтинг вищих навчальних закладів Вінниці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-50849"/>
            <a:ext cx="2483767" cy="189567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6994" y="26506"/>
            <a:ext cx="6208751" cy="64633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altLang="ru-RU" sz="3600" b="1" spc="300" dirty="0" smtClean="0">
                <a:solidFill>
                  <a:srgbClr val="336600"/>
                </a:solidFill>
                <a:latin typeface="Arial" charset="0"/>
                <a:ea typeface="Verdana" pitchFamily="34" charset="0"/>
                <a:cs typeface="Arial" charset="0"/>
              </a:rPr>
              <a:t>РЕЙТИНГ ВНЗ ВІННИЦІ</a:t>
            </a:r>
            <a:endParaRPr lang="ru-RU" sz="3600" spc="300" dirty="0">
              <a:solidFill>
                <a:srgbClr val="3366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33377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307\Desktop\220px-Open_Access_PLoS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8" y="1000125"/>
            <a:ext cx="8501062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847" y="908720"/>
            <a:ext cx="9036496" cy="5709255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413"/>
              </a:spcAft>
              <a:buSzPct val="45000"/>
              <a:buFont typeface="Wingdings" pitchFamily="2" charset="2"/>
              <a:buChar char="Ø"/>
            </a:pP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Інституційний </a:t>
            </a:r>
            <a:r>
              <a:rPr lang="uk-UA" altLang="ru-RU" sz="2200" dirty="0" err="1">
                <a:solidFill>
                  <a:srgbClr val="55381B"/>
                </a:solidFill>
                <a:latin typeface="Arial" charset="0"/>
                <a:cs typeface="Arial" charset="0"/>
              </a:rPr>
              <a:t>репозитарій</a:t>
            </a: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 - </a:t>
            </a:r>
            <a:r>
              <a:rPr lang="uk-UA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єдиний</a:t>
            </a: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 електронний ресурс ВНТУ  зареєстрований в 7 міжнародних БД, в яких завантажена стаття індексується протягом 4-7 днів ;</a:t>
            </a:r>
          </a:p>
          <a:p>
            <a:pPr marL="342900" indent="-342900" algn="just">
              <a:spcAft>
                <a:spcPts val="1413"/>
              </a:spcAft>
              <a:buSzPct val="45000"/>
              <a:buFont typeface="Wingdings" pitchFamily="2" charset="2"/>
              <a:buChar char="Ø"/>
            </a:pP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ВНТУ, розвиваючи Інституційний </a:t>
            </a:r>
            <a:r>
              <a:rPr lang="uk-UA" altLang="ru-RU" sz="2200" dirty="0" err="1">
                <a:solidFill>
                  <a:srgbClr val="55381B"/>
                </a:solidFill>
                <a:latin typeface="Arial" charset="0"/>
                <a:cs typeface="Arial" charset="0"/>
              </a:rPr>
              <a:t>репозитарій</a:t>
            </a: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 , став партнером проекту </a:t>
            </a:r>
            <a:r>
              <a:rPr lang="ru-RU" altLang="ru-RU" sz="2200" dirty="0">
                <a:solidFill>
                  <a:srgbClr val="782112"/>
                </a:solidFill>
                <a:latin typeface="Arial" charset="0"/>
                <a:cs typeface="Arial" charset="0"/>
              </a:rPr>
              <a:t>«</a:t>
            </a:r>
            <a:r>
              <a:rPr lang="ru-RU" altLang="ru-RU" sz="2200" b="1" i="1" dirty="0" err="1">
                <a:solidFill>
                  <a:srgbClr val="782112"/>
                </a:solidFill>
                <a:latin typeface="Arial" charset="0"/>
                <a:cs typeface="Arial" charset="0"/>
              </a:rPr>
              <a:t>Електронна</a:t>
            </a:r>
            <a:r>
              <a:rPr lang="ru-RU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200" b="1" i="1" dirty="0" err="1">
                <a:solidFill>
                  <a:srgbClr val="782112"/>
                </a:solidFill>
                <a:latin typeface="Arial" charset="0"/>
                <a:cs typeface="Arial" charset="0"/>
              </a:rPr>
              <a:t>бібліотека</a:t>
            </a:r>
            <a:r>
              <a:rPr lang="ru-RU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200" b="1" i="1" dirty="0" err="1">
                <a:solidFill>
                  <a:srgbClr val="782112"/>
                </a:solidFill>
                <a:latin typeface="Arial" charset="0"/>
                <a:cs typeface="Arial" charset="0"/>
              </a:rPr>
              <a:t>України</a:t>
            </a:r>
            <a:r>
              <a:rPr lang="ru-RU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: </a:t>
            </a:r>
            <a:r>
              <a:rPr lang="ru-RU" altLang="ru-RU" sz="2200" b="1" i="1" dirty="0" err="1">
                <a:solidFill>
                  <a:srgbClr val="782112"/>
                </a:solidFill>
                <a:latin typeface="Arial" charset="0"/>
                <a:cs typeface="Arial" charset="0"/>
              </a:rPr>
              <a:t>створення</a:t>
            </a:r>
            <a:r>
              <a:rPr lang="ru-RU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200" b="1" i="1" dirty="0" err="1">
                <a:solidFill>
                  <a:srgbClr val="782112"/>
                </a:solidFill>
                <a:latin typeface="Arial" charset="0"/>
                <a:cs typeface="Arial" charset="0"/>
              </a:rPr>
              <a:t>Центрів</a:t>
            </a:r>
            <a:r>
              <a:rPr lang="ru-RU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200" b="1" i="1" dirty="0" err="1">
                <a:solidFill>
                  <a:srgbClr val="782112"/>
                </a:solidFill>
                <a:latin typeface="Arial" charset="0"/>
                <a:cs typeface="Arial" charset="0"/>
              </a:rPr>
              <a:t>знань</a:t>
            </a:r>
            <a:r>
              <a:rPr lang="ru-RU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 в </a:t>
            </a:r>
            <a:r>
              <a:rPr lang="ru-RU" altLang="ru-RU" sz="2200" b="1" i="1" dirty="0" err="1">
                <a:solidFill>
                  <a:srgbClr val="782112"/>
                </a:solidFill>
                <a:latin typeface="Arial" charset="0"/>
                <a:cs typeface="Arial" charset="0"/>
              </a:rPr>
              <a:t>університетах</a:t>
            </a:r>
            <a:r>
              <a:rPr lang="ru-RU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200" b="1" i="1" dirty="0" err="1">
                <a:solidFill>
                  <a:srgbClr val="782112"/>
                </a:solidFill>
                <a:latin typeface="Arial" charset="0"/>
                <a:cs typeface="Arial" charset="0"/>
              </a:rPr>
              <a:t>України</a:t>
            </a:r>
            <a:r>
              <a:rPr lang="ru-RU" altLang="ru-RU" sz="2200" dirty="0">
                <a:solidFill>
                  <a:srgbClr val="782112"/>
                </a:solidFill>
                <a:latin typeface="Arial" charset="0"/>
                <a:cs typeface="Arial" charset="0"/>
              </a:rPr>
              <a:t>» </a:t>
            </a:r>
            <a:r>
              <a:rPr lang="ru-RU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та</a:t>
            </a:r>
            <a:r>
              <a:rPr lang="ru-RU" altLang="ru-RU" sz="2200" dirty="0">
                <a:solidFill>
                  <a:srgbClr val="782112"/>
                </a:solidFill>
                <a:latin typeface="Arial" charset="0"/>
                <a:cs typeface="Arial" charset="0"/>
              </a:rPr>
              <a:t>  </a:t>
            </a:r>
            <a:r>
              <a:rPr lang="ru-RU" altLang="ru-RU" sz="2200" b="1" i="1" dirty="0" err="1">
                <a:solidFill>
                  <a:srgbClr val="782112"/>
                </a:solidFill>
                <a:latin typeface="Arial" charset="0"/>
                <a:cs typeface="Arial" charset="0"/>
              </a:rPr>
              <a:t>Консорціуму</a:t>
            </a:r>
            <a:r>
              <a:rPr lang="ru-RU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 </a:t>
            </a:r>
            <a:r>
              <a:rPr lang="en-US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e-VERUM</a:t>
            </a:r>
            <a:r>
              <a:rPr lang="uk-UA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 </a:t>
            </a: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і, як результат, отримав</a:t>
            </a:r>
            <a:r>
              <a:rPr lang="en-US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 </a:t>
            </a: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доступи до міжнародних наукових БД (</a:t>
            </a:r>
            <a:r>
              <a:rPr lang="en-US" altLang="ru-RU" sz="2200" i="1" dirty="0">
                <a:solidFill>
                  <a:srgbClr val="55381B"/>
                </a:solidFill>
                <a:latin typeface="Arial" charset="0"/>
                <a:cs typeface="Arial" charset="0"/>
              </a:rPr>
              <a:t>Web of Science</a:t>
            </a:r>
            <a:r>
              <a:rPr lang="uk-UA" altLang="ru-RU" sz="2200" i="1" dirty="0">
                <a:solidFill>
                  <a:srgbClr val="55381B"/>
                </a:solidFill>
                <a:latin typeface="Arial" charset="0"/>
                <a:cs typeface="Arial" charset="0"/>
              </a:rPr>
              <a:t>,</a:t>
            </a:r>
            <a:r>
              <a:rPr lang="en-US" altLang="ru-RU" sz="2200" i="1" dirty="0">
                <a:solidFill>
                  <a:srgbClr val="55381B"/>
                </a:solidFill>
                <a:latin typeface="Arial" charset="0"/>
                <a:cs typeface="Arial" charset="0"/>
              </a:rPr>
              <a:t> Scopus, </a:t>
            </a:r>
            <a:r>
              <a:rPr lang="en-US" altLang="ru-RU" sz="2200" i="1" dirty="0" err="1">
                <a:solidFill>
                  <a:srgbClr val="55381B"/>
                </a:solidFill>
                <a:latin typeface="Arial" charset="0"/>
                <a:cs typeface="Arial" charset="0"/>
              </a:rPr>
              <a:t>InCites</a:t>
            </a:r>
            <a:r>
              <a:rPr lang="en-US" altLang="ru-RU" sz="2200" i="1" dirty="0">
                <a:solidFill>
                  <a:srgbClr val="55381B"/>
                </a:solidFill>
                <a:latin typeface="Arial" charset="0"/>
                <a:cs typeface="Arial" charset="0"/>
              </a:rPr>
              <a:t> Journal Citation Reports</a:t>
            </a:r>
            <a:r>
              <a:rPr lang="uk-UA" altLang="ru-RU" sz="2200" i="1" dirty="0">
                <a:solidFill>
                  <a:srgbClr val="55381B"/>
                </a:solidFill>
                <a:latin typeface="Arial" charset="0"/>
                <a:cs typeface="Arial" charset="0"/>
              </a:rPr>
              <a:t>,</a:t>
            </a:r>
            <a:r>
              <a:rPr lang="ru-RU" altLang="ru-RU" sz="2200" i="1" dirty="0">
                <a:solidFill>
                  <a:srgbClr val="55381B"/>
                </a:solidFill>
                <a:latin typeface="Arial" charset="0"/>
                <a:cs typeface="Arial" charset="0"/>
              </a:rPr>
              <a:t> </a:t>
            </a:r>
            <a:r>
              <a:rPr lang="en-US" altLang="ru-RU" sz="2200" i="1" dirty="0">
                <a:solidFill>
                  <a:srgbClr val="502800"/>
                </a:solidFill>
                <a:latin typeface="Arial" charset="0"/>
                <a:cs typeface="Arial" charset="0"/>
              </a:rPr>
              <a:t>China Knowledge Resource Integrated Database</a:t>
            </a:r>
            <a:r>
              <a:rPr lang="ru-RU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, </a:t>
            </a:r>
            <a:r>
              <a:rPr lang="ru-RU" altLang="ru-RU" sz="2200" i="1" dirty="0">
                <a:solidFill>
                  <a:srgbClr val="55381B"/>
                </a:solidFill>
                <a:latin typeface="Arial" charset="0"/>
                <a:cs typeface="Arial" charset="0"/>
              </a:rPr>
              <a:t>«</a:t>
            </a:r>
            <a:r>
              <a:rPr lang="ru-RU" altLang="ru-RU" sz="2200" i="1" dirty="0" err="1">
                <a:solidFill>
                  <a:srgbClr val="55381B"/>
                </a:solidFill>
                <a:latin typeface="Arial" charset="0"/>
                <a:cs typeface="Arial" charset="0"/>
              </a:rPr>
              <a:t>Іст</a:t>
            </a:r>
            <a:r>
              <a:rPr lang="ru-RU" altLang="ru-RU" sz="2200" i="1" dirty="0">
                <a:solidFill>
                  <a:srgbClr val="55381B"/>
                </a:solidFill>
                <a:latin typeface="Arial" charset="0"/>
                <a:cs typeface="Arial" charset="0"/>
              </a:rPr>
              <a:t> Вью </a:t>
            </a:r>
            <a:r>
              <a:rPr lang="ru-RU" altLang="ru-RU" sz="2200" i="1" dirty="0" err="1">
                <a:solidFill>
                  <a:srgbClr val="55381B"/>
                </a:solidFill>
                <a:latin typeface="Arial" charset="0"/>
                <a:cs typeface="Arial" charset="0"/>
              </a:rPr>
              <a:t>Інформейшн</a:t>
            </a:r>
            <a:r>
              <a:rPr lang="ru-RU" altLang="ru-RU" sz="2200" i="1" dirty="0">
                <a:solidFill>
                  <a:srgbClr val="55381B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200" i="1" dirty="0" err="1">
                <a:solidFill>
                  <a:srgbClr val="55381B"/>
                </a:solidFill>
                <a:latin typeface="Arial" charset="0"/>
                <a:cs typeface="Arial" charset="0"/>
              </a:rPr>
              <a:t>Сервісез</a:t>
            </a:r>
            <a:r>
              <a:rPr lang="ru-RU" altLang="ru-RU" sz="2200" i="1" dirty="0">
                <a:solidFill>
                  <a:srgbClr val="55381B"/>
                </a:solidFill>
                <a:latin typeface="Arial" charset="0"/>
                <a:cs typeface="Arial" charset="0"/>
              </a:rPr>
              <a:t>, </a:t>
            </a:r>
            <a:r>
              <a:rPr lang="ru-RU" altLang="ru-RU" sz="2200" i="1" dirty="0" err="1">
                <a:solidFill>
                  <a:srgbClr val="55381B"/>
                </a:solidFill>
                <a:latin typeface="Arial" charset="0"/>
                <a:cs typeface="Arial" charset="0"/>
              </a:rPr>
              <a:t>Інк</a:t>
            </a:r>
            <a:r>
              <a:rPr lang="ru-RU" altLang="ru-RU" sz="2200" i="1" dirty="0">
                <a:solidFill>
                  <a:srgbClr val="55381B"/>
                </a:solidFill>
                <a:latin typeface="Arial" charset="0"/>
                <a:cs typeface="Arial" charset="0"/>
              </a:rPr>
              <a:t>»</a:t>
            </a:r>
            <a:r>
              <a:rPr lang="ru-RU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 та </a:t>
            </a:r>
            <a:r>
              <a:rPr lang="ru-RU" altLang="ru-RU" sz="2200" dirty="0" err="1">
                <a:solidFill>
                  <a:srgbClr val="55381B"/>
                </a:solidFill>
                <a:latin typeface="Arial" charset="0"/>
                <a:cs typeface="Arial" charset="0"/>
              </a:rPr>
              <a:t>ін</a:t>
            </a:r>
            <a:r>
              <a:rPr lang="ru-RU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.</a:t>
            </a:r>
            <a:r>
              <a:rPr lang="uk-UA" altLang="ru-RU" sz="2200" dirty="0" smtClean="0">
                <a:solidFill>
                  <a:srgbClr val="55381B"/>
                </a:solidFill>
                <a:latin typeface="Arial" charset="0"/>
                <a:cs typeface="Arial" charset="0"/>
              </a:rPr>
              <a:t>)</a:t>
            </a:r>
            <a:endParaRPr lang="en-US" altLang="ru-RU" sz="2200" dirty="0" smtClean="0">
              <a:solidFill>
                <a:srgbClr val="55381B"/>
              </a:solidFill>
              <a:latin typeface="Arial" charset="0"/>
              <a:cs typeface="Arial" charset="0"/>
            </a:endParaRPr>
          </a:p>
          <a:p>
            <a:pPr marL="342900" indent="-342900" algn="just">
              <a:spcAft>
                <a:spcPts val="1413"/>
              </a:spcAft>
              <a:buSzPct val="45000"/>
              <a:buFont typeface="Wingdings" pitchFamily="2" charset="2"/>
              <a:buChar char="Ø"/>
            </a:pPr>
            <a:r>
              <a:rPr lang="uk-UA" altLang="ru-RU" sz="2200" dirty="0" smtClean="0">
                <a:solidFill>
                  <a:srgbClr val="55381B"/>
                </a:solidFill>
                <a:latin typeface="Arial" charset="0"/>
                <a:cs typeface="Arial" charset="0"/>
              </a:rPr>
              <a:t> Для </a:t>
            </a: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вчених ВНТУ та майбутніх науковців – велика </a:t>
            </a:r>
            <a:r>
              <a:rPr lang="uk-UA" altLang="ru-RU" sz="2200" b="1" i="1" dirty="0">
                <a:solidFill>
                  <a:srgbClr val="7B2317"/>
                </a:solidFill>
                <a:latin typeface="Arial" charset="0"/>
                <a:cs typeface="Arial" charset="0"/>
              </a:rPr>
              <a:t>можливість</a:t>
            </a: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 </a:t>
            </a:r>
            <a:r>
              <a:rPr lang="uk-UA" altLang="ru-RU" sz="2200" b="1" i="1" dirty="0">
                <a:solidFill>
                  <a:srgbClr val="7B2317"/>
                </a:solidFill>
                <a:latin typeface="Arial" charset="0"/>
                <a:cs typeface="Arial" charset="0"/>
              </a:rPr>
              <a:t>грантової підтримки</a:t>
            </a: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, тому що результати наукових досліджень через </a:t>
            </a:r>
            <a:r>
              <a:rPr lang="uk-UA" altLang="ru-RU" sz="2200" dirty="0" err="1">
                <a:solidFill>
                  <a:srgbClr val="55381B"/>
                </a:solidFill>
                <a:latin typeface="Arial" charset="0"/>
                <a:cs typeface="Arial" charset="0"/>
              </a:rPr>
              <a:t>репозитарій</a:t>
            </a: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 доступні на міжнародному рівні;</a:t>
            </a:r>
          </a:p>
          <a:p>
            <a:pPr marL="342900" indent="-342900" algn="just">
              <a:spcAft>
                <a:spcPts val="1413"/>
              </a:spcAft>
              <a:buSzPct val="45000"/>
              <a:buFont typeface="Wingdings" pitchFamily="2" charset="2"/>
              <a:buChar char="Ø"/>
            </a:pP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Розвиток </a:t>
            </a:r>
            <a:r>
              <a:rPr lang="en-US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IR VNTU </a:t>
            </a: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– стратегічно важливий в контексті покращення </a:t>
            </a:r>
            <a:r>
              <a:rPr lang="uk-UA" altLang="ru-RU" sz="2200" b="1" i="1" dirty="0" err="1">
                <a:solidFill>
                  <a:srgbClr val="7B2317"/>
                </a:solidFill>
                <a:latin typeface="Arial" charset="0"/>
                <a:cs typeface="Arial" charset="0"/>
              </a:rPr>
              <a:t>рейтингування</a:t>
            </a:r>
            <a:r>
              <a:rPr lang="uk-UA" altLang="ru-RU" sz="2200" dirty="0">
                <a:solidFill>
                  <a:srgbClr val="55381B"/>
                </a:solidFill>
                <a:latin typeface="Arial" charset="0"/>
                <a:cs typeface="Arial" charset="0"/>
              </a:rPr>
              <a:t> ВНТУ в </a:t>
            </a:r>
            <a:r>
              <a:rPr lang="en-US" altLang="ru-RU" sz="2200" b="1" i="1" dirty="0">
                <a:solidFill>
                  <a:srgbClr val="782112"/>
                </a:solidFill>
                <a:latin typeface="Arial" charset="0"/>
                <a:cs typeface="Arial" charset="0"/>
              </a:rPr>
              <a:t>Webometrics</a:t>
            </a:r>
            <a:r>
              <a:rPr lang="uk-UA" altLang="ru-RU" sz="2200" b="1" i="1" dirty="0">
                <a:solidFill>
                  <a:srgbClr val="55381B"/>
                </a:solidFill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568" y="39021"/>
            <a:ext cx="8174681" cy="8309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GB" sz="4800" b="1" spc="300" dirty="0" smtClean="0">
                <a:solidFill>
                  <a:srgbClr val="336600"/>
                </a:solidFill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IR VNTU </a:t>
            </a:r>
            <a:r>
              <a:rPr lang="uk-UA" sz="4800" b="1" spc="300" dirty="0" smtClean="0">
                <a:solidFill>
                  <a:srgbClr val="336600"/>
                </a:solidFill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– ПЕРЕВАГИ</a:t>
            </a:r>
            <a:endParaRPr lang="ru-RU" sz="4800" b="1" spc="300" dirty="0">
              <a:solidFill>
                <a:srgbClr val="3366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70826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307\Desktop\НТБ ВНТ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2875"/>
            <a:ext cx="5688632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6955750"/>
          </a:xfrm>
          <a:prstGeom prst="rect">
            <a:avLst/>
          </a:prstGeom>
          <a:solidFill>
            <a:schemeClr val="accent3">
              <a:lumMod val="20000"/>
              <a:lumOff val="80000"/>
              <a:alpha val="69000"/>
            </a:schemeClr>
          </a:solidFill>
          <a:ln w="76200" cmpd="thickThin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uk-UA" altLang="ru-RU" sz="6000" b="1" spc="300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 algn="ctr"/>
            <a:endParaRPr lang="uk-UA" altLang="ru-RU" sz="6000" b="1" spc="300" dirty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 algn="ctr"/>
            <a:endParaRPr lang="uk-UA" altLang="ru-RU" sz="6000" b="1" spc="300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 algn="ctr"/>
            <a:r>
              <a:rPr lang="uk-UA" altLang="ru-RU" sz="6600" b="1" spc="3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Дякую за увагу!</a:t>
            </a:r>
          </a:p>
          <a:p>
            <a:pPr algn="ctr"/>
            <a:endParaRPr lang="ru-RU" sz="6000" dirty="0" smtClean="0"/>
          </a:p>
          <a:p>
            <a:endParaRPr lang="uk-UA" altLang="ru-RU" sz="1600" b="1" dirty="0" smtClean="0">
              <a:solidFill>
                <a:srgbClr val="0000FF"/>
              </a:solidFill>
              <a:latin typeface="Arial" charset="0"/>
              <a:ea typeface="Verdana" pitchFamily="34" charset="0"/>
              <a:cs typeface="Arial" charset="0"/>
            </a:endParaRPr>
          </a:p>
          <a:p>
            <a:endParaRPr lang="uk-UA" altLang="ru-RU" sz="1600" b="1" dirty="0">
              <a:solidFill>
                <a:srgbClr val="0000FF"/>
              </a:solidFill>
              <a:latin typeface="Arial" charset="0"/>
              <a:ea typeface="Verdana" pitchFamily="34" charset="0"/>
              <a:cs typeface="Arial" charset="0"/>
            </a:endParaRPr>
          </a:p>
          <a:p>
            <a:endParaRPr lang="uk-UA" altLang="ru-RU" sz="1600" b="1" dirty="0" smtClean="0">
              <a:solidFill>
                <a:srgbClr val="0000FF"/>
              </a:solidFill>
              <a:latin typeface="Arial" charset="0"/>
              <a:ea typeface="Verdana" pitchFamily="34" charset="0"/>
              <a:cs typeface="Arial" charset="0"/>
            </a:endParaRPr>
          </a:p>
          <a:p>
            <a:endParaRPr lang="uk-UA" altLang="ru-RU" sz="1600" b="1" dirty="0">
              <a:solidFill>
                <a:srgbClr val="0000FF"/>
              </a:solidFill>
              <a:latin typeface="Arial" charset="0"/>
              <a:ea typeface="Verdana" pitchFamily="34" charset="0"/>
              <a:cs typeface="Arial" charset="0"/>
            </a:endParaRPr>
          </a:p>
          <a:p>
            <a:endParaRPr lang="uk-UA" altLang="ru-RU" sz="1600" b="1" dirty="0" smtClean="0">
              <a:solidFill>
                <a:srgbClr val="0000FF"/>
              </a:solidFill>
              <a:latin typeface="Arial" charset="0"/>
              <a:ea typeface="Verdana" pitchFamily="34" charset="0"/>
              <a:cs typeface="Arial" charset="0"/>
            </a:endParaRPr>
          </a:p>
          <a:p>
            <a:r>
              <a:rPr lang="en-US" altLang="ru-RU" sz="1600" b="1" dirty="0" smtClean="0">
                <a:solidFill>
                  <a:srgbClr val="0000FF"/>
                </a:solidFill>
                <a:latin typeface="Arial" charset="0"/>
                <a:ea typeface="Verdana" pitchFamily="34" charset="0"/>
                <a:cs typeface="Arial" charset="0"/>
              </a:rPr>
              <a:t>library@vntu.edu.ua</a:t>
            </a:r>
            <a:r>
              <a:rPr lang="en-US" altLang="ru-RU" sz="6000" b="1" dirty="0" smtClean="0">
                <a:solidFill>
                  <a:srgbClr val="0000FF"/>
                </a:solidFill>
                <a:latin typeface="Arial" charset="0"/>
                <a:ea typeface="Verdana" pitchFamily="34" charset="0"/>
                <a:cs typeface="Arial" charset="0"/>
              </a:rPr>
              <a:t> </a:t>
            </a:r>
            <a:endParaRPr lang="uk-UA" altLang="ru-RU" sz="6000" b="1" spc="3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339" name="Picture 3" descr="E:\Відкритий доступ 2017\логотипи відкритий доступ\0I1LH1Y9_400x400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46636" y="260648"/>
            <a:ext cx="909861" cy="90986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71261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708025" cy="64633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РУХ ВІДКРИТОГО ДОСТУПУ - початок</a:t>
            </a:r>
            <a:endParaRPr lang="uk-UA" sz="36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00166" y="785794"/>
            <a:ext cx="7572428" cy="1214446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1999 р.</a:t>
            </a:r>
            <a:r>
              <a:rPr lang="uk-UA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Національний науковий фонд США фінансує проект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“Ініціатива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відкритих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архівів”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Open Archives Initiative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2214554"/>
            <a:ext cx="7572428" cy="1214446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1999-2001 рр</a:t>
            </a:r>
            <a:r>
              <a:rPr lang="uk-UA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створено перші системи відкритого доступу: 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biomed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Pubmed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Central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Public Library of Science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та ін.</a:t>
            </a:r>
          </a:p>
          <a:p>
            <a:endParaRPr lang="uk-UA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00166" y="3714752"/>
            <a:ext cx="7572428" cy="1285884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2001 р</a:t>
            </a:r>
            <a:r>
              <a:rPr lang="uk-UA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uk-UA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34000 науковців зі 180 країн підписали Відкритий Лист до наукових видавців із закликом зробити наукову літературу доступною для безкоштовного розповсюдження через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онлайн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архіви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5286388"/>
            <a:ext cx="7572428" cy="1428760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2002 р.</a:t>
            </a:r>
            <a:r>
              <a:rPr lang="uk-UA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розроблено основний протокол відкритого доступу –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OAI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PMH (The Open Archives Initiative Protocol for Metadata Harvesting)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307\Desktop\220px-Open_Access_PLoS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990432"/>
            <a:ext cx="6247596" cy="345401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0"/>
            <a:ext cx="8786874" cy="92333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РУХ ВІДКРИТОГО ДОСТУПУ - початок</a:t>
            </a:r>
          </a:p>
          <a:p>
            <a:endParaRPr lang="uk-UA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928670"/>
            <a:ext cx="8643998" cy="1571636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грудня 2001 р.</a:t>
            </a:r>
            <a:r>
              <a:rPr lang="uk-UA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проголошена Ініціатива Відкритого Доступу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(BOAI)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під час конференції в Інституті відкритого суспільства (Будапешт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–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сформульовано поняття Відкритого доступу</a:t>
            </a:r>
          </a:p>
          <a:p>
            <a:pPr algn="ctr"/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4071942"/>
            <a:ext cx="1928826" cy="76944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ВІДКРИТИЙ ДОСТУП</a:t>
            </a:r>
            <a:endParaRPr lang="uk-UA" sz="2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860" y="2857496"/>
            <a:ext cx="6429420" cy="3764757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lvl="0" indent="-457200">
              <a:buFont typeface="Wingdings" pitchFamily="2" charset="2"/>
              <a:buChar char="Ø"/>
            </a:pP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Бескоштовний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онлайновий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доступ до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наукової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літератури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457200" lvl="0" indent="-457200"/>
            <a:endParaRPr lang="uk-UA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Вільне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використання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досліджень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навчання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інших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цілей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457200" indent="-457200"/>
            <a:endParaRPr lang="uk-UA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 автором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зберігається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право на контроль за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своєю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роботою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право на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посилання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цитування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071802" y="1643050"/>
            <a:ext cx="5857916" cy="3857652"/>
          </a:xfrm>
          <a:prstGeom prst="roundRect">
            <a:avLst/>
          </a:prstGeom>
          <a:solidFill>
            <a:srgbClr val="FFFFD9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«…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публікація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важливий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елемент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наукового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процесу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Як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дослідник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я пишу не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заради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грошей…</a:t>
            </a:r>
            <a:endParaRPr lang="uk-UA" sz="2000" b="1" i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 пишу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заради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слави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я хочу,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щоб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кожен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прочитав те,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я написав… Тому ми [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дослідники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]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бескоштовно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презентуємо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наші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здобутки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І в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цьому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сила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відкритого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доступу»</a:t>
            </a:r>
            <a:endParaRPr lang="uk-UA" sz="2000" b="1" i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C:\Users\user307\Desktop\Varmu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2357454" cy="263207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9459" name="Picture 3" descr="C:\Users\user307\Desktop\header-openshu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7072362" cy="107157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0" name="TextBox 9"/>
          <p:cNvSpPr txBox="1"/>
          <p:nvPr/>
        </p:nvSpPr>
        <p:spPr>
          <a:xfrm>
            <a:off x="214283" y="5643578"/>
            <a:ext cx="8786874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rial" pitchFamily="34" charset="0"/>
                <a:cs typeface="Arial" pitchFamily="34" charset="0"/>
              </a:rPr>
              <a:t>Nobel laureate, former director of the US National Institutes of Health, and co-founder of open access publisher Public Library of Science, talks to Richard </a:t>
            </a:r>
            <a:r>
              <a:rPr lang="en-US" i="1" dirty="0" err="1" smtClean="0">
                <a:latin typeface="Arial" pitchFamily="34" charset="0"/>
                <a:cs typeface="Arial" pitchFamily="34" charset="0"/>
              </a:rPr>
              <a:t>Poynder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i="1" u="sng" dirty="0" smtClean="0">
                <a:latin typeface="Arial" pitchFamily="34" charset="0"/>
                <a:cs typeface="Arial" pitchFamily="34" charset="0"/>
                <a:hlinkClick r:id="rId4"/>
              </a:rPr>
              <a:t> June 05, 2006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12" name="TextBox 11"/>
          <p:cNvSpPr txBox="1"/>
          <p:nvPr/>
        </p:nvSpPr>
        <p:spPr>
          <a:xfrm>
            <a:off x="285720" y="5072074"/>
            <a:ext cx="2215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rial" pitchFamily="34" charset="0"/>
                <a:cs typeface="Arial" pitchFamily="34" charset="0"/>
              </a:rPr>
              <a:t>Harold Varmus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,</a:t>
            </a:r>
            <a:endParaRPr lang="uk-UA" dirty="0"/>
          </a:p>
        </p:txBody>
      </p:sp>
      <p:pic>
        <p:nvPicPr>
          <p:cNvPr id="1026" name="Picture 2" descr="C:\Users\user307\Desktop\0I1LH1Y9_400x400.jp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43834" y="285728"/>
            <a:ext cx="1000132" cy="10001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928630" y="5000636"/>
            <a:ext cx="8001088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endParaRPr lang="uk-UA" i="1" dirty="0" smtClean="0"/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На 25 жовтня 2017 р. 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596 підписантів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                         З України:</a:t>
            </a:r>
          </a:p>
          <a:p>
            <a:endParaRPr lang="uk-UA" i="1" dirty="0" smtClean="0"/>
          </a:p>
          <a:p>
            <a:endParaRPr lang="uk-UA" i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714612" y="1428736"/>
            <a:ext cx="6286544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endParaRPr lang="ru-RU" i="1" dirty="0" smtClean="0"/>
          </a:p>
          <a:p>
            <a:endParaRPr lang="ru-RU" i="1" dirty="0" smtClean="0"/>
          </a:p>
          <a:p>
            <a:r>
              <a:rPr lang="ru-RU" i="1" dirty="0" err="1" smtClean="0">
                <a:latin typeface="Arial" pitchFamily="34" charset="0"/>
                <a:cs typeface="Arial" pitchFamily="34" charset="0"/>
              </a:rPr>
              <a:t>Жовтень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2017 р.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– підписало </a:t>
            </a: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6058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осіб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(52 -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України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990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організацій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(36 -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України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5720" y="1"/>
            <a:ext cx="8708025" cy="64633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ПІДТРИМКА ВІДКРИТОГО ДОСТУПУ</a:t>
            </a:r>
            <a:endParaRPr lang="uk-UA" sz="36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85852" y="714356"/>
            <a:ext cx="7715304" cy="1357322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2000" u="sng" dirty="0" err="1" smtClean="0">
                <a:latin typeface="Arial" pitchFamily="34" charset="0"/>
                <a:cs typeface="Arial" pitchFamily="34" charset="0"/>
                <a:hlinkClick r:id="rId2"/>
              </a:rPr>
              <a:t>Будапештс</a:t>
            </a:r>
            <a:r>
              <a:rPr lang="uk-UA" sz="2000" u="sng" dirty="0" smtClean="0">
                <a:latin typeface="Arial" pitchFamily="34" charset="0"/>
                <a:cs typeface="Arial" pitchFamily="34" charset="0"/>
                <a:hlinkClick r:id="rId2"/>
              </a:rPr>
              <a:t>ь</a:t>
            </a:r>
            <a:r>
              <a:rPr lang="ru-RU" sz="2000" u="sng" dirty="0" err="1" smtClean="0">
                <a:latin typeface="Arial" pitchFamily="34" charset="0"/>
                <a:cs typeface="Arial" pitchFamily="34" charset="0"/>
                <a:hlinkClick r:id="rId2"/>
              </a:rPr>
              <a:t>ка</a:t>
            </a:r>
            <a:r>
              <a:rPr lang="ru-RU" sz="2000" u="sng" dirty="0" smtClean="0">
                <a:latin typeface="Arial" pitchFamily="34" charset="0"/>
                <a:cs typeface="Arial" pitchFamily="34" charset="0"/>
                <a:hlinkClick r:id="rId2"/>
              </a:rPr>
              <a:t> </a:t>
            </a:r>
            <a:r>
              <a:rPr lang="uk-UA" sz="2000" u="sng" dirty="0" smtClean="0">
                <a:latin typeface="Arial" pitchFamily="34" charset="0"/>
                <a:cs typeface="Arial" pitchFamily="34" charset="0"/>
                <a:hlinkClick r:id="rId2"/>
              </a:rPr>
              <a:t>і</a:t>
            </a:r>
            <a:r>
              <a:rPr lang="ru-RU" sz="2000" u="sng" dirty="0" err="1" smtClean="0">
                <a:latin typeface="Arial" pitchFamily="34" charset="0"/>
                <a:cs typeface="Arial" pitchFamily="34" charset="0"/>
                <a:hlinkClick r:id="rId2"/>
              </a:rPr>
              <a:t>н</a:t>
            </a:r>
            <a:r>
              <a:rPr lang="uk-UA" sz="2000" u="sng" dirty="0" smtClean="0">
                <a:latin typeface="Arial" pitchFamily="34" charset="0"/>
                <a:cs typeface="Arial" pitchFamily="34" charset="0"/>
                <a:hlinkClick r:id="rId2"/>
              </a:rPr>
              <a:t>і</a:t>
            </a:r>
            <a:r>
              <a:rPr lang="ru-RU" sz="2000" u="sng" dirty="0" err="1" smtClean="0">
                <a:latin typeface="Arial" pitchFamily="34" charset="0"/>
                <a:cs typeface="Arial" pitchFamily="34" charset="0"/>
                <a:hlinkClick r:id="rId2"/>
              </a:rPr>
              <a:t>ц</a:t>
            </a:r>
            <a:r>
              <a:rPr lang="uk-UA" sz="2000" u="sng" dirty="0" smtClean="0">
                <a:latin typeface="Arial" pitchFamily="34" charset="0"/>
                <a:cs typeface="Arial" pitchFamily="34" charset="0"/>
                <a:hlinkClick r:id="rId2"/>
              </a:rPr>
              <a:t>і</a:t>
            </a:r>
            <a:r>
              <a:rPr lang="ru-RU" sz="2000" u="sng" dirty="0" err="1" smtClean="0">
                <a:latin typeface="Arial" pitchFamily="34" charset="0"/>
                <a:cs typeface="Arial" pitchFamily="34" charset="0"/>
                <a:hlinkClick r:id="rId2"/>
              </a:rPr>
              <a:t>атива</a:t>
            </a:r>
            <a:r>
              <a:rPr lang="ru-RU" sz="2000" u="sng" dirty="0" smtClean="0">
                <a:latin typeface="Arial" pitchFamily="34" charset="0"/>
                <a:cs typeface="Arial" pitchFamily="34" charset="0"/>
                <a:hlinkClick r:id="rId2"/>
              </a:rPr>
              <a:t> </a:t>
            </a:r>
            <a:r>
              <a:rPr lang="uk-UA" sz="2000" u="sng" dirty="0" smtClean="0">
                <a:latin typeface="Arial" pitchFamily="34" charset="0"/>
                <a:cs typeface="Arial" pitchFamily="34" charset="0"/>
                <a:hlinkClick r:id="rId2"/>
              </a:rPr>
              <a:t>Відкритого </a:t>
            </a:r>
            <a:r>
              <a:rPr lang="uk-UA" sz="2000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доступу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BOAI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</a:rPr>
              <a:t>ліквідувати бар'єри на шляху  до відкритого доступу. Рекомендовано дві стратегії відкритого доступу: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</a:rPr>
              <a:t>самоархівування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</a:rPr>
              <a:t> та створення журналів вільного доступу</a:t>
            </a:r>
            <a:endParaRPr lang="uk-UA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uk-UA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44" y="2786058"/>
            <a:ext cx="8358214" cy="1214446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Заява в </a:t>
            </a:r>
            <a:r>
              <a:rPr lang="uk-UA" sz="2000" u="sng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Бетезді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про відкрите видавництво (Медичний інститут Говарда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Хьюза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Меріленд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США). Визначено поняття публікації відкритого доступу; заяви організацій та агенцій, що фінансують дослідження, бібліотек та видавців, вчених та наукових товариств.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48" y="4143380"/>
            <a:ext cx="8215370" cy="1143008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Берлінська декларація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(Товариство ім. Макса Планка, Берлін)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підтримує та розширює ініціативи відкритого доступу; підтримує перехід до відкритого доступу для електронних публікацій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2285992"/>
            <a:ext cx="1785950" cy="5232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2003 р.</a:t>
            </a:r>
            <a:endParaRPr lang="uk-UA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785794"/>
            <a:ext cx="1404552" cy="5232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2002 р.</a:t>
            </a:r>
            <a:endParaRPr lang="uk-UA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786182" y="5473005"/>
            <a:ext cx="507209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1400" dirty="0" smtClean="0">
                <a:latin typeface="Arial" pitchFamily="34" charset="0"/>
                <a:cs typeface="Arial" pitchFamily="34" charset="0"/>
              </a:rPr>
              <a:t>Національний педагогічний університет ім. Драгоманова;</a:t>
            </a:r>
          </a:p>
          <a:p>
            <a:pPr algn="r"/>
            <a:r>
              <a:rPr lang="uk-UA" sz="1400" dirty="0" smtClean="0">
                <a:latin typeface="Arial" pitchFamily="34" charset="0"/>
                <a:cs typeface="Arial" pitchFamily="34" charset="0"/>
              </a:rPr>
              <a:t>Національний у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ніверситет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"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Києво-Могилянська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академія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";</a:t>
            </a:r>
            <a:endParaRPr lang="uk-UA" sz="14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Харківський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національний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університет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міського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господарства</a:t>
            </a:r>
            <a:r>
              <a:rPr lang="uk-UA" sz="1400" dirty="0" smtClean="0">
                <a:latin typeface="Arial" pitchFamily="34" charset="0"/>
                <a:cs typeface="Arial" pitchFamily="34" charset="0"/>
              </a:rPr>
              <a:t> ім. О. М. </a:t>
            </a:r>
            <a:r>
              <a:rPr lang="uk-UA" sz="1400" dirty="0" err="1" smtClean="0">
                <a:latin typeface="Arial" pitchFamily="34" charset="0"/>
                <a:cs typeface="Arial" pitchFamily="34" charset="0"/>
              </a:rPr>
              <a:t>Бекетова</a:t>
            </a:r>
            <a:r>
              <a:rPr lang="uk-UA" sz="14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algn="r"/>
            <a:r>
              <a:rPr lang="uk-UA" sz="1400" dirty="0" smtClean="0">
                <a:latin typeface="Arial" pitchFamily="34" charset="0"/>
                <a:cs typeface="Arial" pitchFamily="34" charset="0"/>
              </a:rPr>
              <a:t>Українська академія банківської справи Нацбанку України</a:t>
            </a:r>
            <a:endParaRPr lang="uk-UA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Левая фигурная скобка 14"/>
          <p:cNvSpPr/>
          <p:nvPr/>
        </p:nvSpPr>
        <p:spPr>
          <a:xfrm>
            <a:off x="3714744" y="5429264"/>
            <a:ext cx="214314" cy="121444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857488" y="1357298"/>
            <a:ext cx="607223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endParaRPr lang="uk-UA" dirty="0" smtClean="0"/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На 25 жовтня 2017 р. 10229 журналів,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2637102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статті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720" y="1"/>
            <a:ext cx="8708025" cy="64633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ПІДТРИМКА ВІДКРИТОГО ДОСТУПУ</a:t>
            </a:r>
            <a:endParaRPr lang="uk-UA" sz="36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57290" y="642918"/>
            <a:ext cx="7572428" cy="1000132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Початок роботи системи відкритого доступу (</a:t>
            </a:r>
            <a:r>
              <a:rPr lang="en-US" sz="2000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DOAJ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у бібліотеці шведського університету м. </a:t>
            </a:r>
            <a:r>
              <a:rPr lang="uk-UA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Лунд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та представлення в ній понад 2500 назв наукових журналів.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85952" y="3643314"/>
            <a:ext cx="6715204" cy="1000132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Заява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про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Відкритий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доступ до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наукової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інформації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G</a:t>
            </a:r>
            <a:r>
              <a:rPr lang="uk-UA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о8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(Група восьми, Австралія). Підписали 8 ректорів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провідних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університетів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Австралії</a:t>
            </a:r>
            <a:endParaRPr lang="uk-UA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5286388"/>
            <a:ext cx="8072494" cy="1214446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Дослідження Європейської комісії економічної та технічної еволюції ринку наукових публікацій в Європі. Публікуються заява щодо відкритого доступу, фінальний звіт Консультативного комітету</a:t>
            </a:r>
            <a:endParaRPr lang="uk-UA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643446"/>
            <a:ext cx="1785950" cy="5232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2006 р.</a:t>
            </a:r>
            <a:endParaRPr lang="uk-UA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785794"/>
            <a:ext cx="1404552" cy="5232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2004 р.</a:t>
            </a:r>
            <a:endParaRPr lang="uk-UA" sz="28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2844" y="2285992"/>
            <a:ext cx="7572428" cy="1143008"/>
          </a:xfrm>
          <a:prstGeom prst="roundRect">
            <a:avLst/>
          </a:prstGeom>
          <a:solidFill>
            <a:srgbClr val="F3FFF3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32 ректори італійських університетів підписують Берлінську декларацію та публікують </a:t>
            </a:r>
            <a:r>
              <a:rPr lang="uk-UA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Messina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Declaration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(Мессіна, Італія) </a:t>
            </a:r>
            <a:r>
              <a:rPr lang="uk-UA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Мессинську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 декларацію про Відкритий доступ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uk-UA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1383</TotalTime>
  <Words>2625</Words>
  <Application>Microsoft Office PowerPoint</Application>
  <PresentationFormat>Экран (4:3)</PresentationFormat>
  <Paragraphs>367</Paragraphs>
  <Slides>47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user307</dc:creator>
  <cp:lastModifiedBy>user307</cp:lastModifiedBy>
  <cp:revision>251</cp:revision>
  <dcterms:created xsi:type="dcterms:W3CDTF">2017-10-23T08:00:39Z</dcterms:created>
  <dcterms:modified xsi:type="dcterms:W3CDTF">2017-10-26T07:55:50Z</dcterms:modified>
</cp:coreProperties>
</file>