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1"/>
  </p:notesMasterIdLst>
  <p:sldIdLst>
    <p:sldId id="257" r:id="rId2"/>
    <p:sldId id="258" r:id="rId3"/>
    <p:sldId id="260" r:id="rId4"/>
    <p:sldId id="264" r:id="rId5"/>
    <p:sldId id="267" r:id="rId6"/>
    <p:sldId id="265" r:id="rId7"/>
    <p:sldId id="269" r:id="rId8"/>
    <p:sldId id="263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68" r:id="rId18"/>
    <p:sldId id="278" r:id="rId19"/>
    <p:sldId id="279" r:id="rId20"/>
    <p:sldId id="280" r:id="rId21"/>
    <p:sldId id="281" r:id="rId22"/>
    <p:sldId id="282" r:id="rId23"/>
    <p:sldId id="301" r:id="rId24"/>
    <p:sldId id="266" r:id="rId25"/>
    <p:sldId id="283" r:id="rId26"/>
    <p:sldId id="285" r:id="rId27"/>
    <p:sldId id="287" r:id="rId28"/>
    <p:sldId id="286" r:id="rId29"/>
    <p:sldId id="288" r:id="rId30"/>
    <p:sldId id="284" r:id="rId31"/>
    <p:sldId id="292" r:id="rId32"/>
    <p:sldId id="291" r:id="rId33"/>
    <p:sldId id="293" r:id="rId34"/>
    <p:sldId id="294" r:id="rId35"/>
    <p:sldId id="295" r:id="rId36"/>
    <p:sldId id="296" r:id="rId37"/>
    <p:sldId id="297" r:id="rId38"/>
    <p:sldId id="298" r:id="rId39"/>
    <p:sldId id="300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1513"/>
    <a:srgbClr val="EF1D07"/>
    <a:srgbClr val="D73503"/>
    <a:srgbClr val="FC3F04"/>
    <a:srgbClr val="CC9900"/>
    <a:srgbClr val="FF9900"/>
    <a:srgbClr val="0000BC"/>
    <a:srgbClr val="B6F600"/>
    <a:srgbClr val="B219F7"/>
    <a:srgbClr val="C042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98" autoAdjust="0"/>
    <p:restoredTop sz="94744" autoAdjust="0"/>
  </p:normalViewPr>
  <p:slideViewPr>
    <p:cSldViewPr>
      <p:cViewPr>
        <p:scale>
          <a:sx n="68" d="100"/>
          <a:sy n="68" d="100"/>
        </p:scale>
        <p:origin x="-318" y="-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32D736-0C1C-4626-BF82-D18BF763C98C}" type="doc">
      <dgm:prSet loTypeId="urn:microsoft.com/office/officeart/2008/layout/RadialCluster" loCatId="relationship" qsTypeId="urn:microsoft.com/office/officeart/2005/8/quickstyle/3d1" qsCatId="3D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8194E9B0-135F-413B-8088-BD41AF1AE32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solidFill>
            <a:schemeClr val="bg2">
              <a:lumMod val="25000"/>
            </a:schemeClr>
          </a:solidFill>
        </a:ln>
        <a:effectLst>
          <a:glow rad="292100">
            <a:srgbClr val="92D050">
              <a:alpha val="40000"/>
            </a:srgbClr>
          </a:glow>
          <a:outerShdw blurRad="149987" dist="250190" dir="8460000" algn="ctr">
            <a:srgbClr val="000000">
              <a:alpha val="28000"/>
            </a:srgbClr>
          </a:outerShdw>
          <a:softEdge rad="0"/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>
            <a:lnSpc>
              <a:spcPct val="150000"/>
            </a:lnSpc>
          </a:pPr>
          <a:r>
            <a:rPr lang="uk-UA" sz="2800" b="1" dirty="0" smtClean="0">
              <a:solidFill>
                <a:srgbClr val="9A0000"/>
              </a:solidFill>
              <a:effectLst/>
              <a:latin typeface="+mj-lt"/>
              <a:cs typeface="Arial" pitchFamily="34" charset="0"/>
            </a:rPr>
            <a:t>ЗАСОБИ для пошуку і представлення наукової інформації та надання доступу до неї</a:t>
          </a:r>
          <a:endParaRPr lang="ru-RU" sz="2800" b="1" dirty="0">
            <a:solidFill>
              <a:srgbClr val="9A0000"/>
            </a:solidFill>
            <a:effectLst/>
            <a:latin typeface="+mj-lt"/>
            <a:cs typeface="Arial" pitchFamily="34" charset="0"/>
          </a:endParaRPr>
        </a:p>
      </dgm:t>
    </dgm:pt>
    <dgm:pt modelId="{57CAB588-0524-472B-B8D2-6B2A75B6AA0C}" type="parTrans" cxnId="{7B0D05B1-74DE-49E3-B94D-FFCE765FA1DC}">
      <dgm:prSet/>
      <dgm:spPr/>
      <dgm:t>
        <a:bodyPr/>
        <a:lstStyle/>
        <a:p>
          <a:endParaRPr lang="ru-RU"/>
        </a:p>
      </dgm:t>
    </dgm:pt>
    <dgm:pt modelId="{5B6D7066-1CD9-4DC7-89C7-5F4903691307}" type="sibTrans" cxnId="{7B0D05B1-74DE-49E3-B94D-FFCE765FA1DC}">
      <dgm:prSet/>
      <dgm:spPr/>
      <dgm:t>
        <a:bodyPr/>
        <a:lstStyle/>
        <a:p>
          <a:endParaRPr lang="ru-RU"/>
        </a:p>
      </dgm:t>
    </dgm:pt>
    <dgm:pt modelId="{178E85C0-CB01-4DF3-9509-3274678E062D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rPr>
            <a:t>Електронний каталог</a:t>
          </a:r>
          <a:endParaRPr lang="ru-RU" dirty="0">
            <a:solidFill>
              <a:schemeClr val="bg2">
                <a:lumMod val="10000"/>
              </a:schemeClr>
            </a:solidFill>
            <a:latin typeface="+mn-lt"/>
            <a:cs typeface="Arial" pitchFamily="34" charset="0"/>
          </a:endParaRPr>
        </a:p>
      </dgm:t>
    </dgm:pt>
    <dgm:pt modelId="{AEE2B27C-AC2C-49CC-BBD2-98D98229313E}" type="parTrans" cxnId="{D05C6293-ECDC-401F-BE7D-12784F613511}">
      <dgm:prSet/>
      <dgm:spPr/>
      <dgm:t>
        <a:bodyPr/>
        <a:lstStyle/>
        <a:p>
          <a:endParaRPr lang="ru-RU"/>
        </a:p>
      </dgm:t>
    </dgm:pt>
    <dgm:pt modelId="{4C96E998-B4E2-4A58-BD0D-B0A26EB95270}" type="sibTrans" cxnId="{D05C6293-ECDC-401F-BE7D-12784F613511}">
      <dgm:prSet/>
      <dgm:spPr/>
      <dgm:t>
        <a:bodyPr/>
        <a:lstStyle/>
        <a:p>
          <a:endParaRPr lang="ru-RU"/>
        </a:p>
      </dgm:t>
    </dgm:pt>
    <dgm:pt modelId="{0509C051-7A0E-4B4C-A89B-B78FFC8B50CB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</a:rPr>
            <a:t>Інституційний </a:t>
          </a:r>
          <a:r>
            <a:rPr lang="uk-UA" dirty="0" err="1" smtClean="0">
              <a:solidFill>
                <a:schemeClr val="bg2">
                  <a:lumMod val="10000"/>
                </a:schemeClr>
              </a:solidFill>
            </a:rPr>
            <a:t>репозитарій</a:t>
          </a:r>
          <a:endParaRPr lang="ru-RU" dirty="0">
            <a:solidFill>
              <a:schemeClr val="bg2">
                <a:lumMod val="10000"/>
              </a:schemeClr>
            </a:solidFill>
          </a:endParaRPr>
        </a:p>
      </dgm:t>
    </dgm:pt>
    <dgm:pt modelId="{8C9FFF9D-CA6C-4A49-9C8D-E13C73AAB703}" type="parTrans" cxnId="{77A13BBC-179D-4273-AC1C-2273ADEA9937}">
      <dgm:prSet/>
      <dgm:spPr/>
      <dgm:t>
        <a:bodyPr/>
        <a:lstStyle/>
        <a:p>
          <a:endParaRPr lang="ru-RU"/>
        </a:p>
      </dgm:t>
    </dgm:pt>
    <dgm:pt modelId="{D1F43807-74EF-4A07-A7FC-CCA0613AE918}" type="sibTrans" cxnId="{77A13BBC-179D-4273-AC1C-2273ADEA9937}">
      <dgm:prSet/>
      <dgm:spPr/>
      <dgm:t>
        <a:bodyPr/>
        <a:lstStyle/>
        <a:p>
          <a:endParaRPr lang="ru-RU"/>
        </a:p>
      </dgm:t>
    </dgm:pt>
    <dgm:pt modelId="{7C2F0F7F-BC10-4C9A-B905-CDBA6B9B3132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</a:rPr>
            <a:t>Електронна бібліотека</a:t>
          </a:r>
          <a:endParaRPr lang="ru-RU" dirty="0">
            <a:solidFill>
              <a:schemeClr val="bg2">
                <a:lumMod val="10000"/>
              </a:schemeClr>
            </a:solidFill>
          </a:endParaRPr>
        </a:p>
      </dgm:t>
    </dgm:pt>
    <dgm:pt modelId="{C29496C8-B4E4-4A77-961E-AB1D94C254AE}" type="parTrans" cxnId="{2427A77E-854C-4FBD-96A0-6375627AE87E}">
      <dgm:prSet/>
      <dgm:spPr/>
      <dgm:t>
        <a:bodyPr/>
        <a:lstStyle/>
        <a:p>
          <a:endParaRPr lang="ru-RU"/>
        </a:p>
      </dgm:t>
    </dgm:pt>
    <dgm:pt modelId="{32484455-7051-4976-8FE8-C4596B973914}" type="sibTrans" cxnId="{2427A77E-854C-4FBD-96A0-6375627AE87E}">
      <dgm:prSet/>
      <dgm:spPr/>
      <dgm:t>
        <a:bodyPr/>
        <a:lstStyle/>
        <a:p>
          <a:endParaRPr lang="ru-RU"/>
        </a:p>
      </dgm:t>
    </dgm:pt>
    <dgm:pt modelId="{C2034B7F-D576-4BB6-9086-3F83747D9831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</a:rPr>
            <a:t>Доступ до світових джерел інформації</a:t>
          </a:r>
          <a:endParaRPr lang="ru-RU" dirty="0">
            <a:solidFill>
              <a:schemeClr val="bg2">
                <a:lumMod val="10000"/>
              </a:schemeClr>
            </a:solidFill>
          </a:endParaRPr>
        </a:p>
      </dgm:t>
    </dgm:pt>
    <dgm:pt modelId="{670075D7-7CF4-4E6D-BE56-C6EFAAF6E90A}" type="parTrans" cxnId="{4427D418-CB82-482D-A431-323B42F65FE5}">
      <dgm:prSet/>
      <dgm:spPr/>
      <dgm:t>
        <a:bodyPr/>
        <a:lstStyle/>
        <a:p>
          <a:endParaRPr lang="ru-RU"/>
        </a:p>
      </dgm:t>
    </dgm:pt>
    <dgm:pt modelId="{3345B998-6701-4258-9ED2-F1C7371DBC64}" type="sibTrans" cxnId="{4427D418-CB82-482D-A431-323B42F65FE5}">
      <dgm:prSet/>
      <dgm:spPr/>
      <dgm:t>
        <a:bodyPr/>
        <a:lstStyle/>
        <a:p>
          <a:endParaRPr lang="ru-RU"/>
        </a:p>
      </dgm:t>
    </dgm:pt>
    <dgm:pt modelId="{615CDC21-0129-45BA-9439-8F6E5D9919BA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3">
            <a:lumMod val="60000"/>
            <a:lumOff val="40000"/>
          </a:schemeClr>
        </a:solidFill>
        <a:ln>
          <a:solidFill>
            <a:schemeClr val="bg2">
              <a:lumMod val="2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uk-UA" dirty="0" smtClean="0">
              <a:solidFill>
                <a:schemeClr val="bg2">
                  <a:lumMod val="10000"/>
                </a:schemeClr>
              </a:solidFill>
            </a:rPr>
            <a:t>Повнотекстові БД</a:t>
          </a:r>
          <a:endParaRPr lang="ru-RU" dirty="0">
            <a:solidFill>
              <a:schemeClr val="bg2">
                <a:lumMod val="10000"/>
              </a:schemeClr>
            </a:solidFill>
          </a:endParaRPr>
        </a:p>
      </dgm:t>
    </dgm:pt>
    <dgm:pt modelId="{23D4AD30-2160-4D2C-966E-651321899F58}" type="parTrans" cxnId="{012F12BC-84E8-49E1-AB9D-055D616C58E3}">
      <dgm:prSet/>
      <dgm:spPr/>
      <dgm:t>
        <a:bodyPr/>
        <a:lstStyle/>
        <a:p>
          <a:endParaRPr lang="ru-RU"/>
        </a:p>
      </dgm:t>
    </dgm:pt>
    <dgm:pt modelId="{FAEA4620-7197-4435-869B-23BA81799DDC}" type="sibTrans" cxnId="{012F12BC-84E8-49E1-AB9D-055D616C58E3}">
      <dgm:prSet/>
      <dgm:spPr/>
      <dgm:t>
        <a:bodyPr/>
        <a:lstStyle/>
        <a:p>
          <a:endParaRPr lang="ru-RU"/>
        </a:p>
      </dgm:t>
    </dgm:pt>
    <dgm:pt modelId="{7C97ADAE-583D-4295-9100-5051A4107E44}" type="pres">
      <dgm:prSet presAssocID="{DE32D736-0C1C-4626-BF82-D18BF763C98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D628D70-F4C1-45F7-B6DD-433E6F62440F}" type="pres">
      <dgm:prSet presAssocID="{8194E9B0-135F-413B-8088-BD41AF1AE325}" presName="singleCycle" presStyleCnt="0"/>
      <dgm:spPr/>
    </dgm:pt>
    <dgm:pt modelId="{AAACC7CA-9AA6-4518-9FF7-AD34F4048313}" type="pres">
      <dgm:prSet presAssocID="{8194E9B0-135F-413B-8088-BD41AF1AE325}" presName="singleCenter" presStyleLbl="node1" presStyleIdx="0" presStyleCnt="6" custScaleX="230330" custScaleY="128792" custLinFactNeighborX="-284" custLinFactNeighborY="-657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5F58E6A-0C24-4975-BCBA-EDDA89F8B2E2}" type="pres">
      <dgm:prSet presAssocID="{AEE2B27C-AC2C-49CC-BBD2-98D98229313E}" presName="Name56" presStyleLbl="parChTrans1D2" presStyleIdx="0" presStyleCnt="5"/>
      <dgm:spPr/>
      <dgm:t>
        <a:bodyPr/>
        <a:lstStyle/>
        <a:p>
          <a:endParaRPr lang="ru-RU"/>
        </a:p>
      </dgm:t>
    </dgm:pt>
    <dgm:pt modelId="{67FABB30-9B70-4CEE-AEDD-1227BCFC67A2}" type="pres">
      <dgm:prSet presAssocID="{178E85C0-CB01-4DF3-9509-3274678E062D}" presName="text0" presStyleLbl="node1" presStyleIdx="1" presStyleCnt="6" custScaleX="165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89334-3663-48B2-8FC5-48A0848FF6D2}" type="pres">
      <dgm:prSet presAssocID="{23D4AD30-2160-4D2C-966E-651321899F58}" presName="Name56" presStyleLbl="parChTrans1D2" presStyleIdx="1" presStyleCnt="5"/>
      <dgm:spPr/>
      <dgm:t>
        <a:bodyPr/>
        <a:lstStyle/>
        <a:p>
          <a:endParaRPr lang="ru-RU"/>
        </a:p>
      </dgm:t>
    </dgm:pt>
    <dgm:pt modelId="{BB322BFF-0CF7-403D-AB0C-EC5A2A8087BA}" type="pres">
      <dgm:prSet presAssocID="{615CDC21-0129-45BA-9439-8F6E5D9919BA}" presName="text0" presStyleLbl="node1" presStyleIdx="2" presStyleCnt="6" custScaleX="183049" custRadScaleRad="146190" custRadScaleInc="-48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D4C18-2A10-49FC-8EAD-23015A2ED0D5}" type="pres">
      <dgm:prSet presAssocID="{670075D7-7CF4-4E6D-BE56-C6EFAAF6E90A}" presName="Name56" presStyleLbl="parChTrans1D2" presStyleIdx="2" presStyleCnt="5"/>
      <dgm:spPr/>
      <dgm:t>
        <a:bodyPr/>
        <a:lstStyle/>
        <a:p>
          <a:endParaRPr lang="ru-RU"/>
        </a:p>
      </dgm:t>
    </dgm:pt>
    <dgm:pt modelId="{9A5158DC-3619-400D-B1FF-1450CF7682D6}" type="pres">
      <dgm:prSet presAssocID="{C2034B7F-D576-4BB6-9086-3F83747D9831}" presName="text0" presStyleLbl="node1" presStyleIdx="3" presStyleCnt="6" custScaleX="207316" custRadScaleRad="128095" custRadScaleInc="-43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E4A54-9FD0-46AF-A04C-8FE25861F2CE}" type="pres">
      <dgm:prSet presAssocID="{8C9FFF9D-CA6C-4A49-9C8D-E13C73AAB703}" presName="Name56" presStyleLbl="parChTrans1D2" presStyleIdx="3" presStyleCnt="5"/>
      <dgm:spPr/>
      <dgm:t>
        <a:bodyPr/>
        <a:lstStyle/>
        <a:p>
          <a:endParaRPr lang="ru-RU"/>
        </a:p>
      </dgm:t>
    </dgm:pt>
    <dgm:pt modelId="{3336783A-FB02-4722-AC24-A66960735E76}" type="pres">
      <dgm:prSet presAssocID="{0509C051-7A0E-4B4C-A89B-B78FFC8B50CB}" presName="text0" presStyleLbl="node1" presStyleIdx="4" presStyleCnt="6" custScaleX="198546" custRadScaleRad="127418" custRadScaleInc="42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004412-61CE-43B1-A4E3-F510E197FC38}" type="pres">
      <dgm:prSet presAssocID="{C29496C8-B4E4-4A77-961E-AB1D94C254AE}" presName="Name56" presStyleLbl="parChTrans1D2" presStyleIdx="4" presStyleCnt="5"/>
      <dgm:spPr/>
      <dgm:t>
        <a:bodyPr/>
        <a:lstStyle/>
        <a:p>
          <a:endParaRPr lang="ru-RU"/>
        </a:p>
      </dgm:t>
    </dgm:pt>
    <dgm:pt modelId="{39B4C020-D91A-4035-BFD3-E8272CE13C44}" type="pres">
      <dgm:prSet presAssocID="{7C2F0F7F-BC10-4C9A-B905-CDBA6B9B3132}" presName="text0" presStyleLbl="node1" presStyleIdx="5" presStyleCnt="6" custScaleX="177061" custRadScaleRad="138574" custRadScaleInc="59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2F12BC-84E8-49E1-AB9D-055D616C58E3}" srcId="{8194E9B0-135F-413B-8088-BD41AF1AE325}" destId="{615CDC21-0129-45BA-9439-8F6E5D9919BA}" srcOrd="1" destOrd="0" parTransId="{23D4AD30-2160-4D2C-966E-651321899F58}" sibTransId="{FAEA4620-7197-4435-869B-23BA81799DDC}"/>
    <dgm:cxn modelId="{E24775D1-D7C7-4220-9BCD-E46964B8A629}" type="presOf" srcId="{0509C051-7A0E-4B4C-A89B-B78FFC8B50CB}" destId="{3336783A-FB02-4722-AC24-A66960735E76}" srcOrd="0" destOrd="0" presId="urn:microsoft.com/office/officeart/2008/layout/RadialCluster"/>
    <dgm:cxn modelId="{D05C6293-ECDC-401F-BE7D-12784F613511}" srcId="{8194E9B0-135F-413B-8088-BD41AF1AE325}" destId="{178E85C0-CB01-4DF3-9509-3274678E062D}" srcOrd="0" destOrd="0" parTransId="{AEE2B27C-AC2C-49CC-BBD2-98D98229313E}" sibTransId="{4C96E998-B4E2-4A58-BD0D-B0A26EB95270}"/>
    <dgm:cxn modelId="{77A13BBC-179D-4273-AC1C-2273ADEA9937}" srcId="{8194E9B0-135F-413B-8088-BD41AF1AE325}" destId="{0509C051-7A0E-4B4C-A89B-B78FFC8B50CB}" srcOrd="3" destOrd="0" parTransId="{8C9FFF9D-CA6C-4A49-9C8D-E13C73AAB703}" sibTransId="{D1F43807-74EF-4A07-A7FC-CCA0613AE918}"/>
    <dgm:cxn modelId="{9A5D1675-E85F-4F3C-884D-187B66B658B1}" type="presOf" srcId="{670075D7-7CF4-4E6D-BE56-C6EFAAF6E90A}" destId="{D77D4C18-2A10-49FC-8EAD-23015A2ED0D5}" srcOrd="0" destOrd="0" presId="urn:microsoft.com/office/officeart/2008/layout/RadialCluster"/>
    <dgm:cxn modelId="{F62ED953-C63D-4262-845A-764822CF0D48}" type="presOf" srcId="{23D4AD30-2160-4D2C-966E-651321899F58}" destId="{D0A89334-3663-48B2-8FC5-48A0848FF6D2}" srcOrd="0" destOrd="0" presId="urn:microsoft.com/office/officeart/2008/layout/RadialCluster"/>
    <dgm:cxn modelId="{8F1B43AB-5156-47F0-A724-BC48A0229ECF}" type="presOf" srcId="{C29496C8-B4E4-4A77-961E-AB1D94C254AE}" destId="{48004412-61CE-43B1-A4E3-F510E197FC38}" srcOrd="0" destOrd="0" presId="urn:microsoft.com/office/officeart/2008/layout/RadialCluster"/>
    <dgm:cxn modelId="{7B0D05B1-74DE-49E3-B94D-FFCE765FA1DC}" srcId="{DE32D736-0C1C-4626-BF82-D18BF763C98C}" destId="{8194E9B0-135F-413B-8088-BD41AF1AE325}" srcOrd="0" destOrd="0" parTransId="{57CAB588-0524-472B-B8D2-6B2A75B6AA0C}" sibTransId="{5B6D7066-1CD9-4DC7-89C7-5F4903691307}"/>
    <dgm:cxn modelId="{9B510DA6-F638-4737-99F4-127538DF958E}" type="presOf" srcId="{DE32D736-0C1C-4626-BF82-D18BF763C98C}" destId="{7C97ADAE-583D-4295-9100-5051A4107E44}" srcOrd="0" destOrd="0" presId="urn:microsoft.com/office/officeart/2008/layout/RadialCluster"/>
    <dgm:cxn modelId="{94CD9AF8-87A1-42BB-9F65-176A7B5FA15C}" type="presOf" srcId="{8194E9B0-135F-413B-8088-BD41AF1AE325}" destId="{AAACC7CA-9AA6-4518-9FF7-AD34F4048313}" srcOrd="0" destOrd="0" presId="urn:microsoft.com/office/officeart/2008/layout/RadialCluster"/>
    <dgm:cxn modelId="{BF4FDBF3-1A0F-4CB7-B4EC-38860332C5EE}" type="presOf" srcId="{615CDC21-0129-45BA-9439-8F6E5D9919BA}" destId="{BB322BFF-0CF7-403D-AB0C-EC5A2A8087BA}" srcOrd="0" destOrd="0" presId="urn:microsoft.com/office/officeart/2008/layout/RadialCluster"/>
    <dgm:cxn modelId="{91827561-912D-4C3A-AFC4-CA82AC4D3687}" type="presOf" srcId="{C2034B7F-D576-4BB6-9086-3F83747D9831}" destId="{9A5158DC-3619-400D-B1FF-1450CF7682D6}" srcOrd="0" destOrd="0" presId="urn:microsoft.com/office/officeart/2008/layout/RadialCluster"/>
    <dgm:cxn modelId="{4F2A2C24-A403-4248-ABCF-4D44FBC5AA25}" type="presOf" srcId="{7C2F0F7F-BC10-4C9A-B905-CDBA6B9B3132}" destId="{39B4C020-D91A-4035-BFD3-E8272CE13C44}" srcOrd="0" destOrd="0" presId="urn:microsoft.com/office/officeart/2008/layout/RadialCluster"/>
    <dgm:cxn modelId="{DEF74FE4-721A-4BDA-A148-3E99C0EC8DAC}" type="presOf" srcId="{8C9FFF9D-CA6C-4A49-9C8D-E13C73AAB703}" destId="{D5FE4A54-9FD0-46AF-A04C-8FE25861F2CE}" srcOrd="0" destOrd="0" presId="urn:microsoft.com/office/officeart/2008/layout/RadialCluster"/>
    <dgm:cxn modelId="{A59C851A-F013-422E-97A9-E8B9EA28BACC}" type="presOf" srcId="{AEE2B27C-AC2C-49CC-BBD2-98D98229313E}" destId="{05F58E6A-0C24-4975-BCBA-EDDA89F8B2E2}" srcOrd="0" destOrd="0" presId="urn:microsoft.com/office/officeart/2008/layout/RadialCluster"/>
    <dgm:cxn modelId="{4427D418-CB82-482D-A431-323B42F65FE5}" srcId="{8194E9B0-135F-413B-8088-BD41AF1AE325}" destId="{C2034B7F-D576-4BB6-9086-3F83747D9831}" srcOrd="2" destOrd="0" parTransId="{670075D7-7CF4-4E6D-BE56-C6EFAAF6E90A}" sibTransId="{3345B998-6701-4258-9ED2-F1C7371DBC64}"/>
    <dgm:cxn modelId="{F49E9220-1CFE-4AF1-B4C0-224FFFB493A4}" type="presOf" srcId="{178E85C0-CB01-4DF3-9509-3274678E062D}" destId="{67FABB30-9B70-4CEE-AEDD-1227BCFC67A2}" srcOrd="0" destOrd="0" presId="urn:microsoft.com/office/officeart/2008/layout/RadialCluster"/>
    <dgm:cxn modelId="{2427A77E-854C-4FBD-96A0-6375627AE87E}" srcId="{8194E9B0-135F-413B-8088-BD41AF1AE325}" destId="{7C2F0F7F-BC10-4C9A-B905-CDBA6B9B3132}" srcOrd="4" destOrd="0" parTransId="{C29496C8-B4E4-4A77-961E-AB1D94C254AE}" sibTransId="{32484455-7051-4976-8FE8-C4596B973914}"/>
    <dgm:cxn modelId="{703970F9-5BA4-4544-8160-CFA3505EEF4D}" type="presParOf" srcId="{7C97ADAE-583D-4295-9100-5051A4107E44}" destId="{0D628D70-F4C1-45F7-B6DD-433E6F62440F}" srcOrd="0" destOrd="0" presId="urn:microsoft.com/office/officeart/2008/layout/RadialCluster"/>
    <dgm:cxn modelId="{49ECAD73-A10A-4041-BEA4-9CAC6AA2576C}" type="presParOf" srcId="{0D628D70-F4C1-45F7-B6DD-433E6F62440F}" destId="{AAACC7CA-9AA6-4518-9FF7-AD34F4048313}" srcOrd="0" destOrd="0" presId="urn:microsoft.com/office/officeart/2008/layout/RadialCluster"/>
    <dgm:cxn modelId="{53C0A161-9935-4212-9F2E-781854722D70}" type="presParOf" srcId="{0D628D70-F4C1-45F7-B6DD-433E6F62440F}" destId="{05F58E6A-0C24-4975-BCBA-EDDA89F8B2E2}" srcOrd="1" destOrd="0" presId="urn:microsoft.com/office/officeart/2008/layout/RadialCluster"/>
    <dgm:cxn modelId="{D7CCB76E-6F51-4CCC-B2CB-D596F21BEE66}" type="presParOf" srcId="{0D628D70-F4C1-45F7-B6DD-433E6F62440F}" destId="{67FABB30-9B70-4CEE-AEDD-1227BCFC67A2}" srcOrd="2" destOrd="0" presId="urn:microsoft.com/office/officeart/2008/layout/RadialCluster"/>
    <dgm:cxn modelId="{CBDF8BD7-FD4D-49EC-861F-FD9668A11E87}" type="presParOf" srcId="{0D628D70-F4C1-45F7-B6DD-433E6F62440F}" destId="{D0A89334-3663-48B2-8FC5-48A0848FF6D2}" srcOrd="3" destOrd="0" presId="urn:microsoft.com/office/officeart/2008/layout/RadialCluster"/>
    <dgm:cxn modelId="{C7DAAC3C-5C95-480E-A886-7FE29EAB7E63}" type="presParOf" srcId="{0D628D70-F4C1-45F7-B6DD-433E6F62440F}" destId="{BB322BFF-0CF7-403D-AB0C-EC5A2A8087BA}" srcOrd="4" destOrd="0" presId="urn:microsoft.com/office/officeart/2008/layout/RadialCluster"/>
    <dgm:cxn modelId="{902D4F66-CF0D-44D8-89EE-884347F0DC40}" type="presParOf" srcId="{0D628D70-F4C1-45F7-B6DD-433E6F62440F}" destId="{D77D4C18-2A10-49FC-8EAD-23015A2ED0D5}" srcOrd="5" destOrd="0" presId="urn:microsoft.com/office/officeart/2008/layout/RadialCluster"/>
    <dgm:cxn modelId="{E3294E65-5A59-4ECF-B19C-76645238234D}" type="presParOf" srcId="{0D628D70-F4C1-45F7-B6DD-433E6F62440F}" destId="{9A5158DC-3619-400D-B1FF-1450CF7682D6}" srcOrd="6" destOrd="0" presId="urn:microsoft.com/office/officeart/2008/layout/RadialCluster"/>
    <dgm:cxn modelId="{ADF51167-282A-441C-8F38-DAF8BF568AF4}" type="presParOf" srcId="{0D628D70-F4C1-45F7-B6DD-433E6F62440F}" destId="{D5FE4A54-9FD0-46AF-A04C-8FE25861F2CE}" srcOrd="7" destOrd="0" presId="urn:microsoft.com/office/officeart/2008/layout/RadialCluster"/>
    <dgm:cxn modelId="{B7DA8690-FCB0-4A96-B4F2-B9CF02C3B068}" type="presParOf" srcId="{0D628D70-F4C1-45F7-B6DD-433E6F62440F}" destId="{3336783A-FB02-4722-AC24-A66960735E76}" srcOrd="8" destOrd="0" presId="urn:microsoft.com/office/officeart/2008/layout/RadialCluster"/>
    <dgm:cxn modelId="{7B554688-FEE9-4770-BF88-613018F7EAA2}" type="presParOf" srcId="{0D628D70-F4C1-45F7-B6DD-433E6F62440F}" destId="{48004412-61CE-43B1-A4E3-F510E197FC38}" srcOrd="9" destOrd="0" presId="urn:microsoft.com/office/officeart/2008/layout/RadialCluster"/>
    <dgm:cxn modelId="{82A6A29D-F5EA-4542-A653-D1B4FAD08A86}" type="presParOf" srcId="{0D628D70-F4C1-45F7-B6DD-433E6F62440F}" destId="{39B4C020-D91A-4035-BFD3-E8272CE13C4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ACC7CA-9AA6-4518-9FF7-AD34F4048313}">
      <dsp:nvSpPr>
        <dsp:cNvPr id="0" name=""/>
        <dsp:cNvSpPr/>
      </dsp:nvSpPr>
      <dsp:spPr>
        <a:xfrm>
          <a:off x="2194756" y="2276874"/>
          <a:ext cx="4608461" cy="2576880"/>
        </a:xfrm>
        <a:prstGeom prst="roundRect">
          <a:avLst/>
        </a:prstGeom>
        <a:gradFill rotWithShape="1">
          <a:gsLst>
            <a:gs pos="0">
              <a:schemeClr val="accent3">
                <a:tint val="15000"/>
                <a:satMod val="250000"/>
              </a:schemeClr>
            </a:gs>
            <a:gs pos="49000">
              <a:schemeClr val="accent3">
                <a:tint val="50000"/>
                <a:satMod val="200000"/>
              </a:schemeClr>
            </a:gs>
            <a:gs pos="49100">
              <a:schemeClr val="accent3">
                <a:tint val="64000"/>
                <a:satMod val="160000"/>
              </a:schemeClr>
            </a:gs>
            <a:gs pos="92000">
              <a:schemeClr val="accent3">
                <a:tint val="50000"/>
                <a:satMod val="200000"/>
              </a:schemeClr>
            </a:gs>
            <a:gs pos="100000">
              <a:schemeClr val="accent3">
                <a:tint val="43000"/>
                <a:satMod val="190000"/>
              </a:schemeClr>
            </a:gs>
          </a:gsLst>
          <a:lin ang="5400000" scaled="1"/>
        </a:gradFill>
        <a:ln w="11430" cap="flat" cmpd="sng" algn="ctr">
          <a:solidFill>
            <a:schemeClr val="bg2">
              <a:lumMod val="25000"/>
            </a:schemeClr>
          </a:solidFill>
          <a:prstDash val="solid"/>
        </a:ln>
        <a:effectLst>
          <a:glow rad="292100">
            <a:srgbClr val="92D050">
              <a:alpha val="40000"/>
            </a:srgbClr>
          </a:glow>
          <a:outerShdw blurRad="149987" dist="250190" dir="8460000" algn="ctr" rotWithShape="0">
            <a:srgbClr val="000000">
              <a:alpha val="28000"/>
            </a:srgbClr>
          </a:outerShdw>
          <a:softEdge rad="0"/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rgbClr val="9A0000"/>
              </a:solidFill>
              <a:effectLst/>
              <a:latin typeface="+mj-lt"/>
              <a:cs typeface="Arial" pitchFamily="34" charset="0"/>
            </a:rPr>
            <a:t>ЗАСОБИ для пошуку і представлення наукової інформації та надання доступу до неї</a:t>
          </a:r>
          <a:endParaRPr lang="ru-RU" sz="2800" b="1" kern="1200" dirty="0">
            <a:solidFill>
              <a:srgbClr val="9A0000"/>
            </a:solidFill>
            <a:effectLst/>
            <a:latin typeface="+mj-lt"/>
            <a:cs typeface="Arial" pitchFamily="34" charset="0"/>
          </a:endParaRPr>
        </a:p>
      </dsp:txBody>
      <dsp:txXfrm>
        <a:off x="2320549" y="2402667"/>
        <a:ext cx="4356875" cy="2325294"/>
      </dsp:txXfrm>
    </dsp:sp>
    <dsp:sp modelId="{05F58E6A-0C24-4975-BCBA-EDDA89F8B2E2}">
      <dsp:nvSpPr>
        <dsp:cNvPr id="0" name=""/>
        <dsp:cNvSpPr/>
      </dsp:nvSpPr>
      <dsp:spPr>
        <a:xfrm rot="16219786">
          <a:off x="4106163" y="1874324"/>
          <a:ext cx="80511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5112" y="0"/>
              </a:lnTo>
            </a:path>
          </a:pathLst>
        </a:custGeom>
        <a:noFill/>
        <a:ln w="400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FABB30-9B70-4CEE-AEDD-1227BCFC67A2}">
      <dsp:nvSpPr>
        <dsp:cNvPr id="0" name=""/>
        <dsp:cNvSpPr/>
      </dsp:nvSpPr>
      <dsp:spPr>
        <a:xfrm>
          <a:off x="3403330" y="131233"/>
          <a:ext cx="2223126" cy="1340541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1430" cap="flat" cmpd="sng" algn="ctr">
          <a:solidFill>
            <a:schemeClr val="bg2">
              <a:lumMod val="2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kern="1200" dirty="0" smtClean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rPr>
            <a:t>Електронний каталог</a:t>
          </a:r>
          <a:endParaRPr lang="ru-RU" sz="2700" kern="1200" dirty="0">
            <a:solidFill>
              <a:schemeClr val="bg2">
                <a:lumMod val="10000"/>
              </a:schemeClr>
            </a:solidFill>
            <a:latin typeface="+mn-lt"/>
            <a:cs typeface="Arial" pitchFamily="34" charset="0"/>
          </a:endParaRPr>
        </a:p>
      </dsp:txBody>
      <dsp:txXfrm>
        <a:off x="3468770" y="196673"/>
        <a:ext cx="2092246" cy="1209661"/>
      </dsp:txXfrm>
    </dsp:sp>
    <dsp:sp modelId="{D0A89334-3663-48B2-8FC5-48A0848FF6D2}">
      <dsp:nvSpPr>
        <dsp:cNvPr id="0" name=""/>
        <dsp:cNvSpPr/>
      </dsp:nvSpPr>
      <dsp:spPr>
        <a:xfrm rot="19496660">
          <a:off x="6274055" y="2083055"/>
          <a:ext cx="67488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4889" y="0"/>
              </a:lnTo>
            </a:path>
          </a:pathLst>
        </a:custGeom>
        <a:noFill/>
        <a:ln w="400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322BFF-0CF7-403D-AB0C-EC5A2A8087BA}">
      <dsp:nvSpPr>
        <dsp:cNvPr id="0" name=""/>
        <dsp:cNvSpPr/>
      </dsp:nvSpPr>
      <dsp:spPr>
        <a:xfrm>
          <a:off x="6616076" y="548694"/>
          <a:ext cx="2453847" cy="1340541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1430" cap="flat" cmpd="sng" algn="ctr">
          <a:solidFill>
            <a:schemeClr val="bg2">
              <a:lumMod val="2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>
              <a:solidFill>
                <a:schemeClr val="bg2">
                  <a:lumMod val="10000"/>
                </a:schemeClr>
              </a:solidFill>
            </a:rPr>
            <a:t>Повнотекстові БД</a:t>
          </a:r>
          <a:endParaRPr lang="ru-RU" sz="28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6681516" y="614134"/>
        <a:ext cx="2322967" cy="1209661"/>
      </dsp:txXfrm>
    </dsp:sp>
    <dsp:sp modelId="{D77D4C18-2A10-49FC-8EAD-23015A2ED0D5}">
      <dsp:nvSpPr>
        <dsp:cNvPr id="0" name=""/>
        <dsp:cNvSpPr/>
      </dsp:nvSpPr>
      <dsp:spPr>
        <a:xfrm rot="2318383">
          <a:off x="6057504" y="5005474"/>
          <a:ext cx="4859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85953" y="0"/>
              </a:lnTo>
            </a:path>
          </a:pathLst>
        </a:custGeom>
        <a:noFill/>
        <a:ln w="400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5158DC-3619-400D-B1FF-1450CF7682D6}">
      <dsp:nvSpPr>
        <dsp:cNvPr id="0" name=""/>
        <dsp:cNvSpPr/>
      </dsp:nvSpPr>
      <dsp:spPr>
        <a:xfrm>
          <a:off x="5939130" y="5157194"/>
          <a:ext cx="2779156" cy="1340541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1430" cap="flat" cmpd="sng" algn="ctr">
          <a:solidFill>
            <a:schemeClr val="bg2">
              <a:lumMod val="2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500" kern="1200" dirty="0" smtClean="0">
              <a:solidFill>
                <a:schemeClr val="bg2">
                  <a:lumMod val="10000"/>
                </a:schemeClr>
              </a:solidFill>
            </a:rPr>
            <a:t>Доступ до світових джерел інформації</a:t>
          </a:r>
          <a:endParaRPr lang="ru-RU" sz="25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6004570" y="5222634"/>
        <a:ext cx="2648276" cy="1209661"/>
      </dsp:txXfrm>
    </dsp:sp>
    <dsp:sp modelId="{D5FE4A54-9FD0-46AF-A04C-8FE25861F2CE}">
      <dsp:nvSpPr>
        <dsp:cNvPr id="0" name=""/>
        <dsp:cNvSpPr/>
      </dsp:nvSpPr>
      <dsp:spPr>
        <a:xfrm rot="8448012">
          <a:off x="2493108" y="5005475"/>
          <a:ext cx="48010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80108" y="0"/>
              </a:lnTo>
            </a:path>
          </a:pathLst>
        </a:custGeom>
        <a:noFill/>
        <a:ln w="400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6783A-FB02-4722-AC24-A66960735E76}">
      <dsp:nvSpPr>
        <dsp:cNvPr id="0" name=""/>
        <dsp:cNvSpPr/>
      </dsp:nvSpPr>
      <dsp:spPr>
        <a:xfrm>
          <a:off x="394498" y="5157196"/>
          <a:ext cx="2661591" cy="1340541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1430" cap="flat" cmpd="sng" algn="ctr">
          <a:solidFill>
            <a:schemeClr val="bg2">
              <a:lumMod val="2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>
              <a:solidFill>
                <a:schemeClr val="bg2">
                  <a:lumMod val="10000"/>
                </a:schemeClr>
              </a:solidFill>
            </a:rPr>
            <a:t>Інституційний </a:t>
          </a:r>
          <a:r>
            <a:rPr lang="uk-UA" sz="3000" kern="1200" dirty="0" err="1" smtClean="0">
              <a:solidFill>
                <a:schemeClr val="bg2">
                  <a:lumMod val="10000"/>
                </a:schemeClr>
              </a:solidFill>
            </a:rPr>
            <a:t>репозитарій</a:t>
          </a:r>
          <a:endParaRPr lang="ru-RU" sz="30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459938" y="5222636"/>
        <a:ext cx="2530711" cy="1209661"/>
      </dsp:txXfrm>
    </dsp:sp>
    <dsp:sp modelId="{48004412-61CE-43B1-A4E3-F510E197FC38}">
      <dsp:nvSpPr>
        <dsp:cNvPr id="0" name=""/>
        <dsp:cNvSpPr/>
      </dsp:nvSpPr>
      <dsp:spPr>
        <a:xfrm rot="13138155">
          <a:off x="2256589" y="2047049"/>
          <a:ext cx="73087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0874" y="0"/>
              </a:lnTo>
            </a:path>
          </a:pathLst>
        </a:custGeom>
        <a:noFill/>
        <a:ln w="40000" cap="flat" cmpd="sng" algn="ctr">
          <a:solidFill>
            <a:schemeClr val="accent6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B4C020-D91A-4035-BFD3-E8272CE13C44}">
      <dsp:nvSpPr>
        <dsp:cNvPr id="0" name=""/>
        <dsp:cNvSpPr/>
      </dsp:nvSpPr>
      <dsp:spPr>
        <a:xfrm>
          <a:off x="322493" y="476683"/>
          <a:ext cx="2373575" cy="1340541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 w="11430" cap="flat" cmpd="sng" algn="ctr">
          <a:solidFill>
            <a:schemeClr val="bg2">
              <a:lumMod val="2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>
              <a:solidFill>
                <a:schemeClr val="bg2">
                  <a:lumMod val="10000"/>
                </a:schemeClr>
              </a:solidFill>
            </a:rPr>
            <a:t>Електронна бібліотека</a:t>
          </a:r>
          <a:endParaRPr lang="ru-RU" sz="3200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387933" y="542123"/>
        <a:ext cx="2242695" cy="1209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A63E9-830E-4B53-BDB4-622504D96036}" type="datetimeFigureOut">
              <a:rPr lang="uk-UA" smtClean="0"/>
              <a:pPr/>
              <a:t>06.12.2018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BDE92-033C-4051-B941-C7372ACABF01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650857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BDE92-033C-4051-B941-C7372ACABF01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BDE92-033C-4051-B941-C7372ACABF01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BDE92-033C-4051-B941-C7372ACABF01}" type="slidenum">
              <a:rPr lang="uk-UA" smtClean="0"/>
              <a:pPr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77657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BDE92-033C-4051-B941-C7372ACABF01}" type="slidenum">
              <a:rPr lang="uk-UA" smtClean="0"/>
              <a:pPr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85370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276-86B2-4429-AFC4-E848F90A1F2B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8D1BB-D5BA-4B54-9679-4BCF8626E77B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2794-219F-43FF-8A8A-BA9EB17E7DAE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D44B-F332-4161-A777-11501BE3A7F4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4A121-D112-4C2C-BA6A-AC0E771FAA3F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FE77-A07D-4192-AE82-A95299F95619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F28D3-7B76-47B1-886A-B18BDBAEB65F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B7693-5A99-44CC-86FA-B65083D024BE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2CAF-3FCE-4929-975A-451CB8E1A6CD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48327-3C76-45AD-9069-A8E711C56C2F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50E0-E30E-417D-9474-4229CA83140A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B7F32-2656-4A19-9BE2-81FBE66F5487}" type="datetime1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hyperlink" Target="http://lib.vntu.edu.ua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hyperlink" Target="http://lib.vntu.edu.ua/pages/199.html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ir.lib.vntu.edu.ua/statistics-home" TargetMode="External"/><Relationship Id="rId3" Type="http://schemas.openxmlformats.org/officeDocument/2006/relationships/image" Target="../media/image46.png"/><Relationship Id="rId7" Type="http://schemas.openxmlformats.org/officeDocument/2006/relationships/image" Target="../media/image4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r.lib.vntu.edu.ua/bitstream/handle/123456789/19547/%D0%94%D0%A1%D0%A2%D0%A3%208302:2015.pdf?sequence=1&amp;isAllowed=y" TargetMode="External"/><Relationship Id="rId5" Type="http://schemas.openxmlformats.org/officeDocument/2006/relationships/image" Target="../media/image47.png"/><Relationship Id="rId4" Type="http://schemas.openxmlformats.org/officeDocument/2006/relationships/hyperlink" Target="https://ir.lib.vntu.edu.ua/bitstream/handle/123456789/7862/%D0%91%D1%96%D0%B1%D0%BB%D1%96%D0%BE%D0%B3%D1%80%D0%B0%D1%84%D1%96%D1%87%D0%BD%D0%B8%D0%B9%20%D0%BE%D0%BF%D0%B8%D1%81%20%D1%81%D1%82%D1%80%D1%83%D0%BA%D1%82%D1%83%D1%80%D0%B0%20%D1%82%D0%B0%20%D0%B7%D0%B0%D0%B3%D0%B0%D0%BB%D1%8C%D0%BD%D1%96%20%D0%B2%D0%B8%D0%BC%D0%BE%D0%B3%D0%B8%20%D0%B4%D0%BE%20%D1%81%D0%BA%D0%BB%D0%B0%D0%B4%D0%B0%D0%BD%D0%BD%D1%8F.pdf?sequence=4&amp;isAllowed=y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0" Type="http://schemas.openxmlformats.org/officeDocument/2006/relationships/image" Target="../media/image62.jpeg"/><Relationship Id="rId4" Type="http://schemas.openxmlformats.org/officeDocument/2006/relationships/image" Target="../media/image56.png"/><Relationship Id="rId9" Type="http://schemas.openxmlformats.org/officeDocument/2006/relationships/image" Target="../media/image6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10" Type="http://schemas.openxmlformats.org/officeDocument/2006/relationships/image" Target="../media/image76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openaccessweek.org/group/openaccessukraine" TargetMode="External"/><Relationship Id="rId5" Type="http://schemas.openxmlformats.org/officeDocument/2006/relationships/image" Target="../media/image90.png"/><Relationship Id="rId10" Type="http://schemas.openxmlformats.org/officeDocument/2006/relationships/image" Target="../media/image94.png"/><Relationship Id="rId4" Type="http://schemas.openxmlformats.org/officeDocument/2006/relationships/image" Target="../media/image89.png"/><Relationship Id="rId9" Type="http://schemas.openxmlformats.org/officeDocument/2006/relationships/image" Target="../media/image9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png"/><Relationship Id="rId7" Type="http://schemas.openxmlformats.org/officeDocument/2006/relationships/image" Target="../media/image9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png"/><Relationship Id="rId11" Type="http://schemas.openxmlformats.org/officeDocument/2006/relationships/image" Target="../media/image103.jpeg"/><Relationship Id="rId5" Type="http://schemas.openxmlformats.org/officeDocument/2006/relationships/image" Target="../media/image97.png"/><Relationship Id="rId10" Type="http://schemas.openxmlformats.org/officeDocument/2006/relationships/image" Target="../media/image102.jpeg"/><Relationship Id="rId4" Type="http://schemas.openxmlformats.org/officeDocument/2006/relationships/image" Target="../media/image96.jpeg"/><Relationship Id="rId9" Type="http://schemas.openxmlformats.org/officeDocument/2006/relationships/image" Target="../media/image10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jpeg"/><Relationship Id="rId3" Type="http://schemas.openxmlformats.org/officeDocument/2006/relationships/image" Target="../media/image4.png"/><Relationship Id="rId7" Type="http://schemas.openxmlformats.org/officeDocument/2006/relationships/image" Target="../media/image107.jpeg"/><Relationship Id="rId12" Type="http://schemas.openxmlformats.org/officeDocument/2006/relationships/image" Target="../media/image1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jpeg"/><Relationship Id="rId11" Type="http://schemas.openxmlformats.org/officeDocument/2006/relationships/image" Target="../media/image111.jpeg"/><Relationship Id="rId5" Type="http://schemas.openxmlformats.org/officeDocument/2006/relationships/image" Target="../media/image105.jpeg"/><Relationship Id="rId10" Type="http://schemas.openxmlformats.org/officeDocument/2006/relationships/image" Target="../media/image110.jpeg"/><Relationship Id="rId4" Type="http://schemas.openxmlformats.org/officeDocument/2006/relationships/image" Target="../media/image104.png"/><Relationship Id="rId9" Type="http://schemas.openxmlformats.org/officeDocument/2006/relationships/image" Target="../media/image10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r.lib.vntu.edu.ua/" TargetMode="Externa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Relationship Id="rId9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0.jpeg"/><Relationship Id="rId4" Type="http://schemas.openxmlformats.org/officeDocument/2006/relationships/image" Target="../media/image12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jpeg"/><Relationship Id="rId3" Type="http://schemas.openxmlformats.org/officeDocument/2006/relationships/image" Target="../media/image135.jpeg"/><Relationship Id="rId7" Type="http://schemas.openxmlformats.org/officeDocument/2006/relationships/image" Target="../media/image13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8.jpeg"/><Relationship Id="rId5" Type="http://schemas.openxmlformats.org/officeDocument/2006/relationships/image" Target="../media/image137.jpeg"/><Relationship Id="rId10" Type="http://schemas.openxmlformats.org/officeDocument/2006/relationships/image" Target="../media/image142.jpeg"/><Relationship Id="rId4" Type="http://schemas.openxmlformats.org/officeDocument/2006/relationships/image" Target="../media/image136.jpeg"/><Relationship Id="rId9" Type="http://schemas.openxmlformats.org/officeDocument/2006/relationships/image" Target="../media/image141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jpeg"/><Relationship Id="rId3" Type="http://schemas.openxmlformats.org/officeDocument/2006/relationships/image" Target="../media/image143.png"/><Relationship Id="rId7" Type="http://schemas.openxmlformats.org/officeDocument/2006/relationships/image" Target="../media/image14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6.jpeg"/><Relationship Id="rId5" Type="http://schemas.openxmlformats.org/officeDocument/2006/relationships/image" Target="../media/image145.png"/><Relationship Id="rId10" Type="http://schemas.openxmlformats.org/officeDocument/2006/relationships/image" Target="../media/image150.jpeg"/><Relationship Id="rId4" Type="http://schemas.openxmlformats.org/officeDocument/2006/relationships/image" Target="../media/image144.jpeg"/><Relationship Id="rId9" Type="http://schemas.openxmlformats.org/officeDocument/2006/relationships/image" Target="../media/image14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3.jpeg"/><Relationship Id="rId4" Type="http://schemas.openxmlformats.org/officeDocument/2006/relationships/image" Target="../media/image15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6.jpeg"/><Relationship Id="rId4" Type="http://schemas.openxmlformats.org/officeDocument/2006/relationships/image" Target="../media/image15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рамки для презентаций\титульный слайд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" y="0"/>
            <a:ext cx="9143999" cy="6858000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28597" y="285728"/>
            <a:ext cx="8358247" cy="4071965"/>
          </a:xfrm>
          <a:prstGeom prst="round2DiagRect">
            <a:avLst/>
          </a:prstGeom>
          <a:blipFill>
            <a:blip r:embed="rId4"/>
            <a:tile tx="0" ty="0" sx="100000" sy="100000" flip="none" algn="tl"/>
          </a:blipFill>
          <a:ln w="63500" cap="rnd" cmpd="dbl">
            <a:solidFill>
              <a:srgbClr val="B5880B"/>
            </a:solidFill>
            <a:prstDash val="lgDash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uk-UA" sz="4600" b="1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Arial" pitchFamily="34" charset="0"/>
              </a:rPr>
              <a:t>Інформаційне забезпечення науки ВНЗ — </a:t>
            </a:r>
          </a:p>
          <a:p>
            <a:pPr algn="ctr">
              <a:lnSpc>
                <a:spcPct val="150000"/>
              </a:lnSpc>
            </a:pPr>
            <a:r>
              <a:rPr lang="uk-UA" sz="4600" b="1" spc="-15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Verdana" pitchFamily="34" charset="0"/>
                <a:cs typeface="Arial" pitchFamily="34" charset="0"/>
              </a:rPr>
              <a:t>стратегічна складова діяльності університетської бібліотеки</a:t>
            </a:r>
            <a:endParaRPr lang="uk-UA" sz="4600" b="1" spc="-15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Verdana" pitchFamily="34" charset="0"/>
              <a:cs typeface="Arial" pitchFamily="34" charset="0"/>
            </a:endParaRPr>
          </a:p>
        </p:txBody>
      </p:sp>
      <p:pic>
        <p:nvPicPr>
          <p:cNvPr id="4" name="Picture 2" descr="C:\Users\Пользователь\Desktop\bibliot_zaproshenn1_ostatochno.pn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0661" y="5190184"/>
            <a:ext cx="1357323" cy="1285884"/>
          </a:xfrm>
          <a:prstGeom prst="rect">
            <a:avLst/>
          </a:prstGeom>
          <a:noFill/>
          <a:ln>
            <a:noFill/>
          </a:ln>
          <a:effectLst>
            <a:glow rad="177800">
              <a:schemeClr val="accent3">
                <a:lumMod val="50000"/>
                <a:alpha val="6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7157" y="4357694"/>
            <a:ext cx="3071835" cy="64633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r"/>
            <a:r>
              <a:rPr lang="uk-UA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Л. А. </a:t>
            </a:r>
            <a:r>
              <a:rPr lang="uk-UA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Криштафович</a:t>
            </a:r>
            <a:r>
              <a:rPr lang="uk-UA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r"/>
            <a:r>
              <a:rPr lang="uk-UA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гол. бібліограф НТБ ВНТУ</a:t>
            </a:r>
            <a:endParaRPr lang="uk-UA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7171" name="Picture 3" descr="C:\Users\User\Desktop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5139" y="1"/>
            <a:ext cx="4130266" cy="377557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User\Desktop\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856" y="1722189"/>
            <a:ext cx="5826304" cy="4900959"/>
          </a:xfrm>
          <a:prstGeom prst="rect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5652120" y="3212976"/>
            <a:ext cx="0" cy="648072"/>
          </a:xfrm>
          <a:prstGeom prst="straightConnector1">
            <a:avLst/>
          </a:prstGeom>
          <a:ln w="38100">
            <a:solidFill>
              <a:srgbClr val="9A0000"/>
            </a:solidFill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652120" y="836712"/>
            <a:ext cx="648072" cy="0"/>
          </a:xfrm>
          <a:prstGeom prst="straightConnector1">
            <a:avLst/>
          </a:prstGeom>
          <a:ln w="38100">
            <a:solidFill>
              <a:srgbClr val="7B1513"/>
            </a:solidFill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53" y="113437"/>
            <a:ext cx="49551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Електронний каталог НТБ</a:t>
            </a:r>
            <a:endParaRPr lang="ru-RU" sz="4400" b="1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2198" y="4071942"/>
            <a:ext cx="2928926" cy="255454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Наповнення ЕК у режимі реального часу новими надходженнями до фонду бібліотеки та аналітичним розписом статей з фахових журналів за профілем університету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6215082"/>
            <a:ext cx="5858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bg2">
                    <a:lumMod val="10000"/>
                  </a:schemeClr>
                </a:solidFill>
              </a:rPr>
              <a:t>станом на 20.03.2018 р. – 224801  бібліографічних записів </a:t>
            </a:r>
            <a:endParaRPr lang="uk-UA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11647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087658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1033" name="Picture 9" descr="C:\Users\User\Desktop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142" y="116631"/>
            <a:ext cx="8957516" cy="6624737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44824"/>
            <a:ext cx="1981492" cy="2656854"/>
          </a:xfrm>
          <a:prstGeom prst="rect">
            <a:avLst/>
          </a:prstGeom>
          <a:ln w="19050">
            <a:solidFill>
              <a:srgbClr val="7B1513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pic>
        <p:nvPicPr>
          <p:cNvPr id="1032" name="Picture 8" descr="C:\Users\User\Desktop\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6817" y="2362894"/>
            <a:ext cx="1800200" cy="2605880"/>
          </a:xfrm>
          <a:prstGeom prst="rect">
            <a:avLst/>
          </a:prstGeom>
          <a:ln w="19050">
            <a:solidFill>
              <a:srgbClr val="3333CC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030" name="Picture 6" descr="C:\Users\User\Desktop\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6149" y="2023874"/>
            <a:ext cx="1746647" cy="1641960"/>
          </a:xfrm>
          <a:prstGeom prst="rect">
            <a:avLst/>
          </a:prstGeom>
          <a:ln w="19050">
            <a:solidFill>
              <a:srgbClr val="26AC2C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cxnSp>
        <p:nvCxnSpPr>
          <p:cNvPr id="3" name="Прямая со стрелкой 2"/>
          <p:cNvCxnSpPr/>
          <p:nvPr/>
        </p:nvCxnSpPr>
        <p:spPr>
          <a:xfrm>
            <a:off x="1406817" y="2023874"/>
            <a:ext cx="142431" cy="469022"/>
          </a:xfrm>
          <a:prstGeom prst="straightConnector1">
            <a:avLst/>
          </a:prstGeom>
          <a:ln w="38100">
            <a:solidFill>
              <a:srgbClr val="3333CC"/>
            </a:solidFill>
            <a:tailEnd type="arrow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923928" y="1700808"/>
            <a:ext cx="144016" cy="557577"/>
          </a:xfrm>
          <a:prstGeom prst="straightConnector1">
            <a:avLst/>
          </a:prstGeom>
          <a:ln w="38100">
            <a:solidFill>
              <a:srgbClr val="3A7A49"/>
            </a:solidFill>
            <a:tailEnd type="arrow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228184" y="1484784"/>
            <a:ext cx="207341" cy="648072"/>
          </a:xfrm>
          <a:prstGeom prst="straightConnector1">
            <a:avLst/>
          </a:prstGeom>
          <a:ln w="38100">
            <a:solidFill>
              <a:srgbClr val="7B1513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518037" y="260648"/>
            <a:ext cx="35656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00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7"/>
              </a:rPr>
              <a:t>Web-</a:t>
            </a:r>
            <a:r>
              <a:rPr lang="uk-UA" sz="3000" b="1" dirty="0" smtClean="0">
                <a:solidFill>
                  <a:srgbClr val="0000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hlinkClick r:id="rId7"/>
              </a:rPr>
              <a:t>сайт НТБ ВНТУ</a:t>
            </a:r>
            <a:endParaRPr lang="ru-RU" sz="3000" b="1" dirty="0">
              <a:solidFill>
                <a:srgbClr val="0000B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5724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2050" name="Picture 2" descr="C:\Users\User\Desktop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3952"/>
            <a:ext cx="8784976" cy="6590096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4088" y="163862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00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Web-</a:t>
            </a:r>
            <a:r>
              <a:rPr lang="uk-UA" sz="3000" b="1" dirty="0" smtClean="0">
                <a:solidFill>
                  <a:srgbClr val="0000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 НТБ ВНТУ</a:t>
            </a:r>
          </a:p>
          <a:p>
            <a:r>
              <a:rPr lang="uk-UA" sz="2600" b="1" dirty="0" smtClean="0">
                <a:solidFill>
                  <a:srgbClr val="0000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На допомогу науковцю</a:t>
            </a:r>
            <a:endParaRPr lang="ru-RU" sz="2600" b="1" dirty="0">
              <a:solidFill>
                <a:srgbClr val="0000B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User\Desktop\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2163528" cy="3744416"/>
          </a:xfrm>
          <a:prstGeom prst="rect">
            <a:avLst/>
          </a:prstGeom>
          <a:noFill/>
          <a:ln w="28575">
            <a:solidFill>
              <a:srgbClr val="7B1513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>
            <a:off x="2123728" y="1484784"/>
            <a:ext cx="648072" cy="1008112"/>
          </a:xfrm>
          <a:prstGeom prst="straightConnector1">
            <a:avLst/>
          </a:prstGeom>
          <a:ln w="38100">
            <a:solidFill>
              <a:srgbClr val="7B1513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8990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3076" name="Picture 4" descr="C:\Users\User\Desktop\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920880" cy="567160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00636"/>
            <a:ext cx="2524993" cy="1721924"/>
          </a:xfrm>
          <a:prstGeom prst="rect">
            <a:avLst/>
          </a:prstGeom>
          <a:ln w="28575">
            <a:solidFill>
              <a:schemeClr val="accent5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3074" name="Picture 2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682" y="5000636"/>
            <a:ext cx="2433442" cy="1695422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3432652" y="6326726"/>
            <a:ext cx="254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uk-UA" b="1" dirty="0" smtClean="0">
                <a:solidFill>
                  <a:schemeClr val="accent1">
                    <a:lumMod val="50000"/>
                  </a:schemeClr>
                </a:solidFill>
              </a:rPr>
              <a:t>таном на 17.03.2018 р.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33835" y="908720"/>
            <a:ext cx="35073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0000BC"/>
                </a:solidFill>
                <a:latin typeface="+mj-lt"/>
                <a:hlinkClick r:id="rId8"/>
              </a:rPr>
              <a:t>Т</a:t>
            </a:r>
            <a:r>
              <a:rPr lang="ru-RU" sz="4000" b="1" dirty="0" smtClean="0">
                <a:solidFill>
                  <a:srgbClr val="0000BC"/>
                </a:solidFill>
                <a:latin typeface="+mj-lt"/>
                <a:hlinkClick r:id="rId8"/>
              </a:rPr>
              <a:t>оп</a:t>
            </a:r>
            <a:r>
              <a:rPr lang="uk-UA" sz="4000" b="1" dirty="0" smtClean="0">
                <a:solidFill>
                  <a:srgbClr val="0000BC"/>
                </a:solidFill>
                <a:latin typeface="+mj-lt"/>
                <a:hlinkClick r:id="rId8"/>
              </a:rPr>
              <a:t>-10 </a:t>
            </a:r>
            <a:r>
              <a:rPr lang="en-US" sz="4000" b="1" dirty="0" smtClean="0">
                <a:solidFill>
                  <a:srgbClr val="0000BC"/>
                </a:solidFill>
                <a:latin typeface="+mj-lt"/>
                <a:hlinkClick r:id="rId8"/>
              </a:rPr>
              <a:t>IR VNTU</a:t>
            </a:r>
            <a:endParaRPr lang="ru-RU" sz="4000" b="1" dirty="0">
              <a:solidFill>
                <a:srgbClr val="0000BC"/>
              </a:solidFill>
              <a:latin typeface="+mj-lt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95470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4104" name="Picture 8" descr="C:\Users\User\Desktop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552728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5004048" y="3573016"/>
            <a:ext cx="1080120" cy="1435375"/>
          </a:xfrm>
          <a:prstGeom prst="straightConnector1">
            <a:avLst/>
          </a:prstGeom>
          <a:ln w="38100">
            <a:solidFill>
              <a:srgbClr val="7B151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H="1">
            <a:off x="2725838" y="4797152"/>
            <a:ext cx="838050" cy="1080120"/>
          </a:xfrm>
          <a:prstGeom prst="straightConnector1">
            <a:avLst/>
          </a:prstGeom>
          <a:ln w="38100">
            <a:solidFill>
              <a:srgbClr val="B219F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 descr="C:\Users\User\Desktop\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008391"/>
            <a:ext cx="1935863" cy="1440160"/>
          </a:xfrm>
          <a:prstGeom prst="rect">
            <a:avLst/>
          </a:prstGeom>
          <a:noFill/>
          <a:ln w="28575">
            <a:solidFill>
              <a:srgbClr val="7B1513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365104"/>
            <a:ext cx="1466206" cy="2082965"/>
          </a:xfrm>
          <a:prstGeom prst="rect">
            <a:avLst/>
          </a:prstGeom>
          <a:noFill/>
          <a:ln w="28575">
            <a:solidFill>
              <a:srgbClr val="B219F7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1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8849" y="1340768"/>
            <a:ext cx="725319" cy="973236"/>
          </a:xfrm>
          <a:prstGeom prst="rect">
            <a:avLst/>
          </a:prstGeom>
          <a:noFill/>
          <a:ln w="19050">
            <a:solidFill>
              <a:srgbClr val="B6F6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1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2404" y="1484784"/>
            <a:ext cx="705820" cy="993403"/>
          </a:xfrm>
          <a:prstGeom prst="rect">
            <a:avLst/>
          </a:prstGeom>
          <a:noFill/>
          <a:ln w="19050">
            <a:solidFill>
              <a:srgbClr val="B6F6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User\Desktop\1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4027" y="1700807"/>
            <a:ext cx="720079" cy="1029621"/>
          </a:xfrm>
          <a:prstGeom prst="rect">
            <a:avLst/>
          </a:prstGeom>
          <a:noFill/>
          <a:ln w="19050">
            <a:solidFill>
              <a:srgbClr val="B6F6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5220072" y="2478188"/>
            <a:ext cx="662332" cy="734788"/>
          </a:xfrm>
          <a:prstGeom prst="straightConnector1">
            <a:avLst/>
          </a:prstGeom>
          <a:ln w="38100">
            <a:solidFill>
              <a:srgbClr val="B6F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06395" y="838453"/>
            <a:ext cx="281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0000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Видання</a:t>
            </a:r>
            <a:r>
              <a:rPr lang="ru-RU" sz="3600" b="1" dirty="0" smtClean="0">
                <a:solidFill>
                  <a:srgbClr val="0000B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НТБ</a:t>
            </a:r>
            <a:endParaRPr lang="ru-RU" sz="3600" b="1" dirty="0">
              <a:solidFill>
                <a:srgbClr val="0000B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05781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6150" name="Picture 6" descr="C:\Users\User\Desktop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289" y="927827"/>
            <a:ext cx="1947745" cy="2644049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0000" endPos="30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127000" contourW="19050">
            <a:bevelT w="13970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User\Desktop\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3929066"/>
            <a:ext cx="1928826" cy="263607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0000" endPos="30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635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User\Desktop\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56" y="928670"/>
            <a:ext cx="2016675" cy="2714644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0000" endPos="30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08" y="3929066"/>
            <a:ext cx="1732182" cy="262506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0000" endPos="30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1016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C:\Users\User\Desktop\9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554" y="928670"/>
            <a:ext cx="2014798" cy="2668351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0000" endPos="30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635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User\Desktop\6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44" y="3929066"/>
            <a:ext cx="1953134" cy="275908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0000" endPos="30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127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4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6" y="3929066"/>
            <a:ext cx="1873327" cy="2669412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0000" endPos="30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12065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3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000108"/>
            <a:ext cx="1848838" cy="259578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0000" endPos="30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127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46544" y="-142900"/>
            <a:ext cx="709745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5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Електронні видання </a:t>
            </a:r>
            <a:r>
              <a:rPr lang="uk-UA" sz="3500" b="1" spc="3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УкрІНТЕІ</a:t>
            </a:r>
            <a:r>
              <a:rPr lang="uk-UA" sz="35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algn="r"/>
            <a:r>
              <a:rPr lang="uk-UA" sz="35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фондах НТБ ВНТУ</a:t>
            </a:r>
            <a:endParaRPr lang="ru-RU" sz="3500" b="1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215082"/>
            <a:ext cx="9144000" cy="646331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x-none" smtClean="0"/>
              <a:t>До ресурсів, які використовують науковці, бібліотекою передплачені електронні видання УкрІНТЕІ. Зареєстровані користувачі можуть скористатися інформацією в онлайн режимі.</a:t>
            </a:r>
            <a:endParaRPr lang="uk-UA" dirty="0"/>
          </a:p>
        </p:txBody>
      </p:sp>
      <p:pic>
        <p:nvPicPr>
          <p:cNvPr id="6147" name="Picture 3" descr="C:\Users\User\Desktop\2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1000109"/>
            <a:ext cx="2015709" cy="2571767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0000" endPos="30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4445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57418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8194" name="Picture 2" descr="C:\Users\User\Desktop\Спецвид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411" y="892604"/>
            <a:ext cx="7190435" cy="484913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0009" y="658537"/>
            <a:ext cx="2983043" cy="265863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User\Desktop\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1150" y="4005064"/>
            <a:ext cx="2992881" cy="247758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16632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Допомога у пошуку наукової інформації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11760" y="5589240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7B1513"/>
                </a:solidFill>
              </a:rPr>
              <a:t>патентів, ДСТУ, ДБН, періодичних та реферативних журналів, дисертацій</a:t>
            </a:r>
            <a:endParaRPr lang="ru-RU" sz="2400" b="1" dirty="0">
              <a:solidFill>
                <a:srgbClr val="7B1513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44856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7172" name="Picture 4" descr="C:\Users\User\Desktop\ВРІ ДОК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174" y="192828"/>
            <a:ext cx="5913026" cy="6472343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ВРІ ДОК 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24" y="2071678"/>
            <a:ext cx="4539685" cy="2900783"/>
          </a:xfrm>
          <a:prstGeom prst="rect">
            <a:avLst/>
          </a:prstGeom>
          <a:noFill/>
          <a:ln w="19050">
            <a:solidFill>
              <a:srgbClr val="0000BC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72200" y="0"/>
            <a:ext cx="2771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Система </a:t>
            </a:r>
          </a:p>
          <a:p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ДОК і ВРІ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5286388"/>
            <a:ext cx="8786874" cy="144655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200" dirty="0" smtClean="0"/>
              <a:t>Доступ до електронних інформаційних ресурсів, просування та забезпечення доступності їх змісту здійснюється крізь диференційні форми обслуговування у рамках індивідуального розповсюдження інформації  і диференційного обслуговування керівників університету.</a:t>
            </a:r>
            <a:endParaRPr lang="uk-UA" sz="22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26527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23084" y="-17634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9219" name="Picture 3" descr="C:\Users\User\Desktop\IMGP38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9730"/>
            <a:ext cx="3167941" cy="237595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C:\Users\User\Desktop\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6051" y="48842"/>
            <a:ext cx="4296127" cy="241120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C:\Users\User\Desktop\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0857" y="275990"/>
            <a:ext cx="3728677" cy="279650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C:\Users\User\Desktop\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6075" y="134791"/>
            <a:ext cx="1647547" cy="293469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User\Desktop\20161018_15221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0610" y="4248427"/>
            <a:ext cx="2903012" cy="217725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User\Desktop\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8152" y="1824818"/>
            <a:ext cx="1750882" cy="233524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C:\Users\User\Desktop\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1457" y="2204864"/>
            <a:ext cx="1682609" cy="224418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C:\Users\User\Desktop\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432610"/>
            <a:ext cx="3145662" cy="235924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75433" y="2534203"/>
            <a:ext cx="28753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День бібліотеки на факультеті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24860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10242" name="Picture 2" descr="C:\Users\User\Desktop\2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9706" y="5085"/>
            <a:ext cx="3433608" cy="234379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1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378844"/>
            <a:ext cx="3448222" cy="221575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User\Desktop\3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2740" y="3717032"/>
            <a:ext cx="3209457" cy="204979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>
              <a:rot lat="1200000" lon="2067641" rev="21425485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User\Desktop\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6006" y="522848"/>
            <a:ext cx="2672458" cy="300439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>
              <a:rot lat="0" lon="2067641" rev="21425485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User\Desktop\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8021" y="1052736"/>
            <a:ext cx="3875925" cy="194461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>
              <a:rot lat="0" lon="18963666" rev="213211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User\Desktop\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527" y="3429000"/>
            <a:ext cx="3672407" cy="197391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>
              <a:rot lat="600000" lon="18963666" rev="213211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39773" y="2454022"/>
            <a:ext cx="3143541" cy="1924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День аспіранта в бібліотеці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21795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1027" name="Picture 3" descr="C:\Users\user307\Desktop\ND1fY (1).gif"/>
          <p:cNvPicPr>
            <a:picLocks noChangeAspect="1" noChangeArrowheads="1" noCrop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6715140" y="1428736"/>
            <a:ext cx="2227063" cy="1571636"/>
          </a:xfrm>
          <a:prstGeom prst="rect">
            <a:avLst/>
          </a:prstGeom>
          <a:noFill/>
          <a:ln>
            <a:solidFill>
              <a:srgbClr val="9966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" name="Picture 2" descr="C:\Users\user307\Desktop\ntb-logo-small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85721" y="3643314"/>
            <a:ext cx="2158172" cy="1366842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2" name="Picture 8" descr="C:\Users\user307\Desktop\Логотипы НТБ ВНТУ\logo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14290"/>
            <a:ext cx="1007711" cy="1000132"/>
          </a:xfrm>
          <a:prstGeom prst="rect">
            <a:avLst/>
          </a:prstGeom>
          <a:noFill/>
          <a:ln>
            <a:solidFill>
              <a:srgbClr val="9966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1" name="TextBox 10"/>
          <p:cNvSpPr txBox="1"/>
          <p:nvPr/>
        </p:nvSpPr>
        <p:spPr>
          <a:xfrm>
            <a:off x="1357290" y="214291"/>
            <a:ext cx="7786710" cy="8309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Сучасни</a:t>
            </a:r>
            <a:r>
              <a:rPr lang="uk-UA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й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європейськи</a:t>
            </a:r>
            <a:r>
              <a:rPr lang="uk-UA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й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університет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потужним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науковим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потенціалом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який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дає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якісну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освіту</a:t>
            </a:r>
            <a:endParaRPr lang="uk-UA" sz="2400" b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357299"/>
            <a:ext cx="6715141" cy="212365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r"/>
            <a:r>
              <a:rPr lang="uk-UA" sz="22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Забезпечення доступності документів, інформації, знань для ефективного розвитку освітньої та наукової діяльності на основі максимально повного задоволення інформаційних потреб науковців, викладачів і студентів</a:t>
            </a:r>
            <a:endParaRPr lang="uk-UA" sz="22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8925" y="3643315"/>
            <a:ext cx="6215075" cy="120032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забезпечує широкий спектр послуг, впроваджує інноваційні технології, нові форми і методи роботи</a:t>
            </a:r>
            <a:endParaRPr lang="uk-UA" sz="24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71738" y="5429264"/>
            <a:ext cx="5214975" cy="120032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r"/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залежать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якість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підготовки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кадрів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ефективність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дослідницької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роботи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вишу</a:t>
            </a:r>
            <a:endParaRPr lang="uk-UA" sz="2400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rot="16200000" flipH="1">
            <a:off x="2536018" y="4750603"/>
            <a:ext cx="785818" cy="714380"/>
          </a:xfrm>
          <a:prstGeom prst="straightConnector1">
            <a:avLst/>
          </a:prstGeom>
          <a:ln w="101600" cap="rnd" cmpd="sng">
            <a:solidFill>
              <a:srgbClr val="996600"/>
            </a:solidFill>
            <a:round/>
            <a:headEnd type="none"/>
            <a:tailEnd type="stealth" w="lg" len="lg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8" descr="C:\Users\user307\Desktop\Логотипы НТБ ВНТУ\logo.gif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7890492" y="5597919"/>
            <a:ext cx="1007711" cy="1000132"/>
          </a:xfrm>
          <a:prstGeom prst="rect">
            <a:avLst/>
          </a:prstGeom>
          <a:noFill/>
          <a:ln>
            <a:solidFill>
              <a:srgbClr val="9966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3" name="TextBox 42"/>
          <p:cNvSpPr txBox="1"/>
          <p:nvPr/>
        </p:nvSpPr>
        <p:spPr>
          <a:xfrm>
            <a:off x="6715142" y="2571744"/>
            <a:ext cx="2302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A128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МІСІЯ БІБЛІОТЕКИ</a:t>
            </a:r>
            <a:endParaRPr lang="uk-UA" b="1" dirty="0">
              <a:solidFill>
                <a:srgbClr val="A1281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953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sp>
        <p:nvSpPr>
          <p:cNvPr id="2" name="TextBox 1"/>
          <p:cNvSpPr txBox="1"/>
          <p:nvPr/>
        </p:nvSpPr>
        <p:spPr>
          <a:xfrm>
            <a:off x="263473" y="23162"/>
            <a:ext cx="86409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План НТБ </a:t>
            </a:r>
            <a:r>
              <a:rPr lang="uk-UA" sz="4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—</a:t>
            </a:r>
            <a:r>
              <a:rPr lang="uk-UA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День</a:t>
            </a:r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дипломника в бібліотеці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268" name="Picture 4" descr="C:\Users\User\Desktop\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4977" y="746437"/>
            <a:ext cx="2485972" cy="176504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02391" y="1418967"/>
            <a:ext cx="5629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Академічна доброчесність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269" name="Picture 5" descr="C:\Users\User\Desktop\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9489" y="2708920"/>
            <a:ext cx="4484136" cy="336915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F:\Конференція ВНМУ 20,03,18\ВНМУ\17_01_201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7963" y="2194254"/>
            <a:ext cx="3352008" cy="3562906"/>
          </a:xfrm>
          <a:prstGeom prst="rect">
            <a:avLst/>
          </a:prstGeom>
          <a:noFill/>
          <a:ln w="190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F:\Конференція ВНМУ 20,03,18\ВНМУ\17_01_2018_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49" y="2511477"/>
            <a:ext cx="1575260" cy="157526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5165" y="5477908"/>
            <a:ext cx="8828648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400" dirty="0"/>
              <a:t>Бібліотека ВНТУ як осередок доступу до інформаційних потоків розповсюджує та популяризує правила та чесноти академічної доброчесності та спонукає дотримуватися їх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0789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531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12290" name="Picture 2" descr="C:\Users\User\Desktop\downloa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353"/>
            <a:ext cx="4029075" cy="1133475"/>
          </a:xfrm>
          <a:prstGeom prst="rect">
            <a:avLst/>
          </a:prstGeom>
          <a:noFill/>
          <a:ln w="28575">
            <a:solidFill>
              <a:srgbClr val="FF99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2596470"/>
            <a:ext cx="6381890" cy="2677656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К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онсультації 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на теми: «Міжнародні </a:t>
            </a:r>
            <a:r>
              <a:rPr lang="uk-UA" sz="2400" dirty="0" err="1">
                <a:solidFill>
                  <a:schemeClr val="bg2">
                    <a:lumMod val="10000"/>
                  </a:schemeClr>
                </a:solidFill>
              </a:rPr>
              <a:t>наукометричні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 бази даних та індекси 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цитування», 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«Як отримати повні тексти з авторитетних журналів без використання «піратських платформ», «Авторське право в 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Україні», 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«Соціальні мережі для науковців», «Сучасні системи ідентифікації науковця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»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010" y="5611892"/>
            <a:ext cx="8786874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Т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ренінги 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із </a:t>
            </a:r>
            <a:r>
              <a:rPr lang="uk-UA" sz="2400" dirty="0" err="1">
                <a:solidFill>
                  <a:schemeClr val="bg2">
                    <a:lumMod val="10000"/>
                  </a:schemeClr>
                </a:solidFill>
              </a:rPr>
              <a:t>самоархівування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 та швидкої публікації праць в </a:t>
            </a:r>
            <a:r>
              <a:rPr lang="uk-UA" sz="2400" dirty="0" err="1">
                <a:solidFill>
                  <a:schemeClr val="bg2">
                    <a:lumMod val="10000"/>
                  </a:schemeClr>
                </a:solidFill>
              </a:rPr>
              <a:t>репозитарії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 за допомогою системи підтримки </a:t>
            </a:r>
            <a:r>
              <a:rPr lang="uk-UA" sz="2400">
                <a:solidFill>
                  <a:schemeClr val="bg2">
                    <a:lumMod val="10000"/>
                  </a:schemeClr>
                </a:solidFill>
              </a:rPr>
              <a:t>навчального </a:t>
            </a:r>
            <a:r>
              <a:rPr lang="uk-UA" sz="2400" smtClean="0">
                <a:solidFill>
                  <a:schemeClr val="bg2">
                    <a:lumMod val="10000"/>
                  </a:schemeClr>
                </a:solidFill>
              </a:rPr>
              <a:t>процесу </a:t>
            </a:r>
            <a:r>
              <a:rPr lang="uk-UA" sz="2400" dirty="0" err="1">
                <a:solidFill>
                  <a:schemeClr val="bg2">
                    <a:lumMod val="10000"/>
                  </a:schemeClr>
                </a:solidFill>
              </a:rPr>
              <a:t>JetIQ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200420"/>
            <a:ext cx="48523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Тиждень відкритого доступу в НТБ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910941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01882"/>
            <a:ext cx="9036496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Л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екція-презентація 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на тему «Відкритий доступ до науки: від історії до сьогодення»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2293" name="Рисунок 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1450" y="2492896"/>
            <a:ext cx="3195046" cy="238646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>
              <a:rot lat="487347" lon="2400000" rev="2159400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9752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5" name="Picture 2" descr="C:\Users\User\Desktop\downloa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98354"/>
            <a:ext cx="2232248" cy="627985"/>
          </a:xfrm>
          <a:prstGeom prst="rect">
            <a:avLst/>
          </a:prstGeom>
          <a:noFill/>
          <a:ln w="28575">
            <a:solidFill>
              <a:srgbClr val="FF99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38260" y="928670"/>
            <a:ext cx="7005740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С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творення 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сторінок відомих авторів-науковців ВНТУ 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у </a:t>
            </a:r>
            <a:r>
              <a:rPr lang="uk-UA" sz="2400" dirty="0" err="1">
                <a:solidFill>
                  <a:schemeClr val="bg2">
                    <a:lumMod val="10000"/>
                  </a:schemeClr>
                </a:solidFill>
              </a:rPr>
              <a:t>Вікіпедії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 з посиланнями на праці автора у відкритому доступі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246225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6" name="Picture 4" descr="C:\Users\User\Desktop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465638"/>
            <a:ext cx="1543050" cy="2392362"/>
          </a:xfrm>
          <a:prstGeom prst="rect">
            <a:avLst/>
          </a:prstGeom>
          <a:noFill/>
          <a:ln>
            <a:solidFill>
              <a:srgbClr val="CC99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User\Desktop\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712876"/>
            <a:ext cx="2131817" cy="2332512"/>
          </a:xfrm>
          <a:prstGeom prst="rect">
            <a:avLst/>
          </a:prstGeom>
          <a:noFill/>
          <a:ln>
            <a:solidFill>
              <a:srgbClr val="CC9900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631485"/>
            <a:ext cx="6912768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Реєстрація співробітників НТБ на сторінці Тижня Відкритого доступу у </a:t>
            </a: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  <a:hlinkClick r:id="rId6"/>
              </a:rPr>
              <a:t>групі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hlinkClick r:id="rId6"/>
              </a:rPr>
              <a:t>Open Access Ukraine</a:t>
            </a:r>
            <a:endParaRPr lang="uk-UA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endParaRPr lang="en-US" sz="2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3317" name="Picture 5" descr="C:\Users\User\Desktop\1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561" y="1700808"/>
            <a:ext cx="1806144" cy="2189351"/>
          </a:xfrm>
          <a:prstGeom prst="rect">
            <a:avLst/>
          </a:prstGeom>
          <a:noFill/>
          <a:ln>
            <a:solidFill>
              <a:srgbClr val="CC99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User\Desktop\1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1284" y="2147631"/>
            <a:ext cx="1780876" cy="1972742"/>
          </a:xfrm>
          <a:prstGeom prst="rect">
            <a:avLst/>
          </a:prstGeom>
          <a:noFill/>
          <a:ln>
            <a:solidFill>
              <a:srgbClr val="CC99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C:\Users\User\Desktop\1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1482" y="3134002"/>
            <a:ext cx="2010996" cy="2339191"/>
          </a:xfrm>
          <a:prstGeom prst="rect">
            <a:avLst/>
          </a:prstGeom>
          <a:noFill/>
          <a:ln>
            <a:solidFill>
              <a:srgbClr val="CC99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C:\Users\User\Desktop\10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426" y="2733929"/>
            <a:ext cx="1696637" cy="2145203"/>
          </a:xfrm>
          <a:prstGeom prst="rect">
            <a:avLst/>
          </a:prstGeom>
          <a:noFill/>
          <a:ln>
            <a:solidFill>
              <a:srgbClr val="CC99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365278" y="0"/>
            <a:ext cx="57787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Тиждень відкритого доступу в НТБ</a:t>
            </a:r>
            <a:endParaRPr lang="ru-RU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7501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sp>
        <p:nvSpPr>
          <p:cNvPr id="11" name="TextBox 10"/>
          <p:cNvSpPr txBox="1"/>
          <p:nvPr/>
        </p:nvSpPr>
        <p:spPr>
          <a:xfrm>
            <a:off x="1214414" y="0"/>
            <a:ext cx="72074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НТБ ВНТУ </a:t>
            </a:r>
            <a:r>
              <a:rPr lang="uk-UA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вікімарафонить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6" name="Picture 2" descr="C:\Users\user307\Desktop\downloa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"/>
            <a:ext cx="857256" cy="90811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lumMod val="75000"/>
                <a:alpha val="6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7" name="Picture 3" descr="C:\Users\user307\Desktop\downlo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01091" y="0"/>
            <a:ext cx="642910" cy="91079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0" name="Picture 6" descr="C:\Users\user307\Desktop\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60920" y="928670"/>
            <a:ext cx="4683080" cy="3214686"/>
          </a:xfrm>
          <a:prstGeom prst="rect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</p:pic>
      <p:pic>
        <p:nvPicPr>
          <p:cNvPr id="1031" name="Picture 7" descr="C:\Users\user307\Desktop\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8775" y="2285992"/>
            <a:ext cx="1065225" cy="162695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2" name="Picture 8" descr="D:\Temp\Вікі\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14346" y="1000108"/>
            <a:ext cx="3695864" cy="2447910"/>
          </a:xfrm>
          <a:prstGeom prst="rect">
            <a:avLst/>
          </a:prstGeom>
          <a:noFill/>
          <a:scene3d>
            <a:camera prst="perspectiveContrastingRightFacing">
              <a:rot lat="0" lon="18963666" rev="213211"/>
            </a:camera>
            <a:lightRig rig="threePt" dir="t"/>
          </a:scene3d>
        </p:spPr>
      </p:pic>
      <p:sp>
        <p:nvSpPr>
          <p:cNvPr id="3" name="TextBox 2"/>
          <p:cNvSpPr txBox="1"/>
          <p:nvPr/>
        </p:nvSpPr>
        <p:spPr>
          <a:xfrm>
            <a:off x="214282" y="5657671"/>
            <a:ext cx="8715436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dirty="0" smtClean="0"/>
              <a:t>В січні 2018 року українська </a:t>
            </a:r>
            <a:r>
              <a:rPr lang="uk-UA" dirty="0" err="1" smtClean="0"/>
              <a:t>Вікіпедія</a:t>
            </a:r>
            <a:r>
              <a:rPr lang="uk-UA" dirty="0" smtClean="0"/>
              <a:t> святкувала  14-річчя від часу створення першої статті. З цієї нагоди Громадською організацією "</a:t>
            </a:r>
            <a:r>
              <a:rPr lang="uk-UA" dirty="0" err="1" smtClean="0"/>
              <a:t>Вікімедіа</a:t>
            </a:r>
            <a:r>
              <a:rPr lang="uk-UA" dirty="0" smtClean="0"/>
              <a:t> </a:t>
            </a:r>
            <a:r>
              <a:rPr lang="uk-UA" dirty="0" err="1" smtClean="0"/>
              <a:t>Україна“</a:t>
            </a:r>
            <a:r>
              <a:rPr lang="uk-UA" dirty="0" smtClean="0"/>
              <a:t> було  проведено </a:t>
            </a:r>
            <a:r>
              <a:rPr lang="uk-UA" dirty="0" err="1" smtClean="0"/>
              <a:t>Вікімарафон</a:t>
            </a:r>
            <a:r>
              <a:rPr lang="uk-UA" dirty="0" smtClean="0"/>
              <a:t> з написання нових статей до української </a:t>
            </a:r>
            <a:r>
              <a:rPr lang="uk-UA" dirty="0" err="1" smtClean="0"/>
              <a:t>Вікіпедії</a:t>
            </a:r>
            <a:r>
              <a:rPr lang="uk-UA" dirty="0" smtClean="0"/>
              <a:t>, в якому взяли участь працівники НТБ. Створено сторінку бібліотеки ВНТУ та відредаговано сторінку ВНТУ</a:t>
            </a:r>
            <a:endParaRPr lang="uk-UA" dirty="0"/>
          </a:p>
        </p:txBody>
      </p:sp>
      <p:pic>
        <p:nvPicPr>
          <p:cNvPr id="1035" name="Picture 11" descr="C:\Users\user307\Desktop\2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86116" y="2143116"/>
            <a:ext cx="4459004" cy="3286114"/>
          </a:xfrm>
          <a:prstGeom prst="rect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</p:spPr>
      </p:pic>
      <p:pic>
        <p:nvPicPr>
          <p:cNvPr id="1029" name="Picture 5" descr="C:\Users\user307\Desktop\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86578" y="3214686"/>
            <a:ext cx="870334" cy="21319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33" name="Picture 9" descr="D:\Temp\Вікі\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728" y="3286124"/>
            <a:ext cx="3209650" cy="2125872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</p:pic>
      <p:pic>
        <p:nvPicPr>
          <p:cNvPr id="1034" name="Picture 10" descr="D:\Temp\Вікі\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58082" y="4309594"/>
            <a:ext cx="1785918" cy="1332352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7501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6425" y="227599"/>
            <a:ext cx="2613766" cy="2209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123" name="Picture 3" descr="C:\Users\User\Desktop\2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7253" y="2562427"/>
            <a:ext cx="2477850" cy="206281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2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0382" y="2303949"/>
            <a:ext cx="2835467" cy="21266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>
              <a:rot lat="0" lon="18963666" rev="213211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2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36316" y="4149080"/>
            <a:ext cx="3029902" cy="227242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User\Desktop\2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840"/>
            <a:ext cx="2750351" cy="206276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>
              <a:rot lat="0" lon="18963666" rev="213211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User\Desktop\2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6568" y="4846143"/>
            <a:ext cx="2468535" cy="203654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Users\User\Desktop\2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1830" y="1449797"/>
            <a:ext cx="2177549" cy="290430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User\Desktop\27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5085" y="38840"/>
            <a:ext cx="3286764" cy="244042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C:\Users\User\Desktop\30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25196"/>
            <a:ext cx="2879130" cy="215934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>
              <a:rot lat="0" lon="18963666" rev="213211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60571" y="6113206"/>
            <a:ext cx="17727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rgbClr val="EF1D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ВНТУ</a:t>
            </a:r>
            <a:endParaRPr lang="ru-RU" sz="3200" b="1" dirty="0">
              <a:solidFill>
                <a:srgbClr val="EF1D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79961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5" name="Picture 5" descr="E:\Відкритий доступ 2017\логотипи відкритий доступ\НТБ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8508" y="38167"/>
            <a:ext cx="2953059" cy="3771799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9313"/>
            <a:ext cx="4737637" cy="5366915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Відкритий доступ 2017\логотипи відкритий доступ\Склад репо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0855" y="3602046"/>
            <a:ext cx="4224578" cy="3045825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0" y="7430"/>
            <a:ext cx="5652120" cy="126188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3800" b="1" dirty="0" smtClean="0">
                <a:solidFill>
                  <a:srgbClr val="336600"/>
                </a:solidFill>
                <a:latin typeface="+mj-lt"/>
                <a:cs typeface="Arial" panose="020B0604020202020204" pitchFamily="34" charset="0"/>
                <a:hlinkClick r:id="rId6"/>
              </a:rPr>
              <a:t>ІНСТИТУЦІЙНИЙ РЕПОЗИТАРІЙ ВНТУ</a:t>
            </a:r>
            <a:endParaRPr lang="en-US" sz="3800" b="1" dirty="0" smtClean="0">
              <a:solidFill>
                <a:srgbClr val="3366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-5502" y="4377088"/>
            <a:ext cx="4815858" cy="224676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Місія </a:t>
            </a:r>
            <a:r>
              <a:rPr lang="en-US" sz="2000" dirty="0" smtClean="0"/>
              <a:t>IR VNTU</a:t>
            </a:r>
            <a:r>
              <a:rPr lang="ru-RU" sz="2000" dirty="0" smtClean="0"/>
              <a:t> – </a:t>
            </a:r>
            <a:r>
              <a:rPr lang="uk-UA" sz="2000" dirty="0" smtClean="0"/>
              <a:t>популяризація </a:t>
            </a:r>
            <a:r>
              <a:rPr lang="uk-UA" sz="2000" dirty="0"/>
              <a:t>наукових здобутків університетської </a:t>
            </a:r>
            <a:r>
              <a:rPr lang="uk-UA" sz="2000" dirty="0" smtClean="0"/>
              <a:t>спільноти, </a:t>
            </a:r>
            <a:r>
              <a:rPr lang="uk-UA" sz="2000" dirty="0"/>
              <a:t>підвищення рейтингу університету через зростання рівня </a:t>
            </a:r>
            <a:r>
              <a:rPr lang="uk-UA" sz="2000" dirty="0" err="1"/>
              <a:t>цитованості</a:t>
            </a:r>
            <a:r>
              <a:rPr lang="uk-UA" sz="2000" dirty="0"/>
              <a:t> наукових праць шляхом забезпечення вільного довготривалого та надійного доступу до них через Інтернет. 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88469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sp>
        <p:nvSpPr>
          <p:cNvPr id="6" name="TextBox 5"/>
          <p:cNvSpPr txBox="1"/>
          <p:nvPr/>
        </p:nvSpPr>
        <p:spPr>
          <a:xfrm>
            <a:off x="0" y="1007465"/>
            <a:ext cx="8254098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b="1" dirty="0"/>
              <a:t>Є</a:t>
            </a:r>
            <a:r>
              <a:rPr lang="uk-UA" sz="2400" dirty="0" smtClean="0"/>
              <a:t>диний </a:t>
            </a:r>
            <a:r>
              <a:rPr lang="uk-UA" sz="2400" dirty="0"/>
              <a:t>електронний ресурс ВНТУ зареєстрований в 7 міжнародних БД, в яких завантажена стаття індексується протягом 4-7 днів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62110" y="2413619"/>
            <a:ext cx="6381890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/>
              <a:t>IR VNTU </a:t>
            </a:r>
            <a:r>
              <a:rPr lang="uk-UA" sz="2400" dirty="0" smtClean="0"/>
              <a:t>присвоєно </a:t>
            </a:r>
            <a:r>
              <a:rPr lang="uk-UA" sz="2400" dirty="0"/>
              <a:t>Міжнародний стандартний номер серійного видання ISSN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992" y="3440243"/>
            <a:ext cx="9073008" cy="156966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dirty="0"/>
              <a:t>ВНТУ, розвиваючи Інституційний </a:t>
            </a:r>
            <a:r>
              <a:rPr lang="uk-UA" sz="2400" dirty="0" err="1"/>
              <a:t>репозитарій</a:t>
            </a:r>
            <a:r>
              <a:rPr lang="uk-UA" sz="2400" dirty="0"/>
              <a:t> , став партнером проекту «Електронна бібліотека України: створення Центрів знань в університетах України» та Консорціуму e-VERUM і, як результат, – доступи до міжнародних наукових БД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5518" y="5373215"/>
            <a:ext cx="8503377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dirty="0"/>
              <a:t>для вчених університету – велика можливість грантової підтримки, тому що результати наукових досліджень через </a:t>
            </a:r>
            <a:r>
              <a:rPr lang="uk-UA" sz="2400" dirty="0" err="1"/>
              <a:t>репозитарій</a:t>
            </a:r>
            <a:r>
              <a:rPr lang="uk-UA" sz="2400" dirty="0"/>
              <a:t> доступні світовій науковій </a:t>
            </a:r>
            <a:r>
              <a:rPr lang="uk-UA" sz="2400" dirty="0" smtClean="0"/>
              <a:t>спільноті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User\Desktop\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175"/>
            <a:ext cx="4257675" cy="914400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68160" y="-172828"/>
            <a:ext cx="49311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Вигоди від реалізації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IR VNTU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45919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5" name="Picture 2" descr="C:\Users\User\Desktop\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175"/>
            <a:ext cx="4257675" cy="914400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7584" y="3717032"/>
            <a:ext cx="8271679" cy="156966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dirty="0"/>
              <a:t>створення Інституційного </a:t>
            </a:r>
            <a:r>
              <a:rPr lang="uk-UA" sz="2400" dirty="0" err="1"/>
              <a:t>репозитарію</a:t>
            </a:r>
            <a:r>
              <a:rPr lang="uk-UA" sz="2400" dirty="0"/>
              <a:t> сприяє реформуванню системи наукової комунікації університету, підвищення якості університету, його значимості і, тим самим, статусу та суспільного значення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211" y="5733256"/>
            <a:ext cx="8136375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dirty="0"/>
              <a:t>розвиток Інституційного </a:t>
            </a:r>
            <a:r>
              <a:rPr lang="uk-UA" sz="2400" dirty="0" err="1"/>
              <a:t>репозитарію</a:t>
            </a:r>
            <a:r>
              <a:rPr lang="uk-UA" sz="2400" dirty="0"/>
              <a:t> є </a:t>
            </a:r>
            <a:r>
              <a:rPr lang="uk-UA" sz="2400" dirty="0" err="1"/>
              <a:t>малобюджетним</a:t>
            </a:r>
            <a:r>
              <a:rPr lang="uk-UA" sz="2400" dirty="0"/>
              <a:t> проектом, який не потребує великих фінансових затрат 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098" name="Picture 2" descr="C:\Users\User\Desktop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19526" y="1150611"/>
            <a:ext cx="3624016" cy="2461267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658" y="1460112"/>
            <a:ext cx="5405424" cy="156966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uk-UA" sz="2400" dirty="0"/>
              <a:t>розвиток Інституційного </a:t>
            </a:r>
            <a:r>
              <a:rPr lang="uk-UA" sz="2400" dirty="0" err="1"/>
              <a:t>репозитарію</a:t>
            </a:r>
            <a:r>
              <a:rPr lang="uk-UA" sz="2400" dirty="0"/>
              <a:t> – стратегічно важливий в контексті покращення </a:t>
            </a:r>
            <a:r>
              <a:rPr lang="uk-UA" sz="2400" dirty="0" err="1"/>
              <a:t>рейтингування</a:t>
            </a:r>
            <a:r>
              <a:rPr lang="uk-UA" sz="2400" dirty="0"/>
              <a:t> ВНТУ в </a:t>
            </a:r>
            <a:r>
              <a:rPr lang="uk-UA" sz="2400" dirty="0" err="1"/>
              <a:t>Webometrics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8160" y="-172828"/>
            <a:ext cx="49311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Вигоди від реалізації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IR VNTU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1450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2050" name="Picture 2" descr="C:\Users\User\Desktop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73" y="836712"/>
            <a:ext cx="6247719" cy="5891880"/>
          </a:xfrm>
          <a:prstGeom prst="rect">
            <a:avLst/>
          </a:prstGeom>
          <a:noFill/>
          <a:ln>
            <a:solidFill>
              <a:srgbClr val="7B1513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425" y="17367"/>
            <a:ext cx="2335413" cy="4432291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4427984" y="4529816"/>
            <a:ext cx="914400" cy="4572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4987016"/>
            <a:ext cx="72008" cy="3862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67271"/>
            <a:ext cx="73803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Електронна система «</a:t>
            </a:r>
            <a:r>
              <a:rPr lang="en-US" sz="43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JetIQ</a:t>
            </a:r>
            <a:r>
              <a:rPr lang="uk-UA" sz="4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»</a:t>
            </a:r>
            <a:endParaRPr lang="ru-RU" sz="43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750" y="2228671"/>
            <a:ext cx="6223442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lvl="0"/>
            <a:r>
              <a:rPr lang="ru-RU" sz="2400" dirty="0" err="1"/>
              <a:t>Бібліотека</a:t>
            </a:r>
            <a:r>
              <a:rPr lang="ru-RU" sz="2400" dirty="0"/>
              <a:t> </a:t>
            </a:r>
            <a:r>
              <a:rPr lang="ru-RU" sz="2400" dirty="0" err="1" smtClean="0"/>
              <a:t>приєдналась</a:t>
            </a:r>
            <a:r>
              <a:rPr lang="ru-RU" sz="2400" dirty="0" smtClean="0"/>
              <a:t> </a:t>
            </a:r>
            <a:r>
              <a:rPr lang="ru-RU" sz="2400" dirty="0"/>
              <a:t>до </a:t>
            </a:r>
            <a:r>
              <a:rPr lang="ru-RU" sz="2400" dirty="0" err="1" smtClean="0"/>
              <a:t>впровадження</a:t>
            </a:r>
            <a:r>
              <a:rPr lang="ru-RU" sz="2400" dirty="0" smtClean="0"/>
              <a:t> </a:t>
            </a:r>
            <a:r>
              <a:rPr lang="uk-UA" sz="2400" dirty="0" smtClean="0"/>
              <a:t>системи електронного </a:t>
            </a:r>
            <a:r>
              <a:rPr lang="uk-UA" sz="2400" dirty="0" err="1" smtClean="0"/>
              <a:t>документообміну</a:t>
            </a:r>
            <a:r>
              <a:rPr lang="uk-UA" sz="2400" dirty="0" smtClean="0"/>
              <a:t> </a:t>
            </a:r>
            <a:r>
              <a:rPr lang="uk-UA" sz="2400" dirty="0" err="1"/>
              <a:t>JetIQ</a:t>
            </a:r>
            <a:endParaRPr lang="ru-RU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76750" y="4462474"/>
            <a:ext cx="4204605" cy="203132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dirty="0" err="1" smtClean="0"/>
              <a:t>інформаційна</a:t>
            </a:r>
            <a:r>
              <a:rPr lang="ru-RU" dirty="0" smtClean="0"/>
              <a:t> </a:t>
            </a:r>
            <a:r>
              <a:rPr lang="ru-RU" dirty="0" err="1" smtClean="0"/>
              <a:t>сторінка</a:t>
            </a:r>
            <a:r>
              <a:rPr lang="ru-RU" dirty="0" smtClean="0"/>
              <a:t> </a:t>
            </a:r>
            <a:r>
              <a:rPr lang="ru-RU" dirty="0" err="1" smtClean="0"/>
              <a:t>бібліотеки</a:t>
            </a:r>
            <a:r>
              <a:rPr lang="ru-RU" dirty="0" smtClean="0"/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err="1" smtClean="0"/>
              <a:t>персональні</a:t>
            </a:r>
            <a:r>
              <a:rPr lang="ru-RU" dirty="0" smtClean="0"/>
              <a:t> </a:t>
            </a:r>
            <a:r>
              <a:rPr lang="ru-RU" dirty="0" err="1"/>
              <a:t>кабінети</a:t>
            </a:r>
            <a:r>
              <a:rPr lang="ru-RU" dirty="0"/>
              <a:t> </a:t>
            </a:r>
            <a:r>
              <a:rPr lang="ru-RU" dirty="0" err="1"/>
              <a:t>працівників</a:t>
            </a:r>
            <a:r>
              <a:rPr lang="ru-RU" dirty="0"/>
              <a:t> </a:t>
            </a:r>
            <a:r>
              <a:rPr lang="ru-RU" dirty="0" err="1" smtClean="0"/>
              <a:t>бібліотеки</a:t>
            </a:r>
            <a:r>
              <a:rPr lang="uk-UA" dirty="0"/>
              <a:t>;</a:t>
            </a:r>
            <a:endParaRPr lang="uk-UA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uk-UA" dirty="0" smtClean="0"/>
              <a:t>публікація новин;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dirty="0" smtClean="0"/>
              <a:t>активна </a:t>
            </a:r>
            <a:r>
              <a:rPr lang="uk-UA" dirty="0"/>
              <a:t>участь у роботі з</a:t>
            </a:r>
            <a:r>
              <a:rPr lang="uk-UA" dirty="0" smtClean="0"/>
              <a:t> удосконалення </a:t>
            </a:r>
            <a:r>
              <a:rPr lang="uk-UA" dirty="0"/>
              <a:t>модуля </a:t>
            </a:r>
            <a:r>
              <a:rPr lang="uk-UA" dirty="0" err="1"/>
              <a:t>JetIQ</a:t>
            </a:r>
            <a:r>
              <a:rPr lang="uk-UA" dirty="0"/>
              <a:t> «Імпорт праць у </a:t>
            </a:r>
            <a:r>
              <a:rPr lang="uk-UA" dirty="0" err="1"/>
              <a:t>репозитарій</a:t>
            </a:r>
            <a:r>
              <a:rPr lang="uk-UA" dirty="0"/>
              <a:t> ВНТУ».</a:t>
            </a:r>
            <a:endParaRPr lang="en-US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  <p:pic>
        <p:nvPicPr>
          <p:cNvPr id="1026" name="Picture 2" descr="C:\Users\User\Desktop\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6195" y="4529816"/>
            <a:ext cx="3545644" cy="2216380"/>
          </a:xfrm>
          <a:prstGeom prst="rect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99600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5128" name="Picture 8" descr="C:\Users\User\Desktop\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643"/>
            <a:ext cx="5572051" cy="6742714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User\Desktop\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7752" y="943448"/>
            <a:ext cx="1951076" cy="1978206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3954" y="1773472"/>
            <a:ext cx="2280841" cy="2358569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7756" y="2780928"/>
            <a:ext cx="2258752" cy="2566811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89040"/>
            <a:ext cx="2160240" cy="2382244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5607" y="4586161"/>
            <a:ext cx="2278377" cy="2214197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57643"/>
            <a:ext cx="5468087" cy="892552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r"/>
            <a:r>
              <a:rPr lang="uk-UA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Інформаційний портал </a:t>
            </a:r>
          </a:p>
          <a:p>
            <a:pPr algn="r"/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«Наука України: доступ до знань»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778" y="4861365"/>
            <a:ext cx="3960439" cy="1938992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000" dirty="0"/>
              <a:t>Участь </a:t>
            </a:r>
            <a:r>
              <a:rPr lang="uk-UA" sz="2000" dirty="0" smtClean="0"/>
              <a:t>бібліотеки у проекті забезпечила </a:t>
            </a:r>
            <a:r>
              <a:rPr lang="uk-UA" sz="2000" dirty="0"/>
              <a:t>значний ріст використання і, як наслідок, підвищення рейтингу електронних інформаційних ресурсів університету</a:t>
            </a:r>
            <a:endParaRPr lang="en-US" sz="20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3580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707229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cxnSp>
        <p:nvCxnSpPr>
          <p:cNvPr id="32" name="Прямая со стрелкой 31"/>
          <p:cNvCxnSpPr/>
          <p:nvPr/>
        </p:nvCxnSpPr>
        <p:spPr>
          <a:xfrm rot="16200000" flipH="1">
            <a:off x="2821769" y="2678901"/>
            <a:ext cx="642942" cy="571504"/>
          </a:xfrm>
          <a:prstGeom prst="straightConnector1">
            <a:avLst/>
          </a:prstGeom>
          <a:ln w="101600" cap="rnd" cmpd="sng">
            <a:solidFill>
              <a:srgbClr val="996600"/>
            </a:solidFill>
            <a:round/>
            <a:headEnd type="none"/>
            <a:tailEnd type="stealth" w="lg" len="lg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214283" y="1643050"/>
            <a:ext cx="3857684" cy="914400"/>
          </a:xfrm>
          <a:prstGeom prst="roundRect">
            <a:avLst/>
          </a:prstGeom>
          <a:ln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Інформаційно-бібліографічний відділ</a:t>
            </a:r>
          </a:p>
          <a:p>
            <a:pPr algn="ctr"/>
            <a:endParaRPr lang="uk-UA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857753" y="1643050"/>
            <a:ext cx="4071967" cy="914400"/>
          </a:xfrm>
          <a:prstGeom prst="roundRect">
            <a:avLst/>
          </a:prstGeom>
          <a:ln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Відділ обслуговування науковою літературою</a:t>
            </a:r>
          </a:p>
          <a:p>
            <a:pPr algn="ctr"/>
            <a:endParaRPr lang="uk-UA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571604" y="3357563"/>
            <a:ext cx="6286544" cy="1000132"/>
          </a:xfrm>
          <a:prstGeom prst="roundRect">
            <a:avLst/>
          </a:prstGeom>
          <a:ln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ВІДДІЛ НАУКОВОЇ ІНФОРМАЦІЇ ТА БІБЛІОГРАФІЇ</a:t>
            </a:r>
            <a:endParaRPr lang="uk-UA" sz="3200" b="1" dirty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6249" y="1928804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  <a:endParaRPr lang="uk-UA" sz="4400" b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rot="5400000">
            <a:off x="5965041" y="2678901"/>
            <a:ext cx="642942" cy="571504"/>
          </a:xfrm>
          <a:prstGeom prst="straightConnector1">
            <a:avLst/>
          </a:prstGeom>
          <a:ln w="101600" cap="rnd" cmpd="sng">
            <a:solidFill>
              <a:srgbClr val="996600"/>
            </a:solidFill>
            <a:round/>
            <a:headEnd type="none"/>
            <a:tailEnd type="stealth" w="lg" len="lg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57159" y="4649511"/>
            <a:ext cx="8572560" cy="2331184"/>
          </a:xfrm>
          <a:prstGeom prst="fram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600" b="1" spc="3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Arial" pitchFamily="34" charset="0"/>
              </a:rPr>
              <a:t>СЕКТОР З ПІДТРИМКИ </a:t>
            </a:r>
          </a:p>
          <a:p>
            <a:pPr algn="ctr"/>
            <a:r>
              <a:rPr lang="uk-UA" sz="3600" b="1" spc="3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Arial" pitchFamily="34" charset="0"/>
              </a:rPr>
              <a:t>НАУКОВИХ ДОСЛІДЖЕНЬ</a:t>
            </a:r>
          </a:p>
          <a:p>
            <a:pPr algn="ctr"/>
            <a:r>
              <a:rPr lang="uk-UA" sz="3600" b="1" spc="3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Arial" pitchFamily="34" charset="0"/>
              </a:rPr>
              <a:t>В УНІВЕРСИТЕТІ</a:t>
            </a:r>
            <a:endParaRPr lang="uk-UA" sz="3600" b="1" spc="3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cxnSp>
        <p:nvCxnSpPr>
          <p:cNvPr id="57" name="Прямая со стрелкой 56"/>
          <p:cNvCxnSpPr/>
          <p:nvPr/>
        </p:nvCxnSpPr>
        <p:spPr>
          <a:xfrm rot="5400000">
            <a:off x="821506" y="4036223"/>
            <a:ext cx="785818" cy="571504"/>
          </a:xfrm>
          <a:prstGeom prst="straightConnector1">
            <a:avLst/>
          </a:prstGeom>
          <a:ln w="101600" cap="rnd" cmpd="sng">
            <a:solidFill>
              <a:srgbClr val="D17F7D"/>
            </a:solidFill>
            <a:round/>
            <a:headEnd type="none"/>
            <a:tailEnd type="stealth" w="lg" len="lg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6" name="Picture 2" descr="C:\Users\user307\Desktop\НТБ ВНТУ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214290"/>
            <a:ext cx="7478713" cy="121444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sp>
        <p:nvSpPr>
          <p:cNvPr id="3" name="TextBox 2"/>
          <p:cNvSpPr txBox="1"/>
          <p:nvPr/>
        </p:nvSpPr>
        <p:spPr>
          <a:xfrm>
            <a:off x="0" y="67271"/>
            <a:ext cx="9036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Проект </a:t>
            </a:r>
            <a:r>
              <a:rPr lang="uk-UA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«Науку творять обрані»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81" y="881003"/>
            <a:ext cx="9010838" cy="1200329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uk-UA" sz="2400" dirty="0"/>
              <a:t>Мета проекту – популяризація наукових надбань вчених нашого університету, висвітлення їхньої ролі в розвитку науки краю, держави та світу, їхнє достойне місце в світовій науковій </a:t>
            </a:r>
            <a:r>
              <a:rPr lang="uk-UA" sz="2400" dirty="0" smtClean="0"/>
              <a:t>еліті</a:t>
            </a:r>
            <a:endParaRPr lang="en-US" sz="22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2276522"/>
            <a:ext cx="3182192" cy="4248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635896" y="2492896"/>
            <a:ext cx="5400599" cy="415498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>
              <a:buClr>
                <a:srgbClr val="000000"/>
              </a:buClr>
              <a:buSzPct val="100000"/>
              <a:buFont typeface="Calibri" pitchFamily="32" charset="0"/>
              <a:buNone/>
              <a:defRPr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Проект «</a:t>
            </a:r>
            <a:r>
              <a:rPr lang="uk-UA" sz="2400" b="1" dirty="0">
                <a:solidFill>
                  <a:srgbClr val="7B1513"/>
                </a:solidFill>
              </a:rPr>
              <a:t>Науку творять обрані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» розпочато в 2014 році циклом заходів до 90-річчя І. В. Кузьміна, заслуженого діяча науки і техніки України, лауреата державної премії України, </a:t>
            </a:r>
          </a:p>
          <a:p>
            <a:pPr>
              <a:buClr>
                <a:srgbClr val="000000"/>
              </a:buClr>
              <a:buSzPct val="100000"/>
              <a:buFont typeface="Calibri" pitchFamily="32" charset="0"/>
              <a:buNone/>
              <a:defRPr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доктора технічних наук, професора ВНТУ.</a:t>
            </a:r>
          </a:p>
          <a:p>
            <a:pPr>
              <a:buClr>
                <a:srgbClr val="000000"/>
              </a:buClr>
              <a:buSzPct val="100000"/>
              <a:buFont typeface="Calibri" pitchFamily="32" charset="0"/>
              <a:buNone/>
              <a:defRPr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Відсвяткувавши свій 90-річний ювілей, професор </a:t>
            </a:r>
          </a:p>
          <a:p>
            <a:pPr>
              <a:buClr>
                <a:srgbClr val="000000"/>
              </a:buClr>
              <a:buSzPct val="100000"/>
              <a:buFont typeface="Calibri" pitchFamily="32" charset="0"/>
              <a:buNone/>
              <a:defRPr/>
            </a:pP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І. В. Кузьмін і сьогодні продовжує підготовку інженерів та вчених у виші.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92838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sp>
        <p:nvSpPr>
          <p:cNvPr id="3" name="TextBox 2"/>
          <p:cNvSpPr txBox="1"/>
          <p:nvPr/>
        </p:nvSpPr>
        <p:spPr>
          <a:xfrm>
            <a:off x="0" y="67271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Проект </a:t>
            </a:r>
            <a:r>
              <a:rPr lang="uk-U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«Науку творять обрані»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44" y="285001"/>
            <a:ext cx="2537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rgbClr val="7B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</a:t>
            </a:r>
            <a:r>
              <a:rPr lang="uk-UA" sz="2400" b="1" dirty="0" smtClean="0">
                <a:solidFill>
                  <a:srgbClr val="7B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рамках проекту</a:t>
            </a:r>
            <a:endParaRPr lang="ru-RU" sz="2400" b="1" dirty="0">
              <a:solidFill>
                <a:srgbClr val="7B15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743636"/>
            <a:ext cx="9144000" cy="1938992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Ø"/>
            </a:pPr>
            <a:r>
              <a:rPr lang="uk-UA" sz="2400" dirty="0"/>
              <a:t>видаються </a:t>
            </a:r>
            <a:r>
              <a:rPr lang="uk-UA" sz="2400" dirty="0" err="1"/>
              <a:t>біобібліографічні</a:t>
            </a:r>
            <a:r>
              <a:rPr lang="uk-UA" sz="2400" dirty="0"/>
              <a:t> покажчики серії  «</a:t>
            </a:r>
            <a:r>
              <a:rPr lang="uk-UA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Вчені нашого університету</a:t>
            </a:r>
            <a:r>
              <a:rPr lang="uk-UA" sz="2400" dirty="0" smtClean="0"/>
              <a:t>» </a:t>
            </a:r>
            <a:r>
              <a:rPr lang="uk-UA" sz="2400" dirty="0"/>
              <a:t>до ювілейних дат вчених ВНТУ, </a:t>
            </a:r>
            <a:r>
              <a:rPr lang="uk-UA" sz="2400" dirty="0" smtClean="0"/>
              <a:t> які висвітлюють </a:t>
            </a:r>
            <a:r>
              <a:rPr lang="uk-UA" sz="2400" dirty="0"/>
              <a:t>весь комплекс їхніх наукових здобутків, життєвий та творчий шлях, а також є джерелом інформації для спеціалістів у відповідних галузях науки та </a:t>
            </a:r>
            <a:r>
              <a:rPr lang="uk-UA" sz="2400" dirty="0" smtClean="0"/>
              <a:t>виробництва</a:t>
            </a:r>
            <a:endParaRPr lang="ru-RU" sz="2200" dirty="0"/>
          </a:p>
        </p:txBody>
      </p:sp>
      <p:pic>
        <p:nvPicPr>
          <p:cNvPr id="3074" name="Picture 2" descr="C:\Users\User\Desktop\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59" y="2761310"/>
            <a:ext cx="3012383" cy="4003001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656" y="2856590"/>
            <a:ext cx="5344472" cy="390772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20171003_1219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712" y="3199548"/>
            <a:ext cx="5339415" cy="356476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41591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sp>
        <p:nvSpPr>
          <p:cNvPr id="3" name="TextBox 2"/>
          <p:cNvSpPr txBox="1"/>
          <p:nvPr/>
        </p:nvSpPr>
        <p:spPr>
          <a:xfrm>
            <a:off x="0" y="67271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Проект </a:t>
            </a:r>
            <a:r>
              <a:rPr lang="uk-U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«Науку творять обрані»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544" y="285001"/>
            <a:ext cx="2537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rgbClr val="7B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</a:t>
            </a:r>
            <a:r>
              <a:rPr lang="uk-UA" sz="2400" b="1" dirty="0" smtClean="0">
                <a:solidFill>
                  <a:srgbClr val="7B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рамках проекту</a:t>
            </a:r>
            <a:endParaRPr lang="ru-RU" sz="2400" b="1" dirty="0">
              <a:solidFill>
                <a:srgbClr val="7B15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752" y="743636"/>
            <a:ext cx="9036496" cy="156966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Ø"/>
            </a:pPr>
            <a:r>
              <a:rPr lang="uk-UA" sz="2400" dirty="0"/>
              <a:t>оформляються віртуальні виставки </a:t>
            </a:r>
            <a:r>
              <a:rPr lang="uk-UA" sz="2400" b="1" i="1" dirty="0"/>
              <a:t>«</a:t>
            </a:r>
            <a:r>
              <a:rPr lang="uk-UA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Штрихи до портрету вченого</a:t>
            </a:r>
            <a:r>
              <a:rPr lang="uk-UA" sz="2400" b="1" i="1" dirty="0"/>
              <a:t>» </a:t>
            </a:r>
            <a:r>
              <a:rPr lang="uk-UA" sz="2400" dirty="0"/>
              <a:t>до ювілейних дат науковців ВНТУ, де представлені їхні праці, що є у фондах </a:t>
            </a:r>
            <a:r>
              <a:rPr lang="uk-UA" sz="2400" dirty="0" smtClean="0"/>
              <a:t>НТБ, </a:t>
            </a:r>
            <a:r>
              <a:rPr lang="uk-UA" sz="2400" dirty="0"/>
              <a:t>і мають на меті популяризувати та пропагувати здобутки вчених</a:t>
            </a:r>
            <a:endParaRPr lang="ru-RU" sz="2200" dirty="0"/>
          </a:p>
        </p:txBody>
      </p:sp>
      <p:pic>
        <p:nvPicPr>
          <p:cNvPr id="5" name="Picture 2" descr="C:\Documents and Settings\user81\Рабочий стол\24.11.2016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64" y="2420888"/>
            <a:ext cx="5832078" cy="438664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User\Desktop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1437" y="2636092"/>
            <a:ext cx="3068811" cy="4171435"/>
          </a:xfrm>
          <a:prstGeom prst="rect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0351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4" name="Picture 2" descr="C:\Documents and Settings\user81\Рабочий стол\24.11.2016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63042"/>
            <a:ext cx="5923679" cy="444780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67271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Проект </a:t>
            </a:r>
            <a:r>
              <a:rPr lang="uk-U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«Науку творять обрані»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544" y="285001"/>
            <a:ext cx="2537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rgbClr val="7B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</a:t>
            </a:r>
            <a:r>
              <a:rPr lang="uk-UA" sz="2400" b="1" dirty="0" smtClean="0">
                <a:solidFill>
                  <a:srgbClr val="7B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рамках проекту</a:t>
            </a:r>
            <a:endParaRPr lang="ru-RU" sz="2400" b="1" dirty="0">
              <a:solidFill>
                <a:srgbClr val="7B15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746666"/>
            <a:ext cx="9144000" cy="156966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Ø"/>
            </a:pP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представлені анонси </a:t>
            </a:r>
            <a:r>
              <a:rPr lang="uk-UA" sz="2400" dirty="0">
                <a:solidFill>
                  <a:schemeClr val="bg2">
                    <a:lumMod val="10000"/>
                  </a:schemeClr>
                </a:solidFill>
              </a:rPr>
              <a:t>нових друкованих видань вчених ВНТУ </a:t>
            </a:r>
            <a:r>
              <a:rPr lang="uk-UA" sz="2400" b="1" i="1" dirty="0" smtClean="0"/>
              <a:t>«</a:t>
            </a:r>
            <a:r>
              <a:rPr lang="uk-UA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Науковці пропонують</a:t>
            </a:r>
            <a:r>
              <a:rPr lang="uk-UA" sz="2400" b="1" i="1" dirty="0"/>
              <a:t>» </a:t>
            </a:r>
            <a:r>
              <a:rPr lang="en-US" sz="2400" b="1" i="1" smtClean="0"/>
              <a:t>.</a:t>
            </a:r>
            <a:endParaRPr lang="en-US" sz="2400" b="1" i="1" dirty="0" smtClean="0"/>
          </a:p>
          <a:p>
            <a:pPr marL="342900" lvl="0" indent="-342900"/>
            <a:r>
              <a:rPr lang="en-US" sz="2400" b="1" i="1" dirty="0" smtClean="0"/>
              <a:t>    </a:t>
            </a:r>
            <a:r>
              <a:rPr lang="uk-UA" sz="2400" dirty="0" smtClean="0"/>
              <a:t>Мета </a:t>
            </a:r>
            <a:r>
              <a:rPr lang="uk-UA" sz="2400" dirty="0"/>
              <a:t>рубрики - інформування наукової, педагогічної і студентської спільноти України про нові видання викладачів </a:t>
            </a:r>
            <a:r>
              <a:rPr lang="uk-UA" sz="2400" dirty="0" smtClean="0"/>
              <a:t>університету</a:t>
            </a:r>
            <a:endParaRPr lang="ru-RU" sz="2400" dirty="0"/>
          </a:p>
        </p:txBody>
      </p:sp>
      <p:pic>
        <p:nvPicPr>
          <p:cNvPr id="2050" name="Picture 2" descr="C:\Users\User\Desktop\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4263" y="2492897"/>
            <a:ext cx="2862234" cy="4186904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28691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sp>
        <p:nvSpPr>
          <p:cNvPr id="3" name="TextBox 2"/>
          <p:cNvSpPr txBox="1"/>
          <p:nvPr/>
        </p:nvSpPr>
        <p:spPr>
          <a:xfrm>
            <a:off x="0" y="67271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Проект </a:t>
            </a:r>
            <a:r>
              <a:rPr lang="uk-UA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«Науку творять обрані»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44" y="285001"/>
            <a:ext cx="2537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>
                <a:solidFill>
                  <a:srgbClr val="7B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</a:t>
            </a:r>
            <a:r>
              <a:rPr lang="uk-UA" sz="2400" b="1" dirty="0" smtClean="0">
                <a:solidFill>
                  <a:srgbClr val="7B15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рамках проекту</a:t>
            </a:r>
            <a:endParaRPr lang="ru-RU" sz="2400" b="1" dirty="0">
              <a:solidFill>
                <a:srgbClr val="7B15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099" name="Picture 3" descr="C:\Users\User\Desktop\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2315" y="3482479"/>
            <a:ext cx="3831369" cy="287352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>
              <a:rot lat="0" lon="18963666" rev="213211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92586"/>
            <a:ext cx="2736304" cy="182306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>
              <a:rot lat="0" lon="2067641" rev="21425485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User\Desktop\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300961"/>
            <a:ext cx="3119073" cy="233930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User\Desktop\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2315" y="1001667"/>
            <a:ext cx="3551807" cy="236639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>
              <a:rot lat="0" lon="18963666" rev="213211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\Desktop\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8422" y="2709790"/>
            <a:ext cx="3308415" cy="220505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/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81712"/>
            <a:ext cx="3600400" cy="280076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User\Desktop\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92586"/>
            <a:ext cx="1800200" cy="159992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User\Desktop\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883054"/>
            <a:ext cx="2342948" cy="175721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>
              <a:rot lat="0" lon="2067641" rev="21425485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803369" y="2486506"/>
            <a:ext cx="33843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Вечір-зустріч з Іваном Васильовичем Кузьміним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97774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445" y="88557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5123" name="Picture 3" descr="C:\Users\User\Desktop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519" y="2060848"/>
            <a:ext cx="3839417" cy="4661737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lvl="0"/>
            <a:r>
              <a:rPr lang="uk-UA" sz="2400" dirty="0"/>
              <a:t>За ініціативи бібліотеки університет став партнером проекту «</a:t>
            </a:r>
            <a:r>
              <a:rPr lang="uk-UA" sz="2400" b="1" i="1" dirty="0">
                <a:solidFill>
                  <a:srgbClr val="7B1513"/>
                </a:solidFill>
              </a:rPr>
              <a:t>Електронна бібліотека України: створення Центрів знань в університетах України</a:t>
            </a:r>
            <a:r>
              <a:rPr lang="uk-UA" sz="2400" dirty="0"/>
              <a:t>», «</a:t>
            </a:r>
            <a:r>
              <a:rPr lang="uk-UA" sz="2400" b="1" i="1" dirty="0" err="1">
                <a:solidFill>
                  <a:srgbClr val="7B1513"/>
                </a:solidFill>
              </a:rPr>
              <a:t>Інформатіо-Консорціум</a:t>
            </a:r>
            <a:r>
              <a:rPr lang="uk-UA" sz="2400" dirty="0"/>
              <a:t>» та </a:t>
            </a:r>
            <a:r>
              <a:rPr lang="uk-UA" sz="2400" b="1" i="1" dirty="0">
                <a:solidFill>
                  <a:srgbClr val="7B1513"/>
                </a:solidFill>
              </a:rPr>
              <a:t>Консорціуму e-VERUM</a:t>
            </a:r>
            <a:r>
              <a:rPr lang="uk-UA" sz="2400" dirty="0"/>
              <a:t>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283069" y="1219563"/>
            <a:ext cx="3851920" cy="83099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lvl="0"/>
            <a:r>
              <a:rPr lang="uk-UA" sz="2400" dirty="0" smtClean="0"/>
              <a:t>отримав </a:t>
            </a:r>
            <a:r>
              <a:rPr lang="uk-UA" sz="2400" dirty="0"/>
              <a:t>доступи до міжнародних наукових </a:t>
            </a:r>
            <a:r>
              <a:rPr lang="uk-UA" sz="2400" dirty="0" smtClean="0"/>
              <a:t>БД </a:t>
            </a:r>
            <a:endParaRPr lang="ru-RU" sz="2400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3203848" y="1338827"/>
            <a:ext cx="2016224" cy="230833"/>
          </a:xfrm>
          <a:prstGeom prst="straightConnector1">
            <a:avLst/>
          </a:prstGeom>
          <a:ln w="95250">
            <a:solidFill>
              <a:schemeClr val="bg2">
                <a:lumMod val="25000"/>
              </a:schemeClr>
            </a:solidFill>
            <a:tailEnd type="arrow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896" y="1635061"/>
            <a:ext cx="2494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7B1513"/>
                </a:solidFill>
              </a:rPr>
              <a:t>довгостроковий доступ</a:t>
            </a:r>
            <a:endParaRPr lang="ru-RU" dirty="0">
              <a:solidFill>
                <a:srgbClr val="7B1513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936" y="2004393"/>
            <a:ext cx="228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7B1513"/>
                </a:solidFill>
              </a:rPr>
              <a:t>тестовий доступ 2017</a:t>
            </a:r>
            <a:endParaRPr lang="ru-RU" dirty="0">
              <a:solidFill>
                <a:srgbClr val="7B1513"/>
              </a:solidFill>
            </a:endParaRPr>
          </a:p>
        </p:txBody>
      </p:sp>
      <p:pic>
        <p:nvPicPr>
          <p:cNvPr id="15" name="image9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140316" y="3176795"/>
            <a:ext cx="2238375" cy="646430"/>
          </a:xfrm>
          <a:prstGeom prst="rect">
            <a:avLst/>
          </a:prstGeom>
        </p:spPr>
      </p:pic>
      <p:pic>
        <p:nvPicPr>
          <p:cNvPr id="16" name="image8.jpe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22107" y="2422880"/>
            <a:ext cx="2237740" cy="719455"/>
          </a:xfrm>
          <a:prstGeom prst="rect">
            <a:avLst/>
          </a:prstGeom>
        </p:spPr>
      </p:pic>
      <p:pic>
        <p:nvPicPr>
          <p:cNvPr id="17" name="image10.jpeg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60389" y="4526830"/>
            <a:ext cx="2245360" cy="959485"/>
          </a:xfrm>
          <a:prstGeom prst="rect">
            <a:avLst/>
          </a:prstGeom>
        </p:spPr>
      </p:pic>
      <p:pic>
        <p:nvPicPr>
          <p:cNvPr id="18" name="image11.jpeg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168644" y="5516602"/>
            <a:ext cx="2237105" cy="679450"/>
          </a:xfrm>
          <a:prstGeom prst="rect">
            <a:avLst/>
          </a:prstGeom>
        </p:spPr>
      </p:pic>
      <p:pic>
        <p:nvPicPr>
          <p:cNvPr id="19" name="image12.jpeg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154920" y="3823225"/>
            <a:ext cx="2209165" cy="711200"/>
          </a:xfrm>
          <a:prstGeom prst="rect">
            <a:avLst/>
          </a:prstGeom>
        </p:spPr>
      </p:pic>
      <p:pic>
        <p:nvPicPr>
          <p:cNvPr id="20" name="image7.jpe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162965" y="6227737"/>
            <a:ext cx="2229485" cy="7188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88224" y="278260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64085" y="2408205"/>
            <a:ext cx="277090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uk-UA" sz="1200" dirty="0" smtClean="0"/>
              <a:t>інформаційні ресурси</a:t>
            </a:r>
            <a:r>
              <a:rPr lang="uk-UA" sz="1200" b="1" dirty="0" smtClean="0"/>
              <a:t> </a:t>
            </a:r>
            <a:r>
              <a:rPr lang="uk-UA" sz="1200" dirty="0"/>
              <a:t>з природничих наук, економіки, техніки, гуманітарних дисциплін та статистичних видань</a:t>
            </a:r>
            <a:endParaRPr lang="ru-R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405749" y="3194392"/>
            <a:ext cx="273825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uk-UA" sz="1200" dirty="0" smtClean="0"/>
              <a:t>наукові журнальні статті, книги </a:t>
            </a:r>
            <a:r>
              <a:rPr lang="uk-UA" sz="1200" dirty="0"/>
              <a:t>з економіки, бізнесу, освіти, статистики, </a:t>
            </a:r>
            <a:r>
              <a:rPr lang="uk-UA" sz="1200" dirty="0" smtClean="0"/>
              <a:t>математики, </a:t>
            </a:r>
            <a:r>
              <a:rPr lang="uk-UA" sz="1200" dirty="0"/>
              <a:t>екології та медицини</a:t>
            </a:r>
            <a:endParaRPr lang="ru-RU" sz="1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87303" y="6260920"/>
            <a:ext cx="277514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200" dirty="0" err="1" smtClean="0"/>
              <a:t>світова</a:t>
            </a:r>
            <a:r>
              <a:rPr lang="ru-RU" sz="1200" dirty="0" smtClean="0"/>
              <a:t> </a:t>
            </a:r>
            <a:r>
              <a:rPr lang="ru-RU" sz="1200" dirty="0" err="1" smtClean="0"/>
              <a:t>наукова</a:t>
            </a:r>
            <a:r>
              <a:rPr lang="ru-RU" sz="1200" dirty="0" smtClean="0"/>
              <a:t> </a:t>
            </a:r>
            <a:r>
              <a:rPr lang="ru-RU" sz="1200" dirty="0" err="1" smtClean="0"/>
              <a:t>інформація</a:t>
            </a:r>
            <a:r>
              <a:rPr lang="ru-RU" sz="1200" dirty="0" smtClean="0"/>
              <a:t>, </a:t>
            </a:r>
            <a:r>
              <a:rPr lang="ru-RU" sz="1200" dirty="0" err="1"/>
              <a:t>створення</a:t>
            </a:r>
            <a:r>
              <a:rPr lang="ru-RU" sz="1200" dirty="0"/>
              <a:t> </a:t>
            </a:r>
            <a:r>
              <a:rPr lang="ru-RU" sz="1200" dirty="0" err="1"/>
              <a:t>власних</a:t>
            </a:r>
            <a:r>
              <a:rPr lang="ru-RU" sz="1200" dirty="0"/>
              <a:t> </a:t>
            </a:r>
            <a:r>
              <a:rPr lang="ru-RU" sz="1200" dirty="0" err="1"/>
              <a:t>академічних</a:t>
            </a:r>
            <a:r>
              <a:rPr lang="ru-RU" sz="1200" dirty="0"/>
              <a:t> </a:t>
            </a:r>
            <a:r>
              <a:rPr lang="ru-RU" sz="1200" dirty="0" err="1" smtClean="0"/>
              <a:t>ресурсів</a:t>
            </a:r>
            <a:endParaRPr lang="ru-RU" sz="1200" dirty="0" smtClean="0"/>
          </a:p>
        </p:txBody>
      </p:sp>
      <p:sp>
        <p:nvSpPr>
          <p:cNvPr id="22" name="Прямоугольник 21"/>
          <p:cNvSpPr/>
          <p:nvPr/>
        </p:nvSpPr>
        <p:spPr>
          <a:xfrm>
            <a:off x="6405749" y="5549721"/>
            <a:ext cx="27292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200" dirty="0" err="1" smtClean="0"/>
              <a:t>нові</a:t>
            </a:r>
            <a:r>
              <a:rPr lang="ru-RU" sz="1200" dirty="0" smtClean="0"/>
              <a:t> книги </a:t>
            </a:r>
            <a:r>
              <a:rPr lang="ru-RU" sz="1200" dirty="0"/>
              <a:t>в </a:t>
            </a:r>
            <a:r>
              <a:rPr lang="ru-RU" sz="1200" dirty="0" err="1"/>
              <a:t>галузі</a:t>
            </a:r>
            <a:r>
              <a:rPr lang="ru-RU" sz="1200" dirty="0"/>
              <a:t> </a:t>
            </a:r>
            <a:r>
              <a:rPr lang="ru-RU" sz="1200" dirty="0" err="1"/>
              <a:t>природничих</a:t>
            </a:r>
            <a:r>
              <a:rPr lang="ru-RU" sz="1200" dirty="0"/>
              <a:t>, </a:t>
            </a:r>
            <a:r>
              <a:rPr lang="ru-RU" sz="1200" dirty="0" err="1"/>
              <a:t>технічних</a:t>
            </a:r>
            <a:r>
              <a:rPr lang="ru-RU" sz="1200" dirty="0"/>
              <a:t>, </a:t>
            </a:r>
            <a:r>
              <a:rPr lang="ru-RU" sz="1200" dirty="0" err="1"/>
              <a:t>гуманітарних</a:t>
            </a:r>
            <a:r>
              <a:rPr lang="ru-RU" sz="1200" dirty="0"/>
              <a:t>, </a:t>
            </a:r>
            <a:r>
              <a:rPr lang="ru-RU" sz="1200" dirty="0" err="1"/>
              <a:t>соціальних</a:t>
            </a:r>
            <a:r>
              <a:rPr lang="ru-RU" sz="1200" dirty="0"/>
              <a:t> наук, права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405748" y="4534425"/>
            <a:ext cx="272924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200" dirty="0" err="1"/>
              <a:t>п</a:t>
            </a:r>
            <a:r>
              <a:rPr lang="ru-RU" sz="1200" dirty="0" err="1" smtClean="0"/>
              <a:t>атентні</a:t>
            </a:r>
            <a:r>
              <a:rPr lang="ru-RU" sz="1200" dirty="0" smtClean="0"/>
              <a:t> </a:t>
            </a:r>
            <a:r>
              <a:rPr lang="ru-RU" sz="1200" dirty="0" err="1" smtClean="0"/>
              <a:t>документи</a:t>
            </a:r>
            <a:r>
              <a:rPr lang="ru-RU" sz="1200" dirty="0" smtClean="0"/>
              <a:t>, </a:t>
            </a:r>
            <a:r>
              <a:rPr lang="ru-RU" sz="1200" dirty="0" err="1" smtClean="0"/>
              <a:t>повнотекстові</a:t>
            </a:r>
            <a:r>
              <a:rPr lang="ru-RU" sz="1200" dirty="0" smtClean="0"/>
              <a:t> </a:t>
            </a:r>
            <a:r>
              <a:rPr lang="ru-RU" sz="1200" dirty="0" err="1" smtClean="0"/>
              <a:t>патенти</a:t>
            </a:r>
            <a:r>
              <a:rPr lang="ru-RU" sz="1200" dirty="0" smtClean="0"/>
              <a:t> </a:t>
            </a:r>
            <a:r>
              <a:rPr lang="ru-RU" sz="1200" dirty="0" err="1" smtClean="0"/>
              <a:t>зі</a:t>
            </a:r>
            <a:r>
              <a:rPr lang="ru-RU" sz="1200" dirty="0" smtClean="0"/>
              <a:t> 100 </a:t>
            </a:r>
            <a:r>
              <a:rPr lang="ru-RU" sz="1200" dirty="0" err="1" smtClean="0"/>
              <a:t>патентних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відомств</a:t>
            </a:r>
            <a:r>
              <a:rPr lang="ru-RU" sz="1200" dirty="0" smtClean="0"/>
              <a:t> </a:t>
            </a:r>
            <a:r>
              <a:rPr lang="ru-RU" sz="1200" dirty="0" err="1" smtClean="0"/>
              <a:t>країн</a:t>
            </a:r>
            <a:r>
              <a:rPr lang="ru-RU" sz="1200" dirty="0" smtClean="0"/>
              <a:t> </a:t>
            </a:r>
            <a:r>
              <a:rPr lang="ru-RU" sz="1200" dirty="0" err="1" smtClean="0"/>
              <a:t>світу</a:t>
            </a:r>
            <a:endParaRPr lang="ru-RU" sz="12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392449" y="3880499"/>
            <a:ext cx="274253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1200" dirty="0" err="1"/>
              <a:t>п</a:t>
            </a:r>
            <a:r>
              <a:rPr lang="ru-RU" sz="1200" dirty="0" err="1" smtClean="0"/>
              <a:t>ровідне</a:t>
            </a:r>
            <a:r>
              <a:rPr lang="ru-RU" sz="1200" dirty="0" smtClean="0"/>
              <a:t> </a:t>
            </a:r>
            <a:r>
              <a:rPr lang="ru-RU" sz="1200" dirty="0" err="1" smtClean="0"/>
              <a:t>видавництво</a:t>
            </a:r>
            <a:r>
              <a:rPr lang="ru-RU" sz="1200" dirty="0" smtClean="0"/>
              <a:t> </a:t>
            </a:r>
            <a:r>
              <a:rPr lang="ru-RU" sz="1200" dirty="0" err="1" smtClean="0"/>
              <a:t>наукових</a:t>
            </a:r>
            <a:r>
              <a:rPr lang="ru-RU" sz="1200" dirty="0" smtClean="0"/>
              <a:t> </a:t>
            </a:r>
            <a:r>
              <a:rPr lang="ru-RU" sz="1200" dirty="0" err="1" smtClean="0"/>
              <a:t>досліджень</a:t>
            </a:r>
            <a:r>
              <a:rPr lang="ru-RU" sz="1200" dirty="0" smtClean="0"/>
              <a:t> з </a:t>
            </a:r>
            <a:r>
              <a:rPr lang="ru-RU" sz="1200" dirty="0" err="1" smtClean="0"/>
              <a:t>фізики</a:t>
            </a:r>
            <a:r>
              <a:rPr lang="ru-RU" sz="1200" dirty="0" smtClean="0"/>
              <a:t> та </a:t>
            </a:r>
            <a:r>
              <a:rPr lang="ru-RU" sz="1200" dirty="0" err="1" smtClean="0"/>
              <a:t>сіміжних</a:t>
            </a:r>
            <a:r>
              <a:rPr lang="ru-RU" sz="1200" dirty="0" smtClean="0"/>
              <a:t> наук</a:t>
            </a:r>
            <a:endParaRPr lang="ru-RU" sz="1200" dirty="0"/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7792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6146" name="Picture 2" descr="F:\Конференція ВНМУ 20,03,18\Мила\Фейсбу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69" y="6624"/>
            <a:ext cx="4017376" cy="342479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Конференція ВНМУ 20,03,18\Мила\Фейсбук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77792" y="1719021"/>
            <a:ext cx="4631381" cy="255572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:\Конференція ВНМУ 20,03,18\Мила\Статистика Фейсбук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42662"/>
            <a:ext cx="4126684" cy="322099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24598" y="6624"/>
            <a:ext cx="518457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Профіль  бібліотеки у </a:t>
            </a:r>
            <a:r>
              <a:rPr lang="en-US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Facebook – </a:t>
            </a:r>
            <a:r>
              <a:rPr lang="uk-UA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візитівка ВНТУ</a:t>
            </a:r>
            <a:endParaRPr lang="ru-RU" sz="3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92751" y="4345556"/>
            <a:ext cx="3816423" cy="2308324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lvl="0"/>
            <a:r>
              <a:rPr lang="uk-UA" sz="2400" dirty="0"/>
              <a:t>відбувається </a:t>
            </a:r>
            <a:r>
              <a:rPr lang="uk-UA" sz="2400" dirty="0" smtClean="0"/>
              <a:t>популяризація </a:t>
            </a:r>
            <a:r>
              <a:rPr lang="uk-UA" sz="2400" dirty="0"/>
              <a:t>університету, значно підвищується рейтинг ВНТУ за </a:t>
            </a:r>
            <a:r>
              <a:rPr lang="uk-UA" sz="2400"/>
              <a:t>рахунок </a:t>
            </a:r>
            <a:r>
              <a:rPr lang="uk-UA" sz="2400" smtClean="0"/>
              <a:t>великої </a:t>
            </a:r>
            <a:r>
              <a:rPr lang="uk-UA" sz="2400" dirty="0"/>
              <a:t>кількості зовнішніх посилань з мережі</a:t>
            </a:r>
            <a:endParaRPr lang="ru-RU" sz="24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89525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sp>
        <p:nvSpPr>
          <p:cNvPr id="4" name="TextBox 3"/>
          <p:cNvSpPr txBox="1"/>
          <p:nvPr/>
        </p:nvSpPr>
        <p:spPr>
          <a:xfrm>
            <a:off x="2" y="6624"/>
            <a:ext cx="52975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НТБ ВНТУ– </a:t>
            </a:r>
          </a:p>
          <a:p>
            <a:pPr algn="ctr"/>
            <a:r>
              <a:rPr lang="uk-UA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інформаційний центр університету </a:t>
            </a:r>
            <a:endParaRPr lang="ru-RU" sz="2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174" name="Picture 6" descr="C:\Users\User\Deskto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06638"/>
            <a:ext cx="7035554" cy="433315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User\Desktop\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2604" y="2852936"/>
            <a:ext cx="6341328" cy="3804486"/>
          </a:xfrm>
          <a:prstGeom prst="rect">
            <a:avLst/>
          </a:prstGeom>
          <a:noFill/>
          <a:ln w="190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User\Desktop\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2987" y="-1539"/>
            <a:ext cx="1584175" cy="604868"/>
          </a:xfrm>
          <a:prstGeom prst="rect">
            <a:avLst/>
          </a:prstGeom>
          <a:noFill/>
          <a:ln>
            <a:noFill/>
          </a:ln>
          <a:effectLst>
            <a:glow rad="152400">
              <a:schemeClr val="bg2">
                <a:lumMod val="50000"/>
                <a:alpha val="6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44776" y="804882"/>
            <a:ext cx="3816423" cy="156966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lvl="0"/>
            <a:r>
              <a:rPr lang="uk-UA" sz="3200" dirty="0" smtClean="0">
                <a:solidFill>
                  <a:schemeClr val="bg2">
                    <a:lumMod val="10000"/>
                  </a:schemeClr>
                </a:solidFill>
              </a:rPr>
              <a:t>Зовнішні посилання</a:t>
            </a:r>
          </a:p>
          <a:p>
            <a:pPr lvl="0"/>
            <a:r>
              <a:rPr lang="uk-UA" sz="3200" dirty="0" smtClean="0">
                <a:solidFill>
                  <a:schemeClr val="bg2">
                    <a:lumMod val="10000"/>
                  </a:schemeClr>
                </a:solidFill>
              </a:rPr>
              <a:t>Сайт НТБ – 1014</a:t>
            </a:r>
          </a:p>
          <a:p>
            <a:pPr lvl="0"/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IR VNTU</a:t>
            </a:r>
            <a:r>
              <a:rPr lang="uk-UA" sz="3200" dirty="0" smtClean="0">
                <a:solidFill>
                  <a:schemeClr val="bg2">
                    <a:lumMod val="10000"/>
                  </a:schemeClr>
                </a:solidFill>
              </a:rPr>
              <a:t> – 1664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44104" y="5210872"/>
            <a:ext cx="3907927" cy="144655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lvl="0"/>
            <a:r>
              <a:rPr lang="uk-UA" sz="2000" dirty="0" smtClean="0">
                <a:solidFill>
                  <a:schemeClr val="bg2">
                    <a:lumMod val="10000"/>
                  </a:schemeClr>
                </a:solidFill>
              </a:rPr>
              <a:t>Для порівняння</a:t>
            </a:r>
          </a:p>
          <a:p>
            <a:pPr lvl="0"/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</a:rPr>
              <a:t>НТБ НТТУ «КПІ» – 516;</a:t>
            </a:r>
          </a:p>
          <a:p>
            <a:pPr lvl="0"/>
            <a:r>
              <a:rPr lang="uk-UA" sz="2200" dirty="0" err="1" smtClean="0">
                <a:solidFill>
                  <a:schemeClr val="bg2">
                    <a:lumMod val="10000"/>
                  </a:schemeClr>
                </a:solidFill>
              </a:rPr>
              <a:t>Репозитарій</a:t>
            </a:r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</a:rPr>
              <a:t> НТТУ «КПІ» – 445;</a:t>
            </a:r>
          </a:p>
          <a:p>
            <a:pPr lvl="0"/>
            <a:r>
              <a:rPr lang="uk-UA" sz="2200" dirty="0" smtClean="0">
                <a:solidFill>
                  <a:schemeClr val="bg2">
                    <a:lumMod val="10000"/>
                  </a:schemeClr>
                </a:solidFill>
              </a:rPr>
              <a:t>НБ ім. М. Максимовича – 1960</a:t>
            </a:r>
            <a:endParaRPr lang="ru-RU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6778540" y="6288090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Станом на 15.03.2018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1213826"/>
            <a:ext cx="1462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C000"/>
                </a:solidFill>
              </a:rPr>
              <a:t>НТБ ВНТУ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22147" y="2845817"/>
            <a:ext cx="1245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</a:rPr>
              <a:t>IR VNTU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2060848"/>
            <a:ext cx="1080120" cy="313694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72604" y="3573016"/>
            <a:ext cx="924685" cy="36004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7416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IMG_20161004_1259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60" y="0"/>
            <a:ext cx="91366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3789040"/>
            <a:ext cx="8712968" cy="255454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glow rad="4064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uk-UA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Науково-технічна бібліотека ВНТУ</a:t>
            </a:r>
            <a:r>
              <a:rPr lang="uk-UA" sz="3200" b="1" dirty="0">
                <a:solidFill>
                  <a:srgbClr val="7B1513"/>
                </a:solidFill>
              </a:rPr>
              <a:t>, будучи основним структурним підрозділом вишу, прагне на належному інформаційному рівні забезпечити освітній, </a:t>
            </a:r>
            <a:r>
              <a:rPr lang="uk-UA" sz="3200" b="1" dirty="0">
                <a:solidFill>
                  <a:srgbClr val="C00000"/>
                </a:solidFill>
              </a:rPr>
              <a:t>науково-дослідний</a:t>
            </a:r>
            <a:r>
              <a:rPr lang="uk-UA" sz="3200" b="1" dirty="0">
                <a:solidFill>
                  <a:srgbClr val="7B1513"/>
                </a:solidFill>
              </a:rPr>
              <a:t> і виховний процес в університеті</a:t>
            </a:r>
            <a:endParaRPr lang="ru-RU" sz="3200" b="1" dirty="0">
              <a:solidFill>
                <a:srgbClr val="7B1513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57851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рамки для презентаций\титульный слайд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" y="0"/>
            <a:ext cx="9143999" cy="6858000"/>
          </a:xfrm>
          <a:prstGeom prst="rect">
            <a:avLst/>
          </a:prstGeom>
          <a:noFill/>
          <a:ln w="19050">
            <a:noFill/>
          </a:ln>
        </p:spPr>
      </p:pic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571470" y="307363"/>
            <a:ext cx="8969082" cy="3929090"/>
          </a:xfrm>
          <a:prstGeom prst="round2DiagRect">
            <a:avLst/>
          </a:prstGeom>
          <a:blipFill>
            <a:blip r:embed="rId3"/>
            <a:tile tx="0" ty="0" sx="100000" sy="100000" flip="none" algn="tl"/>
          </a:blipFill>
          <a:ln w="63500" cap="rnd" cmpd="dbl">
            <a:noFill/>
            <a:prstDash val="lgDash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Right"/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8000" b="1" spc="3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Дякую за увагу!</a:t>
            </a:r>
            <a:endParaRPr lang="ru-RU" sz="8000" b="1" spc="300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7" y="4568619"/>
            <a:ext cx="3071835" cy="64633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r"/>
            <a:r>
              <a:rPr lang="uk-UA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Л. А. </a:t>
            </a:r>
            <a:r>
              <a:rPr lang="uk-UA" dirty="0" err="1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Криштафович</a:t>
            </a:r>
            <a:r>
              <a:rPr lang="uk-UA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r"/>
            <a:r>
              <a:rPr lang="uk-UA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гол. бібліограф НТБ ВНТУ</a:t>
            </a:r>
            <a:endParaRPr lang="uk-UA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Пользователь\Desktop\bibliot_zaproshenn1_ostatochno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0661" y="5190184"/>
            <a:ext cx="1357323" cy="1285884"/>
          </a:xfrm>
          <a:prstGeom prst="rect">
            <a:avLst/>
          </a:prstGeom>
          <a:noFill/>
          <a:ln>
            <a:noFill/>
          </a:ln>
          <a:effectLst>
            <a:glow rad="177800">
              <a:schemeClr val="accent3">
                <a:lumMod val="50000"/>
                <a:alpha val="6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86861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96" y="908720"/>
            <a:ext cx="3889375" cy="2914650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41604"/>
            <a:ext cx="9144000" cy="184665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uk-UA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СЕКТОР З ПІДТРИМКИ НАУКОВИХ ДОСЛІДЖЕНЬ В УНІВЕРСИТЕТІ</a:t>
            </a:r>
            <a:endParaRPr lang="uk-U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30868"/>
            <a:ext cx="3443921" cy="2564904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5050" y="2366045"/>
            <a:ext cx="3752056" cy="2811984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9750" y="4150412"/>
            <a:ext cx="3524250" cy="2620962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96" y="4143212"/>
            <a:ext cx="3350337" cy="2660745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6485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85" y="90628"/>
            <a:ext cx="3918868" cy="2808312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User\Desktop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73060"/>
            <a:ext cx="4493104" cy="318395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User\Desktop\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75707"/>
            <a:ext cx="3806008" cy="264646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4176" y="2141562"/>
            <a:ext cx="3435553" cy="2574875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140968"/>
            <a:ext cx="3800054" cy="2620962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 descr="C:\Users\User\Desktop\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1899" y="4211035"/>
            <a:ext cx="3194007" cy="2557878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1"/>
            <a:ext cx="4932040" cy="123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uk-UA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СЕКТОР З ПІДТРИМКИ НАУКОВИХ ДОСЛІДЖЕНЬ В УНІВЕРСИТЕТІ</a:t>
            </a:r>
            <a:endParaRPr lang="uk-U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4108" name="Picture 12" descr="C:\Users\User\Desktop\5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44" y="4211035"/>
            <a:ext cx="2681168" cy="1784191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User\Desktop\4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8" y="4957790"/>
            <a:ext cx="2714644" cy="1861028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73584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sp>
        <p:nvSpPr>
          <p:cNvPr id="2" name="TextBox 1"/>
          <p:cNvSpPr txBox="1"/>
          <p:nvPr/>
        </p:nvSpPr>
        <p:spPr>
          <a:xfrm>
            <a:off x="107504" y="66533"/>
            <a:ext cx="9036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uk-UA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24" y="-931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4545" y="-274923"/>
            <a:ext cx="5449887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0934" y="764705"/>
            <a:ext cx="833437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64902" y="5877272"/>
            <a:ext cx="7920880" cy="830997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ln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ВНТУ — єдиний ВНЗ у Вінниці, який отримав доступ до </a:t>
            </a:r>
            <a:r>
              <a:rPr lang="uk-UA" sz="2400" b="1" dirty="0" err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Scopus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uk-UA" sz="2400" b="1" dirty="0" err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Web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2400" b="1" dirty="0" err="1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Science</a:t>
            </a:r>
            <a:r>
              <a:rPr lang="uk-UA" sz="24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одночасно</a:t>
            </a:r>
            <a:endParaRPr lang="uk-UA" sz="24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24" y="5877272"/>
            <a:ext cx="890587" cy="89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 descr="C:\Users\User\Desktop\download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773" y="2346218"/>
            <a:ext cx="1295606" cy="2015389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C:\Users\User\Desktop\download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01773"/>
            <a:ext cx="1641855" cy="1615086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C:\Users\User\Desktop\2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2652" y="2204864"/>
            <a:ext cx="1616613" cy="1711989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C:\Users\User\Desktop\download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1039" y="3916853"/>
            <a:ext cx="1815182" cy="1791088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Picture 19" descr="C:\Users\User\Desktop\логотип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465847"/>
            <a:ext cx="1399352" cy="135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V="1">
            <a:off x="3347864" y="2780930"/>
            <a:ext cx="969171" cy="1135923"/>
          </a:xfrm>
          <a:prstGeom prst="straightConnector1">
            <a:avLst/>
          </a:prstGeom>
          <a:ln w="76200">
            <a:solidFill>
              <a:srgbClr val="26AC2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 flipV="1">
            <a:off x="1685379" y="2780929"/>
            <a:ext cx="1230437" cy="1135924"/>
          </a:xfrm>
          <a:prstGeom prst="straightConnector1">
            <a:avLst/>
          </a:prstGeom>
          <a:ln w="76200">
            <a:solidFill>
              <a:srgbClr val="26AC2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4056221" y="5009316"/>
            <a:ext cx="1451883" cy="1"/>
          </a:xfrm>
          <a:prstGeom prst="straightConnector1">
            <a:avLst/>
          </a:prstGeom>
          <a:ln w="76200">
            <a:solidFill>
              <a:srgbClr val="26AC2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917961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6151" name="Picture 7" descr="C:\Users\User\Desktop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6884" y="246343"/>
            <a:ext cx="3547594" cy="2822617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User\Desktop\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6072" y="4834713"/>
            <a:ext cx="2632765" cy="1970967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879" y="1575405"/>
            <a:ext cx="4455153" cy="3341364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User\Desktop\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9614" y="3392335"/>
            <a:ext cx="4545873" cy="3409405"/>
          </a:xfrm>
          <a:prstGeom prst="rect">
            <a:avLst/>
          </a:prstGeom>
          <a:noFill/>
          <a:ln w="19050">
            <a:solidFill>
              <a:schemeClr val="bg2">
                <a:lumMod val="2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891" y="0"/>
            <a:ext cx="529208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600" b="1" dirty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С</a:t>
            </a:r>
            <a:r>
              <a:rPr lang="uk-UA" sz="26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емінар </a:t>
            </a:r>
            <a:r>
              <a:rPr lang="uk-UA" sz="2600" b="1" dirty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«Можливості платформи </a:t>
            </a:r>
            <a:r>
              <a:rPr lang="uk-UA" sz="2600" b="1" dirty="0" err="1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Web</a:t>
            </a:r>
            <a:r>
              <a:rPr lang="uk-UA" sz="2600" b="1" dirty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uk-UA" sz="2600" b="1" dirty="0" err="1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of</a:t>
            </a:r>
            <a:r>
              <a:rPr lang="uk-UA" sz="2600" b="1" dirty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uk-UA" sz="2600" b="1" dirty="0" err="1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Science</a:t>
            </a:r>
            <a:r>
              <a:rPr lang="uk-UA" sz="2600" b="1" dirty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для якісних наукових досліджень та навчання</a:t>
            </a:r>
            <a:r>
              <a:rPr lang="uk-UA" sz="26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»</a:t>
            </a:r>
            <a:endParaRPr lang="ru-RU" sz="2600" b="1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16551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5976" y="1817670"/>
            <a:ext cx="4283968" cy="37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HeroicExtremeLeftFacing">
              <a:rot lat="0" lon="1200000" rev="21425485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image2.jpe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504" y="1844824"/>
            <a:ext cx="4680520" cy="392804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perspectiveContrastingRightFacing">
              <a:rot lat="0" lon="19800000" rev="213211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TextBox 4"/>
          <p:cNvSpPr txBox="1"/>
          <p:nvPr/>
        </p:nvSpPr>
        <p:spPr>
          <a:xfrm>
            <a:off x="82890" y="0"/>
            <a:ext cx="85570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Колективні </a:t>
            </a:r>
            <a:r>
              <a:rPr lang="uk-UA" sz="4000" b="1" dirty="0" err="1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перегл</a:t>
            </a:r>
            <a:r>
              <a:rPr lang="ru-RU" sz="4000" b="1" dirty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я</a:t>
            </a:r>
            <a:r>
              <a:rPr lang="uk-UA" sz="4000" b="1" dirty="0" err="1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ди</a:t>
            </a:r>
            <a:r>
              <a:rPr lang="uk-UA" sz="4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uk-UA" sz="4000" b="1" dirty="0" err="1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вебінарів</a:t>
            </a:r>
            <a:endParaRPr lang="en-US" sz="4000" b="1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  <a:p>
            <a:pPr algn="ctr"/>
            <a:r>
              <a:rPr lang="uk-UA" sz="4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від компанії </a:t>
            </a:r>
            <a:r>
              <a:rPr lang="en-US" sz="4000" b="1" dirty="0" err="1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Clarivate</a:t>
            </a:r>
            <a:r>
              <a:rPr lang="en-US" sz="4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Analytics</a:t>
            </a:r>
            <a:endParaRPr lang="ru-RU" sz="4000" b="1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7269" y="564937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п</a:t>
            </a:r>
            <a:r>
              <a:rPr lang="uk-UA" sz="36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ро ресурси платформи </a:t>
            </a:r>
            <a:r>
              <a:rPr lang="en-US" sz="3600" b="1" dirty="0" err="1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WoS</a:t>
            </a:r>
            <a:r>
              <a:rPr lang="en-US" sz="36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uk-UA" sz="36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для наукової діяльності</a:t>
            </a:r>
            <a:endParaRPr lang="ru-RU" sz="3600" b="1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\\User53\temp\фон\фон2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 cmpd="dbl">
            <a:noFill/>
            <a:prstDash val="sysDot"/>
          </a:ln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85559182"/>
              </p:ext>
            </p:extLst>
          </p:nvPr>
        </p:nvGraphicFramePr>
        <p:xfrm>
          <a:off x="74076" y="24559"/>
          <a:ext cx="9069924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3073383"/>
            <a:ext cx="1047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НТБ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4328" y="3086300"/>
            <a:ext cx="13347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ВНТУ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49385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1910</TotalTime>
  <Words>1289</Words>
  <Application>Microsoft Office PowerPoint</Application>
  <PresentationFormat>Экран (4:3)</PresentationFormat>
  <Paragraphs>175</Paragraphs>
  <Slides>39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user307</dc:creator>
  <cp:lastModifiedBy>user307</cp:lastModifiedBy>
  <cp:revision>275</cp:revision>
  <dcterms:created xsi:type="dcterms:W3CDTF">2018-03-15T09:40:37Z</dcterms:created>
  <dcterms:modified xsi:type="dcterms:W3CDTF">2018-12-06T10:05:18Z</dcterms:modified>
</cp:coreProperties>
</file>