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6" r:id="rId4"/>
    <p:sldId id="265" r:id="rId5"/>
    <p:sldId id="264" r:id="rId6"/>
    <p:sldId id="257" r:id="rId7"/>
    <p:sldId id="259" r:id="rId8"/>
    <p:sldId id="260" r:id="rId9"/>
    <p:sldId id="261" r:id="rId10"/>
    <p:sldId id="262" r:id="rId11"/>
    <p:sldId id="263" r:id="rId12"/>
    <p:sldId id="268" r:id="rId13"/>
    <p:sldId id="269" r:id="rId14"/>
    <p:sldId id="258" r:id="rId1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3300"/>
    <a:srgbClr val="00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409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11A9F-572C-4A0D-A339-0C688A29ACFA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B5864-DC3C-4C64-B33F-E67FAA60BB4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7171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>
                <a:solidFill>
                  <a:prstClr val="black"/>
                </a:solidFill>
              </a:rPr>
              <a:pPr/>
              <a:t>12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>
                <a:solidFill>
                  <a:prstClr val="black"/>
                </a:solidFill>
              </a:rPr>
              <a:pPr/>
              <a:t>13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>
                <a:solidFill>
                  <a:prstClr val="black"/>
                </a:solidFill>
              </a:rPr>
              <a:pPr/>
              <a:t>3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>
                <a:solidFill>
                  <a:prstClr val="black"/>
                </a:solidFill>
              </a:rPr>
              <a:pPr/>
              <a:t>4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>
                <a:solidFill>
                  <a:prstClr val="black"/>
                </a:solidFill>
              </a:rPr>
              <a:pPr/>
              <a:t>5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B5864-DC3C-4C64-B33F-E67FAA60BB46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6278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7318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884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715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230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84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4428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8437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162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694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7990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3823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768FE-3F61-44BF-AFF0-86D487D0C3C4}" type="datetimeFigureOut">
              <a:rPr lang="uk-UA" smtClean="0"/>
              <a:t>04.12.2019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28B3C-A7A3-4331-8526-457BF6FFF026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81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5.wdp"/><Relationship Id="rId5" Type="http://schemas.openxmlformats.org/officeDocument/2006/relationships/image" Target="../media/image24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7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microsoft.com/office/2007/relationships/hdphoto" Target="../media/hdphoto16.wdp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4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microsoft.com/office/2007/relationships/hdphoto" Target="../media/hdphoto10.wdp"/><Relationship Id="rId3" Type="http://schemas.openxmlformats.org/officeDocument/2006/relationships/image" Target="../media/image3.png"/><Relationship Id="rId7" Type="http://schemas.microsoft.com/office/2007/relationships/hdphoto" Target="../media/hdphoto7.wdp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microsoft.com/office/2007/relationships/hdphoto" Target="../media/hdphoto9.wdp"/><Relationship Id="rId5" Type="http://schemas.microsoft.com/office/2007/relationships/hdphoto" Target="../media/hdphoto6.wdp"/><Relationship Id="rId10" Type="http://schemas.openxmlformats.org/officeDocument/2006/relationships/image" Target="../media/image16.jpeg"/><Relationship Id="rId4" Type="http://schemas.openxmlformats.org/officeDocument/2006/relationships/image" Target="../media/image13.png"/><Relationship Id="rId9" Type="http://schemas.microsoft.com/office/2007/relationships/hdphoto" Target="../media/hdphoto8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microsoft.com/office/2007/relationships/hdphoto" Target="../media/hdphoto1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microsoft.com/office/2007/relationships/hdphoto" Target="../media/hdphoto9.wdp"/><Relationship Id="rId10" Type="http://schemas.openxmlformats.org/officeDocument/2006/relationships/image" Target="../media/image20.jpeg"/><Relationship Id="rId4" Type="http://schemas.openxmlformats.org/officeDocument/2006/relationships/image" Target="../media/image16.jpeg"/><Relationship Id="rId9" Type="http://schemas.microsoft.com/office/2007/relationships/hdphoto" Target="../media/hdphoto1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4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microsoft.com/office/2007/relationships/hdphoto" Target="../media/hdphoto13.wdp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9.wdp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2088232"/>
          </a:xfrm>
        </p:spPr>
        <p:txBody>
          <a:bodyPr>
            <a:noAutofit/>
          </a:bodyPr>
          <a:lstStyle/>
          <a:p>
            <a:r>
              <a:rPr lang="uk-UA" sz="4800" b="1" dirty="0" smtClean="0"/>
              <a:t>Конкурс</a:t>
            </a:r>
            <a:br>
              <a:rPr lang="uk-UA" sz="4800" b="1" dirty="0" smtClean="0"/>
            </a:br>
            <a:r>
              <a:rPr lang="uk-UA" sz="4800" b="1" dirty="0" smtClean="0"/>
              <a:t>«Адміністрування </a:t>
            </a:r>
            <a:r>
              <a:rPr lang="en-US" sz="4800" b="1" dirty="0" smtClean="0"/>
              <a:t>Linux</a:t>
            </a:r>
            <a:r>
              <a:rPr lang="uk-UA" sz="4800" b="1" dirty="0" smtClean="0"/>
              <a:t>»</a:t>
            </a:r>
            <a:endParaRPr lang="uk-UA" sz="4800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128970" y="4869160"/>
            <a:ext cx="5834360" cy="704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sz="1800" i="1" dirty="0" smtClean="0"/>
              <a:t>Малініч </a:t>
            </a:r>
            <a:r>
              <a:rPr lang="uk-UA" sz="1800" i="1" dirty="0"/>
              <a:t>Ілля</a:t>
            </a:r>
            <a:br>
              <a:rPr lang="uk-UA" sz="1800" i="1" dirty="0"/>
            </a:br>
            <a:r>
              <a:rPr lang="uk-UA" sz="1800" i="1" dirty="0"/>
              <a:t>Вінницький Національний Технічний Університет</a:t>
            </a:r>
          </a:p>
        </p:txBody>
      </p:sp>
      <p:pic>
        <p:nvPicPr>
          <p:cNvPr id="7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66106" y="33338"/>
            <a:ext cx="62340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dirty="0" smtClean="0">
                <a:solidFill>
                  <a:schemeClr val="tx2"/>
                </a:solidFill>
              </a:rPr>
              <a:t>Конференція IT-Universe: "Дуальна освіта в Україні – реалії та перспективи"</a:t>
            </a:r>
            <a:endParaRPr lang="uk-UA" altLang="uk-UA" sz="1400" dirty="0">
              <a:solidFill>
                <a:schemeClr val="tx2"/>
              </a:solidFill>
            </a:endParaRPr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160462" y="332656"/>
            <a:ext cx="5866638" cy="0"/>
          </a:xfrm>
          <a:prstGeom prst="line">
            <a:avLst/>
          </a:prstGeom>
          <a:noFill/>
          <a:ln w="57150" cmpd="thinThick">
            <a:solidFill>
              <a:schemeClr val="tx1">
                <a:lumMod val="9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7" name="Picture 3" descr="D:\Study\Linux 2019\it-univers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733256"/>
            <a:ext cx="8564563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9402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3532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err="1">
                <a:solidFill>
                  <a:schemeClr val="tx2"/>
                </a:solidFill>
              </a:rPr>
              <a:t>Кросплатформне</a:t>
            </a:r>
            <a:r>
              <a:rPr lang="uk-UA" sz="2600" b="1" dirty="0">
                <a:solidFill>
                  <a:schemeClr val="tx2"/>
                </a:solidFill>
              </a:rPr>
              <a:t> програмування</a:t>
            </a: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>
                <a:cs typeface="Times New Roman" pitchFamily="18" charset="0"/>
              </a:rPr>
              <a:t>Пов'язані</a:t>
            </a:r>
            <a:r>
              <a:rPr lang="uk-UA" sz="2800" b="1" dirty="0" smtClean="0">
                <a:cs typeface="Times New Roman" pitchFamily="18" charset="0"/>
              </a:rPr>
              <a:t> теми дисципліни</a:t>
            </a:r>
            <a:r>
              <a:rPr lang="uk-UA" sz="2800" dirty="0" smtClean="0">
                <a:cs typeface="Times New Roman" pitchFamily="18" charset="0"/>
              </a:rPr>
              <a:t>: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зборка програм </a:t>
            </a:r>
            <a:r>
              <a:rPr lang="en-US" sz="2800" dirty="0" smtClean="0">
                <a:cs typeface="Times New Roman" pitchFamily="18" charset="0"/>
              </a:rPr>
              <a:t>C/C++ </a:t>
            </a:r>
            <a:r>
              <a:rPr lang="uk-UA" sz="2800" dirty="0" smtClean="0">
                <a:cs typeface="Times New Roman" pitchFamily="18" charset="0"/>
              </a:rPr>
              <a:t>у середовищі </a:t>
            </a:r>
            <a:r>
              <a:rPr lang="en-US" sz="2800" dirty="0" smtClean="0">
                <a:cs typeface="Times New Roman" pitchFamily="18" charset="0"/>
              </a:rPr>
              <a:t>GNU/Linux;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команда </a:t>
            </a:r>
            <a:r>
              <a:rPr lang="en-US" sz="2800" dirty="0" smtClean="0">
                <a:cs typeface="Times New Roman" pitchFamily="18" charset="0"/>
              </a:rPr>
              <a:t>make;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>
                <a:cs typeface="Times New Roman" pitchFamily="18" charset="0"/>
              </a:rPr>
              <a:t>побудова мережевих </a:t>
            </a:r>
            <a:r>
              <a:rPr lang="en-US" sz="2800" dirty="0">
                <a:cs typeface="Times New Roman" pitchFamily="18" charset="0"/>
              </a:rPr>
              <a:t>API</a:t>
            </a:r>
            <a:r>
              <a:rPr lang="uk-UA" sz="2800" dirty="0">
                <a:cs typeface="Times New Roman" pitchFamily="18" charset="0"/>
              </a:rPr>
              <a:t> сервісів</a:t>
            </a:r>
            <a:r>
              <a:rPr lang="en-US" sz="2800" dirty="0">
                <a:cs typeface="Times New Roman" pitchFamily="18" charset="0"/>
              </a:rPr>
              <a:t>; </a:t>
            </a:r>
            <a:endParaRPr lang="uk-UA" sz="2800" dirty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системи керування версіями програмного коду;</a:t>
            </a: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створення пакетів ПЗ для дистрибутивів </a:t>
            </a:r>
            <a:r>
              <a:rPr lang="en-US" sz="2800" dirty="0" smtClean="0">
                <a:cs typeface="Times New Roman" pitchFamily="18" charset="0"/>
              </a:rPr>
              <a:t>GNU/Linux</a:t>
            </a:r>
            <a:r>
              <a:rPr lang="uk-UA" sz="2800" dirty="0">
                <a:cs typeface="Times New Roman" pitchFamily="18" charset="0"/>
              </a:rPr>
              <a:t>.</a:t>
            </a:r>
            <a:endParaRPr lang="en-US" sz="2800" dirty="0" smtClean="0">
              <a:cs typeface="Times New Roman" pitchFamily="18" charset="0"/>
            </a:endParaRPr>
          </a:p>
        </p:txBody>
      </p:sp>
      <p:pic>
        <p:nvPicPr>
          <p:cNvPr id="7" name="Picture 4" descr="C:\Users\gleboff\Desktop\cross-platform-icon-trendy-design-style-isolated-white-background-vector-simple-modern-flat-symbol-web-site-mobile-1357444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152"/>
            <a:ext cx="778944" cy="53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gleboff\Desktop\46140125-da084900-c26d-11e8-8ea7-c45ae6306309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29200"/>
            <a:ext cx="1160809" cy="130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604448" y="3333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10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3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3532" cy="720080"/>
          </a:xfrm>
        </p:spPr>
        <p:txBody>
          <a:bodyPr>
            <a:noAutofit/>
          </a:bodyPr>
          <a:lstStyle/>
          <a:p>
            <a:pPr algn="l"/>
            <a:r>
              <a:rPr lang="uk-UA" sz="2400" b="1" dirty="0">
                <a:solidFill>
                  <a:schemeClr val="tx2"/>
                </a:solidFill>
              </a:rPr>
              <a:t>Прикладні технології захисту інформації</a:t>
            </a: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 smtClean="0">
                <a:cs typeface="Times New Roman" pitchFamily="18" charset="0"/>
              </a:rPr>
              <a:t>Пов'язані теми дисципліни</a:t>
            </a:r>
            <a:r>
              <a:rPr lang="uk-UA" sz="2800" dirty="0" smtClean="0">
                <a:cs typeface="Times New Roman" pitchFamily="18" charset="0"/>
              </a:rPr>
              <a:t>: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системні користувачі та системні привілеї;</a:t>
            </a:r>
          </a:p>
          <a:p>
            <a:pPr>
              <a:buFontTx/>
              <a:buChar char="-"/>
            </a:pPr>
            <a:r>
              <a:rPr lang="uk-UA" sz="2800" dirty="0" smtClean="0"/>
              <a:t>мандатне </a:t>
            </a:r>
            <a:r>
              <a:rPr lang="uk-UA" sz="2800" dirty="0"/>
              <a:t>керування </a:t>
            </a:r>
            <a:r>
              <a:rPr lang="uk-UA" sz="2800" dirty="0" smtClean="0"/>
              <a:t>доступом </a:t>
            </a:r>
            <a:r>
              <a:rPr lang="en-US" sz="2800" dirty="0" smtClean="0"/>
              <a:t>(</a:t>
            </a:r>
            <a:r>
              <a:rPr lang="en-US" sz="2800" dirty="0" err="1" smtClean="0"/>
              <a:t>AppArmor</a:t>
            </a:r>
            <a:r>
              <a:rPr lang="en-US" sz="2800" dirty="0" smtClean="0"/>
              <a:t>, </a:t>
            </a:r>
            <a:r>
              <a:rPr lang="en-US" sz="2800" dirty="0" err="1" smtClean="0"/>
              <a:t>SELinux</a:t>
            </a:r>
            <a:r>
              <a:rPr lang="en-US" sz="2800" dirty="0" smtClean="0"/>
              <a:t>);</a:t>
            </a:r>
          </a:p>
          <a:p>
            <a:pPr>
              <a:buFontTx/>
              <a:buChar char="-"/>
            </a:pPr>
            <a:r>
              <a:rPr lang="uk-UA" sz="2800" dirty="0" smtClean="0"/>
              <a:t>інструменти аудиту безпеки в </a:t>
            </a:r>
            <a:r>
              <a:rPr lang="en-US" sz="2800" dirty="0" smtClean="0"/>
              <a:t>UNIX-</a:t>
            </a:r>
            <a:r>
              <a:rPr lang="uk-UA" sz="2800" dirty="0" smtClean="0"/>
              <a:t>подібних ОС;</a:t>
            </a:r>
            <a:endParaRPr lang="en-US" sz="2800" dirty="0" smtClean="0"/>
          </a:p>
          <a:p>
            <a:pPr>
              <a:buFontTx/>
              <a:buChar char="-"/>
            </a:pPr>
            <a:r>
              <a:rPr lang="uk-UA" sz="2800" dirty="0" smtClean="0"/>
              <a:t>налаштування мережевих екранів;</a:t>
            </a:r>
          </a:p>
          <a:p>
            <a:pPr>
              <a:buFontTx/>
              <a:buChar char="-"/>
            </a:pPr>
            <a:r>
              <a:rPr lang="uk-UA" sz="2800" dirty="0" smtClean="0"/>
              <a:t>запуск додатків у пісочницях;</a:t>
            </a:r>
          </a:p>
          <a:p>
            <a:pPr>
              <a:buFontTx/>
              <a:buChar char="-"/>
            </a:pPr>
            <a:r>
              <a:rPr lang="uk-UA" sz="2800" dirty="0" smtClean="0"/>
              <a:t>обробка </a:t>
            </a:r>
            <a:r>
              <a:rPr lang="en-US" sz="2800" dirty="0" smtClean="0"/>
              <a:t>log-</a:t>
            </a:r>
            <a:r>
              <a:rPr lang="uk-UA" sz="2800" dirty="0" smtClean="0"/>
              <a:t>файлів.</a:t>
            </a:r>
            <a:endParaRPr lang="uk-UA" sz="2800" dirty="0"/>
          </a:p>
          <a:p>
            <a:pPr>
              <a:buFontTx/>
              <a:buChar char="-"/>
            </a:pPr>
            <a:endParaRPr lang="en-US" sz="2800" dirty="0" smtClean="0">
              <a:cs typeface="Times New Roman" pitchFamily="18" charset="0"/>
            </a:endParaRPr>
          </a:p>
        </p:txBody>
      </p:sp>
      <p:pic>
        <p:nvPicPr>
          <p:cNvPr id="8" name="Picture 2" descr="C:\Users\gleboff\Desktop\istockphoto-905083900-170667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41" y="165978"/>
            <a:ext cx="705295" cy="67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gleboff\Desktop\Pelfusion-Flat-File-Type-Log.png"/>
          <p:cNvPicPr>
            <a:picLocks noChangeAspect="1" noChangeArrowheads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801" y="5191519"/>
            <a:ext cx="1285106" cy="12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604448" y="3333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11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4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Підготовка учасників до фіналу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2" name="Прямоугольник 2071"/>
          <p:cNvSpPr/>
          <p:nvPr/>
        </p:nvSpPr>
        <p:spPr>
          <a:xfrm>
            <a:off x="4406455" y="3445026"/>
            <a:ext cx="288032" cy="284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20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6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 smtClean="0">
                <a:cs typeface="Times New Roman" pitchFamily="18" charset="0"/>
              </a:rPr>
              <a:t>Шляхи залучення нових учасників в ЗВО</a:t>
            </a:r>
            <a:r>
              <a:rPr lang="uk-UA" sz="2400" dirty="0" smtClean="0">
                <a:cs typeface="Times New Roman" pitchFamily="18" charset="0"/>
              </a:rPr>
              <a:t>:</a:t>
            </a:r>
            <a:endParaRPr lang="uk-UA" sz="24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400" dirty="0" smtClean="0">
                <a:cs typeface="Times New Roman" pitchFamily="18" charset="0"/>
              </a:rPr>
              <a:t>розміщення плакатів та поширення його через соціальні мережі;</a:t>
            </a:r>
          </a:p>
          <a:p>
            <a:pPr>
              <a:buFontTx/>
              <a:buChar char="-"/>
            </a:pPr>
            <a:r>
              <a:rPr lang="uk-UA" sz="2400" dirty="0" smtClean="0"/>
              <a:t>контакт зі студентами, що займають високі позиції з теоретичних тестів по 4-м ключовим дисциплінам</a:t>
            </a:r>
            <a:r>
              <a:rPr lang="en-US" sz="2400" dirty="0" smtClean="0"/>
              <a:t>;</a:t>
            </a:r>
            <a:endParaRPr lang="uk-UA" sz="2400" dirty="0" smtClean="0"/>
          </a:p>
          <a:p>
            <a:pPr>
              <a:buFontTx/>
              <a:buChar char="-"/>
            </a:pPr>
            <a:r>
              <a:rPr lang="uk-UA" sz="2400" dirty="0" smtClean="0">
                <a:cs typeface="Times New Roman" pitchFamily="18" charset="0"/>
              </a:rPr>
              <a:t>анонс конкурсу на інших заходах (наприклад, </a:t>
            </a:r>
            <a:r>
              <a:rPr lang="uk-UA" sz="2400" dirty="0" err="1" smtClean="0">
                <a:cs typeface="Times New Roman" pitchFamily="18" charset="0"/>
              </a:rPr>
              <a:t>хакатонах</a:t>
            </a:r>
            <a:r>
              <a:rPr lang="uk-UA" sz="2400" dirty="0" smtClean="0">
                <a:cs typeface="Times New Roman" pitchFamily="18" charset="0"/>
              </a:rPr>
              <a:t>), де можуть застосовуватись </a:t>
            </a:r>
            <a:r>
              <a:rPr lang="en-US" sz="2400" dirty="0" smtClean="0">
                <a:cs typeface="Times New Roman" pitchFamily="18" charset="0"/>
              </a:rPr>
              <a:t>GNU/Linux </a:t>
            </a:r>
            <a:r>
              <a:rPr lang="uk-UA" sz="2400" dirty="0" smtClean="0">
                <a:cs typeface="Times New Roman" pitchFamily="18" charset="0"/>
              </a:rPr>
              <a:t>та хмарні технології.</a:t>
            </a:r>
            <a:endParaRPr lang="en-US" sz="2800" dirty="0" smtClean="0">
              <a:cs typeface="Times New Roman" pitchFamily="18" charset="0"/>
            </a:endParaRPr>
          </a:p>
        </p:txBody>
      </p:sp>
      <p:pic>
        <p:nvPicPr>
          <p:cNvPr id="10242" name="Picture 2" descr="C:\Users\gleboff\Desktop\index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872" y="1028248"/>
            <a:ext cx="1139230" cy="113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7"/>
          <p:cNvSpPr txBox="1">
            <a:spLocks noChangeArrowheads="1"/>
          </p:cNvSpPr>
          <p:nvPr/>
        </p:nvSpPr>
        <p:spPr bwMode="auto">
          <a:xfrm>
            <a:off x="539552" y="1117193"/>
            <a:ext cx="295232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000" b="1" dirty="0" smtClean="0">
                <a:solidFill>
                  <a:schemeClr val="tx2"/>
                </a:solidFill>
              </a:rPr>
              <a:t>Учасник реєструється та проходить теоретичну частину завдання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2819713" y="1958860"/>
            <a:ext cx="1058591" cy="0"/>
          </a:xfrm>
          <a:prstGeom prst="line">
            <a:avLst/>
          </a:prstGeom>
          <a:ln w="66675" cap="rnd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580112" y="1983988"/>
            <a:ext cx="1008112" cy="538888"/>
          </a:xfrm>
          <a:prstGeom prst="curvedConnector3">
            <a:avLst>
              <a:gd name="adj1" fmla="val 50000"/>
            </a:avLst>
          </a:prstGeom>
          <a:ln w="66675" cap="rnd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7"/>
          <p:cNvSpPr txBox="1">
            <a:spLocks noChangeArrowheads="1"/>
          </p:cNvSpPr>
          <p:nvPr/>
        </p:nvSpPr>
        <p:spPr bwMode="auto">
          <a:xfrm>
            <a:off x="6638737" y="2322821"/>
            <a:ext cx="2207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000" b="1" dirty="0" smtClean="0">
                <a:solidFill>
                  <a:schemeClr val="tx2"/>
                </a:solidFill>
              </a:rPr>
              <a:t>Відбір до фіналу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04448" y="3333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12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Підготовка учасників до фіналу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2" name="Прямоугольник 2071"/>
          <p:cNvSpPr/>
          <p:nvPr/>
        </p:nvSpPr>
        <p:spPr>
          <a:xfrm>
            <a:off x="4406455" y="3445026"/>
            <a:ext cx="288032" cy="284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20" name="Объект 2"/>
          <p:cNvSpPr>
            <a:spLocks noGrp="1"/>
          </p:cNvSpPr>
          <p:nvPr>
            <p:ph idx="1"/>
          </p:nvPr>
        </p:nvSpPr>
        <p:spPr>
          <a:xfrm>
            <a:off x="457200" y="997234"/>
            <a:ext cx="8229600" cy="5600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400" b="1" dirty="0" smtClean="0">
                <a:cs typeface="Times New Roman" pitchFamily="18" charset="0"/>
              </a:rPr>
              <a:t>ВНТУ, займаючись залученням студентів до даного конкурсу та </a:t>
            </a:r>
            <a:r>
              <a:rPr lang="uk-UA" sz="2400" b="1" dirty="0" err="1" smtClean="0">
                <a:cs typeface="Times New Roman" pitchFamily="18" charset="0"/>
              </a:rPr>
              <a:t>хакатонів</a:t>
            </a:r>
            <a:r>
              <a:rPr lang="uk-UA" sz="2400" b="1" dirty="0" smtClean="0">
                <a:cs typeface="Times New Roman" pitchFamily="18" charset="0"/>
              </a:rPr>
              <a:t> зміг досягти ще більшого</a:t>
            </a:r>
            <a:r>
              <a:rPr lang="uk-UA" sz="2400" dirty="0" smtClean="0">
                <a:cs typeface="Times New Roman" pitchFamily="18" charset="0"/>
              </a:rPr>
              <a:t>:</a:t>
            </a:r>
            <a:endParaRPr lang="uk-UA" sz="2400" dirty="0" smtClean="0"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на базі ІТ відділу ВНТУ було створено студентський</a:t>
            </a:r>
            <a:b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</a:b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Клуб системного адміністрування;</a:t>
            </a:r>
          </a:p>
          <a:p>
            <a:pPr lvl="0">
              <a:buFontTx/>
              <a:buChar char="-"/>
            </a:pP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ментори клубу надають можливість</a:t>
            </a:r>
            <a:r>
              <a:rPr lang="uk-UA" sz="2400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безкоштовно займатись з навчальним обладнанням 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Cisco </a:t>
            </a: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та </a:t>
            </a:r>
            <a:r>
              <a:rPr lang="en-US" sz="2400" dirty="0" err="1" smtClean="0">
                <a:solidFill>
                  <a:prstClr val="black"/>
                </a:solidFill>
                <a:cs typeface="Times New Roman" pitchFamily="18" charset="0"/>
              </a:rPr>
              <a:t>Mikrotik</a:t>
            </a:r>
            <a:r>
              <a:rPr lang="en-US" sz="2400" dirty="0" smtClean="0">
                <a:solidFill>
                  <a:prstClr val="black"/>
                </a:solidFill>
                <a:cs typeface="Times New Roman" pitchFamily="18" charset="0"/>
              </a:rPr>
              <a:t>;</a:t>
            </a:r>
            <a:endParaRPr lang="uk-UA" sz="240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крім участі в конкурсах та </a:t>
            </a:r>
            <a:r>
              <a:rPr lang="uk-UA" sz="2400" dirty="0" err="1" smtClean="0">
                <a:solidFill>
                  <a:prstClr val="black"/>
                </a:solidFill>
                <a:cs typeface="Times New Roman" pitchFamily="18" charset="0"/>
              </a:rPr>
              <a:t>хакатонах</a:t>
            </a: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, учасники клубу також створюють спільні </a:t>
            </a:r>
            <a:r>
              <a:rPr lang="uk-UA" sz="2400" dirty="0" err="1" smtClean="0">
                <a:solidFill>
                  <a:prstClr val="black"/>
                </a:solidFill>
                <a:cs typeface="Times New Roman" pitchFamily="18" charset="0"/>
              </a:rPr>
              <a:t>стартап-команди</a:t>
            </a: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;</a:t>
            </a:r>
          </a:p>
          <a:p>
            <a:pPr lvl="0">
              <a:buFontTx/>
              <a:buChar char="-"/>
            </a:pP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даний клуб з часом став також виконувати функцію ІТ- кадрового резерву для університету та </a:t>
            </a:r>
            <a:r>
              <a:rPr lang="uk-UA" sz="2400" dirty="0" err="1" smtClean="0">
                <a:solidFill>
                  <a:prstClr val="black"/>
                </a:solidFill>
                <a:cs typeface="Times New Roman" pitchFamily="18" charset="0"/>
              </a:rPr>
              <a:t>ІТ-фірм</a:t>
            </a:r>
            <a:r>
              <a:rPr lang="uk-UA" sz="2400" dirty="0" smtClean="0">
                <a:solidFill>
                  <a:prstClr val="black"/>
                </a:solidFill>
                <a:cs typeface="Times New Roman" pitchFamily="18" charset="0"/>
              </a:rPr>
              <a:t> Вінниці.</a:t>
            </a:r>
          </a:p>
          <a:p>
            <a:pPr lvl="0">
              <a:buFontTx/>
              <a:buChar char="-"/>
            </a:pPr>
            <a:endParaRPr lang="uk-UA" sz="2400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604448" y="3333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13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83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2088232"/>
          </a:xfrm>
        </p:spPr>
        <p:txBody>
          <a:bodyPr>
            <a:normAutofit/>
          </a:bodyPr>
          <a:lstStyle/>
          <a:p>
            <a:r>
              <a:rPr lang="uk-UA" sz="4800" b="1" dirty="0" smtClean="0"/>
              <a:t>Дякую за увагу!</a:t>
            </a:r>
            <a:endParaRPr lang="uk-UA" sz="4800" b="1" dirty="0"/>
          </a:p>
        </p:txBody>
      </p:sp>
      <p:pic>
        <p:nvPicPr>
          <p:cNvPr id="7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106" y="33338"/>
            <a:ext cx="62340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1400" b="1" dirty="0" smtClean="0">
                <a:solidFill>
                  <a:schemeClr val="tx2"/>
                </a:solidFill>
              </a:rPr>
              <a:t>Конференція IT-Universe: "Дуальна освіта в Україні – реалії та перспективи"</a:t>
            </a:r>
            <a:endParaRPr lang="uk-UA" altLang="uk-UA" sz="1400" dirty="0">
              <a:solidFill>
                <a:schemeClr val="tx2"/>
              </a:solidFill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>
            <a:off x="160462" y="332656"/>
            <a:ext cx="5866638" cy="0"/>
          </a:xfrm>
          <a:prstGeom prst="line">
            <a:avLst/>
          </a:prstGeom>
          <a:noFill/>
          <a:ln w="57150" cmpd="thinThick">
            <a:solidFill>
              <a:schemeClr val="tx1">
                <a:lumMod val="9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3" name="Picture 3" descr="D:\Study\Linux 2019\it-univers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5733256"/>
            <a:ext cx="8564563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одзаголовок 2"/>
          <p:cNvSpPr txBox="1">
            <a:spLocks/>
          </p:cNvSpPr>
          <p:nvPr/>
        </p:nvSpPr>
        <p:spPr>
          <a:xfrm>
            <a:off x="4533800" y="4869160"/>
            <a:ext cx="442953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uk-UA" sz="1400" i="1" dirty="0" smtClean="0"/>
              <a:t>Малініч Ілля</a:t>
            </a:r>
            <a:r>
              <a:rPr lang="en-US" sz="1400" i="1" dirty="0" smtClean="0"/>
              <a:t/>
            </a:r>
            <a:br>
              <a:rPr lang="en-US" sz="1400" i="1" dirty="0" smtClean="0"/>
            </a:br>
            <a:r>
              <a:rPr lang="en-US" sz="1400" i="1" dirty="0" smtClean="0"/>
              <a:t>goosyara@malinich.net</a:t>
            </a:r>
            <a:r>
              <a:rPr lang="uk-UA" sz="1400" i="1" dirty="0"/>
              <a:t/>
            </a:r>
            <a:br>
              <a:rPr lang="uk-UA" sz="1400" i="1" dirty="0"/>
            </a:br>
            <a:r>
              <a:rPr lang="uk-UA" sz="1400" i="1" dirty="0"/>
              <a:t>Вінницький Національний Технічний Університет</a:t>
            </a:r>
          </a:p>
        </p:txBody>
      </p:sp>
    </p:spTree>
    <p:extLst>
      <p:ext uri="{BB962C8B-B14F-4D97-AF65-F5344CB8AC3E}">
        <p14:creationId xmlns:p14="http://schemas.microsoft.com/office/powerpoint/2010/main" val="18459790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Ціль </a:t>
            </a:r>
            <a:r>
              <a:rPr lang="uk-UA" sz="2600" b="1" dirty="0">
                <a:solidFill>
                  <a:schemeClr val="tx2"/>
                </a:solidFill>
              </a:rPr>
              <a:t>конкурсу «Адміністрування </a:t>
            </a:r>
            <a:r>
              <a:rPr lang="en-US" sz="2600" b="1" dirty="0">
                <a:solidFill>
                  <a:schemeClr val="tx2"/>
                </a:solidFill>
              </a:rPr>
              <a:t>Linux»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2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9219" name="Picture 3" descr="C:\Users\gleboff\Desktop\Рисунок1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552" y="1555666"/>
            <a:ext cx="2016224" cy="209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leboff\Desktop\126770521-system-administrator-vector-ico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058" y="1482534"/>
            <a:ext cx="2038463" cy="224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1115616" y="3933056"/>
            <a:ext cx="2207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Учасник конкурсу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5388991" y="3933056"/>
            <a:ext cx="22073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Віртуальний сервер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pic>
        <p:nvPicPr>
          <p:cNvPr id="9221" name="Picture 5" descr="C:\Users\gleboff\Desktop\hello-world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078" y="5124410"/>
            <a:ext cx="3774396" cy="173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3635896" y="2754206"/>
            <a:ext cx="1753095" cy="1"/>
          </a:xfrm>
          <a:prstGeom prst="line">
            <a:avLst/>
          </a:prstGeom>
          <a:ln w="66675" cap="rnd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олилиния 27"/>
          <p:cNvSpPr/>
          <p:nvPr/>
        </p:nvSpPr>
        <p:spPr>
          <a:xfrm>
            <a:off x="7644984" y="2743201"/>
            <a:ext cx="1134408" cy="2197968"/>
          </a:xfrm>
          <a:custGeom>
            <a:avLst/>
            <a:gdLst>
              <a:gd name="connsiteX0" fmla="*/ 0 w 1134408"/>
              <a:gd name="connsiteY0" fmla="*/ 0 h 2353645"/>
              <a:gd name="connsiteX1" fmla="*/ 1124262 w 1134408"/>
              <a:gd name="connsiteY1" fmla="*/ 524656 h 2353645"/>
              <a:gd name="connsiteX2" fmla="*/ 554636 w 1134408"/>
              <a:gd name="connsiteY2" fmla="*/ 2188564 h 2353645"/>
              <a:gd name="connsiteX3" fmla="*/ 554636 w 1134408"/>
              <a:gd name="connsiteY3" fmla="*/ 2203554 h 2353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4408" h="2353645">
                <a:moveTo>
                  <a:pt x="0" y="0"/>
                </a:moveTo>
                <a:cubicBezTo>
                  <a:pt x="515911" y="79947"/>
                  <a:pt x="1031823" y="159895"/>
                  <a:pt x="1124262" y="524656"/>
                </a:cubicBezTo>
                <a:cubicBezTo>
                  <a:pt x="1216701" y="889417"/>
                  <a:pt x="649574" y="1908748"/>
                  <a:pt x="554636" y="2188564"/>
                </a:cubicBezTo>
                <a:cubicBezTo>
                  <a:pt x="459698" y="2468380"/>
                  <a:pt x="507167" y="2335967"/>
                  <a:pt x="554636" y="2203554"/>
                </a:cubicBezTo>
              </a:path>
            </a:pathLst>
          </a:custGeom>
          <a:ln w="66675" cap="rnd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5" name="TextBox 7"/>
          <p:cNvSpPr txBox="1">
            <a:spLocks noChangeArrowheads="1"/>
          </p:cNvSpPr>
          <p:nvPr/>
        </p:nvSpPr>
        <p:spPr bwMode="auto">
          <a:xfrm>
            <a:off x="719572" y="5229200"/>
            <a:ext cx="42124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000" b="1" dirty="0" smtClean="0">
                <a:solidFill>
                  <a:schemeClr val="tx2"/>
                </a:solidFill>
              </a:rPr>
              <a:t>Учасник </a:t>
            </a:r>
            <a:r>
              <a:rPr lang="uk-UA" altLang="uk-UA" sz="2000" b="1" dirty="0">
                <a:solidFill>
                  <a:schemeClr val="tx2"/>
                </a:solidFill>
              </a:rPr>
              <a:t>налаштовує відповідно 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до</a:t>
            </a:r>
            <a:r>
              <a:rPr lang="uk-UA" altLang="uk-UA" sz="2000" b="1" dirty="0">
                <a:solidFill>
                  <a:schemeClr val="tx2"/>
                </a:solidFill>
              </a:rPr>
              <a:t> 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завдання програмне забезпечення на 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стороні сервера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36" name="TextBox 7"/>
          <p:cNvSpPr txBox="1">
            <a:spLocks noChangeArrowheads="1"/>
          </p:cNvSpPr>
          <p:nvPr/>
        </p:nvSpPr>
        <p:spPr bwMode="auto">
          <a:xfrm>
            <a:off x="3322961" y="2203819"/>
            <a:ext cx="2207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налаштування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9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Автоматичне оцінювання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7"/>
          <p:cNvSpPr txBox="1">
            <a:spLocks noChangeArrowheads="1"/>
          </p:cNvSpPr>
          <p:nvPr/>
        </p:nvSpPr>
        <p:spPr bwMode="auto">
          <a:xfrm>
            <a:off x="1475656" y="5229200"/>
            <a:ext cx="62488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Під час фіналу конкурсу відбувається автоматичне 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оцінювання результатів в режимі реального часу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943192" y="1440272"/>
            <a:ext cx="7229208" cy="3644912"/>
            <a:chOff x="1024465" y="1533483"/>
            <a:chExt cx="6991907" cy="3332809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465" y="1533483"/>
              <a:ext cx="6991907" cy="3332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 descr="C:\Users\gleboff\Desktop\sports-pedestal-d-very-beautiful-image-37489373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Marker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4678" y="3383538"/>
              <a:ext cx="2120421" cy="14136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xtBox 15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8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Підключення до хмари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5F9FD">
                    <a:lumMod val="50000"/>
                  </a:srgbClr>
                </a:solidFill>
              </a:rPr>
              <a:t> </a:t>
            </a:r>
            <a:r>
              <a:rPr lang="uk-UA" sz="2800" dirty="0" smtClean="0">
                <a:solidFill>
                  <a:srgbClr val="F5F9FD">
                    <a:lumMod val="50000"/>
                  </a:srgbClr>
                </a:solidFill>
              </a:rPr>
              <a:t>4</a:t>
            </a:r>
            <a:endParaRPr lang="uk-UA" sz="2800" dirty="0">
              <a:solidFill>
                <a:srgbClr val="F5F9FD">
                  <a:lumMod val="50000"/>
                </a:srgbClr>
              </a:solidFill>
            </a:endParaRPr>
          </a:p>
        </p:txBody>
      </p:sp>
      <p:pic>
        <p:nvPicPr>
          <p:cNvPr id="3074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748" y="2304697"/>
            <a:ext cx="229070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leboff\Desktop\Untitled Diagram - Cop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7" y="2239126"/>
            <a:ext cx="2607821" cy="213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0" name="Прямая соединительная линия 49"/>
          <p:cNvCxnSpPr/>
          <p:nvPr/>
        </p:nvCxnSpPr>
        <p:spPr>
          <a:xfrm flipH="1">
            <a:off x="3203848" y="3132789"/>
            <a:ext cx="2808314" cy="0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7"/>
          <p:cNvSpPr txBox="1">
            <a:spLocks noChangeArrowheads="1"/>
          </p:cNvSpPr>
          <p:nvPr/>
        </p:nvSpPr>
        <p:spPr bwMode="auto">
          <a:xfrm>
            <a:off x="6208593" y="4017258"/>
            <a:ext cx="25398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Віртуальна машина учасника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>
            <a:off x="3734114" y="2564904"/>
            <a:ext cx="17477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uk-UA" sz="2400" b="1" dirty="0" smtClean="0">
                <a:solidFill>
                  <a:schemeClr val="tx2"/>
                </a:solidFill>
              </a:rPr>
              <a:t>SSH</a:t>
            </a:r>
            <a:endParaRPr lang="uk-UA" altLang="uk-UA" sz="2400" b="1" dirty="0" smtClean="0">
              <a:solidFill>
                <a:schemeClr val="tx2"/>
              </a:solidFill>
            </a:endParaRPr>
          </a:p>
        </p:txBody>
      </p:sp>
      <p:sp>
        <p:nvSpPr>
          <p:cNvPr id="32" name="TextBox 7"/>
          <p:cNvSpPr txBox="1">
            <a:spLocks noChangeArrowheads="1"/>
          </p:cNvSpPr>
          <p:nvPr/>
        </p:nvSpPr>
        <p:spPr bwMode="auto">
          <a:xfrm>
            <a:off x="1026046" y="2564904"/>
            <a:ext cx="17477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uk-UA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ssh</a:t>
            </a:r>
            <a:r>
              <a:rPr lang="en-US" altLang="uk-UA" b="1" dirty="0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altLang="uk-UA" b="1" dirty="0" err="1" smtClean="0">
                <a:solidFill>
                  <a:schemeClr val="bg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vm</a:t>
            </a:r>
            <a:endParaRPr lang="uk-UA" altLang="uk-UA" b="1" dirty="0" smtClean="0">
              <a:solidFill>
                <a:schemeClr val="bg1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4" name="TextBox 7"/>
          <p:cNvSpPr txBox="1">
            <a:spLocks noChangeArrowheads="1"/>
          </p:cNvSpPr>
          <p:nvPr/>
        </p:nvSpPr>
        <p:spPr bwMode="auto">
          <a:xfrm>
            <a:off x="719572" y="5373216"/>
            <a:ext cx="38884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000" b="1" dirty="0" smtClean="0">
                <a:solidFill>
                  <a:schemeClr val="tx2"/>
                </a:solidFill>
              </a:rPr>
              <a:t>Для з'єднання з віртуальним сервером використовується </a:t>
            </a:r>
            <a:r>
              <a:rPr lang="en-US" altLang="uk-UA" sz="2000" b="1" dirty="0" smtClean="0">
                <a:solidFill>
                  <a:schemeClr val="tx2"/>
                </a:solidFill>
              </a:rPr>
              <a:t>SSH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39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Участь в конкурсі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rgbClr val="F5F9FD">
                    <a:lumMod val="50000"/>
                  </a:srgbClr>
                </a:solidFill>
              </a:rPr>
              <a:t> </a:t>
            </a:r>
            <a:r>
              <a:rPr lang="uk-UA" sz="2800" dirty="0" smtClean="0">
                <a:solidFill>
                  <a:srgbClr val="F5F9FD">
                    <a:lumMod val="50000"/>
                  </a:srgbClr>
                </a:solidFill>
              </a:rPr>
              <a:t>5</a:t>
            </a:r>
            <a:endParaRPr lang="uk-UA" sz="2800" dirty="0">
              <a:solidFill>
                <a:srgbClr val="F5F9FD">
                  <a:lumMod val="50000"/>
                </a:srgbClr>
              </a:solidFill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V="1">
            <a:off x="5796136" y="2624850"/>
            <a:ext cx="504056" cy="78883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лако 4"/>
          <p:cNvSpPr/>
          <p:nvPr/>
        </p:nvSpPr>
        <p:spPr>
          <a:xfrm>
            <a:off x="3635896" y="3573016"/>
            <a:ext cx="5976664" cy="3888432"/>
          </a:xfrm>
          <a:prstGeom prst="cloud">
            <a:avLst/>
          </a:prstGeom>
          <a:noFill/>
          <a:ln w="5715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074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0" y="4809576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gleboff\Desktop\icons\e0bb2e1b2183a2d1e675f215ce236e21-wifi-icon-by-vexel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03770"/>
            <a:ext cx="108012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05264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39" y="5805264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05264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111" y="4809576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gleboff\Desktop\Untitled Diagra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09576"/>
            <a:ext cx="932145" cy="67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gleboff\Desktop\Untitled Diagram - Cop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68877"/>
            <a:ext cx="841226" cy="6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3" descr="C:\Users\gleboff\Desktop\Untitled Diagram - Cop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22" y="2183186"/>
            <a:ext cx="841226" cy="6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" descr="C:\Users\gleboff\Desktop\Untitled Diagram - Cop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48675"/>
            <a:ext cx="841226" cy="68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leboff\Desktop\Untitled Diagram - Copy (2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568" y="913940"/>
            <a:ext cx="1068809" cy="79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:\Users\gleboff\Desktop\Untitled Diagram - Copy (2)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879" y="1903807"/>
            <a:ext cx="1068809" cy="79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>
            <a:stCxn id="23" idx="2"/>
          </p:cNvCxnSpPr>
          <p:nvPr/>
        </p:nvCxnSpPr>
        <p:spPr>
          <a:xfrm>
            <a:off x="5112060" y="3383890"/>
            <a:ext cx="0" cy="549166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3" idx="0"/>
          </p:cNvCxnSpPr>
          <p:nvPr/>
        </p:nvCxnSpPr>
        <p:spPr>
          <a:xfrm flipH="1" flipV="1">
            <a:off x="5038072" y="1713866"/>
            <a:ext cx="73988" cy="589904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1596802" y="3642431"/>
            <a:ext cx="2759175" cy="2018817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 flipV="1">
            <a:off x="3347864" y="2703733"/>
            <a:ext cx="2448272" cy="1877396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 flipV="1">
            <a:off x="1259632" y="2183186"/>
            <a:ext cx="3207936" cy="2397943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7"/>
          <p:cNvSpPr txBox="1">
            <a:spLocks noChangeArrowheads="1"/>
          </p:cNvSpPr>
          <p:nvPr/>
        </p:nvSpPr>
        <p:spPr bwMode="auto">
          <a:xfrm>
            <a:off x="5992569" y="4017258"/>
            <a:ext cx="253987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Віртуальні машини учасників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61" name="TextBox 7"/>
          <p:cNvSpPr txBox="1">
            <a:spLocks noChangeArrowheads="1"/>
          </p:cNvSpPr>
          <p:nvPr/>
        </p:nvSpPr>
        <p:spPr bwMode="auto">
          <a:xfrm>
            <a:off x="467544" y="4985881"/>
            <a:ext cx="262829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uk-UA" altLang="uk-UA" sz="2000" b="1" dirty="0" smtClean="0">
                <a:solidFill>
                  <a:schemeClr val="tx2"/>
                </a:solidFill>
              </a:rPr>
              <a:t>Доступ до хмари надається з мережі ЗВО, де проходить конкурс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28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Сфери, де потрібні знання ОС </a:t>
            </a:r>
            <a:r>
              <a:rPr lang="en-US" sz="2600" b="1" dirty="0" smtClean="0">
                <a:solidFill>
                  <a:schemeClr val="tx2"/>
                </a:solidFill>
              </a:rPr>
              <a:t>GNU/Linux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gleboff\Desktop\icons\1026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439" y="3871188"/>
            <a:ext cx="1121601" cy="112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6005661" y="2314928"/>
            <a:ext cx="24482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Технології зв'язку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3451377" y="2278925"/>
            <a:ext cx="220734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Розробка серверних додатків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683568" y="2276872"/>
            <a:ext cx="220734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uk-UA" sz="2000" b="1" dirty="0" err="1" smtClean="0">
                <a:solidFill>
                  <a:schemeClr val="tx2"/>
                </a:solidFill>
              </a:rPr>
              <a:t>DevOps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683568" y="5097378"/>
            <a:ext cx="22073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smtClean="0">
                <a:solidFill>
                  <a:schemeClr val="tx2"/>
                </a:solidFill>
              </a:rPr>
              <a:t>Системи захисту інформації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3419872" y="5097378"/>
            <a:ext cx="22073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uk-UA" sz="2000" b="1" dirty="0" smtClean="0">
                <a:solidFill>
                  <a:schemeClr val="tx2"/>
                </a:solidFill>
              </a:rPr>
              <a:t>Embedded 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системи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6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C:\Users\gleboff\Desktop\devops_cycle_2-51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1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38" y="1204418"/>
            <a:ext cx="1289114" cy="1289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gleboff\Desktop\seo-and-web-outline-28-20-51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71000" contrast="-7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03" y="1358240"/>
            <a:ext cx="920685" cy="92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gleboff\Desktop\computer-network-icon-perfect-black-260nw-407544220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7000" contrast="-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942" y="1395997"/>
            <a:ext cx="1019709" cy="90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gleboff\Desktop\programming-and-development-09-512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79000" contrast="-7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415" y="3871188"/>
            <a:ext cx="1100277" cy="110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57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336" y="116632"/>
            <a:ext cx="7476820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 smtClean="0">
                <a:solidFill>
                  <a:schemeClr val="tx2"/>
                </a:solidFill>
              </a:rPr>
              <a:t>Пов'язані</a:t>
            </a:r>
            <a:r>
              <a:rPr lang="uk-UA" sz="2600" b="1" dirty="0" smtClean="0">
                <a:solidFill>
                  <a:schemeClr val="tx2"/>
                </a:solidFill>
              </a:rPr>
              <a:t> освітні дисципліни</a:t>
            </a:r>
            <a:endParaRPr lang="uk-UA" sz="2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5796136" y="4077057"/>
            <a:ext cx="24482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>
                <a:solidFill>
                  <a:schemeClr val="tx2"/>
                </a:solidFill>
              </a:rPr>
              <a:t>Комп'ютерні мережі</a:t>
            </a: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3086119" y="5949280"/>
            <a:ext cx="29694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>
                <a:solidFill>
                  <a:schemeClr val="tx2"/>
                </a:solidFill>
              </a:rPr>
              <a:t>Прикладні технології захисту інформації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754573" y="4138612"/>
            <a:ext cx="22073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>
                <a:solidFill>
                  <a:schemeClr val="tx2"/>
                </a:solidFill>
              </a:rPr>
              <a:t>Операційні системи</a:t>
            </a:r>
            <a:endParaRPr lang="uk-UA" altLang="uk-UA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4" descr="C:\Users\gleboff\Desktop\computer-network-icon-perfect-black-260nw-40754422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7000" contrast="-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783" y="3049416"/>
            <a:ext cx="1170978" cy="103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gleboff\Desktop\istockphoto-905083900-170667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87" y="4846498"/>
            <a:ext cx="1086100" cy="103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leboff\Desktop\istockphoto-940231468-612x61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68" y="3253646"/>
            <a:ext cx="1109757" cy="82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3565255" y="3599657"/>
            <a:ext cx="2039421" cy="0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Picture 4" descr="C:\Users\gleboff\Desktop\cross-platform-icon-trendy-design-style-isolated-white-background-vector-simple-modern-flat-symbol-web-site-mobile-135744430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358" y="913092"/>
            <a:ext cx="1148018" cy="78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Прямая соединительная линия 42"/>
          <p:cNvCxnSpPr/>
          <p:nvPr/>
        </p:nvCxnSpPr>
        <p:spPr>
          <a:xfrm>
            <a:off x="4567050" y="2780928"/>
            <a:ext cx="0" cy="1826841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7"/>
          <p:cNvSpPr txBox="1">
            <a:spLocks noChangeArrowheads="1"/>
          </p:cNvSpPr>
          <p:nvPr/>
        </p:nvSpPr>
        <p:spPr bwMode="auto">
          <a:xfrm>
            <a:off x="3349231" y="1798572"/>
            <a:ext cx="24482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uk-UA" altLang="uk-UA" sz="2000" b="1" dirty="0" err="1" smtClean="0">
                <a:solidFill>
                  <a:schemeClr val="tx2"/>
                </a:solidFill>
              </a:rPr>
              <a:t>Кросплатформне</a:t>
            </a:r>
            <a:r>
              <a:rPr lang="uk-UA" altLang="uk-UA" sz="2000" b="1" dirty="0" smtClean="0">
                <a:solidFill>
                  <a:schemeClr val="tx2"/>
                </a:solidFill>
              </a:rPr>
              <a:t> програмування</a:t>
            </a:r>
            <a:endParaRPr lang="uk-UA" altLang="uk-UA" sz="2400" b="1" dirty="0">
              <a:solidFill>
                <a:schemeClr val="tx2"/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2529695" y="2352755"/>
            <a:ext cx="893133" cy="856346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5424533" y="4607769"/>
            <a:ext cx="893133" cy="856346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 flipV="1">
            <a:off x="2601700" y="4716925"/>
            <a:ext cx="1058459" cy="747190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H="1" flipV="1">
            <a:off x="5604676" y="2302225"/>
            <a:ext cx="901567" cy="747192"/>
          </a:xfrm>
          <a:prstGeom prst="line">
            <a:avLst/>
          </a:prstGeom>
          <a:ln w="85725" cap="rnd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2" name="Прямоугольник 2071"/>
          <p:cNvSpPr/>
          <p:nvPr/>
        </p:nvSpPr>
        <p:spPr>
          <a:xfrm>
            <a:off x="4406455" y="3445026"/>
            <a:ext cx="288032" cy="284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900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3532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>
                <a:solidFill>
                  <a:schemeClr val="tx2"/>
                </a:solidFill>
              </a:rPr>
              <a:t>Операційні системи</a:t>
            </a: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8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gleboff\Desktop\istockphoto-940231468-612x6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8098"/>
            <a:ext cx="736678" cy="54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>
                <a:cs typeface="Times New Roman" pitchFamily="18" charset="0"/>
              </a:rPr>
              <a:t>Пов'язані</a:t>
            </a:r>
            <a:r>
              <a:rPr lang="uk-UA" sz="2800" b="1" dirty="0" smtClean="0">
                <a:cs typeface="Times New Roman" pitchFamily="18" charset="0"/>
              </a:rPr>
              <a:t> теми дисципліни</a:t>
            </a:r>
            <a:r>
              <a:rPr lang="uk-UA" sz="2800" dirty="0" smtClean="0">
                <a:cs typeface="Times New Roman" pitchFamily="18" charset="0"/>
              </a:rPr>
              <a:t>: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основи </a:t>
            </a:r>
            <a:r>
              <a:rPr lang="en-US" sz="2800" dirty="0" smtClean="0">
                <a:cs typeface="Times New Roman" pitchFamily="18" charset="0"/>
              </a:rPr>
              <a:t>GNU/Linux</a:t>
            </a:r>
            <a:r>
              <a:rPr lang="uk-UA" sz="2800" dirty="0" smtClean="0">
                <a:cs typeface="Times New Roman" pitchFamily="18" charset="0"/>
              </a:rPr>
              <a:t>;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створення </a:t>
            </a:r>
            <a:r>
              <a:rPr lang="uk-UA" sz="2800" dirty="0" err="1" smtClean="0">
                <a:cs typeface="Times New Roman" pitchFamily="18" charset="0"/>
              </a:rPr>
              <a:t>скриптів</a:t>
            </a:r>
            <a:r>
              <a:rPr lang="uk-UA" sz="2800" dirty="0" smtClean="0">
                <a:cs typeface="Times New Roman" pitchFamily="18" charset="0"/>
              </a:rPr>
              <a:t> (</a:t>
            </a:r>
            <a:r>
              <a:rPr lang="en-US" sz="2800" dirty="0" smtClean="0">
                <a:cs typeface="Times New Roman" pitchFamily="18" charset="0"/>
              </a:rPr>
              <a:t>bash</a:t>
            </a:r>
            <a:r>
              <a:rPr lang="uk-UA" sz="2800" dirty="0" smtClean="0">
                <a:cs typeface="Times New Roman" pitchFamily="18" charset="0"/>
              </a:rPr>
              <a:t>);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робота з файловою системою;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встановлення та управління системними пакетами;</a:t>
            </a: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налаштування системних служб;</a:t>
            </a:r>
          </a:p>
          <a:p>
            <a:pPr>
              <a:buFontTx/>
              <a:buChar char="-"/>
            </a:pPr>
            <a:r>
              <a:rPr lang="uk-UA" sz="2800" dirty="0">
                <a:cs typeface="Times New Roman" pitchFamily="18" charset="0"/>
              </a:rPr>
              <a:t>планувальник завдань </a:t>
            </a:r>
            <a:r>
              <a:rPr lang="en-US" sz="2800" dirty="0" err="1">
                <a:cs typeface="Times New Roman" pitchFamily="18" charset="0"/>
              </a:rPr>
              <a:t>cron</a:t>
            </a:r>
            <a:r>
              <a:rPr lang="en-US" sz="2800" dirty="0" smtClean="0">
                <a:cs typeface="Times New Roman" pitchFamily="18" charset="0"/>
              </a:rPr>
              <a:t>;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контейнери </a:t>
            </a:r>
            <a:r>
              <a:rPr lang="uk-UA" sz="2800" dirty="0">
                <a:cs typeface="Times New Roman" pitchFamily="18" charset="0"/>
              </a:rPr>
              <a:t>та </a:t>
            </a:r>
            <a:r>
              <a:rPr lang="uk-UA" sz="2800" dirty="0" smtClean="0">
                <a:cs typeface="Times New Roman" pitchFamily="18" charset="0"/>
              </a:rPr>
              <a:t>віртуалізація</a:t>
            </a:r>
            <a:r>
              <a:rPr lang="en-US" sz="2800" dirty="0">
                <a:cs typeface="Times New Roman" pitchFamily="18" charset="0"/>
              </a:rPr>
              <a:t>.</a:t>
            </a:r>
            <a:endParaRPr lang="uk-UA" sz="2800" dirty="0">
              <a:cs typeface="Times New Roman" pitchFamily="18" charset="0"/>
            </a:endParaRPr>
          </a:p>
          <a:p>
            <a:pPr marL="0" indent="0">
              <a:buNone/>
            </a:pPr>
            <a:endParaRPr lang="uk-UA" sz="2800" dirty="0" smtClean="0">
              <a:cs typeface="Times New Roman" pitchFamily="18" charset="0"/>
            </a:endParaRPr>
          </a:p>
        </p:txBody>
      </p:sp>
      <p:pic>
        <p:nvPicPr>
          <p:cNvPr id="5122" name="Picture 2" descr="C:\Users\gleboff\Desktop\index.jpg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336283"/>
            <a:ext cx="1243954" cy="1243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83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513532" cy="720080"/>
          </a:xfrm>
        </p:spPr>
        <p:txBody>
          <a:bodyPr>
            <a:noAutofit/>
          </a:bodyPr>
          <a:lstStyle/>
          <a:p>
            <a:pPr algn="l"/>
            <a:r>
              <a:rPr lang="uk-UA" sz="2600" b="1" dirty="0">
                <a:solidFill>
                  <a:schemeClr val="tx2"/>
                </a:solidFill>
              </a:rPr>
              <a:t>Комп'ютерні мережі</a:t>
            </a:r>
          </a:p>
        </p:txBody>
      </p:sp>
      <p:pic>
        <p:nvPicPr>
          <p:cNvPr id="1026" name="Picture 2" descr="C:\Users\gleboff\Desktop\icons\PikPng.com_scientist-icon-png_4163355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52396"/>
          <a:stretch/>
        </p:blipFill>
        <p:spPr bwMode="auto">
          <a:xfrm>
            <a:off x="6874889" y="5628"/>
            <a:ext cx="2282966" cy="198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04448" y="33338"/>
            <a:ext cx="53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9</a:t>
            </a:r>
            <a:endParaRPr lang="uk-UA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>
                <a:cs typeface="Times New Roman" pitchFamily="18" charset="0"/>
              </a:rPr>
              <a:t>Пов'язані</a:t>
            </a:r>
            <a:r>
              <a:rPr lang="uk-UA" sz="2800" b="1" dirty="0" smtClean="0">
                <a:cs typeface="Times New Roman" pitchFamily="18" charset="0"/>
              </a:rPr>
              <a:t> теми дисципліни</a:t>
            </a:r>
            <a:r>
              <a:rPr lang="uk-UA" sz="2800" dirty="0" smtClean="0">
                <a:cs typeface="Times New Roman" pitchFamily="18" charset="0"/>
              </a:rPr>
              <a:t>: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модель </a:t>
            </a:r>
            <a:r>
              <a:rPr lang="en-US" sz="2800" dirty="0">
                <a:cs typeface="Times New Roman" pitchFamily="18" charset="0"/>
              </a:rPr>
              <a:t>OSI</a:t>
            </a:r>
            <a:r>
              <a:rPr lang="en-US" sz="2800" dirty="0" smtClean="0">
                <a:cs typeface="Times New Roman" pitchFamily="18" charset="0"/>
              </a:rPr>
              <a:t>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основні протоколи мережі Інтернет (</a:t>
            </a:r>
            <a:r>
              <a:rPr lang="en-US" sz="2800" dirty="0" smtClean="0">
                <a:cs typeface="Times New Roman" pitchFamily="18" charset="0"/>
              </a:rPr>
              <a:t>Ethernet, IP, ICMP, TCP </a:t>
            </a:r>
            <a:r>
              <a:rPr lang="uk-UA" sz="2800" dirty="0" smtClean="0">
                <a:cs typeface="Times New Roman" pitchFamily="18" charset="0"/>
              </a:rPr>
              <a:t>та</a:t>
            </a:r>
            <a:r>
              <a:rPr lang="en-US" sz="2800" dirty="0" smtClean="0">
                <a:cs typeface="Times New Roman" pitchFamily="18" charset="0"/>
              </a:rPr>
              <a:t> UDP</a:t>
            </a:r>
            <a:r>
              <a:rPr lang="uk-UA" sz="2800" dirty="0" smtClean="0">
                <a:cs typeface="Times New Roman" pitchFamily="18" charset="0"/>
              </a:rPr>
              <a:t>)</a:t>
            </a:r>
            <a:r>
              <a:rPr lang="en-US" sz="2800" dirty="0" smtClean="0">
                <a:cs typeface="Times New Roman" pitchFamily="18" charset="0"/>
              </a:rPr>
              <a:t>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мережеві </a:t>
            </a:r>
            <a:r>
              <a:rPr lang="uk-UA" sz="2800" dirty="0">
                <a:cs typeface="Times New Roman" pitchFamily="18" charset="0"/>
              </a:rPr>
              <a:t>адаптери в </a:t>
            </a:r>
            <a:r>
              <a:rPr lang="en-US" sz="2800" dirty="0" smtClean="0">
                <a:cs typeface="Times New Roman" pitchFamily="18" charset="0"/>
              </a:rPr>
              <a:t>GNU/Linux</a:t>
            </a:r>
            <a:r>
              <a:rPr lang="uk-UA" sz="2800" dirty="0" smtClean="0">
                <a:cs typeface="Times New Roman" pitchFamily="18" charset="0"/>
              </a:rPr>
              <a:t>;</a:t>
            </a:r>
            <a:endParaRPr lang="en-US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мережеві служби (</a:t>
            </a:r>
            <a:r>
              <a:rPr lang="uk-UA" sz="2800" dirty="0" err="1" smtClean="0">
                <a:cs typeface="Times New Roman" pitchFamily="18" charset="0"/>
              </a:rPr>
              <a:t>веб-сервер</a:t>
            </a:r>
            <a:r>
              <a:rPr lang="uk-UA" sz="2800" dirty="0" smtClean="0">
                <a:cs typeface="Times New Roman" pitchFamily="18" charset="0"/>
              </a:rPr>
              <a:t>, </a:t>
            </a:r>
            <a:r>
              <a:rPr lang="en-US" sz="2800" dirty="0" smtClean="0">
                <a:cs typeface="Times New Roman" pitchFamily="18" charset="0"/>
              </a:rPr>
              <a:t>FTP, </a:t>
            </a:r>
            <a:r>
              <a:rPr lang="uk-UA" sz="2800" dirty="0" err="1" smtClean="0">
                <a:cs typeface="Times New Roman" pitchFamily="18" charset="0"/>
              </a:rPr>
              <a:t>проксі</a:t>
            </a:r>
            <a:r>
              <a:rPr lang="uk-UA" sz="2800" dirty="0" smtClean="0">
                <a:cs typeface="Times New Roman" pitchFamily="18" charset="0"/>
              </a:rPr>
              <a:t>, роздача файлів та ін.);</a:t>
            </a:r>
          </a:p>
          <a:p>
            <a:pPr>
              <a:buFontTx/>
              <a:buChar char="-"/>
            </a:pPr>
            <a:r>
              <a:rPr lang="uk-UA" sz="2800" dirty="0">
                <a:cs typeface="Times New Roman" pitchFamily="18" charset="0"/>
              </a:rPr>
              <a:t>передача структурованих даних через мережу</a:t>
            </a:r>
            <a:r>
              <a:rPr lang="uk-UA" sz="2800" dirty="0" smtClean="0">
                <a:cs typeface="Times New Roman" pitchFamily="18" charset="0"/>
              </a:rPr>
              <a:t>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технології </a:t>
            </a:r>
            <a:r>
              <a:rPr lang="en-US" sz="2800" dirty="0" smtClean="0">
                <a:cs typeface="Times New Roman" pitchFamily="18" charset="0"/>
              </a:rPr>
              <a:t>NAT</a:t>
            </a:r>
            <a:r>
              <a:rPr lang="uk-UA" sz="2800" dirty="0" smtClean="0">
                <a:cs typeface="Times New Roman" pitchFamily="18" charset="0"/>
              </a:rPr>
              <a:t> та </a:t>
            </a:r>
            <a:r>
              <a:rPr lang="en-US" sz="2800" dirty="0" smtClean="0">
                <a:cs typeface="Times New Roman" pitchFamily="18" charset="0"/>
              </a:rPr>
              <a:t>VPN</a:t>
            </a:r>
            <a:r>
              <a:rPr lang="uk-UA" sz="2800" dirty="0" smtClean="0">
                <a:cs typeface="Times New Roman" pitchFamily="18" charset="0"/>
              </a:rPr>
              <a:t>;</a:t>
            </a:r>
            <a:endParaRPr lang="uk-UA" sz="2800" dirty="0" smtClean="0"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uk-UA" sz="2800" dirty="0" smtClean="0">
                <a:cs typeface="Times New Roman" pitchFamily="18" charset="0"/>
              </a:rPr>
              <a:t>мережеві екрани.</a:t>
            </a:r>
          </a:p>
        </p:txBody>
      </p:sp>
      <p:pic>
        <p:nvPicPr>
          <p:cNvPr id="7" name="Picture 4" descr="C:\Users\gleboff\Desktop\computer-network-icon-perfect-black-260nw-40754422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7000" contrast="-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096"/>
            <a:ext cx="752243" cy="667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leboff\Desktop\20-Cloud_Storage-512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215220"/>
            <a:ext cx="1361520" cy="136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cean">
      <a:dk1>
        <a:sysClr val="windowText" lastClr="000000"/>
      </a:dk1>
      <a:lt1>
        <a:sysClr val="window" lastClr="FFFFFF"/>
      </a:lt1>
      <a:dk2>
        <a:srgbClr val="203F7C"/>
      </a:dk2>
      <a:lt2>
        <a:srgbClr val="F5F9FD"/>
      </a:lt2>
      <a:accent1>
        <a:srgbClr val="4F81BD"/>
      </a:accent1>
      <a:accent2>
        <a:srgbClr val="C6D9F0"/>
      </a:accent2>
      <a:accent3>
        <a:srgbClr val="8DB3E2"/>
      </a:accent3>
      <a:accent4>
        <a:srgbClr val="8DB3E2"/>
      </a:accent4>
      <a:accent5>
        <a:srgbClr val="8DB3E2"/>
      </a:accent5>
      <a:accent6>
        <a:srgbClr val="8DB3E2"/>
      </a:accent6>
      <a:hlink>
        <a:srgbClr val="0F243E"/>
      </a:hlink>
      <a:folHlink>
        <a:srgbClr val="0F243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430</Words>
  <Application>Microsoft Office PowerPoint</Application>
  <PresentationFormat>Экран (4:3)</PresentationFormat>
  <Paragraphs>102</Paragraphs>
  <Slides>14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Конкурс «Адміністрування Linux»</vt:lpstr>
      <vt:lpstr>Ціль конкурсу «Адміністрування Linux»</vt:lpstr>
      <vt:lpstr>Автоматичне оцінювання</vt:lpstr>
      <vt:lpstr>Підключення до хмари</vt:lpstr>
      <vt:lpstr>Участь в конкурсі</vt:lpstr>
      <vt:lpstr>Сфери, де потрібні знання ОС GNU/Linux</vt:lpstr>
      <vt:lpstr>Пов'язані освітні дисципліни</vt:lpstr>
      <vt:lpstr>Операційні системи</vt:lpstr>
      <vt:lpstr>Комп'ютерні мережі</vt:lpstr>
      <vt:lpstr>Кросплатформне програмування</vt:lpstr>
      <vt:lpstr>Прикладні технології захисту інформації</vt:lpstr>
      <vt:lpstr>Підготовка учасників до фіналу</vt:lpstr>
      <vt:lpstr>Підготовка учасників до фіналу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Goosyara Kovbasniy</dc:creator>
  <cp:lastModifiedBy>Goosyara Kovbasniy</cp:lastModifiedBy>
  <cp:revision>491</cp:revision>
  <dcterms:created xsi:type="dcterms:W3CDTF">2019-10-19T18:28:42Z</dcterms:created>
  <dcterms:modified xsi:type="dcterms:W3CDTF">2019-12-04T23:34:20Z</dcterms:modified>
</cp:coreProperties>
</file>