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9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9" r:id="rId21"/>
    <p:sldId id="275" r:id="rId22"/>
    <p:sldId id="280" r:id="rId23"/>
    <p:sldId id="277" r:id="rId24"/>
    <p:sldId id="278" r:id="rId25"/>
    <p:sldId id="281" r:id="rId26"/>
    <p:sldId id="282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00"/>
    <a:srgbClr val="800000"/>
    <a:srgbClr val="405E18"/>
    <a:srgbClr val="EBEBDD"/>
    <a:srgbClr val="F9EA8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456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32D736-0C1C-4626-BF82-D18BF763C98C}" type="doc">
      <dgm:prSet loTypeId="urn:microsoft.com/office/officeart/2008/layout/RadialCluster" loCatId="relationship" qsTypeId="urn:microsoft.com/office/officeart/2005/8/quickstyle/3d1" qsCatId="3D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8194E9B0-135F-413B-8088-BD41AF1AE3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bg2">
              <a:lumMod val="25000"/>
            </a:schemeClr>
          </a:solidFill>
        </a:ln>
        <a:effectLst>
          <a:glow rad="292100">
            <a:srgbClr val="92D050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  <a:softEdge rad="0"/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uk-UA" sz="2800" b="1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Міжнародні системи цитування</a:t>
          </a:r>
          <a:endParaRPr lang="ru-RU" sz="2800" b="1" dirty="0">
            <a:solidFill>
              <a:srgbClr val="9A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gm:t>
    </dgm:pt>
    <dgm:pt modelId="{57CAB588-0524-472B-B8D2-6B2A75B6AA0C}" type="parTrans" cxnId="{7B0D05B1-74DE-49E3-B94D-FFCE765FA1DC}">
      <dgm:prSet/>
      <dgm:spPr/>
      <dgm:t>
        <a:bodyPr/>
        <a:lstStyle/>
        <a:p>
          <a:endParaRPr lang="ru-RU"/>
        </a:p>
      </dgm:t>
    </dgm:pt>
    <dgm:pt modelId="{5B6D7066-1CD9-4DC7-89C7-5F4903691307}" type="sibTrans" cxnId="{7B0D05B1-74DE-49E3-B94D-FFCE765FA1DC}">
      <dgm:prSet/>
      <dgm:spPr/>
      <dgm:t>
        <a:bodyPr/>
        <a:lstStyle/>
        <a:p>
          <a:endParaRPr lang="ru-RU"/>
        </a:p>
      </dgm:t>
    </dgm:pt>
    <dgm:pt modelId="{178E85C0-CB01-4DF3-9509-3274678E062D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US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rPr>
            <a:t>Scopus</a:t>
          </a:r>
          <a:endParaRPr lang="ru-RU" b="1" dirty="0">
            <a:solidFill>
              <a:schemeClr val="accent3">
                <a:lumMod val="50000"/>
              </a:schemeClr>
            </a:solidFill>
            <a:latin typeface="Calibri" pitchFamily="34" charset="0"/>
          </a:endParaRPr>
        </a:p>
      </dgm:t>
    </dgm:pt>
    <dgm:pt modelId="{AEE2B27C-AC2C-49CC-BBD2-98D98229313E}" type="parTrans" cxnId="{D05C6293-ECDC-401F-BE7D-12784F613511}">
      <dgm:prSet/>
      <dgm:spPr/>
      <dgm:t>
        <a:bodyPr/>
        <a:lstStyle/>
        <a:p>
          <a:endParaRPr lang="ru-RU"/>
        </a:p>
      </dgm:t>
    </dgm:pt>
    <dgm:pt modelId="{4C96E998-B4E2-4A58-BD0D-B0A26EB95270}" type="sibTrans" cxnId="{D05C6293-ECDC-401F-BE7D-12784F613511}">
      <dgm:prSet/>
      <dgm:spPr/>
      <dgm:t>
        <a:bodyPr/>
        <a:lstStyle/>
        <a:p>
          <a:endParaRPr lang="ru-RU"/>
        </a:p>
      </dgm:t>
    </dgm:pt>
    <dgm:pt modelId="{0509C051-7A0E-4B4C-A89B-B78FFC8B50CB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US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Index Copernicus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8C9FFF9D-CA6C-4A49-9C8D-E13C73AAB703}" type="parTrans" cxnId="{77A13BBC-179D-4273-AC1C-2273ADEA9937}">
      <dgm:prSet/>
      <dgm:spPr/>
      <dgm:t>
        <a:bodyPr/>
        <a:lstStyle/>
        <a:p>
          <a:endParaRPr lang="ru-RU"/>
        </a:p>
      </dgm:t>
    </dgm:pt>
    <dgm:pt modelId="{D1F43807-74EF-4A07-A7FC-CCA0613AE918}" type="sibTrans" cxnId="{77A13BBC-179D-4273-AC1C-2273ADEA9937}">
      <dgm:prSet/>
      <dgm:spPr/>
      <dgm:t>
        <a:bodyPr/>
        <a:lstStyle/>
        <a:p>
          <a:endParaRPr lang="ru-RU"/>
        </a:p>
      </dgm:t>
    </dgm:pt>
    <dgm:pt modelId="{7C2F0F7F-BC10-4C9A-B905-CDBA6B9B3132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en-US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rPr>
            <a:t>Web of Science</a:t>
          </a:r>
          <a:endParaRPr lang="ru-RU" b="1" dirty="0">
            <a:solidFill>
              <a:schemeClr val="accent3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C29496C8-B4E4-4A77-961E-AB1D94C254AE}" type="parTrans" cxnId="{2427A77E-854C-4FBD-96A0-6375627AE87E}">
      <dgm:prSet/>
      <dgm:spPr/>
      <dgm:t>
        <a:bodyPr/>
        <a:lstStyle/>
        <a:p>
          <a:endParaRPr lang="ru-RU"/>
        </a:p>
      </dgm:t>
    </dgm:pt>
    <dgm:pt modelId="{32484455-7051-4976-8FE8-C4596B973914}" type="sibTrans" cxnId="{2427A77E-854C-4FBD-96A0-6375627AE87E}">
      <dgm:prSet/>
      <dgm:spPr/>
      <dgm:t>
        <a:bodyPr/>
        <a:lstStyle/>
        <a:p>
          <a:endParaRPr lang="ru-RU"/>
        </a:p>
      </dgm:t>
    </dgm:pt>
    <dgm:pt modelId="{C2034B7F-D576-4BB6-9086-3F83747D983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Інші…..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670075D7-7CF4-4E6D-BE56-C6EFAAF6E90A}" type="parTrans" cxnId="{4427D418-CB82-482D-A431-323B42F65FE5}">
      <dgm:prSet/>
      <dgm:spPr/>
      <dgm:t>
        <a:bodyPr/>
        <a:lstStyle/>
        <a:p>
          <a:endParaRPr lang="ru-RU"/>
        </a:p>
      </dgm:t>
    </dgm:pt>
    <dgm:pt modelId="{3345B998-6701-4258-9ED2-F1C7371DBC64}" type="sibTrans" cxnId="{4427D418-CB82-482D-A431-323B42F65FE5}">
      <dgm:prSet/>
      <dgm:spPr/>
      <dgm:t>
        <a:bodyPr/>
        <a:lstStyle/>
        <a:p>
          <a:endParaRPr lang="ru-RU"/>
        </a:p>
      </dgm:t>
    </dgm:pt>
    <dgm:pt modelId="{615CDC21-0129-45BA-9439-8F6E5D9919BA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РІНЦ</a:t>
          </a:r>
          <a:endParaRPr lang="ru-RU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23D4AD30-2160-4D2C-966E-651321899F58}" type="parTrans" cxnId="{012F12BC-84E8-49E1-AB9D-055D616C58E3}">
      <dgm:prSet/>
      <dgm:spPr/>
      <dgm:t>
        <a:bodyPr/>
        <a:lstStyle/>
        <a:p>
          <a:endParaRPr lang="ru-RU"/>
        </a:p>
      </dgm:t>
    </dgm:pt>
    <dgm:pt modelId="{FAEA4620-7197-4435-869B-23BA81799DDC}" type="sibTrans" cxnId="{012F12BC-84E8-49E1-AB9D-055D616C58E3}">
      <dgm:prSet/>
      <dgm:spPr/>
      <dgm:t>
        <a:bodyPr/>
        <a:lstStyle/>
        <a:p>
          <a:endParaRPr lang="ru-RU"/>
        </a:p>
      </dgm:t>
    </dgm:pt>
    <dgm:pt modelId="{9E8DD96E-59D5-42F6-B18A-9EAA6F1279DB}">
      <dgm:prSet phldrT="[Текст]" custScaleX="165838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 dirty="0"/>
        </a:p>
      </dgm:t>
    </dgm:pt>
    <dgm:pt modelId="{2B34193B-958F-4D4A-9521-89E58FF0699A}" type="parTrans" cxnId="{E0989D15-B771-4ABA-8517-086852C8D632}">
      <dgm:prSet/>
      <dgm:spPr/>
      <dgm:t>
        <a:bodyPr/>
        <a:lstStyle/>
        <a:p>
          <a:endParaRPr lang="uk-UA"/>
        </a:p>
      </dgm:t>
    </dgm:pt>
    <dgm:pt modelId="{06B7CCA1-E75B-4906-B9FF-7F361B1F886B}" type="sibTrans" cxnId="{E0989D15-B771-4ABA-8517-086852C8D632}">
      <dgm:prSet/>
      <dgm:spPr/>
      <dgm:t>
        <a:bodyPr/>
        <a:lstStyle/>
        <a:p>
          <a:endParaRPr lang="uk-UA"/>
        </a:p>
      </dgm:t>
    </dgm:pt>
    <dgm:pt modelId="{A198A2C2-275D-4397-B259-1A1B8345C389}">
      <dgm:prSet phldrT="[Текст]" custScaleX="165838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ru-RU" dirty="0"/>
        </a:p>
      </dgm:t>
    </dgm:pt>
    <dgm:pt modelId="{3D951BBA-BA70-4BE2-A6C8-1BDD25CF3BD7}" type="parTrans" cxnId="{E113D45A-1B1B-4DA9-B46A-C1C97F0B5E34}">
      <dgm:prSet/>
      <dgm:spPr/>
      <dgm:t>
        <a:bodyPr/>
        <a:lstStyle/>
        <a:p>
          <a:endParaRPr lang="uk-UA"/>
        </a:p>
      </dgm:t>
    </dgm:pt>
    <dgm:pt modelId="{C1639D6D-C778-4440-B799-015E9725819F}" type="sibTrans" cxnId="{E113D45A-1B1B-4DA9-B46A-C1C97F0B5E34}">
      <dgm:prSet/>
      <dgm:spPr/>
      <dgm:t>
        <a:bodyPr/>
        <a:lstStyle/>
        <a:p>
          <a:endParaRPr lang="uk-UA"/>
        </a:p>
      </dgm:t>
    </dgm:pt>
    <dgm:pt modelId="{969022BA-6C01-4270-9E71-436B2CB6964B}">
      <dgm:prSet/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uk-UA" b="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Україніка наукова</a:t>
          </a:r>
          <a:endParaRPr lang="uk-UA" b="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8A94C5FF-4A87-41F3-A289-53BC743AAA39}" type="parTrans" cxnId="{E51D6E05-A5C6-47CE-A6C1-DC24FE0D9420}">
      <dgm:prSet/>
      <dgm:spPr/>
      <dgm:t>
        <a:bodyPr/>
        <a:lstStyle/>
        <a:p>
          <a:endParaRPr lang="uk-UA"/>
        </a:p>
      </dgm:t>
    </dgm:pt>
    <dgm:pt modelId="{FC72477F-1889-4CF0-B2D3-C6D1829F94F9}" type="sibTrans" cxnId="{E51D6E05-A5C6-47CE-A6C1-DC24FE0D9420}">
      <dgm:prSet/>
      <dgm:spPr/>
      <dgm:t>
        <a:bodyPr/>
        <a:lstStyle/>
        <a:p>
          <a:endParaRPr lang="uk-UA"/>
        </a:p>
      </dgm:t>
    </dgm:pt>
    <dgm:pt modelId="{428D0CDF-FCF8-4C2F-AF85-22ED2590326F}">
      <dgm:prSet custT="1"/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n-US" sz="2400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</a:rPr>
            <a:t>Google Scholar</a:t>
          </a:r>
          <a:endParaRPr lang="uk-UA" sz="2400" dirty="0">
            <a:solidFill>
              <a:schemeClr val="tx2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4A65AAC1-57AE-46A3-9B07-7DE7CC49C630}" type="parTrans" cxnId="{DD5B0259-E8C1-4219-BDA0-C5C74E34E0BE}">
      <dgm:prSet/>
      <dgm:spPr/>
      <dgm:t>
        <a:bodyPr/>
        <a:lstStyle/>
        <a:p>
          <a:endParaRPr lang="uk-UA"/>
        </a:p>
      </dgm:t>
    </dgm:pt>
    <dgm:pt modelId="{63977126-BD35-4D99-9D63-5752DD72208A}" type="sibTrans" cxnId="{DD5B0259-E8C1-4219-BDA0-C5C74E34E0BE}">
      <dgm:prSet/>
      <dgm:spPr/>
      <dgm:t>
        <a:bodyPr/>
        <a:lstStyle/>
        <a:p>
          <a:endParaRPr lang="uk-UA"/>
        </a:p>
      </dgm:t>
    </dgm:pt>
    <dgm:pt modelId="{E01A3AE5-D1F7-4186-A262-3AB4E702E3A9}">
      <dgm:prSet phldrT="[Текст]" custScaleX="160136" custScaleY="81186" custRadScaleRad="154701" custRadScaleInc="147744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uk-UA"/>
        </a:p>
      </dgm:t>
    </dgm:pt>
    <dgm:pt modelId="{A55B9E40-63B0-412F-ABF5-C97901230452}" type="parTrans" cxnId="{390C862F-1C1F-49EF-B3BF-F3087357A1CE}">
      <dgm:prSet/>
      <dgm:spPr/>
      <dgm:t>
        <a:bodyPr/>
        <a:lstStyle/>
        <a:p>
          <a:endParaRPr lang="uk-UA"/>
        </a:p>
      </dgm:t>
    </dgm:pt>
    <dgm:pt modelId="{88C47622-2C94-4166-A8FA-4AC2413071E3}" type="sibTrans" cxnId="{390C862F-1C1F-49EF-B3BF-F3087357A1CE}">
      <dgm:prSet/>
      <dgm:spPr/>
      <dgm:t>
        <a:bodyPr/>
        <a:lstStyle/>
        <a:p>
          <a:endParaRPr lang="uk-UA"/>
        </a:p>
      </dgm:t>
    </dgm:pt>
    <dgm:pt modelId="{CA99FD86-0C9B-4747-9D89-8590DDCC7D63}">
      <dgm:prSet phldrT="[Текст]" custScaleX="160136" custScaleY="81186" custRadScaleRad="154701" custRadScaleInc="147744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uk-UA"/>
        </a:p>
      </dgm:t>
    </dgm:pt>
    <dgm:pt modelId="{4874B091-D312-4415-B1D9-3F62D4B387B0}" type="parTrans" cxnId="{E8F3CA42-3E52-474D-84E2-6602DA0BD3F6}">
      <dgm:prSet/>
      <dgm:spPr/>
      <dgm:t>
        <a:bodyPr/>
        <a:lstStyle/>
        <a:p>
          <a:endParaRPr lang="uk-UA"/>
        </a:p>
      </dgm:t>
    </dgm:pt>
    <dgm:pt modelId="{F12880EC-0783-41D6-82D7-844E836597DA}" type="sibTrans" cxnId="{E8F3CA42-3E52-474D-84E2-6602DA0BD3F6}">
      <dgm:prSet/>
      <dgm:spPr/>
      <dgm:t>
        <a:bodyPr/>
        <a:lstStyle/>
        <a:p>
          <a:endParaRPr lang="uk-UA"/>
        </a:p>
      </dgm:t>
    </dgm:pt>
    <dgm:pt modelId="{D529489E-0F4E-4774-8FD1-4572A7DDF76A}">
      <dgm:prSet custScaleX="150787" custRadScaleRad="147107" custRadScaleInc="57890"/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uk-UA"/>
        </a:p>
      </dgm:t>
    </dgm:pt>
    <dgm:pt modelId="{BCCF0260-3472-461A-9A6E-C4AE730B2D02}" type="parTrans" cxnId="{4D0065E4-B81A-4DAF-A9C8-F8432FA3B77F}">
      <dgm:prSet/>
      <dgm:spPr/>
      <dgm:t>
        <a:bodyPr/>
        <a:lstStyle/>
        <a:p>
          <a:endParaRPr lang="uk-UA"/>
        </a:p>
      </dgm:t>
    </dgm:pt>
    <dgm:pt modelId="{11E2E9FF-1A09-4BF7-B13D-81C238035197}" type="sibTrans" cxnId="{4D0065E4-B81A-4DAF-A9C8-F8432FA3B77F}">
      <dgm:prSet/>
      <dgm:spPr/>
      <dgm:t>
        <a:bodyPr/>
        <a:lstStyle/>
        <a:p>
          <a:endParaRPr lang="uk-UA"/>
        </a:p>
      </dgm:t>
    </dgm:pt>
    <dgm:pt modelId="{6F58A105-BB08-4B6A-B920-C730EDDE8F52}">
      <dgm:prSet phldrT="[Текст]" custScaleX="160136" custScaleY="81186" custRadScaleRad="154701" custRadScaleInc="147744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endParaRPr lang="uk-UA"/>
        </a:p>
      </dgm:t>
    </dgm:pt>
    <dgm:pt modelId="{9025C931-223D-48EA-83EC-4E3418D5B628}" type="parTrans" cxnId="{78BF9580-0A99-4467-9665-5C6C3CB81022}">
      <dgm:prSet/>
      <dgm:spPr/>
      <dgm:t>
        <a:bodyPr/>
        <a:lstStyle/>
        <a:p>
          <a:endParaRPr lang="uk-UA"/>
        </a:p>
      </dgm:t>
    </dgm:pt>
    <dgm:pt modelId="{43EBAF8C-4BB5-4CB4-B140-AFD67D8FB3BE}" type="sibTrans" cxnId="{78BF9580-0A99-4467-9665-5C6C3CB81022}">
      <dgm:prSet/>
      <dgm:spPr/>
      <dgm:t>
        <a:bodyPr/>
        <a:lstStyle/>
        <a:p>
          <a:endParaRPr lang="uk-UA"/>
        </a:p>
      </dgm:t>
    </dgm:pt>
    <dgm:pt modelId="{7C97ADAE-583D-4295-9100-5051A4107E44}" type="pres">
      <dgm:prSet presAssocID="{DE32D736-0C1C-4626-BF82-D18BF763C98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D628D70-F4C1-45F7-B6DD-433E6F62440F}" type="pres">
      <dgm:prSet presAssocID="{8194E9B0-135F-413B-8088-BD41AF1AE325}" presName="singleCycle" presStyleCnt="0"/>
      <dgm:spPr/>
      <dgm:t>
        <a:bodyPr/>
        <a:lstStyle/>
        <a:p>
          <a:endParaRPr lang="uk-UA"/>
        </a:p>
      </dgm:t>
    </dgm:pt>
    <dgm:pt modelId="{AAACC7CA-9AA6-4518-9FF7-AD34F4048313}" type="pres">
      <dgm:prSet presAssocID="{8194E9B0-135F-413B-8088-BD41AF1AE325}" presName="singleCenter" presStyleLbl="node1" presStyleIdx="0" presStyleCnt="8" custScaleX="178001" custScaleY="148602" custLinFactNeighborX="4496" custLinFactNeighborY="-30242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5F58E6A-0C24-4975-BCBA-EDDA89F8B2E2}" type="pres">
      <dgm:prSet presAssocID="{AEE2B27C-AC2C-49CC-BBD2-98D98229313E}" presName="Name56" presStyleLbl="parChTrans1D2" presStyleIdx="0" presStyleCnt="7"/>
      <dgm:spPr/>
      <dgm:t>
        <a:bodyPr/>
        <a:lstStyle/>
        <a:p>
          <a:endParaRPr lang="ru-RU"/>
        </a:p>
      </dgm:t>
    </dgm:pt>
    <dgm:pt modelId="{67FABB30-9B70-4CEE-AEDD-1227BCFC67A2}" type="pres">
      <dgm:prSet presAssocID="{178E85C0-CB01-4DF3-9509-3274678E062D}" presName="text0" presStyleLbl="node1" presStyleIdx="1" presStyleCnt="8" custScaleX="199004" custScaleY="97177" custRadScaleRad="151432" custRadScaleInc="213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89334-3663-48B2-8FC5-48A0848FF6D2}" type="pres">
      <dgm:prSet presAssocID="{23D4AD30-2160-4D2C-966E-651321899F58}" presName="Name56" presStyleLbl="parChTrans1D2" presStyleIdx="1" presStyleCnt="7"/>
      <dgm:spPr/>
      <dgm:t>
        <a:bodyPr/>
        <a:lstStyle/>
        <a:p>
          <a:endParaRPr lang="ru-RU"/>
        </a:p>
      </dgm:t>
    </dgm:pt>
    <dgm:pt modelId="{BB322BFF-0CF7-403D-AB0C-EC5A2A8087BA}" type="pres">
      <dgm:prSet presAssocID="{615CDC21-0129-45BA-9439-8F6E5D9919BA}" presName="text0" presStyleLbl="node1" presStyleIdx="2" presStyleCnt="8" custScaleX="131233" custScaleY="82599" custRadScaleRad="138059" custRadScaleInc="129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D4C18-2A10-49FC-8EAD-23015A2ED0D5}" type="pres">
      <dgm:prSet presAssocID="{670075D7-7CF4-4E6D-BE56-C6EFAAF6E90A}" presName="Name56" presStyleLbl="parChTrans1D2" presStyleIdx="2" presStyleCnt="7"/>
      <dgm:spPr/>
      <dgm:t>
        <a:bodyPr/>
        <a:lstStyle/>
        <a:p>
          <a:endParaRPr lang="ru-RU"/>
        </a:p>
      </dgm:t>
    </dgm:pt>
    <dgm:pt modelId="{9A5158DC-3619-400D-B1FF-1450CF7682D6}" type="pres">
      <dgm:prSet presAssocID="{C2034B7F-D576-4BB6-9086-3F83747D9831}" presName="text0" presStyleLbl="node1" presStyleIdx="3" presStyleCnt="8" custScaleX="112946" custScaleY="105872" custRadScaleRad="80869" custRadScaleInc="282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74D56-4F92-47FE-90B5-DADD4A1A53AA}" type="pres">
      <dgm:prSet presAssocID="{8A94C5FF-4A87-41F3-A289-53BC743AAA39}" presName="Name56" presStyleLbl="parChTrans1D2" presStyleIdx="3" presStyleCnt="7"/>
      <dgm:spPr/>
      <dgm:t>
        <a:bodyPr/>
        <a:lstStyle/>
        <a:p>
          <a:endParaRPr lang="uk-UA"/>
        </a:p>
      </dgm:t>
    </dgm:pt>
    <dgm:pt modelId="{1822333F-82E8-4489-BCAF-EF32412A08D2}" type="pres">
      <dgm:prSet presAssocID="{969022BA-6C01-4270-9E71-436B2CB6964B}" presName="text0" presStyleLbl="node1" presStyleIdx="4" presStyleCnt="8" custScaleX="107704" custScaleY="103915" custRadScaleRad="152636" custRadScaleInc="-13198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5FE4A54-9FD0-46AF-A04C-8FE25861F2CE}" type="pres">
      <dgm:prSet presAssocID="{8C9FFF9D-CA6C-4A49-9C8D-E13C73AAB703}" presName="Name56" presStyleLbl="parChTrans1D2" presStyleIdx="4" presStyleCnt="7"/>
      <dgm:spPr/>
      <dgm:t>
        <a:bodyPr/>
        <a:lstStyle/>
        <a:p>
          <a:endParaRPr lang="ru-RU"/>
        </a:p>
      </dgm:t>
    </dgm:pt>
    <dgm:pt modelId="{3336783A-FB02-4722-AC24-A66960735E76}" type="pres">
      <dgm:prSet presAssocID="{0509C051-7A0E-4B4C-A89B-B78FFC8B50CB}" presName="text0" presStyleLbl="node1" presStyleIdx="5" presStyleCnt="8" custScaleX="160136" custScaleY="81186" custRadScaleRad="151744" custRadScaleInc="119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BAA05F-F6D2-4FD3-A2C4-F4E69CB67ED0}" type="pres">
      <dgm:prSet presAssocID="{4A65AAC1-57AE-46A3-9B07-7DE7CC49C630}" presName="Name56" presStyleLbl="parChTrans1D2" presStyleIdx="5" presStyleCnt="7"/>
      <dgm:spPr/>
      <dgm:t>
        <a:bodyPr/>
        <a:lstStyle/>
        <a:p>
          <a:endParaRPr lang="ru-RU"/>
        </a:p>
      </dgm:t>
    </dgm:pt>
    <dgm:pt modelId="{0726FACB-3AE9-453C-9D89-F2FBE66E674C}" type="pres">
      <dgm:prSet presAssocID="{428D0CDF-FCF8-4C2F-AF85-22ED2590326F}" presName="text0" presStyleLbl="node1" presStyleIdx="6" presStyleCnt="8" custScaleX="163989" custScaleY="124568" custRadScaleRad="136190" custRadScaleInc="3526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8004412-61CE-43B1-A4E3-F510E197FC38}" type="pres">
      <dgm:prSet presAssocID="{C29496C8-B4E4-4A77-961E-AB1D94C254AE}" presName="Name56" presStyleLbl="parChTrans1D2" presStyleIdx="6" presStyleCnt="7"/>
      <dgm:spPr/>
      <dgm:t>
        <a:bodyPr/>
        <a:lstStyle/>
        <a:p>
          <a:endParaRPr lang="ru-RU"/>
        </a:p>
      </dgm:t>
    </dgm:pt>
    <dgm:pt modelId="{39B4C020-D91A-4035-BFD3-E8272CE13C44}" type="pres">
      <dgm:prSet presAssocID="{7C2F0F7F-BC10-4C9A-B905-CDBA6B9B3132}" presName="text0" presStyleLbl="node1" presStyleIdx="7" presStyleCnt="8" custScaleX="258210" custScaleY="145136" custRadScaleRad="168360" custRadScaleInc="-41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24C8B5-2AA9-4561-9D7E-ADEAD81F9618}" type="presOf" srcId="{C2034B7F-D576-4BB6-9086-3F83747D9831}" destId="{9A5158DC-3619-400D-B1FF-1450CF7682D6}" srcOrd="0" destOrd="0" presId="urn:microsoft.com/office/officeart/2008/layout/RadialCluster"/>
    <dgm:cxn modelId="{4427D418-CB82-482D-A431-323B42F65FE5}" srcId="{8194E9B0-135F-413B-8088-BD41AF1AE325}" destId="{C2034B7F-D576-4BB6-9086-3F83747D9831}" srcOrd="2" destOrd="0" parTransId="{670075D7-7CF4-4E6D-BE56-C6EFAAF6E90A}" sibTransId="{3345B998-6701-4258-9ED2-F1C7371DBC64}"/>
    <dgm:cxn modelId="{B79D6C1B-A7BE-4F57-8A7A-ECE710514A41}" type="presOf" srcId="{615CDC21-0129-45BA-9439-8F6E5D9919BA}" destId="{BB322BFF-0CF7-403D-AB0C-EC5A2A8087BA}" srcOrd="0" destOrd="0" presId="urn:microsoft.com/office/officeart/2008/layout/RadialCluster"/>
    <dgm:cxn modelId="{9C01A408-AF53-4475-A27B-A424F2FD34C9}" type="presOf" srcId="{0509C051-7A0E-4B4C-A89B-B78FFC8B50CB}" destId="{3336783A-FB02-4722-AC24-A66960735E76}" srcOrd="0" destOrd="0" presId="urn:microsoft.com/office/officeart/2008/layout/RadialCluster"/>
    <dgm:cxn modelId="{BB4AC9FE-975D-44D3-9B33-B3956C7E80F1}" type="presOf" srcId="{7C2F0F7F-BC10-4C9A-B905-CDBA6B9B3132}" destId="{39B4C020-D91A-4035-BFD3-E8272CE13C44}" srcOrd="0" destOrd="0" presId="urn:microsoft.com/office/officeart/2008/layout/RadialCluster"/>
    <dgm:cxn modelId="{84004765-FD0A-4136-B8E5-E3CE0D65035E}" type="presOf" srcId="{AEE2B27C-AC2C-49CC-BBD2-98D98229313E}" destId="{05F58E6A-0C24-4975-BCBA-EDDA89F8B2E2}" srcOrd="0" destOrd="0" presId="urn:microsoft.com/office/officeart/2008/layout/RadialCluster"/>
    <dgm:cxn modelId="{7C36E9D2-28DF-431A-920A-5E6E053ACC89}" type="presOf" srcId="{C29496C8-B4E4-4A77-961E-AB1D94C254AE}" destId="{48004412-61CE-43B1-A4E3-F510E197FC38}" srcOrd="0" destOrd="0" presId="urn:microsoft.com/office/officeart/2008/layout/RadialCluster"/>
    <dgm:cxn modelId="{DD5B0259-E8C1-4219-BDA0-C5C74E34E0BE}" srcId="{8194E9B0-135F-413B-8088-BD41AF1AE325}" destId="{428D0CDF-FCF8-4C2F-AF85-22ED2590326F}" srcOrd="5" destOrd="0" parTransId="{4A65AAC1-57AE-46A3-9B07-7DE7CC49C630}" sibTransId="{63977126-BD35-4D99-9D63-5752DD72208A}"/>
    <dgm:cxn modelId="{77A13BBC-179D-4273-AC1C-2273ADEA9937}" srcId="{8194E9B0-135F-413B-8088-BD41AF1AE325}" destId="{0509C051-7A0E-4B4C-A89B-B78FFC8B50CB}" srcOrd="4" destOrd="0" parTransId="{8C9FFF9D-CA6C-4A49-9C8D-E13C73AAB703}" sibTransId="{D1F43807-74EF-4A07-A7FC-CCA0613AE918}"/>
    <dgm:cxn modelId="{390C862F-1C1F-49EF-B3BF-F3087357A1CE}" srcId="{DE32D736-0C1C-4626-BF82-D18BF763C98C}" destId="{E01A3AE5-D1F7-4186-A262-3AB4E702E3A9}" srcOrd="3" destOrd="0" parTransId="{A55B9E40-63B0-412F-ABF5-C97901230452}" sibTransId="{88C47622-2C94-4166-A8FA-4AC2413071E3}"/>
    <dgm:cxn modelId="{0D087059-263C-4DB4-AE17-5356B8E39BAC}" type="presOf" srcId="{4A65AAC1-57AE-46A3-9B07-7DE7CC49C630}" destId="{05BAA05F-F6D2-4FD3-A2C4-F4E69CB67ED0}" srcOrd="0" destOrd="0" presId="urn:microsoft.com/office/officeart/2008/layout/RadialCluster"/>
    <dgm:cxn modelId="{4841DAF5-52D0-4BA2-970E-181AD549DA05}" type="presOf" srcId="{178E85C0-CB01-4DF3-9509-3274678E062D}" destId="{67FABB30-9B70-4CEE-AEDD-1227BCFC67A2}" srcOrd="0" destOrd="0" presId="urn:microsoft.com/office/officeart/2008/layout/RadialCluster"/>
    <dgm:cxn modelId="{2427A77E-854C-4FBD-96A0-6375627AE87E}" srcId="{8194E9B0-135F-413B-8088-BD41AF1AE325}" destId="{7C2F0F7F-BC10-4C9A-B905-CDBA6B9B3132}" srcOrd="6" destOrd="0" parTransId="{C29496C8-B4E4-4A77-961E-AB1D94C254AE}" sibTransId="{32484455-7051-4976-8FE8-C4596B973914}"/>
    <dgm:cxn modelId="{012F12BC-84E8-49E1-AB9D-055D616C58E3}" srcId="{8194E9B0-135F-413B-8088-BD41AF1AE325}" destId="{615CDC21-0129-45BA-9439-8F6E5D9919BA}" srcOrd="1" destOrd="0" parTransId="{23D4AD30-2160-4D2C-966E-651321899F58}" sibTransId="{FAEA4620-7197-4435-869B-23BA81799DDC}"/>
    <dgm:cxn modelId="{753B51DA-98C0-4B39-B568-4AACF35AAB92}" type="presOf" srcId="{969022BA-6C01-4270-9E71-436B2CB6964B}" destId="{1822333F-82E8-4489-BCAF-EF32412A08D2}" srcOrd="0" destOrd="0" presId="urn:microsoft.com/office/officeart/2008/layout/RadialCluster"/>
    <dgm:cxn modelId="{A5903E1C-43AF-4FE1-B11E-E4213C3BE352}" type="presOf" srcId="{DE32D736-0C1C-4626-BF82-D18BF763C98C}" destId="{7C97ADAE-583D-4295-9100-5051A4107E44}" srcOrd="0" destOrd="0" presId="urn:microsoft.com/office/officeart/2008/layout/RadialCluster"/>
    <dgm:cxn modelId="{E113D45A-1B1B-4DA9-B46A-C1C97F0B5E34}" srcId="{DE32D736-0C1C-4626-BF82-D18BF763C98C}" destId="{A198A2C2-275D-4397-B259-1A1B8345C389}" srcOrd="2" destOrd="0" parTransId="{3D951BBA-BA70-4BE2-A6C8-1BDD25CF3BD7}" sibTransId="{C1639D6D-C778-4440-B799-015E9725819F}"/>
    <dgm:cxn modelId="{E8F3CA42-3E52-474D-84E2-6602DA0BD3F6}" srcId="{DE32D736-0C1C-4626-BF82-D18BF763C98C}" destId="{CA99FD86-0C9B-4747-9D89-8590DDCC7D63}" srcOrd="4" destOrd="0" parTransId="{4874B091-D312-4415-B1D9-3F62D4B387B0}" sibTransId="{F12880EC-0783-41D6-82D7-844E836597DA}"/>
    <dgm:cxn modelId="{03EAADA9-D7BA-422A-9550-2F3432D435AB}" type="presOf" srcId="{8C9FFF9D-CA6C-4A49-9C8D-E13C73AAB703}" destId="{D5FE4A54-9FD0-46AF-A04C-8FE25861F2CE}" srcOrd="0" destOrd="0" presId="urn:microsoft.com/office/officeart/2008/layout/RadialCluster"/>
    <dgm:cxn modelId="{7FA99ACC-A032-42B1-8593-D7358C4BB8EB}" type="presOf" srcId="{8A94C5FF-4A87-41F3-A289-53BC743AAA39}" destId="{1E774D56-4F92-47FE-90B5-DADD4A1A53AA}" srcOrd="0" destOrd="0" presId="urn:microsoft.com/office/officeart/2008/layout/RadialCluster"/>
    <dgm:cxn modelId="{78BF9580-0A99-4467-9665-5C6C3CB81022}" srcId="{DE32D736-0C1C-4626-BF82-D18BF763C98C}" destId="{6F58A105-BB08-4B6A-B920-C730EDDE8F52}" srcOrd="6" destOrd="0" parTransId="{9025C931-223D-48EA-83EC-4E3418D5B628}" sibTransId="{43EBAF8C-4BB5-4CB4-B140-AFD67D8FB3BE}"/>
    <dgm:cxn modelId="{4D0065E4-B81A-4DAF-A9C8-F8432FA3B77F}" srcId="{DE32D736-0C1C-4626-BF82-D18BF763C98C}" destId="{D529489E-0F4E-4774-8FD1-4572A7DDF76A}" srcOrd="5" destOrd="0" parTransId="{BCCF0260-3472-461A-9A6E-C4AE730B2D02}" sibTransId="{11E2E9FF-1A09-4BF7-B13D-81C238035197}"/>
    <dgm:cxn modelId="{7B0D05B1-74DE-49E3-B94D-FFCE765FA1DC}" srcId="{DE32D736-0C1C-4626-BF82-D18BF763C98C}" destId="{8194E9B0-135F-413B-8088-BD41AF1AE325}" srcOrd="0" destOrd="0" parTransId="{57CAB588-0524-472B-B8D2-6B2A75B6AA0C}" sibTransId="{5B6D7066-1CD9-4DC7-89C7-5F4903691307}"/>
    <dgm:cxn modelId="{E51D6E05-A5C6-47CE-A6C1-DC24FE0D9420}" srcId="{8194E9B0-135F-413B-8088-BD41AF1AE325}" destId="{969022BA-6C01-4270-9E71-436B2CB6964B}" srcOrd="3" destOrd="0" parTransId="{8A94C5FF-4A87-41F3-A289-53BC743AAA39}" sibTransId="{FC72477F-1889-4CF0-B2D3-C6D1829F94F9}"/>
    <dgm:cxn modelId="{9238040C-258A-4F3D-B60C-1B8DBB0A3AAA}" type="presOf" srcId="{23D4AD30-2160-4D2C-966E-651321899F58}" destId="{D0A89334-3663-48B2-8FC5-48A0848FF6D2}" srcOrd="0" destOrd="0" presId="urn:microsoft.com/office/officeart/2008/layout/RadialCluster"/>
    <dgm:cxn modelId="{D05C6293-ECDC-401F-BE7D-12784F613511}" srcId="{8194E9B0-135F-413B-8088-BD41AF1AE325}" destId="{178E85C0-CB01-4DF3-9509-3274678E062D}" srcOrd="0" destOrd="0" parTransId="{AEE2B27C-AC2C-49CC-BBD2-98D98229313E}" sibTransId="{4C96E998-B4E2-4A58-BD0D-B0A26EB95270}"/>
    <dgm:cxn modelId="{919FCB06-A93F-4D40-8BAF-98DA8E83BA3D}" type="presOf" srcId="{670075D7-7CF4-4E6D-BE56-C6EFAAF6E90A}" destId="{D77D4C18-2A10-49FC-8EAD-23015A2ED0D5}" srcOrd="0" destOrd="0" presId="urn:microsoft.com/office/officeart/2008/layout/RadialCluster"/>
    <dgm:cxn modelId="{A4A305E2-5682-4E0E-BA8B-2CDAF218D738}" type="presOf" srcId="{8194E9B0-135F-413B-8088-BD41AF1AE325}" destId="{AAACC7CA-9AA6-4518-9FF7-AD34F4048313}" srcOrd="0" destOrd="0" presId="urn:microsoft.com/office/officeart/2008/layout/RadialCluster"/>
    <dgm:cxn modelId="{E0989D15-B771-4ABA-8517-086852C8D632}" srcId="{DE32D736-0C1C-4626-BF82-D18BF763C98C}" destId="{9E8DD96E-59D5-42F6-B18A-9EAA6F1279DB}" srcOrd="1" destOrd="0" parTransId="{2B34193B-958F-4D4A-9521-89E58FF0699A}" sibTransId="{06B7CCA1-E75B-4906-B9FF-7F361B1F886B}"/>
    <dgm:cxn modelId="{DE8C22D4-C5F2-44BC-88DA-B4F820F2A09B}" type="presOf" srcId="{428D0CDF-FCF8-4C2F-AF85-22ED2590326F}" destId="{0726FACB-3AE9-453C-9D89-F2FBE66E674C}" srcOrd="0" destOrd="0" presId="urn:microsoft.com/office/officeart/2008/layout/RadialCluster"/>
    <dgm:cxn modelId="{55498BAF-1EF4-4BD3-9C74-35D6938AD97B}" type="presParOf" srcId="{7C97ADAE-583D-4295-9100-5051A4107E44}" destId="{0D628D70-F4C1-45F7-B6DD-433E6F62440F}" srcOrd="0" destOrd="0" presId="urn:microsoft.com/office/officeart/2008/layout/RadialCluster"/>
    <dgm:cxn modelId="{FC48C476-C719-4FD4-AC06-AB85793A7588}" type="presParOf" srcId="{0D628D70-F4C1-45F7-B6DD-433E6F62440F}" destId="{AAACC7CA-9AA6-4518-9FF7-AD34F4048313}" srcOrd="0" destOrd="0" presId="urn:microsoft.com/office/officeart/2008/layout/RadialCluster"/>
    <dgm:cxn modelId="{8E02F3A5-FC00-4C3A-A31C-9E8DAEED359E}" type="presParOf" srcId="{0D628D70-F4C1-45F7-B6DD-433E6F62440F}" destId="{05F58E6A-0C24-4975-BCBA-EDDA89F8B2E2}" srcOrd="1" destOrd="0" presId="urn:microsoft.com/office/officeart/2008/layout/RadialCluster"/>
    <dgm:cxn modelId="{C0B4EA08-4EA2-45DE-BC5B-AE6F3DF7929E}" type="presParOf" srcId="{0D628D70-F4C1-45F7-B6DD-433E6F62440F}" destId="{67FABB30-9B70-4CEE-AEDD-1227BCFC67A2}" srcOrd="2" destOrd="0" presId="urn:microsoft.com/office/officeart/2008/layout/RadialCluster"/>
    <dgm:cxn modelId="{ADF4D783-068A-4F4C-9FFB-5BC17680A737}" type="presParOf" srcId="{0D628D70-F4C1-45F7-B6DD-433E6F62440F}" destId="{D0A89334-3663-48B2-8FC5-48A0848FF6D2}" srcOrd="3" destOrd="0" presId="urn:microsoft.com/office/officeart/2008/layout/RadialCluster"/>
    <dgm:cxn modelId="{BF3C29E3-5BC6-47DA-98C8-A1CA6B827896}" type="presParOf" srcId="{0D628D70-F4C1-45F7-B6DD-433E6F62440F}" destId="{BB322BFF-0CF7-403D-AB0C-EC5A2A8087BA}" srcOrd="4" destOrd="0" presId="urn:microsoft.com/office/officeart/2008/layout/RadialCluster"/>
    <dgm:cxn modelId="{B1A134B2-5B14-4357-9A51-A5373DD2A582}" type="presParOf" srcId="{0D628D70-F4C1-45F7-B6DD-433E6F62440F}" destId="{D77D4C18-2A10-49FC-8EAD-23015A2ED0D5}" srcOrd="5" destOrd="0" presId="urn:microsoft.com/office/officeart/2008/layout/RadialCluster"/>
    <dgm:cxn modelId="{9E28EF6D-56A5-4CA3-9BB2-FC953EB24976}" type="presParOf" srcId="{0D628D70-F4C1-45F7-B6DD-433E6F62440F}" destId="{9A5158DC-3619-400D-B1FF-1450CF7682D6}" srcOrd="6" destOrd="0" presId="urn:microsoft.com/office/officeart/2008/layout/RadialCluster"/>
    <dgm:cxn modelId="{AC87394F-92F3-4045-B5A7-4FA6C4E99FE0}" type="presParOf" srcId="{0D628D70-F4C1-45F7-B6DD-433E6F62440F}" destId="{1E774D56-4F92-47FE-90B5-DADD4A1A53AA}" srcOrd="7" destOrd="0" presId="urn:microsoft.com/office/officeart/2008/layout/RadialCluster"/>
    <dgm:cxn modelId="{E2977320-DB4F-4DEE-94D3-5D711EB992B7}" type="presParOf" srcId="{0D628D70-F4C1-45F7-B6DD-433E6F62440F}" destId="{1822333F-82E8-4489-BCAF-EF32412A08D2}" srcOrd="8" destOrd="0" presId="urn:microsoft.com/office/officeart/2008/layout/RadialCluster"/>
    <dgm:cxn modelId="{195322F8-9885-457F-BA83-1E103816ECA9}" type="presParOf" srcId="{0D628D70-F4C1-45F7-B6DD-433E6F62440F}" destId="{D5FE4A54-9FD0-46AF-A04C-8FE25861F2CE}" srcOrd="9" destOrd="0" presId="urn:microsoft.com/office/officeart/2008/layout/RadialCluster"/>
    <dgm:cxn modelId="{7DC8D843-92C2-4FB0-B4B4-BA2E5AE07102}" type="presParOf" srcId="{0D628D70-F4C1-45F7-B6DD-433E6F62440F}" destId="{3336783A-FB02-4722-AC24-A66960735E76}" srcOrd="10" destOrd="0" presId="urn:microsoft.com/office/officeart/2008/layout/RadialCluster"/>
    <dgm:cxn modelId="{2D93B74B-1058-41AE-9ADD-CF7FA491826C}" type="presParOf" srcId="{0D628D70-F4C1-45F7-B6DD-433E6F62440F}" destId="{05BAA05F-F6D2-4FD3-A2C4-F4E69CB67ED0}" srcOrd="11" destOrd="0" presId="urn:microsoft.com/office/officeart/2008/layout/RadialCluster"/>
    <dgm:cxn modelId="{9754BFC8-2759-47DA-B5E9-EE7A03718BA0}" type="presParOf" srcId="{0D628D70-F4C1-45F7-B6DD-433E6F62440F}" destId="{0726FACB-3AE9-453C-9D89-F2FBE66E674C}" srcOrd="12" destOrd="0" presId="urn:microsoft.com/office/officeart/2008/layout/RadialCluster"/>
    <dgm:cxn modelId="{7684459A-CE61-44D2-8F93-8D927822BA2B}" type="presParOf" srcId="{0D628D70-F4C1-45F7-B6DD-433E6F62440F}" destId="{48004412-61CE-43B1-A4E3-F510E197FC38}" srcOrd="13" destOrd="0" presId="urn:microsoft.com/office/officeart/2008/layout/RadialCluster"/>
    <dgm:cxn modelId="{B9E15628-95D2-4C3A-9C6B-D389EDF85864}" type="presParOf" srcId="{0D628D70-F4C1-45F7-B6DD-433E6F62440F}" destId="{39B4C020-D91A-4035-BFD3-E8272CE13C44}" srcOrd="14" destOrd="0" presId="urn:microsoft.com/office/officeart/2008/layout/RadialCluster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ACC7CA-9AA6-4518-9FF7-AD34F4048313}">
      <dsp:nvSpPr>
        <dsp:cNvPr id="0" name=""/>
        <dsp:cNvSpPr/>
      </dsp:nvSpPr>
      <dsp:spPr>
        <a:xfrm>
          <a:off x="3465566" y="201380"/>
          <a:ext cx="2111067" cy="1942686"/>
        </a:xfrm>
        <a:prstGeom prst="roundRect">
          <a:avLst/>
        </a:prstGeom>
        <a:solidFill>
          <a:srgbClr val="EBEBDD"/>
        </a:solidFill>
        <a:ln w="10000" cap="flat" cmpd="sng" algn="ctr">
          <a:solidFill>
            <a:schemeClr val="bg2">
              <a:lumMod val="25000"/>
            </a:schemeClr>
          </a:solidFill>
          <a:prstDash val="solid"/>
        </a:ln>
        <a:effectLst>
          <a:glow rad="292100">
            <a:srgbClr val="92D050">
              <a:alpha val="40000"/>
            </a:srgbClr>
          </a:glow>
          <a:outerShdw blurRad="149987" dist="250190" dir="8460000" algn="ctr" rotWithShape="0">
            <a:srgbClr val="000000">
              <a:alpha val="28000"/>
            </a:srgbClr>
          </a:outerShdw>
          <a:softEdge rad="0"/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rPr>
            <a:t>Міжнародні системи цитування</a:t>
          </a:r>
          <a:endParaRPr lang="ru-RU" sz="2800" b="1" kern="1200" dirty="0">
            <a:solidFill>
              <a:srgbClr val="9A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  <a:cs typeface="Calibri" pitchFamily="34" charset="0"/>
          </a:endParaRPr>
        </a:p>
      </dsp:txBody>
      <dsp:txXfrm>
        <a:off x="3465566" y="201380"/>
        <a:ext cx="2111067" cy="1942686"/>
      </dsp:txXfrm>
    </dsp:sp>
    <dsp:sp modelId="{05F58E6A-0C24-4975-BCBA-EDDA89F8B2E2}">
      <dsp:nvSpPr>
        <dsp:cNvPr id="0" name=""/>
        <dsp:cNvSpPr/>
      </dsp:nvSpPr>
      <dsp:spPr>
        <a:xfrm rot="20811783">
          <a:off x="5574997" y="912170"/>
          <a:ext cx="12499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4998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ABB30-9B70-4CEE-AEDD-1227BCFC67A2}">
      <dsp:nvSpPr>
        <dsp:cNvPr id="0" name=""/>
        <dsp:cNvSpPr/>
      </dsp:nvSpPr>
      <dsp:spPr>
        <a:xfrm>
          <a:off x="5698360" y="268975"/>
          <a:ext cx="1743069" cy="851169"/>
        </a:xfrm>
        <a:prstGeom prst="roundRect">
          <a:avLst/>
        </a:prstGeom>
        <a:solidFill>
          <a:srgbClr val="EBEBDD"/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rPr>
            <a:t>Scopus</a:t>
          </a:r>
          <a:endParaRPr lang="ru-RU" sz="3400" b="1" kern="1200" dirty="0">
            <a:solidFill>
              <a:schemeClr val="accent3">
                <a:lumMod val="50000"/>
              </a:schemeClr>
            </a:solidFill>
            <a:latin typeface="Calibri" pitchFamily="34" charset="0"/>
          </a:endParaRPr>
        </a:p>
      </dsp:txBody>
      <dsp:txXfrm>
        <a:off x="5698360" y="268975"/>
        <a:ext cx="1743069" cy="851169"/>
      </dsp:txXfrm>
    </dsp:sp>
    <dsp:sp modelId="{D0A89334-3663-48B2-8FC5-48A0848FF6D2}">
      <dsp:nvSpPr>
        <dsp:cNvPr id="0" name=""/>
        <dsp:cNvSpPr/>
      </dsp:nvSpPr>
      <dsp:spPr>
        <a:xfrm rot="1228780">
          <a:off x="5554243" y="1690890"/>
          <a:ext cx="70851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8519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22BFF-0CF7-403D-AB0C-EC5A2A8087BA}">
      <dsp:nvSpPr>
        <dsp:cNvPr id="0" name=""/>
        <dsp:cNvSpPr/>
      </dsp:nvSpPr>
      <dsp:spPr>
        <a:xfrm>
          <a:off x="6240371" y="1667747"/>
          <a:ext cx="1149465" cy="723481"/>
        </a:xfrm>
        <a:prstGeom prst="roundRect">
          <a:avLst/>
        </a:prstGeom>
        <a:solidFill>
          <a:srgbClr val="EBEBDD"/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3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РІНЦ</a:t>
          </a:r>
          <a:endParaRPr lang="ru-RU" sz="33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6240371" y="1667747"/>
        <a:ext cx="1149465" cy="723481"/>
      </dsp:txXfrm>
    </dsp:sp>
    <dsp:sp modelId="{D77D4C18-2A10-49FC-8EAD-23015A2ED0D5}">
      <dsp:nvSpPr>
        <dsp:cNvPr id="0" name=""/>
        <dsp:cNvSpPr/>
      </dsp:nvSpPr>
      <dsp:spPr>
        <a:xfrm rot="5462267">
          <a:off x="3951669" y="2685994"/>
          <a:ext cx="10840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84035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5158DC-3619-400D-B1FF-1450CF7682D6}">
      <dsp:nvSpPr>
        <dsp:cNvPr id="0" name=""/>
        <dsp:cNvSpPr/>
      </dsp:nvSpPr>
      <dsp:spPr>
        <a:xfrm>
          <a:off x="3980826" y="3227923"/>
          <a:ext cx="989290" cy="927329"/>
        </a:xfrm>
        <a:prstGeom prst="roundRect">
          <a:avLst/>
        </a:prstGeom>
        <a:solidFill>
          <a:srgbClr val="EBEBDD"/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Інші…..</a:t>
          </a:r>
          <a:endParaRPr lang="ru-RU" sz="21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3980826" y="3227923"/>
        <a:ext cx="989290" cy="927329"/>
      </dsp:txXfrm>
    </dsp:sp>
    <dsp:sp modelId="{1E774D56-4F92-47FE-90B5-DADD4A1A53AA}">
      <dsp:nvSpPr>
        <dsp:cNvPr id="0" name=""/>
        <dsp:cNvSpPr/>
      </dsp:nvSpPr>
      <dsp:spPr>
        <a:xfrm rot="2896187">
          <a:off x="5156695" y="2659090"/>
          <a:ext cx="13802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0231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2333F-82E8-4489-BCAF-EF32412A08D2}">
      <dsp:nvSpPr>
        <dsp:cNvPr id="0" name=""/>
        <dsp:cNvSpPr/>
      </dsp:nvSpPr>
      <dsp:spPr>
        <a:xfrm>
          <a:off x="6240386" y="3174115"/>
          <a:ext cx="943375" cy="910187"/>
        </a:xfrm>
        <a:prstGeom prst="roundRect">
          <a:avLst/>
        </a:prstGeom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Україніка наукова</a:t>
          </a:r>
          <a:endParaRPr lang="uk-UA" sz="1400" b="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6240386" y="3174115"/>
        <a:ext cx="943375" cy="910187"/>
      </dsp:txXfrm>
    </dsp:sp>
    <dsp:sp modelId="{D5FE4A54-9FD0-46AF-A04C-8FE25861F2CE}">
      <dsp:nvSpPr>
        <dsp:cNvPr id="0" name=""/>
        <dsp:cNvSpPr/>
      </dsp:nvSpPr>
      <dsp:spPr>
        <a:xfrm rot="7996195">
          <a:off x="2165501" y="2766690"/>
          <a:ext cx="17101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10196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6783A-FB02-4722-AC24-A66960735E76}">
      <dsp:nvSpPr>
        <dsp:cNvPr id="0" name=""/>
        <dsp:cNvSpPr/>
      </dsp:nvSpPr>
      <dsp:spPr>
        <a:xfrm>
          <a:off x="1398467" y="3389315"/>
          <a:ext cx="1402625" cy="711105"/>
        </a:xfrm>
        <a:prstGeom prst="roundRect">
          <a:avLst/>
        </a:prstGeom>
        <a:solidFill>
          <a:srgbClr val="EBEBDD"/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</a:rPr>
            <a:t>Index Copernicus</a:t>
          </a:r>
          <a:endParaRPr lang="ru-RU" sz="1800" kern="1200" dirty="0">
            <a:solidFill>
              <a:schemeClr val="bg2">
                <a:lumMod val="1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1398467" y="3389315"/>
        <a:ext cx="1402625" cy="711105"/>
      </dsp:txXfrm>
    </dsp:sp>
    <dsp:sp modelId="{05BAA05F-F6D2-4FD3-A2C4-F4E69CB67ED0}">
      <dsp:nvSpPr>
        <dsp:cNvPr id="0" name=""/>
        <dsp:cNvSpPr/>
      </dsp:nvSpPr>
      <dsp:spPr>
        <a:xfrm rot="9262735">
          <a:off x="2608483" y="1873817"/>
          <a:ext cx="9013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1397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26FACB-3AE9-453C-9D89-F2FBE66E674C}">
      <dsp:nvSpPr>
        <dsp:cNvPr id="0" name=""/>
        <dsp:cNvSpPr/>
      </dsp:nvSpPr>
      <dsp:spPr>
        <a:xfrm>
          <a:off x="1216425" y="1867587"/>
          <a:ext cx="1436373" cy="1091086"/>
        </a:xfrm>
        <a:prstGeom prst="roundRect">
          <a:avLst/>
        </a:prstGeom>
        <a:solidFill>
          <a:srgbClr val="EBEBDD"/>
        </a:solidFill>
        <a:ln>
          <a:solidFill>
            <a:schemeClr val="accent4">
              <a:lumMod val="50000"/>
            </a:schemeClr>
          </a:solidFill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</a:rPr>
            <a:t>Google Scholar</a:t>
          </a:r>
          <a:endParaRPr lang="uk-UA" sz="2400" kern="1200" dirty="0">
            <a:solidFill>
              <a:schemeClr val="tx2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1216425" y="1867587"/>
        <a:ext cx="1436373" cy="1091086"/>
      </dsp:txXfrm>
    </dsp:sp>
    <dsp:sp modelId="{48004412-61CE-43B1-A4E3-F510E197FC38}">
      <dsp:nvSpPr>
        <dsp:cNvPr id="0" name=""/>
        <dsp:cNvSpPr/>
      </dsp:nvSpPr>
      <dsp:spPr>
        <a:xfrm rot="11378097">
          <a:off x="3438622" y="991259"/>
          <a:ext cx="271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135" y="0"/>
              </a:lnTo>
            </a:path>
          </a:pathLst>
        </a:custGeom>
        <a:noFill/>
        <a:ln w="254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4C020-D91A-4035-BFD3-E8272CE13C44}">
      <dsp:nvSpPr>
        <dsp:cNvPr id="0" name=""/>
        <dsp:cNvSpPr/>
      </dsp:nvSpPr>
      <dsp:spPr>
        <a:xfrm>
          <a:off x="1177161" y="161393"/>
          <a:ext cx="2261652" cy="1271241"/>
        </a:xfrm>
        <a:prstGeom prst="roundRect">
          <a:avLst/>
        </a:prstGeom>
        <a:solidFill>
          <a:srgbClr val="EBEBDD"/>
        </a:solidFill>
        <a:ln w="10000" cap="flat" cmpd="sng" algn="ctr">
          <a:solidFill>
            <a:schemeClr val="accent4">
              <a:lumMod val="50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rPr>
            <a:t>Web of Science</a:t>
          </a:r>
          <a:endParaRPr lang="ru-RU" sz="3300" b="1" kern="1200" dirty="0">
            <a:solidFill>
              <a:schemeClr val="accent3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sp:txBody>
      <dsp:txXfrm>
        <a:off x="1177161" y="161393"/>
        <a:ext cx="2261652" cy="12712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F7BC4-604B-45AF-95DA-67EA25152D82}" type="datetimeFigureOut">
              <a:rPr lang="uk-UA" smtClean="0"/>
              <a:t>11.03.2021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69E9B-ACDC-40E1-912E-93D9E0D6244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33722-25C9-4959-8CFA-FFD589461F51}" type="datetime1">
              <a:rPr lang="ru-RU" smtClean="0"/>
              <a:t>11.03.2021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BEDE0-8DA6-4F0A-B7F6-554C02A4B47B}" type="datetime1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D4FD-990A-4188-A977-EFE85B1DA5DD}" type="datetime1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5F200-25D6-4BB4-B9F3-F3EDD8291954}" type="datetime1">
              <a:rPr lang="ru-RU" smtClean="0"/>
              <a:t>11.03.2021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5F6DD-B877-4E2E-B41C-2361DA50608A}" type="datetime1">
              <a:rPr lang="ru-RU" smtClean="0"/>
              <a:t>11.03.2021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79461-FAC8-4A57-8C7C-2AF16B6F402C}" type="datetime1">
              <a:rPr lang="ru-RU" smtClean="0"/>
              <a:t>11.03.2021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A46F-C054-45A3-A32A-621522D2FCA5}" type="datetime1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6C57-8174-4370-AA27-A07EB63877DC}" type="datetime1">
              <a:rPr lang="ru-RU" smtClean="0"/>
              <a:t>11.03.2021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E20E5-940C-4761-B51B-AEC4986DA6ED}" type="datetime1">
              <a:rPr lang="ru-RU" smtClean="0"/>
              <a:t>11.03.2021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2DEFD-3031-4709-99C4-7BAA7A988C4C}" type="datetime1">
              <a:rPr lang="ru-RU" smtClean="0"/>
              <a:t>11.03.2021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7945-7360-4F37-986D-0FE176883CAA}" type="datetime1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1D7CF36-962D-48E3-A2F5-4B6982F98D7F}" type="datetime1">
              <a:rPr lang="ru-RU" smtClean="0"/>
              <a:t>11.03.2021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z1086-19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Мои документы\рамки для презентаций\титульный слай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uk-UA" dirty="0" smtClean="0"/>
          </a:p>
          <a:p>
            <a:pPr algn="ctr"/>
            <a:r>
              <a:rPr lang="ru-RU" sz="4000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 </a:t>
            </a:r>
            <a:endParaRPr lang="uk-UA" sz="4000" dirty="0">
              <a:solidFill>
                <a:srgbClr val="00800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500570"/>
            <a:ext cx="3456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Л. А. </a:t>
            </a:r>
            <a:r>
              <a:rPr lang="uk-UA" b="1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Криштафович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Гол. бібліограф НТБ ВНТУ</a:t>
            </a:r>
            <a:endParaRPr lang="uk-UA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214290"/>
            <a:ext cx="8358246" cy="35719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405E18"/>
                </a:solidFill>
                <a:latin typeface="Bookman Old Style" pitchFamily="18" charset="0"/>
                <a:cs typeface="Arial" pitchFamily="34" charset="0"/>
              </a:rPr>
              <a:t>ПРОБЛЕМА </a:t>
            </a:r>
            <a:endParaRPr lang="en-US" sz="4400" b="1" dirty="0" smtClean="0">
              <a:solidFill>
                <a:srgbClr val="405E18"/>
              </a:solidFill>
              <a:latin typeface="Bookman Old Style" pitchFamily="18" charset="0"/>
              <a:cs typeface="Arial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405E18"/>
                </a:solidFill>
                <a:latin typeface="Bookman Old Style" pitchFamily="18" charset="0"/>
                <a:cs typeface="Arial" pitchFamily="34" charset="0"/>
              </a:rPr>
              <a:t>«НАУКОМЕТРІЯ ТА УКРАЇНСЬКІ ГУМАНІТАРІЇ»: </a:t>
            </a:r>
            <a:endParaRPr lang="en-US" sz="4400" b="1" dirty="0" smtClean="0">
              <a:solidFill>
                <a:srgbClr val="405E18"/>
              </a:solidFill>
              <a:latin typeface="Bookman Old Style" pitchFamily="18" charset="0"/>
              <a:cs typeface="Arial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405E18"/>
                </a:solidFill>
                <a:latin typeface="Bookman Old Style" pitchFamily="18" charset="0"/>
                <a:cs typeface="Arial" pitchFamily="34" charset="0"/>
              </a:rPr>
              <a:t>ШЛЯХИ ВИРІШЕННЯ </a:t>
            </a:r>
            <a:endParaRPr lang="en-US" sz="4400" b="1" dirty="0" smtClean="0">
              <a:solidFill>
                <a:srgbClr val="405E18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071942"/>
            <a:ext cx="399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  <a:cs typeface="Arial" pitchFamily="34" charset="0"/>
              </a:rPr>
              <a:t>Бібліотека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  <a:cs typeface="Arial" pitchFamily="34" charset="0"/>
              </a:rPr>
              <a:t> ВНТУ на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  <a:cs typeface="Arial" pitchFamily="34" charset="0"/>
              </a:rPr>
              <a:t>допомогу</a:t>
            </a:r>
            <a:endParaRPr lang="uk-UA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289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ГУМАНІТАРНІ ІНДЕКСИ ЦИТУВАННЯ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33137"/>
            <a:ext cx="900115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Arts &amp; Humanities Citation Index (A&amp;HCI, </a:t>
            </a: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мистецтво та гуманітарні науки)</a:t>
            </a:r>
          </a:p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Охоплює 1843 наукових видання і містить понад 4.5 </a:t>
            </a:r>
            <a:r>
              <a:rPr lang="uk-UA" sz="2000" i="1" dirty="0" err="1" smtClean="0">
                <a:latin typeface="Arial" pitchFamily="34" charset="0"/>
                <a:cs typeface="Arial" pitchFamily="34" charset="0"/>
              </a:rPr>
              <a:t>млн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 записів </a:t>
            </a:r>
            <a:r>
              <a:rPr lang="uk-UA" sz="20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Головна особливість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A&amp;HCI – 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перелік доступних доповнень (музичні записи, зображення, фільми, відеоролики, поезія і проза). Глибина архіву до 1975 року. У складі 28 категорій досліджень</a:t>
            </a:r>
          </a:p>
          <a:p>
            <a:endParaRPr lang="uk-UA" sz="2000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Emerging Sources Citation Index (</a:t>
            </a: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індекс цитування нових джерел, «Інкубатор – видання в випробувальним терміном»)</a:t>
            </a:r>
            <a:endParaRPr lang="uk-UA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Охоплює понад 6500 рецензованих журналів, в яких більше 30% публікацій належать до гуманітарних дисциплін. Цей індекс можна назвати «тимчасовим притулком» журналів та іншого матеріалу, оскільки його елементи знаходяться на етапі авторизації. Глибина архіву до 2005 року</a:t>
            </a:r>
          </a:p>
          <a:p>
            <a:endParaRPr lang="uk-UA" sz="2000" i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Conference Proceedings Citation Index- Social Science &amp; Humanities (1990 – </a:t>
            </a: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теперішній час)</a:t>
            </a:r>
          </a:p>
          <a:p>
            <a:endParaRPr lang="uk-UA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Book Citation Index– Social Sciences &amp; Humanities (2005 – </a:t>
            </a: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теперішній час)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Категорії</a:t>
            </a:r>
            <a:r>
              <a:rPr lang="en-US" sz="36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Arts and Humanities Citation Index </a:t>
            </a:r>
            <a:r>
              <a:rPr lang="uk-UA" sz="36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600" b="1" spc="-3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WoS</a:t>
            </a:r>
            <a:r>
              <a:rPr lang="en-US" sz="36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CC</a:t>
            </a:r>
            <a:endParaRPr lang="uk-UA" sz="3600" b="1" spc="-300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1857388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археологія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3571876"/>
            <a:ext cx="1357322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історія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1857364"/>
            <a:ext cx="1785950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мистецтво 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57686" y="2071678"/>
            <a:ext cx="2214578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культурологія 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71736" y="1285860"/>
            <a:ext cx="2000264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архітектура</a:t>
            </a:r>
            <a:r>
              <a:rPr lang="uk-UA" sz="2400" dirty="0" smtClean="0"/>
              <a:t> 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358082" y="6072206"/>
            <a:ext cx="1500230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танці 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43174" y="2071678"/>
            <a:ext cx="1357354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класика</a:t>
            </a:r>
            <a:r>
              <a:rPr lang="uk-UA" sz="2400" dirty="0" smtClean="0"/>
              <a:t> 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14612" y="6215082"/>
            <a:ext cx="4143404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фільми-радіо-телебачення 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072330" y="2071678"/>
            <a:ext cx="1714512" cy="42862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фольклор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43438" y="2786058"/>
            <a:ext cx="4071998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історія та філософія науки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2643182"/>
            <a:ext cx="3571900" cy="78581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гуманітарні науки (</a:t>
            </a:r>
            <a:r>
              <a:rPr lang="uk-UA" sz="2400" dirty="0" err="1" smtClean="0">
                <a:solidFill>
                  <a:schemeClr val="tx1"/>
                </a:solidFill>
              </a:rPr>
              <a:t>мультидисциплінарні</a:t>
            </a:r>
            <a:r>
              <a:rPr lang="uk-UA" sz="2400" dirty="0" smtClean="0">
                <a:solidFill>
                  <a:schemeClr val="tx1"/>
                </a:solidFill>
              </a:rPr>
              <a:t>)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29322" y="5357826"/>
            <a:ext cx="2214578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вивчення Азії 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57884" y="3571876"/>
            <a:ext cx="2714644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мови і лінгвістика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86314" y="4357694"/>
            <a:ext cx="4071998" cy="71438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національна література різних країн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4282" y="5357826"/>
            <a:ext cx="3000396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літературний огляд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42844" y="4429132"/>
            <a:ext cx="4071998" cy="7143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середньовічне і ренесансне дослідження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86446" y="3571876"/>
            <a:ext cx="2714644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мови і лінгвістика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285984" y="3643314"/>
            <a:ext cx="2500330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релігієзнавство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500694" y="1214422"/>
            <a:ext cx="1714544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філософія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29058" y="5429264"/>
            <a:ext cx="1357322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музика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42910" y="6143644"/>
            <a:ext cx="1143008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поезія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572396" y="1214422"/>
            <a:ext cx="1071602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театр</a:t>
            </a:r>
            <a:endParaRPr lang="uk-UA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14338"/>
            <a:ext cx="392447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6000" b="1" spc="600" dirty="0" smtClean="0">
                <a:solidFill>
                  <a:srgbClr val="800000"/>
                </a:solidFill>
                <a:latin typeface="Bookman Old Style" pitchFamily="18" charset="0"/>
                <a:cs typeface="Arial" pitchFamily="34" charset="0"/>
              </a:rPr>
              <a:t>SCOPUS</a:t>
            </a:r>
            <a:endParaRPr lang="ru-RU" sz="6000" b="1" spc="600" dirty="0">
              <a:solidFill>
                <a:srgbClr val="800000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3074" name="Picture 2" descr="D:\Мои документы\Рабочий стол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4"/>
            <a:ext cx="7429520" cy="48155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1500174"/>
            <a:ext cx="5429288" cy="40005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2928926" y="1142984"/>
            <a:ext cx="331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Інформація про публікацію</a:t>
            </a:r>
            <a:endParaRPr lang="uk-UA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3786190"/>
            <a:ext cx="1785950" cy="178595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4000496" y="2000240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3300"/>
                </a:solidFill>
              </a:rPr>
              <a:t>Інформація про матеріали, на які посилається автор</a:t>
            </a:r>
            <a:endParaRPr lang="uk-UA" b="1" dirty="0">
              <a:solidFill>
                <a:srgbClr val="0033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3143248"/>
            <a:ext cx="1857388" cy="285752"/>
          </a:xfrm>
          <a:prstGeom prst="rect">
            <a:avLst/>
          </a:prstGeom>
          <a:noFill/>
          <a:ln w="38100">
            <a:solidFill>
              <a:srgbClr val="405E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3857620" y="4357694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Інформація про матеріали,  які цитують статтю</a:t>
            </a:r>
            <a:endParaRPr lang="uk-UA" b="1" dirty="0">
              <a:solidFill>
                <a:srgbClr val="0070C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643570" y="4429132"/>
            <a:ext cx="714380" cy="50006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8" idx="0"/>
          </p:cNvCxnSpPr>
          <p:nvPr/>
        </p:nvCxnSpPr>
        <p:spPr>
          <a:xfrm>
            <a:off x="4929190" y="2857496"/>
            <a:ext cx="500066" cy="285752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214282" y="5572116"/>
            <a:ext cx="8643998" cy="128588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</a:rPr>
              <a:t>Налічує понад 27 мільйонів статей і 51 000 наукових видань. </a:t>
            </a:r>
          </a:p>
          <a:p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</a:rPr>
              <a:t>Ресурси дозволяють зручно і оперативно відстежувати </a:t>
            </a:r>
            <a:r>
              <a:rPr lang="uk-UA" sz="2000" dirty="0" err="1" smtClean="0">
                <a:solidFill>
                  <a:schemeClr val="accent3">
                    <a:lumMod val="50000"/>
                  </a:schemeClr>
                </a:solidFill>
              </a:rPr>
              <a:t>цитованість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</a:rPr>
              <a:t> досліджень, опублікованих в наукових журналах</a:t>
            </a:r>
            <a:endParaRPr lang="uk-UA" sz="2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Мои документы\Рабочий стол\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356"/>
            <a:ext cx="8786874" cy="576421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1857364"/>
            <a:ext cx="165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галузь науки</a:t>
            </a:r>
            <a:endParaRPr lang="uk-UA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2500306"/>
            <a:ext cx="2571768" cy="35719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6" name="Прямая со стрелкой 5"/>
          <p:cNvCxnSpPr>
            <a:endCxn id="5" idx="1"/>
          </p:cNvCxnSpPr>
          <p:nvPr/>
        </p:nvCxnSpPr>
        <p:spPr>
          <a:xfrm>
            <a:off x="1785918" y="2214554"/>
            <a:ext cx="928694" cy="46434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214678" y="2928934"/>
            <a:ext cx="2571768" cy="242889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6786578" y="3286124"/>
            <a:ext cx="124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категорія</a:t>
            </a:r>
            <a:endParaRPr lang="uk-UA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5786446" y="3571876"/>
            <a:ext cx="1071570" cy="7143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Галузь знань / категорії</a:t>
            </a:r>
            <a:r>
              <a:rPr lang="en-US" sz="4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SCOPUS</a:t>
            </a:r>
            <a:endParaRPr lang="uk-UA" sz="4400" b="1" spc="-300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733246"/>
            <a:ext cx="87154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uk-UA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Мистецтво і гуманітарні науки </a:t>
            </a:r>
          </a:p>
          <a:p>
            <a:pPr lvl="1"/>
            <a:r>
              <a:rPr lang="uk-UA" sz="2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14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, зокрема археологія (мистецтво та гуманітарні науки), мистецтво та гуманітарні науки (інше), загальні мистецтвознавчі та гуманітарні науки, історія, </a:t>
            </a:r>
            <a:r>
              <a:rPr lang="uk-UA" sz="2800" dirty="0" err="1" smtClean="0">
                <a:latin typeface="Arial" pitchFamily="34" charset="0"/>
                <a:cs typeface="Arial" pitchFamily="34" charset="0"/>
              </a:rPr>
              <a:t>історія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 та філософія науки, мова та мовознавство, література та літературна теорія, філософія, релігієзнавство тощо)</a:t>
            </a:r>
          </a:p>
          <a:p>
            <a:pPr lvl="1"/>
            <a:endParaRPr lang="uk-UA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uk-UA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Суспільні науки </a:t>
            </a:r>
          </a:p>
          <a:p>
            <a:pPr lvl="1"/>
            <a:r>
              <a:rPr lang="uk-UA" sz="2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uk-UA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21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, зокрема археологія, культурологічні дослідження, лінгвістика і мова, політична наука тощо)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1416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Scientific Journal Rankings</a:t>
            </a:r>
            <a:r>
              <a:rPr lang="uk-UA" sz="36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(</a:t>
            </a:r>
            <a:r>
              <a:rPr lang="en-US" sz="36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SJR) </a:t>
            </a:r>
            <a:endParaRPr lang="uk-UA" sz="3600" b="1" spc="-300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D:\Мои документы\Рабочий стол\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898" y="1000108"/>
            <a:ext cx="8946102" cy="5143536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500562" y="1928802"/>
            <a:ext cx="1428760" cy="428628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928802"/>
            <a:ext cx="1500198" cy="4286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1928802"/>
            <a:ext cx="1500198" cy="42862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714348" y="1571612"/>
            <a:ext cx="165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галузь науки</a:t>
            </a:r>
            <a:endParaRPr lang="uk-UA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2571744"/>
            <a:ext cx="124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категорія</a:t>
            </a:r>
            <a:endParaRPr lang="uk-UA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2571744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регіон або країна</a:t>
            </a:r>
            <a:endParaRPr lang="uk-UA" b="1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8543" y="428604"/>
            <a:ext cx="6317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6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Рейтинг наукових журналів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42852"/>
            <a:ext cx="75568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400" b="1" spc="-3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Наукометричні</a:t>
            </a:r>
            <a:r>
              <a:rPr lang="uk-UA" sz="4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показники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0" y="928670"/>
            <a:ext cx="8929718" cy="78581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застосовуються</a:t>
            </a:r>
            <a:r>
              <a:rPr lang="ru-RU" sz="2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для </a:t>
            </a:r>
            <a:r>
              <a:rPr lang="ru-RU" sz="2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оцінювання</a:t>
            </a:r>
            <a:r>
              <a:rPr lang="ru-RU" sz="2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наукової</a:t>
            </a:r>
            <a:r>
              <a:rPr lang="ru-RU" sz="28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діяльності</a:t>
            </a:r>
            <a:endParaRPr lang="uk-UA" sz="28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5008" y="2000240"/>
            <a:ext cx="2928958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Якісні оцінки</a:t>
            </a:r>
            <a:endParaRPr lang="uk-UA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2714620"/>
            <a:ext cx="2786082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Кількісні оцінки</a:t>
            </a:r>
            <a:endParaRPr lang="uk-UA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2857496"/>
            <a:ext cx="3000396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Висновки експертів</a:t>
            </a:r>
            <a:endParaRPr lang="uk-UA" sz="20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00562" y="5786454"/>
            <a:ext cx="3000396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lvl="3"/>
            <a:r>
              <a:rPr lang="uk-UA" sz="2000" b="1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Імпакт-фактор</a:t>
            </a:r>
            <a:r>
              <a:rPr lang="uk-UA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наукового журналу</a:t>
            </a:r>
            <a:endParaRPr lang="uk-UA" sz="20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429388" y="1714488"/>
            <a:ext cx="500066" cy="285752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1785918" y="1714488"/>
            <a:ext cx="1500198" cy="928694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00034" y="3214686"/>
            <a:ext cx="428628" cy="285752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428728" y="3214686"/>
            <a:ext cx="1928826" cy="1571636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786050" y="3214686"/>
            <a:ext cx="3071834" cy="2571768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85786" y="3500438"/>
            <a:ext cx="3000396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Індекс цитування (</a:t>
            </a:r>
            <a:r>
              <a:rPr lang="en-US" sz="2000" b="1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Sciense</a:t>
            </a: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Citation index – SCI)</a:t>
            </a:r>
            <a:endParaRPr lang="uk-UA" sz="20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4786322"/>
            <a:ext cx="3000396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Індекс Гірша (</a:t>
            </a:r>
            <a:r>
              <a:rPr lang="uk-UA" sz="2000" b="1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Хірша</a:t>
            </a:r>
            <a:r>
              <a:rPr lang="uk-UA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) (</a:t>
            </a:r>
            <a:r>
              <a:rPr lang="en-US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h-</a:t>
            </a:r>
            <a:r>
              <a:rPr lang="uk-UA" sz="20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індекс)</a:t>
            </a:r>
            <a:endParaRPr lang="uk-UA" sz="20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Прямая со стрелкой 25"/>
          <p:cNvCxnSpPr>
            <a:stCxn id="4" idx="2"/>
            <a:endCxn id="6" idx="0"/>
          </p:cNvCxnSpPr>
          <p:nvPr/>
        </p:nvCxnSpPr>
        <p:spPr>
          <a:xfrm rot="5400000">
            <a:off x="6983033" y="2661042"/>
            <a:ext cx="357190" cy="35719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714356"/>
            <a:ext cx="8643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Індекс цитування (</a:t>
            </a:r>
            <a:r>
              <a:rPr lang="en-US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Sciense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Citation index – SCI) </a:t>
            </a:r>
            <a:endParaRPr lang="uk-UA" sz="24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2400" b="1" i="1" dirty="0" smtClean="0">
                <a:latin typeface="Arial" pitchFamily="34" charset="0"/>
                <a:cs typeface="Arial" pitchFamily="34" charset="0"/>
              </a:rPr>
              <a:t>кількість посилань на публікації вченого у реферованих наукових періодичних виданнях і може з певною мірою достовірності висвітлювати «значущість» праць окремого вченого і результативність та ефективність діяльності науково-освітньої організації в цілому, де наявні вчені з високим індексом цитування. </a:t>
            </a:r>
            <a:endParaRPr lang="uk-UA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0"/>
            <a:ext cx="47115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Кількісні оцінки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786190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Український індекс наукового цитування (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http://uincit.uran.ua/</a:t>
            </a:r>
            <a:r>
              <a:rPr lang="uk-UA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uk-UA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uk-UA" sz="2400" b="1" i="1" dirty="0" smtClean="0">
                <a:latin typeface="Arial" pitchFamily="34" charset="0"/>
                <a:cs typeface="Arial" pitchFamily="34" charset="0"/>
              </a:rPr>
              <a:t>це система </a:t>
            </a:r>
            <a:r>
              <a:rPr lang="uk-UA" sz="2400" b="1" i="1" dirty="0" err="1" smtClean="0">
                <a:latin typeface="Arial" pitchFamily="34" charset="0"/>
                <a:cs typeface="Arial" pitchFamily="34" charset="0"/>
              </a:rPr>
              <a:t>наукометричного</a:t>
            </a:r>
            <a:r>
              <a:rPr lang="uk-UA" sz="2400" b="1" i="1" dirty="0" smtClean="0">
                <a:latin typeface="Arial" pitchFamily="34" charset="0"/>
                <a:cs typeface="Arial" pitchFamily="34" charset="0"/>
              </a:rPr>
              <a:t> моніторингу суб’єктів наукової діяльності України. Дозволяє переглянути показники публікаційної активності вчених, наукових установ України, дізнатися показники </a:t>
            </a:r>
            <a:r>
              <a:rPr lang="uk-UA" sz="2400" b="1" i="1" dirty="0" err="1" smtClean="0">
                <a:latin typeface="Arial" pitchFamily="34" charset="0"/>
                <a:cs typeface="Arial" pitchFamily="34" charset="0"/>
              </a:rPr>
              <a:t>цитованості</a:t>
            </a:r>
            <a:r>
              <a:rPr lang="uk-UA" sz="2400" b="1" i="1" dirty="0" smtClean="0">
                <a:latin typeface="Arial" pitchFamily="34" charset="0"/>
                <a:cs typeface="Arial" pitchFamily="34" charset="0"/>
              </a:rPr>
              <a:t> та ключові </a:t>
            </a:r>
            <a:r>
              <a:rPr lang="uk-UA" sz="2400" b="1" i="1" dirty="0" err="1" smtClean="0">
                <a:latin typeface="Arial" pitchFamily="34" charset="0"/>
                <a:cs typeface="Arial" pitchFamily="34" charset="0"/>
              </a:rPr>
              <a:t>наукометричні</a:t>
            </a:r>
            <a:r>
              <a:rPr lang="uk-UA" sz="2400" b="1" i="1" dirty="0" smtClean="0">
                <a:latin typeface="Arial" pitchFamily="34" charset="0"/>
                <a:cs typeface="Arial" pitchFamily="34" charset="0"/>
              </a:rPr>
              <a:t> показники</a:t>
            </a:r>
            <a:endParaRPr lang="uk-UA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ои документы\Рабочий стол\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857364"/>
            <a:ext cx="7000924" cy="47817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42852"/>
            <a:ext cx="85651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Open Ukrainian Citation Index </a:t>
            </a:r>
            <a:r>
              <a:rPr lang="en-US" b="1" dirty="0" smtClean="0"/>
              <a:t> </a:t>
            </a:r>
            <a:endParaRPr lang="uk-UA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928670"/>
            <a:ext cx="8929718" cy="135732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rgbClr val="003300"/>
                </a:solidFill>
              </a:rPr>
              <a:t>Пошукова система та база даних наукових цитувань, які надходять від усіх видань, що підтримують </a:t>
            </a:r>
            <a:r>
              <a:rPr lang="en-US" sz="2800" dirty="0" smtClean="0">
                <a:solidFill>
                  <a:srgbClr val="003300"/>
                </a:solidFill>
              </a:rPr>
              <a:t>Initiative for Open Citations</a:t>
            </a:r>
            <a:r>
              <a:rPr lang="en-US" sz="2800" dirty="0" smtClean="0"/>
              <a:t>.</a:t>
            </a:r>
            <a:endParaRPr lang="uk-UA" sz="28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5214950"/>
            <a:ext cx="28827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https://ouci.dntb.gov.ua/</a:t>
            </a:r>
            <a:endParaRPr lang="uk-UA" sz="2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32011" y="258318"/>
            <a:ext cx="101600" cy="1168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spc="-5" dirty="0">
                <a:solidFill>
                  <a:srgbClr val="444444"/>
                </a:solidFill>
                <a:latin typeface="Calibri"/>
                <a:cs typeface="Calibri"/>
              </a:rPr>
              <a:t>11</a:t>
            </a:r>
            <a:endParaRPr sz="60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705600" y="1038252"/>
          <a:ext cx="2045970" cy="49244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8675"/>
                <a:gridCol w="1217295"/>
              </a:tblGrid>
              <a:tr h="587350">
                <a:tc>
                  <a:txBody>
                    <a:bodyPr/>
                    <a:lstStyle/>
                    <a:p>
                      <a:pPr marL="119380">
                        <a:lnSpc>
                          <a:spcPts val="2014"/>
                        </a:lnSpc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№</a:t>
                      </a:r>
                      <a:endParaRPr sz="1800">
                        <a:latin typeface="Georgia"/>
                        <a:cs typeface="Georgia"/>
                      </a:endParaRPr>
                    </a:p>
                    <a:p>
                      <a:pPr marL="11938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статті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ts val="2014"/>
                        </a:lnSpc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Кількість</a:t>
                      </a:r>
                      <a:endParaRPr sz="1800">
                        <a:latin typeface="Georgia"/>
                        <a:cs typeface="Georgia"/>
                      </a:endParaRPr>
                    </a:p>
                    <a:p>
                      <a:pPr marL="9842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цитувань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1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5" dirty="0">
                          <a:latin typeface="Georgia"/>
                          <a:cs typeface="Georgia"/>
                        </a:rPr>
                        <a:t>100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</a:tr>
              <a:tr h="365759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2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5" dirty="0">
                          <a:latin typeface="Georgia"/>
                          <a:cs typeface="Georgia"/>
                        </a:rPr>
                        <a:t>56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</a:tr>
              <a:tr h="365887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3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34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</a:tr>
              <a:tr h="365887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4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27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</a:tr>
              <a:tr h="365759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5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34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</a:tr>
              <a:tr h="406143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6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10" dirty="0">
                          <a:latin typeface="Georgia"/>
                          <a:cs typeface="Georgia"/>
                        </a:rPr>
                        <a:t>10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</a:tr>
              <a:tr h="360299">
                <a:tc>
                  <a:txBody>
                    <a:bodyPr/>
                    <a:lstStyle/>
                    <a:p>
                      <a:pPr marL="119380">
                        <a:lnSpc>
                          <a:spcPts val="2110"/>
                        </a:lnSpc>
                        <a:tabLst>
                          <a:tab pos="454025" algn="l"/>
                        </a:tabLst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7	≤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ts val="2110"/>
                        </a:lnSpc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9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0" marB="0"/>
                </a:tc>
              </a:tr>
              <a:tr h="331252">
                <a:tc>
                  <a:txBody>
                    <a:bodyPr/>
                    <a:lstStyle/>
                    <a:p>
                      <a:pPr marL="119380">
                        <a:lnSpc>
                          <a:spcPts val="2155"/>
                        </a:lnSpc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8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ts val="2155"/>
                        </a:lnSpc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7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0" marB="0"/>
                </a:tc>
              </a:tr>
              <a:tr h="365726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9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3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</a:tr>
              <a:tr h="365760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10" dirty="0">
                          <a:latin typeface="Georgia"/>
                          <a:cs typeface="Georgia"/>
                        </a:rPr>
                        <a:t>10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1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</a:tr>
              <a:tr h="365759">
                <a:tc>
                  <a:txBody>
                    <a:bodyPr/>
                    <a:lstStyle/>
                    <a:p>
                      <a:pPr marL="11938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spc="-10" dirty="0">
                          <a:latin typeface="Georgia"/>
                          <a:cs typeface="Georgia"/>
                        </a:rPr>
                        <a:t>11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1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3655" marB="0"/>
                </a:tc>
              </a:tr>
              <a:tr h="313097">
                <a:tc>
                  <a:txBody>
                    <a:bodyPr/>
                    <a:lstStyle/>
                    <a:p>
                      <a:pPr marL="119380">
                        <a:lnSpc>
                          <a:spcPts val="2095"/>
                        </a:lnSpc>
                        <a:spcBef>
                          <a:spcPts val="270"/>
                        </a:spcBef>
                      </a:pPr>
                      <a:r>
                        <a:rPr sz="1800" spc="-10" dirty="0">
                          <a:latin typeface="Georgia"/>
                          <a:cs typeface="Georgia"/>
                        </a:rPr>
                        <a:t>12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4290" marB="0"/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ts val="2095"/>
                        </a:lnSpc>
                        <a:spcBef>
                          <a:spcPts val="270"/>
                        </a:spcBef>
                      </a:pPr>
                      <a:r>
                        <a:rPr sz="1800" dirty="0">
                          <a:latin typeface="Georgia"/>
                          <a:cs typeface="Georgia"/>
                        </a:rPr>
                        <a:t>0</a:t>
                      </a:r>
                      <a:endParaRPr sz="1800">
                        <a:latin typeface="Georgia"/>
                        <a:cs typeface="Georgia"/>
                      </a:endParaRPr>
                    </a:p>
                  </a:txBody>
                  <a:tcPr marL="0" marR="0" marT="34290" marB="0"/>
                </a:tc>
              </a:tr>
            </a:tbl>
          </a:graphicData>
        </a:graphic>
      </p:graphicFrame>
      <p:grpSp>
        <p:nvGrpSpPr>
          <p:cNvPr id="6" name="object 6"/>
          <p:cNvGrpSpPr/>
          <p:nvPr/>
        </p:nvGrpSpPr>
        <p:grpSpPr>
          <a:xfrm>
            <a:off x="4024376" y="3024341"/>
            <a:ext cx="2083435" cy="1885314"/>
            <a:chOff x="4024376" y="3024341"/>
            <a:chExt cx="2083435" cy="1885314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4376" y="3024341"/>
              <a:ext cx="2083395" cy="18848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8487" y="4408487"/>
              <a:ext cx="184150" cy="182499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097271" y="4912233"/>
            <a:ext cx="117157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Times New Roman"/>
                <a:cs typeface="Times New Roman"/>
              </a:rPr>
              <a:t>Кіл-ть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статей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70653" y="3052913"/>
            <a:ext cx="250190" cy="16764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839"/>
              </a:lnSpc>
            </a:pPr>
            <a:r>
              <a:rPr sz="1600" spc="-5" dirty="0">
                <a:latin typeface="Times New Roman"/>
                <a:cs typeface="Times New Roman"/>
              </a:rPr>
              <a:t>Кількість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5" dirty="0">
                <a:latin typeface="Times New Roman"/>
                <a:cs typeface="Times New Roman"/>
              </a:rPr>
              <a:t>цитувань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5524" y="1149552"/>
            <a:ext cx="5572125" cy="2369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0190" indent="-213995">
              <a:lnSpc>
                <a:spcPct val="100000"/>
              </a:lnSpc>
              <a:spcBef>
                <a:spcPts val="105"/>
              </a:spcBef>
              <a:buSzPct val="95000"/>
              <a:buFont typeface="Times New Roman"/>
              <a:buAutoNum type="alphaLcPeriod" startAt="8"/>
              <a:tabLst>
                <a:tab pos="250825" algn="l"/>
              </a:tabLst>
            </a:pPr>
            <a:r>
              <a:rPr sz="2000" spc="-10" dirty="0">
                <a:solidFill>
                  <a:srgbClr val="666666"/>
                </a:solidFill>
                <a:latin typeface="Times New Roman"/>
                <a:cs typeface="Times New Roman"/>
              </a:rPr>
              <a:t>індекс</a:t>
            </a:r>
            <a:r>
              <a:rPr sz="2000" spc="-35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66666"/>
                </a:solidFill>
                <a:latin typeface="Times New Roman"/>
                <a:cs typeface="Times New Roman"/>
              </a:rPr>
              <a:t>ученого, </a:t>
            </a:r>
            <a:r>
              <a:rPr sz="2000" dirty="0">
                <a:solidFill>
                  <a:srgbClr val="666666"/>
                </a:solidFill>
                <a:latin typeface="Times New Roman"/>
                <a:cs typeface="Times New Roman"/>
              </a:rPr>
              <a:t>який </a:t>
            </a:r>
            <a:r>
              <a:rPr sz="2000" spc="-15" dirty="0">
                <a:solidFill>
                  <a:srgbClr val="666666"/>
                </a:solidFill>
                <a:latin typeface="Times New Roman"/>
                <a:cs typeface="Times New Roman"/>
              </a:rPr>
              <a:t>опублікував</a:t>
            </a:r>
            <a:r>
              <a:rPr sz="2000" spc="-5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666666"/>
                </a:solidFill>
                <a:latin typeface="Times New Roman"/>
                <a:cs typeface="Times New Roman"/>
              </a:rPr>
              <a:t>N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666666"/>
                </a:solidFill>
                <a:latin typeface="Times New Roman"/>
                <a:cs typeface="Times New Roman"/>
              </a:rPr>
              <a:t>статей,</a:t>
            </a:r>
            <a:r>
              <a:rPr sz="2000" spc="-35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66666"/>
                </a:solidFill>
                <a:latin typeface="Times New Roman"/>
                <a:cs typeface="Times New Roman"/>
              </a:rPr>
              <a:t>дорівнює</a:t>
            </a:r>
            <a:r>
              <a:rPr sz="2000" spc="-15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666666"/>
                </a:solidFill>
                <a:latin typeface="Times New Roman"/>
                <a:cs typeface="Times New Roman"/>
              </a:rPr>
              <a:t>h</a:t>
            </a:r>
            <a:r>
              <a:rPr sz="2000" dirty="0">
                <a:solidFill>
                  <a:srgbClr val="666666"/>
                </a:solidFill>
                <a:latin typeface="Times New Roman"/>
                <a:cs typeface="Times New Roman"/>
              </a:rPr>
              <a:t>,</a:t>
            </a:r>
            <a:r>
              <a:rPr sz="2000" spc="-30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66666"/>
                </a:solidFill>
                <a:latin typeface="Times New Roman"/>
                <a:cs typeface="Times New Roman"/>
              </a:rPr>
              <a:t>якщо:</a:t>
            </a:r>
            <a:endParaRPr sz="2000">
              <a:latin typeface="Times New Roman"/>
              <a:cs typeface="Times New Roman"/>
            </a:endParaRPr>
          </a:p>
          <a:p>
            <a:pPr marL="354965" marR="2630805" lvl="1" indent="-165100">
              <a:lnSpc>
                <a:spcPct val="100000"/>
              </a:lnSpc>
              <a:spcBef>
                <a:spcPts val="480"/>
              </a:spcBef>
              <a:buSzPct val="95000"/>
              <a:buFont typeface="Wingdings"/>
              <a:buChar char=""/>
              <a:tabLst>
                <a:tab pos="392430" algn="l"/>
              </a:tabLst>
            </a:pPr>
            <a:r>
              <a:rPr sz="2000" i="1" dirty="0">
                <a:solidFill>
                  <a:srgbClr val="666666"/>
                </a:solidFill>
                <a:latin typeface="Times New Roman"/>
                <a:cs typeface="Times New Roman"/>
              </a:rPr>
              <a:t>h</a:t>
            </a:r>
            <a:r>
              <a:rPr sz="2000" i="1" spc="-45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66666"/>
                </a:solidFill>
                <a:latin typeface="Times New Roman"/>
                <a:cs typeface="Times New Roman"/>
              </a:rPr>
              <a:t>його</a:t>
            </a:r>
            <a:r>
              <a:rPr sz="2000" spc="-30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66666"/>
                </a:solidFill>
                <a:latin typeface="Times New Roman"/>
                <a:cs typeface="Times New Roman"/>
              </a:rPr>
              <a:t>статей</a:t>
            </a:r>
            <a:r>
              <a:rPr sz="2000" spc="-30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66666"/>
                </a:solidFill>
                <a:latin typeface="Times New Roman"/>
                <a:cs typeface="Times New Roman"/>
              </a:rPr>
              <a:t>одержали </a:t>
            </a:r>
            <a:r>
              <a:rPr sz="2000" spc="-484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66666"/>
                </a:solidFill>
                <a:latin typeface="Times New Roman"/>
                <a:cs typeface="Times New Roman"/>
              </a:rPr>
              <a:t>не</a:t>
            </a:r>
            <a:r>
              <a:rPr sz="2000" spc="-25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66666"/>
                </a:solidFill>
                <a:latin typeface="Times New Roman"/>
                <a:cs typeface="Times New Roman"/>
              </a:rPr>
              <a:t>менше</a:t>
            </a:r>
            <a:r>
              <a:rPr sz="2000" spc="-15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666666"/>
                </a:solidFill>
                <a:latin typeface="Times New Roman"/>
                <a:cs typeface="Times New Roman"/>
              </a:rPr>
              <a:t>h</a:t>
            </a:r>
            <a:r>
              <a:rPr sz="2000" i="1" spc="-10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66666"/>
                </a:solidFill>
                <a:latin typeface="Times New Roman"/>
                <a:cs typeface="Times New Roman"/>
              </a:rPr>
              <a:t>цитувань</a:t>
            </a:r>
            <a:endParaRPr sz="2000">
              <a:latin typeface="Times New Roman"/>
              <a:cs typeface="Times New Roman"/>
            </a:endParaRPr>
          </a:p>
          <a:p>
            <a:pPr marL="316865" marR="2566035" lvl="1" indent="-127000">
              <a:lnSpc>
                <a:spcPct val="120000"/>
              </a:lnSpc>
              <a:buSzPct val="95000"/>
              <a:buFont typeface="Wingdings"/>
              <a:buChar char=""/>
              <a:tabLst>
                <a:tab pos="392430" algn="l"/>
              </a:tabLst>
            </a:pPr>
            <a:r>
              <a:rPr sz="2000" spc="5" dirty="0">
                <a:solidFill>
                  <a:srgbClr val="666666"/>
                </a:solidFill>
                <a:latin typeface="Times New Roman"/>
                <a:cs typeface="Times New Roman"/>
              </a:rPr>
              <a:t>решта</a:t>
            </a:r>
            <a:r>
              <a:rPr sz="2000" spc="-50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666666"/>
                </a:solidFill>
                <a:latin typeface="Times New Roman"/>
                <a:cs typeface="Times New Roman"/>
              </a:rPr>
              <a:t>N–h</a:t>
            </a:r>
            <a:r>
              <a:rPr sz="2000" i="1" spc="-20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666666"/>
                </a:solidFill>
                <a:latin typeface="Times New Roman"/>
                <a:cs typeface="Times New Roman"/>
              </a:rPr>
              <a:t>його</a:t>
            </a:r>
            <a:r>
              <a:rPr sz="2000" spc="-20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66666"/>
                </a:solidFill>
                <a:latin typeface="Times New Roman"/>
                <a:cs typeface="Times New Roman"/>
              </a:rPr>
              <a:t>статей</a:t>
            </a:r>
            <a:r>
              <a:rPr sz="2000" spc="-20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66666"/>
                </a:solidFill>
                <a:latin typeface="Times New Roman"/>
                <a:cs typeface="Times New Roman"/>
              </a:rPr>
              <a:t>- </a:t>
            </a:r>
            <a:r>
              <a:rPr sz="2000" spc="-484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666666"/>
                </a:solidFill>
                <a:latin typeface="Times New Roman"/>
                <a:cs typeface="Times New Roman"/>
              </a:rPr>
              <a:t>не</a:t>
            </a:r>
            <a:r>
              <a:rPr sz="2000" spc="-10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666666"/>
                </a:solidFill>
                <a:latin typeface="Times New Roman"/>
                <a:cs typeface="Times New Roman"/>
              </a:rPr>
              <a:t>більше</a:t>
            </a:r>
            <a:r>
              <a:rPr sz="2000" spc="-25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solidFill>
                  <a:srgbClr val="666666"/>
                </a:solidFill>
                <a:latin typeface="Times New Roman"/>
                <a:cs typeface="Times New Roman"/>
              </a:rPr>
              <a:t>h</a:t>
            </a:r>
            <a:r>
              <a:rPr sz="2000" i="1" spc="-15" dirty="0">
                <a:solidFill>
                  <a:srgbClr val="666666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666666"/>
                </a:solidFill>
                <a:latin typeface="Times New Roman"/>
                <a:cs typeface="Times New Roman"/>
              </a:rPr>
              <a:t>цитувань</a:t>
            </a:r>
            <a:endParaRPr sz="20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445"/>
              </a:spcBef>
            </a:pPr>
            <a:r>
              <a:rPr sz="1800" spc="-5" dirty="0">
                <a:latin typeface="Calibri"/>
                <a:cs typeface="Calibri"/>
              </a:rPr>
              <a:t>h-index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705600" y="3860800"/>
            <a:ext cx="1584325" cy="360680"/>
          </a:xfrm>
          <a:custGeom>
            <a:avLst/>
            <a:gdLst/>
            <a:ahLst/>
            <a:cxnLst/>
            <a:rect l="l" t="t" r="r" b="b"/>
            <a:pathLst>
              <a:path w="1584325" h="360679">
                <a:moveTo>
                  <a:pt x="0" y="60070"/>
                </a:moveTo>
                <a:lnTo>
                  <a:pt x="4724" y="36701"/>
                </a:lnTo>
                <a:lnTo>
                  <a:pt x="17605" y="17605"/>
                </a:lnTo>
                <a:lnTo>
                  <a:pt x="36701" y="4724"/>
                </a:lnTo>
                <a:lnTo>
                  <a:pt x="60071" y="0"/>
                </a:lnTo>
                <a:lnTo>
                  <a:pt x="1524253" y="0"/>
                </a:lnTo>
                <a:lnTo>
                  <a:pt x="1547623" y="4724"/>
                </a:lnTo>
                <a:lnTo>
                  <a:pt x="1566719" y="17605"/>
                </a:lnTo>
                <a:lnTo>
                  <a:pt x="1579600" y="36701"/>
                </a:lnTo>
                <a:lnTo>
                  <a:pt x="1584325" y="60070"/>
                </a:lnTo>
                <a:lnTo>
                  <a:pt x="1584325" y="300355"/>
                </a:lnTo>
                <a:lnTo>
                  <a:pt x="1579600" y="323705"/>
                </a:lnTo>
                <a:lnTo>
                  <a:pt x="1566719" y="342757"/>
                </a:lnTo>
                <a:lnTo>
                  <a:pt x="1547623" y="355594"/>
                </a:lnTo>
                <a:lnTo>
                  <a:pt x="1524253" y="360299"/>
                </a:lnTo>
                <a:lnTo>
                  <a:pt x="60071" y="360299"/>
                </a:lnTo>
                <a:lnTo>
                  <a:pt x="36701" y="355594"/>
                </a:lnTo>
                <a:lnTo>
                  <a:pt x="17605" y="342757"/>
                </a:lnTo>
                <a:lnTo>
                  <a:pt x="4724" y="323705"/>
                </a:lnTo>
                <a:lnTo>
                  <a:pt x="0" y="300355"/>
                </a:lnTo>
                <a:lnTo>
                  <a:pt x="0" y="60070"/>
                </a:lnTo>
                <a:close/>
              </a:path>
            </a:pathLst>
          </a:custGeom>
          <a:ln w="1905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4492625" y="3654297"/>
            <a:ext cx="2060575" cy="1246505"/>
            <a:chOff x="4492625" y="3654297"/>
            <a:chExt cx="2060575" cy="1246505"/>
          </a:xfrm>
        </p:grpSpPr>
        <p:sp>
          <p:nvSpPr>
            <p:cNvPr id="14" name="object 14"/>
            <p:cNvSpPr/>
            <p:nvPr/>
          </p:nvSpPr>
          <p:spPr>
            <a:xfrm>
              <a:off x="4495800" y="3654297"/>
              <a:ext cx="2057400" cy="1146810"/>
            </a:xfrm>
            <a:custGeom>
              <a:avLst/>
              <a:gdLst/>
              <a:ahLst/>
              <a:cxnLst/>
              <a:rect l="l" t="t" r="r" b="b"/>
              <a:pathLst>
                <a:path w="2057400" h="1146810">
                  <a:moveTo>
                    <a:pt x="691261" y="6604"/>
                  </a:moveTo>
                  <a:lnTo>
                    <a:pt x="680339" y="0"/>
                  </a:lnTo>
                  <a:lnTo>
                    <a:pt x="33743" y="1077709"/>
                  </a:lnTo>
                  <a:lnTo>
                    <a:pt x="6477" y="1061339"/>
                  </a:lnTo>
                  <a:lnTo>
                    <a:pt x="0" y="1146302"/>
                  </a:lnTo>
                  <a:lnTo>
                    <a:pt x="71882" y="1100582"/>
                  </a:lnTo>
                  <a:lnTo>
                    <a:pt x="62776" y="1095121"/>
                  </a:lnTo>
                  <a:lnTo>
                    <a:pt x="44627" y="1084237"/>
                  </a:lnTo>
                  <a:lnTo>
                    <a:pt x="691261" y="6604"/>
                  </a:lnTo>
                  <a:close/>
                </a:path>
                <a:path w="2057400" h="1146810">
                  <a:moveTo>
                    <a:pt x="2057400" y="308102"/>
                  </a:moveTo>
                  <a:lnTo>
                    <a:pt x="2044700" y="296291"/>
                  </a:lnTo>
                  <a:lnTo>
                    <a:pt x="1995043" y="250063"/>
                  </a:lnTo>
                  <a:lnTo>
                    <a:pt x="1986089" y="280492"/>
                  </a:lnTo>
                  <a:lnTo>
                    <a:pt x="1068578" y="9906"/>
                  </a:lnTo>
                  <a:lnTo>
                    <a:pt x="1065022" y="22098"/>
                  </a:lnTo>
                  <a:lnTo>
                    <a:pt x="1982508" y="292709"/>
                  </a:lnTo>
                  <a:lnTo>
                    <a:pt x="1973580" y="323088"/>
                  </a:lnTo>
                  <a:lnTo>
                    <a:pt x="2057400" y="3081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495800" y="4495799"/>
              <a:ext cx="0" cy="405130"/>
            </a:xfrm>
            <a:custGeom>
              <a:avLst/>
              <a:gdLst/>
              <a:ahLst/>
              <a:cxnLst/>
              <a:rect l="l" t="t" r="r" b="b"/>
              <a:pathLst>
                <a:path h="405129">
                  <a:moveTo>
                    <a:pt x="0" y="404749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78739" y="17780"/>
            <a:ext cx="4889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000099"/>
                </a:solidFill>
                <a:latin typeface="Calibri"/>
                <a:cs typeface="Calibri"/>
              </a:rPr>
              <a:t>2005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69188" y="3818382"/>
            <a:ext cx="3378200" cy="1946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98855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666666"/>
                </a:solidFill>
                <a:latin typeface="Calibri"/>
                <a:cs typeface="Calibri"/>
              </a:rPr>
              <a:t>Можна</a:t>
            </a:r>
            <a:r>
              <a:rPr sz="1800" spc="-45" dirty="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666666"/>
                </a:solidFill>
                <a:latin typeface="Calibri"/>
                <a:cs typeface="Calibri"/>
              </a:rPr>
              <a:t>розрахувати</a:t>
            </a:r>
            <a:r>
              <a:rPr sz="1800" spc="-35" dirty="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666666"/>
                </a:solidFill>
                <a:latin typeface="Calibri"/>
                <a:cs typeface="Calibri"/>
              </a:rPr>
              <a:t>для </a:t>
            </a:r>
            <a:r>
              <a:rPr sz="1800" spc="-395" dirty="0">
                <a:solidFill>
                  <a:srgbClr val="666666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3300"/>
                </a:solidFill>
                <a:latin typeface="Calibri"/>
                <a:cs typeface="Calibri"/>
              </a:rPr>
              <a:t>Вченого</a:t>
            </a:r>
            <a:endParaRPr sz="1800">
              <a:latin typeface="Calibri"/>
              <a:cs typeface="Calibri"/>
            </a:endParaRPr>
          </a:p>
          <a:p>
            <a:pPr marL="12700" marR="2082800">
              <a:lnSpc>
                <a:spcPct val="100000"/>
              </a:lnSpc>
            </a:pPr>
            <a:r>
              <a:rPr sz="1800" spc="-130" dirty="0">
                <a:solidFill>
                  <a:srgbClr val="FF3300"/>
                </a:solidFill>
                <a:latin typeface="Calibri"/>
                <a:cs typeface="Calibri"/>
              </a:rPr>
              <a:t>Г</a:t>
            </a:r>
            <a:r>
              <a:rPr sz="1800" spc="-10" dirty="0">
                <a:solidFill>
                  <a:srgbClr val="FF3300"/>
                </a:solidFill>
                <a:latin typeface="Calibri"/>
                <a:cs typeface="Calibri"/>
              </a:rPr>
              <a:t>р</a:t>
            </a:r>
            <a:r>
              <a:rPr sz="1800" dirty="0">
                <a:solidFill>
                  <a:srgbClr val="FF3300"/>
                </a:solidFill>
                <a:latin typeface="Calibri"/>
                <a:cs typeface="Calibri"/>
              </a:rPr>
              <a:t>упи вчених  </a:t>
            </a:r>
            <a:r>
              <a:rPr sz="1800" spc="-5" dirty="0">
                <a:solidFill>
                  <a:srgbClr val="FF3300"/>
                </a:solidFill>
                <a:latin typeface="Calibri"/>
                <a:cs typeface="Calibri"/>
              </a:rPr>
              <a:t>Журналу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FF3300"/>
                </a:solidFill>
                <a:latin typeface="Calibri"/>
                <a:cs typeface="Calibri"/>
              </a:rPr>
              <a:t>Наукової</a:t>
            </a:r>
            <a:r>
              <a:rPr sz="1800" spc="-35" dirty="0">
                <a:solidFill>
                  <a:srgbClr val="FF33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3300"/>
                </a:solidFill>
                <a:latin typeface="Calibri"/>
                <a:cs typeface="Calibri"/>
              </a:rPr>
              <a:t>установи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3300"/>
                </a:solidFill>
                <a:latin typeface="Calibri"/>
                <a:cs typeface="Calibri"/>
              </a:rPr>
              <a:t>Країни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Всього,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що</a:t>
            </a:r>
            <a:r>
              <a:rPr sz="1800" spc="-5" dirty="0">
                <a:latin typeface="Calibri"/>
                <a:cs typeface="Calibri"/>
              </a:rPr>
              <a:t> має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статті </a:t>
            </a:r>
            <a:r>
              <a:rPr sz="1800" spc="-5" dirty="0">
                <a:latin typeface="Calibri"/>
                <a:cs typeface="Calibri"/>
              </a:rPr>
              <a:t>та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цитування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0034" y="6000768"/>
            <a:ext cx="6101557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2069">
              <a:lnSpc>
                <a:spcPct val="100000"/>
              </a:lnSpc>
              <a:spcBef>
                <a:spcPts val="95"/>
              </a:spcBef>
            </a:pPr>
            <a:r>
              <a:rPr sz="2000" spc="-1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Величина</a:t>
            </a:r>
            <a:r>
              <a:rPr sz="2000" spc="-2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залежить</a:t>
            </a:r>
            <a:r>
              <a:rPr sz="2000" spc="-2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від</a:t>
            </a:r>
            <a:r>
              <a:rPr sz="2000" spc="-3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бази</a:t>
            </a:r>
            <a:r>
              <a:rPr sz="2000" spc="-1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даних</a:t>
            </a:r>
            <a:endParaRPr sz="2000">
              <a:latin typeface="Arial" pitchFamily="34" charset="0"/>
              <a:cs typeface="Arial" pitchFamily="34" charset="0"/>
            </a:endParaRPr>
          </a:p>
          <a:p>
            <a:pPr marR="5080">
              <a:lnSpc>
                <a:spcPct val="100000"/>
              </a:lnSpc>
            </a:pPr>
            <a:r>
              <a:rPr sz="2000" spc="-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</a:t>
            </a:r>
            <a:r>
              <a:rPr sz="2000" spc="-3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якою</a:t>
            </a:r>
            <a:r>
              <a:rPr sz="2000" spc="-1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розраховується</a:t>
            </a:r>
            <a:endParaRPr sz="20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43438" y="0"/>
            <a:ext cx="1692399" cy="1500174"/>
          </a:xfrm>
          <a:prstGeom prst="rect">
            <a:avLst/>
          </a:prstGeom>
        </p:spPr>
      </p:pic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407619" y="485393"/>
            <a:ext cx="3945890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b="1" spc="-15" dirty="0">
                <a:solidFill>
                  <a:srgbClr val="6817FF"/>
                </a:solidFill>
                <a:latin typeface="Calibri"/>
                <a:cs typeface="Calibri"/>
              </a:rPr>
              <a:t>Індекс</a:t>
            </a:r>
            <a:r>
              <a:rPr sz="2200" b="1" spc="-5" dirty="0">
                <a:solidFill>
                  <a:srgbClr val="6817FF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6817FF"/>
                </a:solidFill>
                <a:latin typeface="Calibri"/>
                <a:cs typeface="Calibri"/>
              </a:rPr>
              <a:t>Гірша</a:t>
            </a:r>
            <a:r>
              <a:rPr sz="2200" b="1" dirty="0">
                <a:solidFill>
                  <a:srgbClr val="6817FF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6817FF"/>
                </a:solidFill>
                <a:latin typeface="Calibri"/>
                <a:cs typeface="Calibri"/>
              </a:rPr>
              <a:t>(h-index)</a:t>
            </a:r>
            <a:r>
              <a:rPr sz="2200" b="1" spc="10" dirty="0">
                <a:solidFill>
                  <a:srgbClr val="6817FF"/>
                </a:solidFill>
                <a:latin typeface="Calibri"/>
                <a:cs typeface="Calibri"/>
              </a:rPr>
              <a:t> </a:t>
            </a:r>
            <a:r>
              <a:rPr sz="2200" b="1" spc="-10" dirty="0">
                <a:solidFill>
                  <a:srgbClr val="6817FF"/>
                </a:solidFill>
                <a:latin typeface="Calibri"/>
                <a:cs typeface="Calibri"/>
              </a:rPr>
              <a:t>J. </a:t>
            </a:r>
            <a:r>
              <a:rPr sz="2200" b="1" spc="-5" dirty="0">
                <a:solidFill>
                  <a:srgbClr val="6817FF"/>
                </a:solidFill>
                <a:latin typeface="Calibri"/>
                <a:cs typeface="Calibri"/>
              </a:rPr>
              <a:t>E.</a:t>
            </a:r>
            <a:r>
              <a:rPr sz="2200" b="1" spc="-10" dirty="0">
                <a:solidFill>
                  <a:srgbClr val="6817FF"/>
                </a:solidFill>
                <a:latin typeface="Calibri"/>
                <a:cs typeface="Calibri"/>
              </a:rPr>
              <a:t> Hirsch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596" y="285728"/>
            <a:ext cx="8429684" cy="3714776"/>
          </a:xfrm>
          <a:prstGeom prst="roundRect">
            <a:avLst/>
          </a:prstGeom>
          <a:solidFill>
            <a:srgbClr val="EBEBDD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 2012 року </a:t>
            </a: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МОН України запровадило жорстку кількісну систему вимог до захисту дисертацій:</a:t>
            </a:r>
          </a:p>
          <a:p>
            <a:pPr algn="r"/>
            <a:endParaRPr lang="uk-UA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Наказ МОН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України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№1112 в</a:t>
            </a:r>
            <a:r>
              <a:rPr lang="uk-UA" sz="24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ід</a:t>
            </a: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17 жовтня 2012 року (втратив чинність від 23.09.2019 року)</a:t>
            </a:r>
          </a:p>
          <a:p>
            <a:pPr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uk-UA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hlinkClick r:id="rId2"/>
              </a:rPr>
              <a:t>Наказ МОН України №1220 від 23 вересня 2019 року </a:t>
            </a:r>
            <a:r>
              <a:rPr lang="uk-UA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hlinkClick r:id="rId2"/>
              </a:rPr>
              <a:t>“Про</a:t>
            </a:r>
            <a:r>
              <a:rPr lang="uk-UA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hlinkClick r:id="rId2"/>
              </a:rPr>
              <a:t> опублікування результатів дисертацій на здобуття наукових ступенів доктора і кандидата </a:t>
            </a:r>
            <a:r>
              <a:rPr lang="uk-UA" sz="24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hlinkClick r:id="rId2"/>
              </a:rPr>
              <a:t>наук”</a:t>
            </a:r>
            <a:endParaRPr lang="uk-UA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5143512"/>
            <a:ext cx="3357586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природничника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86380" y="5072074"/>
            <a:ext cx="3357586" cy="57150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rgbClr val="003300"/>
                </a:solidFill>
              </a:rPr>
              <a:t>гуманітарія</a:t>
            </a:r>
            <a:endParaRPr lang="uk-UA" sz="2400" dirty="0">
              <a:solidFill>
                <a:srgbClr val="0033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71670" y="4214818"/>
            <a:ext cx="5000660" cy="64294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Цільова аудиторія вченого</a:t>
            </a:r>
            <a:endParaRPr lang="uk-UA" sz="2400" b="1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>
            <a:off x="7072330" y="4572008"/>
            <a:ext cx="428628" cy="464347"/>
          </a:xfrm>
          <a:prstGeom prst="bentConnector2">
            <a:avLst/>
          </a:prstGeom>
          <a:ln w="31750">
            <a:solidFill>
              <a:schemeClr val="accent3">
                <a:lumMod val="50000"/>
              </a:schemeClr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>
            <a:stCxn id="7" idx="1"/>
          </p:cNvCxnSpPr>
          <p:nvPr/>
        </p:nvCxnSpPr>
        <p:spPr>
          <a:xfrm rot="10800000" flipV="1">
            <a:off x="1571604" y="4536288"/>
            <a:ext cx="500066" cy="535785"/>
          </a:xfrm>
          <a:prstGeom prst="bentConnector2">
            <a:avLst/>
          </a:prstGeom>
          <a:ln w="317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472" y="5929330"/>
            <a:ext cx="2842509" cy="4308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uk-UA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Світовий майданчик</a:t>
            </a:r>
            <a:endParaRPr lang="uk-UA" sz="22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00529" y="5750004"/>
            <a:ext cx="4643471" cy="11079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Експертне середовище, здатне </a:t>
            </a:r>
            <a:r>
              <a:rPr lang="uk-UA" sz="22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фахово</a:t>
            </a:r>
            <a:r>
              <a:rPr lang="uk-UA" sz="2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оцінити дослідження, пов’язане з об’єктом дослідження</a:t>
            </a:r>
            <a:endParaRPr lang="uk-UA" sz="22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720" y="394538"/>
            <a:ext cx="8572559" cy="686224"/>
          </a:xfrm>
          <a:prstGeom prst="rect">
            <a:avLst/>
          </a:prstGeom>
        </p:spPr>
        <p:txBody>
          <a:bodyPr vert="horz" wrap="square" lIns="0" tIns="9027" rIns="0" bIns="0" rtlCol="0">
            <a:spAutoFit/>
          </a:bodyPr>
          <a:lstStyle/>
          <a:p>
            <a:pPr marL="9502" algn="ctr">
              <a:spcBef>
                <a:spcPts val="100"/>
              </a:spcBef>
            </a:pPr>
            <a:r>
              <a:rPr lang="en-US" sz="4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>Impact Factor: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578050" y="3086589"/>
            <a:ext cx="988247" cy="1045804"/>
            <a:chOff x="1845442" y="4812792"/>
            <a:chExt cx="1155700" cy="163068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46966" y="4814316"/>
              <a:ext cx="1152143" cy="162763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45442" y="4812792"/>
              <a:ext cx="1155192" cy="162915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845442" y="4812792"/>
              <a:ext cx="1155700" cy="1630680"/>
            </a:xfrm>
            <a:custGeom>
              <a:avLst/>
              <a:gdLst/>
              <a:ahLst/>
              <a:cxnLst/>
              <a:rect l="l" t="t" r="r" b="b"/>
              <a:pathLst>
                <a:path w="1155700" h="1630679">
                  <a:moveTo>
                    <a:pt x="1155192" y="1630680"/>
                  </a:moveTo>
                  <a:lnTo>
                    <a:pt x="1155192" y="0"/>
                  </a:lnTo>
                  <a:lnTo>
                    <a:pt x="0" y="0"/>
                  </a:lnTo>
                  <a:lnTo>
                    <a:pt x="0" y="1630680"/>
                  </a:lnTo>
                  <a:lnTo>
                    <a:pt x="1524" y="1630680"/>
                  </a:lnTo>
                  <a:lnTo>
                    <a:pt x="1524" y="3048"/>
                  </a:lnTo>
                  <a:lnTo>
                    <a:pt x="3048" y="1524"/>
                  </a:lnTo>
                  <a:lnTo>
                    <a:pt x="3048" y="3048"/>
                  </a:lnTo>
                  <a:lnTo>
                    <a:pt x="1152144" y="3048"/>
                  </a:lnTo>
                  <a:lnTo>
                    <a:pt x="1152144" y="1524"/>
                  </a:lnTo>
                  <a:lnTo>
                    <a:pt x="1153668" y="3048"/>
                  </a:lnTo>
                  <a:lnTo>
                    <a:pt x="1153668" y="1630680"/>
                  </a:lnTo>
                  <a:lnTo>
                    <a:pt x="1155192" y="1630680"/>
                  </a:lnTo>
                  <a:close/>
                </a:path>
                <a:path w="1155700" h="1630679">
                  <a:moveTo>
                    <a:pt x="3048" y="3048"/>
                  </a:moveTo>
                  <a:lnTo>
                    <a:pt x="3048" y="1524"/>
                  </a:lnTo>
                  <a:lnTo>
                    <a:pt x="1524" y="3048"/>
                  </a:lnTo>
                  <a:lnTo>
                    <a:pt x="3048" y="3048"/>
                  </a:lnTo>
                  <a:close/>
                </a:path>
                <a:path w="1155700" h="1630679">
                  <a:moveTo>
                    <a:pt x="3048" y="1627632"/>
                  </a:moveTo>
                  <a:lnTo>
                    <a:pt x="3048" y="3048"/>
                  </a:lnTo>
                  <a:lnTo>
                    <a:pt x="1524" y="3048"/>
                  </a:lnTo>
                  <a:lnTo>
                    <a:pt x="1524" y="1627632"/>
                  </a:lnTo>
                  <a:lnTo>
                    <a:pt x="3048" y="1627632"/>
                  </a:lnTo>
                  <a:close/>
                </a:path>
                <a:path w="1155700" h="1630679">
                  <a:moveTo>
                    <a:pt x="1153668" y="1627632"/>
                  </a:moveTo>
                  <a:lnTo>
                    <a:pt x="1524" y="1627632"/>
                  </a:lnTo>
                  <a:lnTo>
                    <a:pt x="3048" y="1629156"/>
                  </a:lnTo>
                  <a:lnTo>
                    <a:pt x="3048" y="1630680"/>
                  </a:lnTo>
                  <a:lnTo>
                    <a:pt x="1152144" y="1630680"/>
                  </a:lnTo>
                  <a:lnTo>
                    <a:pt x="1152144" y="1629156"/>
                  </a:lnTo>
                  <a:lnTo>
                    <a:pt x="1153668" y="1627632"/>
                  </a:lnTo>
                  <a:close/>
                </a:path>
                <a:path w="1155700" h="1630679">
                  <a:moveTo>
                    <a:pt x="3048" y="1630680"/>
                  </a:moveTo>
                  <a:lnTo>
                    <a:pt x="3048" y="1629156"/>
                  </a:lnTo>
                  <a:lnTo>
                    <a:pt x="1524" y="1627632"/>
                  </a:lnTo>
                  <a:lnTo>
                    <a:pt x="1524" y="1630680"/>
                  </a:lnTo>
                  <a:lnTo>
                    <a:pt x="3048" y="1630680"/>
                  </a:lnTo>
                  <a:close/>
                </a:path>
                <a:path w="1155700" h="1630679">
                  <a:moveTo>
                    <a:pt x="1153668" y="3048"/>
                  </a:moveTo>
                  <a:lnTo>
                    <a:pt x="1152144" y="1524"/>
                  </a:lnTo>
                  <a:lnTo>
                    <a:pt x="1152144" y="3048"/>
                  </a:lnTo>
                  <a:lnTo>
                    <a:pt x="1153668" y="3048"/>
                  </a:lnTo>
                  <a:close/>
                </a:path>
                <a:path w="1155700" h="1630679">
                  <a:moveTo>
                    <a:pt x="1153668" y="1627632"/>
                  </a:moveTo>
                  <a:lnTo>
                    <a:pt x="1153668" y="3048"/>
                  </a:lnTo>
                  <a:lnTo>
                    <a:pt x="1152144" y="3048"/>
                  </a:lnTo>
                  <a:lnTo>
                    <a:pt x="1152144" y="1627632"/>
                  </a:lnTo>
                  <a:lnTo>
                    <a:pt x="1153668" y="1627632"/>
                  </a:lnTo>
                  <a:close/>
                </a:path>
                <a:path w="1155700" h="1630679">
                  <a:moveTo>
                    <a:pt x="1153668" y="1630680"/>
                  </a:moveTo>
                  <a:lnTo>
                    <a:pt x="1153668" y="1627632"/>
                  </a:lnTo>
                  <a:lnTo>
                    <a:pt x="1152144" y="1629156"/>
                  </a:lnTo>
                  <a:lnTo>
                    <a:pt x="1152144" y="1630680"/>
                  </a:lnTo>
                  <a:lnTo>
                    <a:pt x="1153668" y="163068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670147" y="3435188"/>
            <a:ext cx="793855" cy="378927"/>
          </a:xfrm>
          <a:prstGeom prst="rect">
            <a:avLst/>
          </a:prstGeom>
        </p:spPr>
        <p:txBody>
          <a:bodyPr vert="horz" wrap="square" lIns="0" tIns="9502" rIns="0" bIns="0" rtlCol="0">
            <a:spAutoFit/>
          </a:bodyPr>
          <a:lstStyle/>
          <a:p>
            <a:pPr marL="9502">
              <a:spcBef>
                <a:spcPts val="75"/>
              </a:spcBef>
            </a:pPr>
            <a:r>
              <a:rPr sz="2400" b="1" spc="-7" smtClean="0">
                <a:solidFill>
                  <a:srgbClr val="4A4A4A"/>
                </a:solidFill>
                <a:latin typeface="Arial"/>
                <a:cs typeface="Arial"/>
              </a:rPr>
              <a:t>201</a:t>
            </a:r>
            <a:r>
              <a:rPr lang="uk-UA" sz="2400" b="1" spc="-7" dirty="0" smtClean="0">
                <a:solidFill>
                  <a:srgbClr val="4A4A4A"/>
                </a:solidFill>
                <a:latin typeface="Arial"/>
                <a:cs typeface="Arial"/>
              </a:rPr>
              <a:t>8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077555" y="3086589"/>
            <a:ext cx="989333" cy="1045804"/>
            <a:chOff x="4768474" y="4812792"/>
            <a:chExt cx="1156970" cy="163068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69997" y="4814316"/>
              <a:ext cx="1153667" cy="162763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68474" y="4812792"/>
              <a:ext cx="1156716" cy="1629156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768474" y="4812792"/>
              <a:ext cx="1156970" cy="1630680"/>
            </a:xfrm>
            <a:custGeom>
              <a:avLst/>
              <a:gdLst/>
              <a:ahLst/>
              <a:cxnLst/>
              <a:rect l="l" t="t" r="r" b="b"/>
              <a:pathLst>
                <a:path w="1156970" h="1630679">
                  <a:moveTo>
                    <a:pt x="1156716" y="1630680"/>
                  </a:moveTo>
                  <a:lnTo>
                    <a:pt x="1156716" y="0"/>
                  </a:lnTo>
                  <a:lnTo>
                    <a:pt x="0" y="0"/>
                  </a:lnTo>
                  <a:lnTo>
                    <a:pt x="0" y="1630680"/>
                  </a:lnTo>
                  <a:lnTo>
                    <a:pt x="1524" y="1630680"/>
                  </a:lnTo>
                  <a:lnTo>
                    <a:pt x="1524" y="3048"/>
                  </a:lnTo>
                  <a:lnTo>
                    <a:pt x="3048" y="1524"/>
                  </a:lnTo>
                  <a:lnTo>
                    <a:pt x="3048" y="3048"/>
                  </a:lnTo>
                  <a:lnTo>
                    <a:pt x="1153668" y="3048"/>
                  </a:lnTo>
                  <a:lnTo>
                    <a:pt x="1153668" y="1524"/>
                  </a:lnTo>
                  <a:lnTo>
                    <a:pt x="1155192" y="3048"/>
                  </a:lnTo>
                  <a:lnTo>
                    <a:pt x="1155192" y="1630680"/>
                  </a:lnTo>
                  <a:lnTo>
                    <a:pt x="1156716" y="1630680"/>
                  </a:lnTo>
                  <a:close/>
                </a:path>
                <a:path w="1156970" h="1630679">
                  <a:moveTo>
                    <a:pt x="3048" y="3048"/>
                  </a:moveTo>
                  <a:lnTo>
                    <a:pt x="3048" y="1524"/>
                  </a:lnTo>
                  <a:lnTo>
                    <a:pt x="1524" y="3048"/>
                  </a:lnTo>
                  <a:lnTo>
                    <a:pt x="3048" y="3048"/>
                  </a:lnTo>
                  <a:close/>
                </a:path>
                <a:path w="1156970" h="1630679">
                  <a:moveTo>
                    <a:pt x="3048" y="1627632"/>
                  </a:moveTo>
                  <a:lnTo>
                    <a:pt x="3048" y="3048"/>
                  </a:lnTo>
                  <a:lnTo>
                    <a:pt x="1524" y="3048"/>
                  </a:lnTo>
                  <a:lnTo>
                    <a:pt x="1524" y="1627632"/>
                  </a:lnTo>
                  <a:lnTo>
                    <a:pt x="3048" y="1627632"/>
                  </a:lnTo>
                  <a:close/>
                </a:path>
                <a:path w="1156970" h="1630679">
                  <a:moveTo>
                    <a:pt x="1155192" y="1627632"/>
                  </a:moveTo>
                  <a:lnTo>
                    <a:pt x="1524" y="1627632"/>
                  </a:lnTo>
                  <a:lnTo>
                    <a:pt x="3048" y="1629156"/>
                  </a:lnTo>
                  <a:lnTo>
                    <a:pt x="3048" y="1630680"/>
                  </a:lnTo>
                  <a:lnTo>
                    <a:pt x="1153668" y="1630680"/>
                  </a:lnTo>
                  <a:lnTo>
                    <a:pt x="1153668" y="1629156"/>
                  </a:lnTo>
                  <a:lnTo>
                    <a:pt x="1155192" y="1627632"/>
                  </a:lnTo>
                  <a:close/>
                </a:path>
                <a:path w="1156970" h="1630679">
                  <a:moveTo>
                    <a:pt x="3048" y="1630680"/>
                  </a:moveTo>
                  <a:lnTo>
                    <a:pt x="3048" y="1629156"/>
                  </a:lnTo>
                  <a:lnTo>
                    <a:pt x="1524" y="1627632"/>
                  </a:lnTo>
                  <a:lnTo>
                    <a:pt x="1524" y="1630680"/>
                  </a:lnTo>
                  <a:lnTo>
                    <a:pt x="3048" y="1630680"/>
                  </a:lnTo>
                  <a:close/>
                </a:path>
                <a:path w="1156970" h="1630679">
                  <a:moveTo>
                    <a:pt x="1155192" y="3048"/>
                  </a:moveTo>
                  <a:lnTo>
                    <a:pt x="1153668" y="1524"/>
                  </a:lnTo>
                  <a:lnTo>
                    <a:pt x="1153668" y="3048"/>
                  </a:lnTo>
                  <a:lnTo>
                    <a:pt x="1155192" y="3048"/>
                  </a:lnTo>
                  <a:close/>
                </a:path>
                <a:path w="1156970" h="1630679">
                  <a:moveTo>
                    <a:pt x="1155192" y="1627632"/>
                  </a:moveTo>
                  <a:lnTo>
                    <a:pt x="1155192" y="3048"/>
                  </a:lnTo>
                  <a:lnTo>
                    <a:pt x="1153668" y="3048"/>
                  </a:lnTo>
                  <a:lnTo>
                    <a:pt x="1153668" y="1627632"/>
                  </a:lnTo>
                  <a:lnTo>
                    <a:pt x="1155192" y="1627632"/>
                  </a:lnTo>
                  <a:close/>
                </a:path>
                <a:path w="1156970" h="1630679">
                  <a:moveTo>
                    <a:pt x="1155192" y="1630680"/>
                  </a:moveTo>
                  <a:lnTo>
                    <a:pt x="1155192" y="1627632"/>
                  </a:lnTo>
                  <a:lnTo>
                    <a:pt x="1153668" y="1629156"/>
                  </a:lnTo>
                  <a:lnTo>
                    <a:pt x="1153668" y="1630680"/>
                  </a:lnTo>
                  <a:lnTo>
                    <a:pt x="1155192" y="163068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170954" y="3435188"/>
            <a:ext cx="793855" cy="378927"/>
          </a:xfrm>
          <a:prstGeom prst="rect">
            <a:avLst/>
          </a:prstGeom>
        </p:spPr>
        <p:txBody>
          <a:bodyPr vert="horz" wrap="square" lIns="0" tIns="9502" rIns="0" bIns="0" rtlCol="0">
            <a:spAutoFit/>
          </a:bodyPr>
          <a:lstStyle/>
          <a:p>
            <a:pPr marL="9502">
              <a:spcBef>
                <a:spcPts val="75"/>
              </a:spcBef>
            </a:pPr>
            <a:r>
              <a:rPr sz="2400" b="1" spc="-7" smtClean="0">
                <a:solidFill>
                  <a:srgbClr val="4A4A4A"/>
                </a:solidFill>
                <a:latin typeface="Arial"/>
                <a:cs typeface="Arial"/>
              </a:rPr>
              <a:t>201</a:t>
            </a:r>
            <a:r>
              <a:rPr lang="uk-UA" sz="2400" b="1" spc="-7" dirty="0" smtClean="0">
                <a:solidFill>
                  <a:srgbClr val="4A4A4A"/>
                </a:solidFill>
                <a:latin typeface="Arial"/>
                <a:cs typeface="Arial"/>
              </a:rPr>
              <a:t>9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578363" y="3086589"/>
            <a:ext cx="988247" cy="1045804"/>
            <a:chOff x="7693030" y="4812792"/>
            <a:chExt cx="1155700" cy="1630680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94554" y="4814316"/>
              <a:ext cx="1152143" cy="1627631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93030" y="4812792"/>
              <a:ext cx="1155192" cy="1629156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7693030" y="4812792"/>
              <a:ext cx="1155700" cy="1630680"/>
            </a:xfrm>
            <a:custGeom>
              <a:avLst/>
              <a:gdLst/>
              <a:ahLst/>
              <a:cxnLst/>
              <a:rect l="l" t="t" r="r" b="b"/>
              <a:pathLst>
                <a:path w="1155700" h="1630679">
                  <a:moveTo>
                    <a:pt x="1155192" y="1630680"/>
                  </a:moveTo>
                  <a:lnTo>
                    <a:pt x="1155192" y="0"/>
                  </a:lnTo>
                  <a:lnTo>
                    <a:pt x="0" y="0"/>
                  </a:lnTo>
                  <a:lnTo>
                    <a:pt x="0" y="1630680"/>
                  </a:lnTo>
                  <a:lnTo>
                    <a:pt x="1524" y="1630680"/>
                  </a:lnTo>
                  <a:lnTo>
                    <a:pt x="1524" y="3048"/>
                  </a:lnTo>
                  <a:lnTo>
                    <a:pt x="3048" y="1524"/>
                  </a:lnTo>
                  <a:lnTo>
                    <a:pt x="3048" y="3048"/>
                  </a:lnTo>
                  <a:lnTo>
                    <a:pt x="1152144" y="3048"/>
                  </a:lnTo>
                  <a:lnTo>
                    <a:pt x="1152144" y="1524"/>
                  </a:lnTo>
                  <a:lnTo>
                    <a:pt x="1153668" y="3048"/>
                  </a:lnTo>
                  <a:lnTo>
                    <a:pt x="1153668" y="1630680"/>
                  </a:lnTo>
                  <a:lnTo>
                    <a:pt x="1155192" y="1630680"/>
                  </a:lnTo>
                  <a:close/>
                </a:path>
                <a:path w="1155700" h="1630679">
                  <a:moveTo>
                    <a:pt x="3048" y="3048"/>
                  </a:moveTo>
                  <a:lnTo>
                    <a:pt x="3048" y="1524"/>
                  </a:lnTo>
                  <a:lnTo>
                    <a:pt x="1524" y="3048"/>
                  </a:lnTo>
                  <a:lnTo>
                    <a:pt x="3048" y="3048"/>
                  </a:lnTo>
                  <a:close/>
                </a:path>
                <a:path w="1155700" h="1630679">
                  <a:moveTo>
                    <a:pt x="3048" y="1627632"/>
                  </a:moveTo>
                  <a:lnTo>
                    <a:pt x="3048" y="3048"/>
                  </a:lnTo>
                  <a:lnTo>
                    <a:pt x="1524" y="3048"/>
                  </a:lnTo>
                  <a:lnTo>
                    <a:pt x="1524" y="1627632"/>
                  </a:lnTo>
                  <a:lnTo>
                    <a:pt x="3048" y="1627632"/>
                  </a:lnTo>
                  <a:close/>
                </a:path>
                <a:path w="1155700" h="1630679">
                  <a:moveTo>
                    <a:pt x="1153668" y="1627632"/>
                  </a:moveTo>
                  <a:lnTo>
                    <a:pt x="1524" y="1627632"/>
                  </a:lnTo>
                  <a:lnTo>
                    <a:pt x="3048" y="1629156"/>
                  </a:lnTo>
                  <a:lnTo>
                    <a:pt x="3048" y="1630680"/>
                  </a:lnTo>
                  <a:lnTo>
                    <a:pt x="1152144" y="1630680"/>
                  </a:lnTo>
                  <a:lnTo>
                    <a:pt x="1152144" y="1629156"/>
                  </a:lnTo>
                  <a:lnTo>
                    <a:pt x="1153668" y="1627632"/>
                  </a:lnTo>
                  <a:close/>
                </a:path>
                <a:path w="1155700" h="1630679">
                  <a:moveTo>
                    <a:pt x="3048" y="1630680"/>
                  </a:moveTo>
                  <a:lnTo>
                    <a:pt x="3048" y="1629156"/>
                  </a:lnTo>
                  <a:lnTo>
                    <a:pt x="1524" y="1627632"/>
                  </a:lnTo>
                  <a:lnTo>
                    <a:pt x="1524" y="1630680"/>
                  </a:lnTo>
                  <a:lnTo>
                    <a:pt x="3048" y="1630680"/>
                  </a:lnTo>
                  <a:close/>
                </a:path>
                <a:path w="1155700" h="1630679">
                  <a:moveTo>
                    <a:pt x="1153668" y="3048"/>
                  </a:moveTo>
                  <a:lnTo>
                    <a:pt x="1152144" y="1524"/>
                  </a:lnTo>
                  <a:lnTo>
                    <a:pt x="1152144" y="3048"/>
                  </a:lnTo>
                  <a:lnTo>
                    <a:pt x="1153668" y="3048"/>
                  </a:lnTo>
                  <a:close/>
                </a:path>
                <a:path w="1155700" h="1630679">
                  <a:moveTo>
                    <a:pt x="1153668" y="1627632"/>
                  </a:moveTo>
                  <a:lnTo>
                    <a:pt x="1153668" y="3048"/>
                  </a:lnTo>
                  <a:lnTo>
                    <a:pt x="1152144" y="3048"/>
                  </a:lnTo>
                  <a:lnTo>
                    <a:pt x="1152144" y="1627632"/>
                  </a:lnTo>
                  <a:lnTo>
                    <a:pt x="1153668" y="1627632"/>
                  </a:lnTo>
                  <a:close/>
                </a:path>
                <a:path w="1155700" h="1630679">
                  <a:moveTo>
                    <a:pt x="1153668" y="1630680"/>
                  </a:moveTo>
                  <a:lnTo>
                    <a:pt x="1153668" y="1627632"/>
                  </a:lnTo>
                  <a:lnTo>
                    <a:pt x="1152144" y="1629156"/>
                  </a:lnTo>
                  <a:lnTo>
                    <a:pt x="1152144" y="1630680"/>
                  </a:lnTo>
                  <a:lnTo>
                    <a:pt x="1153668" y="1630680"/>
                  </a:lnTo>
                  <a:close/>
                </a:path>
              </a:pathLst>
            </a:custGeom>
            <a:solidFill>
              <a:srgbClr val="FF7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6670458" y="3435188"/>
            <a:ext cx="793855" cy="378927"/>
          </a:xfrm>
          <a:prstGeom prst="rect">
            <a:avLst/>
          </a:prstGeom>
        </p:spPr>
        <p:txBody>
          <a:bodyPr vert="horz" wrap="square" lIns="0" tIns="9502" rIns="0" bIns="0" rtlCol="0">
            <a:spAutoFit/>
          </a:bodyPr>
          <a:lstStyle/>
          <a:p>
            <a:pPr marL="9502">
              <a:spcBef>
                <a:spcPts val="75"/>
              </a:spcBef>
            </a:pPr>
            <a:r>
              <a:rPr sz="2400" b="1" spc="-7" smtClean="0">
                <a:solidFill>
                  <a:srgbClr val="C00000"/>
                </a:solidFill>
                <a:latin typeface="Arial"/>
                <a:cs typeface="Arial"/>
              </a:rPr>
              <a:t>20</a:t>
            </a:r>
            <a:r>
              <a:rPr lang="uk-UA" sz="2400" b="1" spc="-7" dirty="0" smtClean="0">
                <a:solidFill>
                  <a:srgbClr val="C00000"/>
                </a:solidFill>
                <a:latin typeface="Arial"/>
                <a:cs typeface="Arial"/>
              </a:rPr>
              <a:t>20</a:t>
            </a:r>
            <a:endParaRPr sz="240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068792" y="2359421"/>
            <a:ext cx="5006394" cy="698017"/>
          </a:xfrm>
          <a:custGeom>
            <a:avLst/>
            <a:gdLst/>
            <a:ahLst/>
            <a:cxnLst/>
            <a:rect l="l" t="t" r="r" b="b"/>
            <a:pathLst>
              <a:path w="5854700" h="1088389">
                <a:moveTo>
                  <a:pt x="5854331" y="1018032"/>
                </a:moveTo>
                <a:lnTo>
                  <a:pt x="5839993" y="1002398"/>
                </a:lnTo>
                <a:lnTo>
                  <a:pt x="5829947" y="976884"/>
                </a:lnTo>
                <a:lnTo>
                  <a:pt x="5807087" y="926592"/>
                </a:lnTo>
                <a:lnTo>
                  <a:pt x="5778131" y="876300"/>
                </a:lnTo>
                <a:lnTo>
                  <a:pt x="5744603" y="827532"/>
                </a:lnTo>
                <a:lnTo>
                  <a:pt x="5704979" y="780288"/>
                </a:lnTo>
                <a:lnTo>
                  <a:pt x="5662307" y="734568"/>
                </a:lnTo>
                <a:lnTo>
                  <a:pt x="5613539" y="688848"/>
                </a:lnTo>
                <a:lnTo>
                  <a:pt x="5561723" y="644652"/>
                </a:lnTo>
                <a:lnTo>
                  <a:pt x="5503811" y="601980"/>
                </a:lnTo>
                <a:lnTo>
                  <a:pt x="5442851" y="559308"/>
                </a:lnTo>
                <a:lnTo>
                  <a:pt x="5377319" y="518160"/>
                </a:lnTo>
                <a:lnTo>
                  <a:pt x="5308739" y="480060"/>
                </a:lnTo>
                <a:lnTo>
                  <a:pt x="5235587" y="440436"/>
                </a:lnTo>
                <a:lnTo>
                  <a:pt x="5157863" y="403860"/>
                </a:lnTo>
                <a:lnTo>
                  <a:pt x="5077091" y="368808"/>
                </a:lnTo>
                <a:lnTo>
                  <a:pt x="4993271" y="333756"/>
                </a:lnTo>
                <a:lnTo>
                  <a:pt x="4904879" y="301752"/>
                </a:lnTo>
                <a:lnTo>
                  <a:pt x="4813439" y="269748"/>
                </a:lnTo>
                <a:lnTo>
                  <a:pt x="4720475" y="239268"/>
                </a:lnTo>
                <a:lnTo>
                  <a:pt x="4622939" y="211836"/>
                </a:lnTo>
                <a:lnTo>
                  <a:pt x="4522355" y="184404"/>
                </a:lnTo>
                <a:lnTo>
                  <a:pt x="4418723" y="160020"/>
                </a:lnTo>
                <a:lnTo>
                  <a:pt x="4312043" y="135636"/>
                </a:lnTo>
                <a:lnTo>
                  <a:pt x="4203839" y="114300"/>
                </a:lnTo>
                <a:lnTo>
                  <a:pt x="4092587" y="94488"/>
                </a:lnTo>
                <a:lnTo>
                  <a:pt x="3978287" y="76200"/>
                </a:lnTo>
                <a:lnTo>
                  <a:pt x="3862463" y="59436"/>
                </a:lnTo>
                <a:lnTo>
                  <a:pt x="3743591" y="44196"/>
                </a:lnTo>
                <a:lnTo>
                  <a:pt x="3623195" y="32004"/>
                </a:lnTo>
                <a:lnTo>
                  <a:pt x="3501275" y="21336"/>
                </a:lnTo>
                <a:lnTo>
                  <a:pt x="3251339" y="6096"/>
                </a:lnTo>
                <a:lnTo>
                  <a:pt x="3100463" y="1524"/>
                </a:lnTo>
                <a:lnTo>
                  <a:pt x="2952635" y="0"/>
                </a:lnTo>
                <a:lnTo>
                  <a:pt x="2804807" y="1524"/>
                </a:lnTo>
                <a:lnTo>
                  <a:pt x="2658503" y="4572"/>
                </a:lnTo>
                <a:lnTo>
                  <a:pt x="2513723" y="12192"/>
                </a:lnTo>
                <a:lnTo>
                  <a:pt x="2371991" y="21336"/>
                </a:lnTo>
                <a:lnTo>
                  <a:pt x="2231783" y="33528"/>
                </a:lnTo>
                <a:lnTo>
                  <a:pt x="2094623" y="48768"/>
                </a:lnTo>
                <a:lnTo>
                  <a:pt x="1958987" y="65532"/>
                </a:lnTo>
                <a:lnTo>
                  <a:pt x="1826399" y="85344"/>
                </a:lnTo>
                <a:lnTo>
                  <a:pt x="1696859" y="108204"/>
                </a:lnTo>
                <a:lnTo>
                  <a:pt x="1571891" y="132588"/>
                </a:lnTo>
                <a:lnTo>
                  <a:pt x="1448447" y="160020"/>
                </a:lnTo>
                <a:lnTo>
                  <a:pt x="1329575" y="188976"/>
                </a:lnTo>
                <a:lnTo>
                  <a:pt x="1213751" y="220980"/>
                </a:lnTo>
                <a:lnTo>
                  <a:pt x="1102499" y="254508"/>
                </a:lnTo>
                <a:lnTo>
                  <a:pt x="994295" y="291084"/>
                </a:lnTo>
                <a:lnTo>
                  <a:pt x="890663" y="329184"/>
                </a:lnTo>
                <a:lnTo>
                  <a:pt x="793127" y="368808"/>
                </a:lnTo>
                <a:lnTo>
                  <a:pt x="698639" y="409956"/>
                </a:lnTo>
                <a:lnTo>
                  <a:pt x="610247" y="454152"/>
                </a:lnTo>
                <a:lnTo>
                  <a:pt x="526427" y="499872"/>
                </a:lnTo>
                <a:lnTo>
                  <a:pt x="447179" y="547116"/>
                </a:lnTo>
                <a:lnTo>
                  <a:pt x="375551" y="595884"/>
                </a:lnTo>
                <a:lnTo>
                  <a:pt x="308495" y="646176"/>
                </a:lnTo>
                <a:lnTo>
                  <a:pt x="276491" y="672084"/>
                </a:lnTo>
                <a:lnTo>
                  <a:pt x="218579" y="723900"/>
                </a:lnTo>
                <a:lnTo>
                  <a:pt x="166763" y="778764"/>
                </a:lnTo>
                <a:lnTo>
                  <a:pt x="121043" y="835152"/>
                </a:lnTo>
                <a:lnTo>
                  <a:pt x="82943" y="891540"/>
                </a:lnTo>
                <a:lnTo>
                  <a:pt x="52920" y="947204"/>
                </a:lnTo>
                <a:lnTo>
                  <a:pt x="37223" y="877824"/>
                </a:lnTo>
                <a:lnTo>
                  <a:pt x="34505" y="870724"/>
                </a:lnTo>
                <a:lnTo>
                  <a:pt x="29222" y="865632"/>
                </a:lnTo>
                <a:lnTo>
                  <a:pt x="22225" y="862812"/>
                </a:lnTo>
                <a:lnTo>
                  <a:pt x="14363" y="862584"/>
                </a:lnTo>
                <a:lnTo>
                  <a:pt x="7289" y="865936"/>
                </a:lnTo>
                <a:lnTo>
                  <a:pt x="2362" y="871156"/>
                </a:lnTo>
                <a:lnTo>
                  <a:pt x="0" y="877798"/>
                </a:lnTo>
                <a:lnTo>
                  <a:pt x="647" y="885444"/>
                </a:lnTo>
                <a:lnTo>
                  <a:pt x="29603" y="1018882"/>
                </a:lnTo>
                <a:lnTo>
                  <a:pt x="35699" y="1046988"/>
                </a:lnTo>
                <a:lnTo>
                  <a:pt x="159143" y="935736"/>
                </a:lnTo>
                <a:lnTo>
                  <a:pt x="163449" y="929513"/>
                </a:lnTo>
                <a:lnTo>
                  <a:pt x="165049" y="922591"/>
                </a:lnTo>
                <a:lnTo>
                  <a:pt x="164071" y="915365"/>
                </a:lnTo>
                <a:lnTo>
                  <a:pt x="160667" y="908304"/>
                </a:lnTo>
                <a:lnTo>
                  <a:pt x="154241" y="904011"/>
                </a:lnTo>
                <a:lnTo>
                  <a:pt x="146951" y="902589"/>
                </a:lnTo>
                <a:lnTo>
                  <a:pt x="139661" y="904011"/>
                </a:lnTo>
                <a:lnTo>
                  <a:pt x="133235" y="908304"/>
                </a:lnTo>
                <a:lnTo>
                  <a:pt x="100457" y="937539"/>
                </a:lnTo>
                <a:lnTo>
                  <a:pt x="133235" y="883920"/>
                </a:lnTo>
                <a:lnTo>
                  <a:pt x="172859" y="830580"/>
                </a:lnTo>
                <a:lnTo>
                  <a:pt x="220103" y="777240"/>
                </a:lnTo>
                <a:lnTo>
                  <a:pt x="273443" y="725424"/>
                </a:lnTo>
                <a:lnTo>
                  <a:pt x="302399" y="699516"/>
                </a:lnTo>
                <a:lnTo>
                  <a:pt x="332879" y="675132"/>
                </a:lnTo>
                <a:lnTo>
                  <a:pt x="398411" y="626364"/>
                </a:lnTo>
                <a:lnTo>
                  <a:pt x="468515" y="577596"/>
                </a:lnTo>
                <a:lnTo>
                  <a:pt x="546239" y="531876"/>
                </a:lnTo>
                <a:lnTo>
                  <a:pt x="628535" y="487680"/>
                </a:lnTo>
                <a:lnTo>
                  <a:pt x="715403" y="445008"/>
                </a:lnTo>
                <a:lnTo>
                  <a:pt x="808367" y="403860"/>
                </a:lnTo>
                <a:lnTo>
                  <a:pt x="905903" y="364236"/>
                </a:lnTo>
                <a:lnTo>
                  <a:pt x="1008011" y="326136"/>
                </a:lnTo>
                <a:lnTo>
                  <a:pt x="1113167" y="291084"/>
                </a:lnTo>
                <a:lnTo>
                  <a:pt x="1224419" y="257556"/>
                </a:lnTo>
                <a:lnTo>
                  <a:pt x="1338719" y="227076"/>
                </a:lnTo>
                <a:lnTo>
                  <a:pt x="1457591" y="196596"/>
                </a:lnTo>
                <a:lnTo>
                  <a:pt x="1579511" y="170688"/>
                </a:lnTo>
                <a:lnTo>
                  <a:pt x="1704479" y="146304"/>
                </a:lnTo>
                <a:lnTo>
                  <a:pt x="1834019" y="123444"/>
                </a:lnTo>
                <a:lnTo>
                  <a:pt x="1965083" y="103632"/>
                </a:lnTo>
                <a:lnTo>
                  <a:pt x="2099195" y="85344"/>
                </a:lnTo>
                <a:lnTo>
                  <a:pt x="2236355" y="71628"/>
                </a:lnTo>
                <a:lnTo>
                  <a:pt x="2375039" y="59436"/>
                </a:lnTo>
                <a:lnTo>
                  <a:pt x="2516771" y="50292"/>
                </a:lnTo>
                <a:lnTo>
                  <a:pt x="2660027" y="42672"/>
                </a:lnTo>
                <a:lnTo>
                  <a:pt x="2804807" y="39624"/>
                </a:lnTo>
                <a:lnTo>
                  <a:pt x="2952635" y="38100"/>
                </a:lnTo>
                <a:lnTo>
                  <a:pt x="3100463" y="39624"/>
                </a:lnTo>
                <a:lnTo>
                  <a:pt x="3249815" y="44196"/>
                </a:lnTo>
                <a:lnTo>
                  <a:pt x="3374783" y="51816"/>
                </a:lnTo>
                <a:lnTo>
                  <a:pt x="3498227" y="59436"/>
                </a:lnTo>
                <a:lnTo>
                  <a:pt x="3620147" y="70104"/>
                </a:lnTo>
                <a:lnTo>
                  <a:pt x="3740543" y="82296"/>
                </a:lnTo>
                <a:lnTo>
                  <a:pt x="3857891" y="97536"/>
                </a:lnTo>
                <a:lnTo>
                  <a:pt x="3973715" y="112776"/>
                </a:lnTo>
                <a:lnTo>
                  <a:pt x="4086491" y="131064"/>
                </a:lnTo>
                <a:lnTo>
                  <a:pt x="4196219" y="150876"/>
                </a:lnTo>
                <a:lnTo>
                  <a:pt x="4304423" y="173736"/>
                </a:lnTo>
                <a:lnTo>
                  <a:pt x="4409579" y="196596"/>
                </a:lnTo>
                <a:lnTo>
                  <a:pt x="4513211" y="220980"/>
                </a:lnTo>
                <a:lnTo>
                  <a:pt x="4612271" y="248412"/>
                </a:lnTo>
                <a:lnTo>
                  <a:pt x="4709807" y="275844"/>
                </a:lnTo>
                <a:lnTo>
                  <a:pt x="4802771" y="306324"/>
                </a:lnTo>
                <a:lnTo>
                  <a:pt x="4892687" y="336804"/>
                </a:lnTo>
                <a:lnTo>
                  <a:pt x="4979555" y="370332"/>
                </a:lnTo>
                <a:lnTo>
                  <a:pt x="5063375" y="403860"/>
                </a:lnTo>
                <a:lnTo>
                  <a:pt x="5142623" y="438912"/>
                </a:lnTo>
                <a:lnTo>
                  <a:pt x="5218823" y="475488"/>
                </a:lnTo>
                <a:lnTo>
                  <a:pt x="5290451" y="513588"/>
                </a:lnTo>
                <a:lnTo>
                  <a:pt x="5359031" y="551688"/>
                </a:lnTo>
                <a:lnTo>
                  <a:pt x="5423039" y="592836"/>
                </a:lnTo>
                <a:lnTo>
                  <a:pt x="5482475" y="632460"/>
                </a:lnTo>
                <a:lnTo>
                  <a:pt x="5538863" y="675132"/>
                </a:lnTo>
                <a:lnTo>
                  <a:pt x="5589155" y="717804"/>
                </a:lnTo>
                <a:lnTo>
                  <a:pt x="5636399" y="762000"/>
                </a:lnTo>
                <a:lnTo>
                  <a:pt x="5677547" y="806196"/>
                </a:lnTo>
                <a:lnTo>
                  <a:pt x="5714123" y="851916"/>
                </a:lnTo>
                <a:lnTo>
                  <a:pt x="5746127" y="899160"/>
                </a:lnTo>
                <a:lnTo>
                  <a:pt x="5772086" y="942467"/>
                </a:lnTo>
                <a:lnTo>
                  <a:pt x="5761367" y="934212"/>
                </a:lnTo>
                <a:lnTo>
                  <a:pt x="5740031" y="917448"/>
                </a:lnTo>
                <a:lnTo>
                  <a:pt x="5697359" y="886968"/>
                </a:lnTo>
                <a:lnTo>
                  <a:pt x="5672975" y="871728"/>
                </a:lnTo>
                <a:lnTo>
                  <a:pt x="5650115" y="856488"/>
                </a:lnTo>
                <a:lnTo>
                  <a:pt x="5625731" y="841248"/>
                </a:lnTo>
                <a:lnTo>
                  <a:pt x="5601347" y="827532"/>
                </a:lnTo>
                <a:lnTo>
                  <a:pt x="5549531" y="800100"/>
                </a:lnTo>
                <a:lnTo>
                  <a:pt x="5522099" y="786384"/>
                </a:lnTo>
                <a:lnTo>
                  <a:pt x="5467235" y="762000"/>
                </a:lnTo>
                <a:lnTo>
                  <a:pt x="5438279" y="748284"/>
                </a:lnTo>
                <a:lnTo>
                  <a:pt x="5409323" y="737616"/>
                </a:lnTo>
                <a:lnTo>
                  <a:pt x="5380367" y="725424"/>
                </a:lnTo>
                <a:lnTo>
                  <a:pt x="5319407" y="702564"/>
                </a:lnTo>
                <a:lnTo>
                  <a:pt x="5255399" y="682752"/>
                </a:lnTo>
                <a:lnTo>
                  <a:pt x="5189867" y="662940"/>
                </a:lnTo>
                <a:lnTo>
                  <a:pt x="5124335" y="646176"/>
                </a:lnTo>
                <a:lnTo>
                  <a:pt x="5054231" y="629412"/>
                </a:lnTo>
                <a:lnTo>
                  <a:pt x="4984127" y="615696"/>
                </a:lnTo>
                <a:lnTo>
                  <a:pt x="4906403" y="600456"/>
                </a:lnTo>
                <a:lnTo>
                  <a:pt x="4828679" y="589788"/>
                </a:lnTo>
                <a:lnTo>
                  <a:pt x="4750955" y="580644"/>
                </a:lnTo>
                <a:lnTo>
                  <a:pt x="4673231" y="573024"/>
                </a:lnTo>
                <a:lnTo>
                  <a:pt x="4593983" y="566928"/>
                </a:lnTo>
                <a:lnTo>
                  <a:pt x="4516259" y="563880"/>
                </a:lnTo>
                <a:lnTo>
                  <a:pt x="4438535" y="562356"/>
                </a:lnTo>
                <a:lnTo>
                  <a:pt x="4360811" y="562356"/>
                </a:lnTo>
                <a:lnTo>
                  <a:pt x="4283087" y="563880"/>
                </a:lnTo>
                <a:lnTo>
                  <a:pt x="4206887" y="568452"/>
                </a:lnTo>
                <a:lnTo>
                  <a:pt x="4130687" y="574548"/>
                </a:lnTo>
                <a:lnTo>
                  <a:pt x="4054487" y="582168"/>
                </a:lnTo>
                <a:lnTo>
                  <a:pt x="3979811" y="591312"/>
                </a:lnTo>
                <a:lnTo>
                  <a:pt x="3906659" y="601980"/>
                </a:lnTo>
                <a:lnTo>
                  <a:pt x="3835031" y="615696"/>
                </a:lnTo>
                <a:lnTo>
                  <a:pt x="3694823" y="646176"/>
                </a:lnTo>
                <a:lnTo>
                  <a:pt x="3627767" y="664464"/>
                </a:lnTo>
                <a:lnTo>
                  <a:pt x="3562235" y="684276"/>
                </a:lnTo>
                <a:lnTo>
                  <a:pt x="3498227" y="705612"/>
                </a:lnTo>
                <a:lnTo>
                  <a:pt x="3435743" y="728472"/>
                </a:lnTo>
                <a:lnTo>
                  <a:pt x="3374783" y="752856"/>
                </a:lnTo>
                <a:lnTo>
                  <a:pt x="3316871" y="778764"/>
                </a:lnTo>
                <a:lnTo>
                  <a:pt x="3262007" y="806196"/>
                </a:lnTo>
                <a:lnTo>
                  <a:pt x="3208667" y="835152"/>
                </a:lnTo>
                <a:lnTo>
                  <a:pt x="3158375" y="865632"/>
                </a:lnTo>
                <a:lnTo>
                  <a:pt x="3111131" y="897636"/>
                </a:lnTo>
                <a:lnTo>
                  <a:pt x="3065411" y="931164"/>
                </a:lnTo>
                <a:lnTo>
                  <a:pt x="3024263" y="964692"/>
                </a:lnTo>
                <a:lnTo>
                  <a:pt x="2986417" y="999629"/>
                </a:lnTo>
                <a:lnTo>
                  <a:pt x="2998355" y="931164"/>
                </a:lnTo>
                <a:lnTo>
                  <a:pt x="2997873" y="924179"/>
                </a:lnTo>
                <a:lnTo>
                  <a:pt x="2994545" y="917638"/>
                </a:lnTo>
                <a:lnTo>
                  <a:pt x="2988919" y="912507"/>
                </a:lnTo>
                <a:lnTo>
                  <a:pt x="2981591" y="909828"/>
                </a:lnTo>
                <a:lnTo>
                  <a:pt x="2974619" y="910272"/>
                </a:lnTo>
                <a:lnTo>
                  <a:pt x="2972447" y="911326"/>
                </a:lnTo>
                <a:lnTo>
                  <a:pt x="2972447" y="1071372"/>
                </a:lnTo>
                <a:lnTo>
                  <a:pt x="2943491" y="1046988"/>
                </a:lnTo>
                <a:lnTo>
                  <a:pt x="2951111" y="1053401"/>
                </a:lnTo>
                <a:lnTo>
                  <a:pt x="2972447" y="1071372"/>
                </a:lnTo>
                <a:lnTo>
                  <a:pt x="2972447" y="911326"/>
                </a:lnTo>
                <a:lnTo>
                  <a:pt x="2968066" y="913447"/>
                </a:lnTo>
                <a:lnTo>
                  <a:pt x="2962948" y="918603"/>
                </a:lnTo>
                <a:lnTo>
                  <a:pt x="2960255" y="925068"/>
                </a:lnTo>
                <a:lnTo>
                  <a:pt x="2932823" y="1088136"/>
                </a:lnTo>
                <a:lnTo>
                  <a:pt x="2943491" y="1084262"/>
                </a:lnTo>
                <a:lnTo>
                  <a:pt x="3088271" y="1031748"/>
                </a:lnTo>
                <a:lnTo>
                  <a:pt x="3094444" y="1028141"/>
                </a:lnTo>
                <a:lnTo>
                  <a:pt x="3098749" y="1022413"/>
                </a:lnTo>
                <a:lnTo>
                  <a:pt x="3100489" y="1015238"/>
                </a:lnTo>
                <a:lnTo>
                  <a:pt x="3098939" y="1007364"/>
                </a:lnTo>
                <a:lnTo>
                  <a:pt x="3095345" y="1001191"/>
                </a:lnTo>
                <a:lnTo>
                  <a:pt x="3089605" y="996886"/>
                </a:lnTo>
                <a:lnTo>
                  <a:pt x="3082442" y="995146"/>
                </a:lnTo>
                <a:lnTo>
                  <a:pt x="3074555" y="996696"/>
                </a:lnTo>
                <a:lnTo>
                  <a:pt x="3029089" y="1012964"/>
                </a:lnTo>
                <a:lnTo>
                  <a:pt x="3050171" y="993648"/>
                </a:lnTo>
                <a:lnTo>
                  <a:pt x="3089795" y="960120"/>
                </a:lnTo>
                <a:lnTo>
                  <a:pt x="3133991" y="928116"/>
                </a:lnTo>
                <a:lnTo>
                  <a:pt x="3179711" y="897636"/>
                </a:lnTo>
                <a:lnTo>
                  <a:pt x="3228479" y="867156"/>
                </a:lnTo>
                <a:lnTo>
                  <a:pt x="3280295" y="839724"/>
                </a:lnTo>
                <a:lnTo>
                  <a:pt x="3333635" y="812292"/>
                </a:lnTo>
                <a:lnTo>
                  <a:pt x="3449459" y="763524"/>
                </a:lnTo>
                <a:lnTo>
                  <a:pt x="3510419" y="742188"/>
                </a:lnTo>
                <a:lnTo>
                  <a:pt x="3574427" y="720852"/>
                </a:lnTo>
                <a:lnTo>
                  <a:pt x="3638435" y="701040"/>
                </a:lnTo>
                <a:lnTo>
                  <a:pt x="3705491" y="684276"/>
                </a:lnTo>
                <a:lnTo>
                  <a:pt x="3774071" y="667512"/>
                </a:lnTo>
                <a:lnTo>
                  <a:pt x="3842651" y="652272"/>
                </a:lnTo>
                <a:lnTo>
                  <a:pt x="3914279" y="640080"/>
                </a:lnTo>
                <a:lnTo>
                  <a:pt x="3985907" y="629412"/>
                </a:lnTo>
                <a:lnTo>
                  <a:pt x="4059059" y="620268"/>
                </a:lnTo>
                <a:lnTo>
                  <a:pt x="4133735" y="612648"/>
                </a:lnTo>
                <a:lnTo>
                  <a:pt x="4209935" y="606552"/>
                </a:lnTo>
                <a:lnTo>
                  <a:pt x="4284611" y="601980"/>
                </a:lnTo>
                <a:lnTo>
                  <a:pt x="4360811" y="600456"/>
                </a:lnTo>
                <a:lnTo>
                  <a:pt x="4438535" y="600456"/>
                </a:lnTo>
                <a:lnTo>
                  <a:pt x="4514735" y="601980"/>
                </a:lnTo>
                <a:lnTo>
                  <a:pt x="4592459" y="605028"/>
                </a:lnTo>
                <a:lnTo>
                  <a:pt x="4670183" y="609600"/>
                </a:lnTo>
                <a:lnTo>
                  <a:pt x="4747907" y="617220"/>
                </a:lnTo>
                <a:lnTo>
                  <a:pt x="4824107" y="627888"/>
                </a:lnTo>
                <a:lnTo>
                  <a:pt x="4901831" y="638556"/>
                </a:lnTo>
                <a:lnTo>
                  <a:pt x="4978031" y="652272"/>
                </a:lnTo>
                <a:lnTo>
                  <a:pt x="5115191" y="682752"/>
                </a:lnTo>
                <a:lnTo>
                  <a:pt x="5180723" y="699516"/>
                </a:lnTo>
                <a:lnTo>
                  <a:pt x="5244731" y="719328"/>
                </a:lnTo>
                <a:lnTo>
                  <a:pt x="5307215" y="739140"/>
                </a:lnTo>
                <a:lnTo>
                  <a:pt x="5366651" y="760476"/>
                </a:lnTo>
                <a:lnTo>
                  <a:pt x="5424563" y="784860"/>
                </a:lnTo>
                <a:lnTo>
                  <a:pt x="5506859" y="821436"/>
                </a:lnTo>
                <a:lnTo>
                  <a:pt x="5557151" y="847344"/>
                </a:lnTo>
                <a:lnTo>
                  <a:pt x="5583059" y="861060"/>
                </a:lnTo>
                <a:lnTo>
                  <a:pt x="5607443" y="874776"/>
                </a:lnTo>
                <a:lnTo>
                  <a:pt x="5630303" y="888492"/>
                </a:lnTo>
                <a:lnTo>
                  <a:pt x="5676023" y="918972"/>
                </a:lnTo>
                <a:lnTo>
                  <a:pt x="5697359" y="932688"/>
                </a:lnTo>
                <a:lnTo>
                  <a:pt x="5718695" y="947928"/>
                </a:lnTo>
                <a:lnTo>
                  <a:pt x="5738507" y="963168"/>
                </a:lnTo>
                <a:lnTo>
                  <a:pt x="5756795" y="979932"/>
                </a:lnTo>
                <a:lnTo>
                  <a:pt x="5776607" y="995172"/>
                </a:lnTo>
                <a:lnTo>
                  <a:pt x="5793371" y="1011936"/>
                </a:lnTo>
                <a:lnTo>
                  <a:pt x="5807761" y="1025131"/>
                </a:lnTo>
                <a:lnTo>
                  <a:pt x="5813183" y="1040892"/>
                </a:lnTo>
                <a:lnTo>
                  <a:pt x="5820930" y="1037983"/>
                </a:lnTo>
                <a:lnTo>
                  <a:pt x="5826899" y="1043940"/>
                </a:lnTo>
                <a:lnTo>
                  <a:pt x="5841276" y="1030363"/>
                </a:lnTo>
                <a:lnTo>
                  <a:pt x="5849759" y="1027176"/>
                </a:lnTo>
                <a:lnTo>
                  <a:pt x="5848362" y="1023670"/>
                </a:lnTo>
                <a:lnTo>
                  <a:pt x="5854331" y="1018032"/>
                </a:lnTo>
                <a:close/>
              </a:path>
            </a:pathLst>
          </a:custGeom>
          <a:solidFill>
            <a:srgbClr val="FF7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928794" y="1785926"/>
            <a:ext cx="905712" cy="337890"/>
          </a:xfrm>
          <a:prstGeom prst="rect">
            <a:avLst/>
          </a:prstGeom>
        </p:spPr>
        <p:txBody>
          <a:bodyPr vert="horz" wrap="square" lIns="0" tIns="9502" rIns="0" bIns="0" rtlCol="0">
            <a:spAutoFit/>
          </a:bodyPr>
          <a:lstStyle/>
          <a:p>
            <a:pPr marL="28506">
              <a:spcBef>
                <a:spcPts val="75"/>
              </a:spcBef>
            </a:pPr>
            <a:r>
              <a:rPr lang="en-US" sz="3200" b="1" spc="-5" baseline="13888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IF</a:t>
            </a:r>
            <a:r>
              <a:rPr sz="1600" b="1" spc="-4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uk-UA" sz="1600" b="1" spc="-4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sz="1600" b="1" spc="105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1600" baseline="13888" dirty="0">
                <a:latin typeface="Arial" pitchFamily="34" charset="0"/>
                <a:cs typeface="Arial" pitchFamily="34" charset="0"/>
              </a:rPr>
              <a:t>=</a:t>
            </a:r>
            <a:endParaRPr sz="1600" baseline="13888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181839" y="1330875"/>
            <a:ext cx="4145751" cy="563593"/>
          </a:xfrm>
          <a:prstGeom prst="rect">
            <a:avLst/>
          </a:prstGeom>
        </p:spPr>
        <p:txBody>
          <a:bodyPr vert="horz" wrap="square" lIns="0" tIns="9502" rIns="0" bIns="0" rtlCol="0">
            <a:spAutoFit/>
          </a:bodyPr>
          <a:lstStyle/>
          <a:p>
            <a:pPr marL="2851" algn="ctr">
              <a:spcBef>
                <a:spcPts val="75"/>
              </a:spcBef>
            </a:pPr>
            <a:r>
              <a:rPr spc="-4" dirty="0">
                <a:solidFill>
                  <a:srgbClr val="C00000"/>
                </a:solidFill>
                <a:latin typeface="Arial"/>
                <a:cs typeface="Arial"/>
              </a:rPr>
              <a:t>кількість</a:t>
            </a:r>
            <a:r>
              <a:rPr spc="-19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pc="-4" dirty="0">
                <a:solidFill>
                  <a:srgbClr val="C00000"/>
                </a:solidFill>
                <a:latin typeface="Arial"/>
                <a:cs typeface="Arial"/>
              </a:rPr>
              <a:t>цитувань</a:t>
            </a:r>
            <a:r>
              <a:rPr spc="-7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>
                <a:solidFill>
                  <a:srgbClr val="C00000"/>
                </a:solidFill>
                <a:latin typeface="Arial"/>
                <a:cs typeface="Arial"/>
              </a:rPr>
              <a:t>у</a:t>
            </a:r>
            <a:r>
              <a:rPr spc="-1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pc="-4" smtClean="0">
                <a:solidFill>
                  <a:srgbClr val="C00000"/>
                </a:solidFill>
                <a:latin typeface="Arial"/>
                <a:cs typeface="Arial"/>
              </a:rPr>
              <a:t>20</a:t>
            </a:r>
            <a:r>
              <a:rPr lang="uk-UA" spc="-4" dirty="0" smtClean="0">
                <a:solidFill>
                  <a:srgbClr val="C00000"/>
                </a:solidFill>
                <a:latin typeface="Arial"/>
                <a:cs typeface="Arial"/>
              </a:rPr>
              <a:t>20	</a:t>
            </a:r>
            <a:endParaRPr>
              <a:solidFill>
                <a:srgbClr val="C00000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pc="-15" dirty="0">
                <a:solidFill>
                  <a:srgbClr val="C00000"/>
                </a:solidFill>
                <a:latin typeface="Arial"/>
                <a:cs typeface="Arial"/>
              </a:rPr>
              <a:t>статей</a:t>
            </a:r>
            <a:r>
              <a:rPr spc="-3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pc="-7" dirty="0">
                <a:solidFill>
                  <a:srgbClr val="C00000"/>
                </a:solidFill>
                <a:latin typeface="Arial"/>
                <a:cs typeface="Arial"/>
              </a:rPr>
              <a:t>опублікованих</a:t>
            </a:r>
            <a:r>
              <a:rPr spc="-4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>
                <a:solidFill>
                  <a:srgbClr val="C00000"/>
                </a:solidFill>
                <a:latin typeface="Arial"/>
                <a:cs typeface="Arial"/>
              </a:rPr>
              <a:t>в</a:t>
            </a:r>
            <a:r>
              <a:rPr spc="-1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spc="-4" smtClean="0">
                <a:solidFill>
                  <a:srgbClr val="C00000"/>
                </a:solidFill>
                <a:latin typeface="Arial"/>
                <a:cs typeface="Arial"/>
              </a:rPr>
              <a:t>20</a:t>
            </a:r>
            <a:r>
              <a:rPr lang="uk-UA" spc="-4" dirty="0" smtClean="0">
                <a:solidFill>
                  <a:srgbClr val="C00000"/>
                </a:solidFill>
                <a:latin typeface="Arial"/>
                <a:cs typeface="Arial"/>
              </a:rPr>
              <a:t>18</a:t>
            </a:r>
            <a:r>
              <a:rPr spc="-4" smtClean="0">
                <a:solidFill>
                  <a:srgbClr val="C00000"/>
                </a:solidFill>
                <a:latin typeface="Arial"/>
                <a:cs typeface="Arial"/>
              </a:rPr>
              <a:t>-201</a:t>
            </a:r>
            <a:r>
              <a:rPr lang="uk-UA" spc="-4" dirty="0" smtClean="0">
                <a:solidFill>
                  <a:srgbClr val="C00000"/>
                </a:solidFill>
                <a:latin typeface="Arial"/>
                <a:cs typeface="Arial"/>
              </a:rPr>
              <a:t>9</a:t>
            </a:r>
            <a:endParaRPr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260030" y="1930990"/>
            <a:ext cx="3686922" cy="286594"/>
          </a:xfrm>
          <a:prstGeom prst="rect">
            <a:avLst/>
          </a:prstGeom>
        </p:spPr>
        <p:txBody>
          <a:bodyPr vert="horz" wrap="square" lIns="0" tIns="9502" rIns="0" bIns="0" rtlCol="0">
            <a:spAutoFit/>
          </a:bodyPr>
          <a:lstStyle/>
          <a:p>
            <a:pPr marL="9502">
              <a:spcBef>
                <a:spcPts val="75"/>
              </a:spcBef>
            </a:pPr>
            <a:r>
              <a:rPr spc="-4" dirty="0">
                <a:latin typeface="Arial"/>
                <a:cs typeface="Arial"/>
              </a:rPr>
              <a:t>кількість</a:t>
            </a:r>
            <a:r>
              <a:rPr spc="-19" dirty="0">
                <a:latin typeface="Arial"/>
                <a:cs typeface="Arial"/>
              </a:rPr>
              <a:t> </a:t>
            </a:r>
            <a:r>
              <a:rPr b="1" spc="-7" dirty="0">
                <a:latin typeface="Arial"/>
                <a:cs typeface="Arial"/>
              </a:rPr>
              <a:t>статей</a:t>
            </a:r>
            <a:r>
              <a:rPr b="1" spc="34" dirty="0">
                <a:latin typeface="Arial"/>
                <a:cs typeface="Arial"/>
              </a:rPr>
              <a:t> </a:t>
            </a:r>
            <a:r>
              <a:rPr>
                <a:latin typeface="Arial"/>
                <a:cs typeface="Arial"/>
              </a:rPr>
              <a:t>у</a:t>
            </a:r>
            <a:r>
              <a:rPr spc="-19">
                <a:latin typeface="Arial"/>
                <a:cs typeface="Arial"/>
              </a:rPr>
              <a:t> </a:t>
            </a:r>
            <a:r>
              <a:rPr spc="-4" smtClean="0">
                <a:latin typeface="Arial"/>
                <a:cs typeface="Arial"/>
              </a:rPr>
              <a:t>201</a:t>
            </a:r>
            <a:r>
              <a:rPr lang="uk-UA" spc="-4" dirty="0" smtClean="0">
                <a:latin typeface="Arial"/>
                <a:cs typeface="Arial"/>
              </a:rPr>
              <a:t>8</a:t>
            </a:r>
            <a:r>
              <a:rPr smtClean="0">
                <a:latin typeface="Arial"/>
                <a:cs typeface="Arial"/>
              </a:rPr>
              <a:t> </a:t>
            </a:r>
            <a:r>
              <a:rPr>
                <a:latin typeface="Arial"/>
                <a:cs typeface="Arial"/>
              </a:rPr>
              <a:t>и</a:t>
            </a:r>
            <a:r>
              <a:rPr spc="-11">
                <a:latin typeface="Arial"/>
                <a:cs typeface="Arial"/>
              </a:rPr>
              <a:t> </a:t>
            </a:r>
            <a:r>
              <a:rPr spc="-4" smtClean="0">
                <a:latin typeface="Arial"/>
                <a:cs typeface="Arial"/>
              </a:rPr>
              <a:t>201</a:t>
            </a:r>
            <a:r>
              <a:rPr lang="uk-UA" spc="-4" dirty="0" smtClean="0">
                <a:latin typeface="Arial"/>
                <a:cs typeface="Arial"/>
              </a:rPr>
              <a:t>9</a:t>
            </a:r>
            <a:endParaRPr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922931" y="1870719"/>
            <a:ext cx="4359147" cy="25656"/>
          </a:xfrm>
          <a:custGeom>
            <a:avLst/>
            <a:gdLst/>
            <a:ahLst/>
            <a:cxnLst/>
            <a:rect l="l" t="t" r="r" b="b"/>
            <a:pathLst>
              <a:path w="5097780" h="40005">
                <a:moveTo>
                  <a:pt x="5097780" y="13716"/>
                </a:moveTo>
                <a:lnTo>
                  <a:pt x="0" y="0"/>
                </a:lnTo>
                <a:lnTo>
                  <a:pt x="0" y="25908"/>
                </a:lnTo>
                <a:lnTo>
                  <a:pt x="5097780" y="39624"/>
                </a:lnTo>
                <a:lnTo>
                  <a:pt x="5097780" y="1371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42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cap="all" spc="-300" dirty="0" smtClean="0">
                <a:solidFill>
                  <a:schemeClr val="accent3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категорії </a:t>
            </a:r>
            <a:r>
              <a:rPr lang="en-US" sz="3600" b="1" cap="all" spc="-300" dirty="0" smtClean="0">
                <a:solidFill>
                  <a:schemeClr val="accent3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Journal Citation Reports</a:t>
            </a:r>
            <a:endParaRPr lang="uk-UA" sz="3600" b="1" cap="all" spc="-300" dirty="0" smtClean="0">
              <a:solidFill>
                <a:schemeClr val="accent3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71546"/>
            <a:ext cx="892971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 smtClean="0"/>
          </a:p>
          <a:p>
            <a:pPr>
              <a:buFont typeface="Wingdings" pitchFamily="2" charset="2"/>
              <a:buChar char="Ø"/>
            </a:pPr>
            <a:r>
              <a:rPr lang="uk-UA" sz="3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історія</a:t>
            </a: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(95 видань)</a:t>
            </a:r>
          </a:p>
          <a:p>
            <a:pPr>
              <a:buFont typeface="Wingdings" pitchFamily="2" charset="2"/>
              <a:buChar char="Ø"/>
            </a:pPr>
            <a:r>
              <a:rPr lang="uk-UA" sz="3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історія і філософія </a:t>
            </a: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(107 видань)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історія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суспільних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наук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(34 </a:t>
            </a:r>
            <a:r>
              <a:rPr lang="ru-RU" sz="36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видання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</a:p>
          <a:p>
            <a:pPr>
              <a:buFont typeface="Wingdings" pitchFamily="2" charset="2"/>
              <a:buChar char="Ø"/>
            </a:pPr>
            <a:r>
              <a:rPr lang="uk-UA" sz="3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культурологічні дослідження </a:t>
            </a: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(41 видання) </a:t>
            </a:r>
          </a:p>
          <a:p>
            <a:pPr>
              <a:buFont typeface="Wingdings" pitchFamily="2" charset="2"/>
              <a:buChar char="Ø"/>
            </a:pPr>
            <a:r>
              <a:rPr lang="uk-UA" sz="3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лінгвістика</a:t>
            </a: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(184 видання)</a:t>
            </a:r>
          </a:p>
          <a:p>
            <a:pPr>
              <a:buFont typeface="Wingdings" pitchFamily="2" charset="2"/>
              <a:buChar char="Ø"/>
            </a:pPr>
            <a:r>
              <a:rPr lang="uk-UA" sz="3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політологія</a:t>
            </a: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(176 видань)</a:t>
            </a:r>
          </a:p>
          <a:p>
            <a:pPr>
              <a:buFont typeface="Wingdings" pitchFamily="2" charset="2"/>
              <a:buChar char="Ø"/>
            </a:pPr>
            <a:r>
              <a:rPr lang="uk-UA" sz="36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соціологія</a:t>
            </a:r>
            <a:r>
              <a:rPr lang="uk-UA" sz="36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(148 видань)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14290"/>
            <a:ext cx="60853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cap="all" spc="-300" dirty="0" smtClean="0">
                <a:solidFill>
                  <a:schemeClr val="accent3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Master Journal List </a:t>
            </a:r>
            <a:endParaRPr lang="uk-UA" sz="4000" b="1" cap="all" spc="-300" dirty="0" smtClean="0">
              <a:solidFill>
                <a:schemeClr val="accent3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</a:endParaRPr>
          </a:p>
        </p:txBody>
      </p:sp>
      <p:pic>
        <p:nvPicPr>
          <p:cNvPr id="7171" name="Picture 3" descr="D:\Мои документы\Рабочий стол\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000108"/>
            <a:ext cx="6864351" cy="5298478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14282" y="5429264"/>
            <a:ext cx="8929718" cy="128588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rgbClr val="003300"/>
                </a:solidFill>
              </a:rPr>
              <a:t>безкоштовний інструмент, який дозволяє користувачам шукати всі назви журналів </a:t>
            </a:r>
            <a:r>
              <a:rPr lang="en-US" sz="2800" dirty="0" smtClean="0">
                <a:solidFill>
                  <a:srgbClr val="003300"/>
                </a:solidFill>
              </a:rPr>
              <a:t>Web of Science</a:t>
            </a:r>
            <a:r>
              <a:rPr lang="en-US" sz="2800" dirty="0" smtClean="0"/>
              <a:t>. </a:t>
            </a:r>
            <a:endParaRPr lang="uk-UA" sz="28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32011" y="221996"/>
            <a:ext cx="101600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spc="-5" dirty="0">
                <a:solidFill>
                  <a:srgbClr val="444444"/>
                </a:solidFill>
                <a:latin typeface="Calibri"/>
                <a:cs typeface="Calibri"/>
              </a:rPr>
              <a:t>17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5648" y="214290"/>
            <a:ext cx="772969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US" sz="4400" b="1" spc="-3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>Квартилі</a:t>
            </a:r>
            <a:r>
              <a:rPr lang="en-US" sz="4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> </a:t>
            </a:r>
            <a:r>
              <a:rPr lang="en-US" sz="4400" b="1" spc="-3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>журналів</a:t>
            </a:r>
            <a:endParaRPr lang="en-US" sz="4400" b="1" spc="-3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7068" y="1323001"/>
            <a:ext cx="3674110" cy="1860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400" b="1" dirty="0">
                <a:latin typeface="Arial" pitchFamily="34" charset="0"/>
                <a:cs typeface="Arial" pitchFamily="34" charset="0"/>
              </a:rPr>
              <a:t>Квартиль</a:t>
            </a:r>
            <a:r>
              <a:rPr sz="2400" spc="-45" dirty="0">
                <a:latin typeface="Arial" pitchFamily="34" charset="0"/>
                <a:cs typeface="Arial" pitchFamily="34" charset="0"/>
              </a:rPr>
              <a:t> </a:t>
            </a:r>
            <a:r>
              <a:rPr sz="2400">
                <a:latin typeface="Arial" pitchFamily="34" charset="0"/>
                <a:cs typeface="Arial" pitchFamily="34" charset="0"/>
              </a:rPr>
              <a:t>– </a:t>
            </a:r>
            <a:endParaRPr lang="uk-UA" sz="2400" dirty="0" smtClean="0">
              <a:latin typeface="Arial" pitchFamily="34" charset="0"/>
              <a:cs typeface="Arial" pitchFamily="34" charset="0"/>
            </a:endParaRPr>
          </a:p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uk-UA" sz="2400" spc="-5" dirty="0" smtClean="0">
                <a:latin typeface="Arial" pitchFamily="34" charset="0"/>
                <a:cs typeface="Arial" pitchFamily="34" charset="0"/>
              </a:rPr>
              <a:t>ранг наукового журналу, що залежить від його цитування в рамках певної категорії</a:t>
            </a:r>
            <a:endParaRPr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8596" y="4143380"/>
            <a:ext cx="2978150" cy="14907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spc="-5" dirty="0">
                <a:latin typeface="Arial" pitchFamily="34" charset="0"/>
                <a:cs typeface="Arial" pitchFamily="34" charset="0"/>
              </a:rPr>
              <a:t>Виділяють</a:t>
            </a:r>
            <a:r>
              <a:rPr sz="2400" spc="-40" dirty="0"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latin typeface="Arial" pitchFamily="34" charset="0"/>
                <a:cs typeface="Arial" pitchFamily="34" charset="0"/>
              </a:rPr>
              <a:t>чотири</a:t>
            </a:r>
            <a:r>
              <a:rPr sz="2400" spc="-45" dirty="0"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latin typeface="Arial" pitchFamily="34" charset="0"/>
                <a:cs typeface="Arial" pitchFamily="34" charset="0"/>
              </a:rPr>
              <a:t>квартилі</a:t>
            </a:r>
            <a:r>
              <a:rPr sz="2400" spc="-60" dirty="0"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latin typeface="Arial" pitchFamily="34" charset="0"/>
                <a:cs typeface="Arial" pitchFamily="34" charset="0"/>
              </a:rPr>
              <a:t>:</a:t>
            </a:r>
            <a:endParaRPr sz="2400">
              <a:latin typeface="Arial" pitchFamily="34" charset="0"/>
              <a:cs typeface="Arial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Arial" pitchFamily="34" charset="0"/>
                <a:cs typeface="Arial" pitchFamily="34" charset="0"/>
              </a:rPr>
              <a:t>Найвищий</a:t>
            </a:r>
            <a:r>
              <a:rPr sz="2400" spc="-50" dirty="0"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latin typeface="Arial" pitchFamily="34" charset="0"/>
                <a:cs typeface="Arial" pitchFamily="34" charset="0"/>
              </a:rPr>
              <a:t>─</a:t>
            </a:r>
            <a:r>
              <a:rPr sz="2400" spc="-5" dirty="0"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latin typeface="Arial" pitchFamily="34" charset="0"/>
                <a:cs typeface="Arial" pitchFamily="34" charset="0"/>
              </a:rPr>
              <a:t>Q1,</a:t>
            </a:r>
            <a:r>
              <a:rPr sz="2400" spc="-10" dirty="0"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latin typeface="Arial" pitchFamily="34" charset="0"/>
                <a:cs typeface="Arial" pitchFamily="34" charset="0"/>
              </a:rPr>
              <a:t>найнижчий</a:t>
            </a:r>
            <a:r>
              <a:rPr sz="2400" spc="-50" dirty="0"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latin typeface="Arial" pitchFamily="34" charset="0"/>
                <a:cs typeface="Arial" pitchFamily="34" charset="0"/>
              </a:rPr>
              <a:t>─</a:t>
            </a:r>
            <a:r>
              <a:rPr sz="2400" spc="-5" dirty="0"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latin typeface="Arial" pitchFamily="34" charset="0"/>
                <a:cs typeface="Arial" pitchFamily="34" charset="0"/>
              </a:rPr>
              <a:t>Q4</a:t>
            </a:r>
            <a:endParaRPr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71604" y="5929330"/>
            <a:ext cx="7072362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spc="-5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Фізиків</a:t>
            </a:r>
            <a:r>
              <a:rPr sz="2400" spc="-2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sz="2400" spc="-5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ліриків</a:t>
            </a:r>
            <a:r>
              <a:rPr sz="2400" spc="-1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“поміряти”</a:t>
            </a:r>
            <a:r>
              <a:rPr sz="2400" spc="-45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лише</a:t>
            </a:r>
            <a:r>
              <a:rPr sz="2400" spc="-15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spc="-5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квартилями</a:t>
            </a:r>
            <a:endParaRPr sz="240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491229" y="1060703"/>
            <a:ext cx="4398645" cy="3812540"/>
            <a:chOff x="4491228" y="795527"/>
            <a:chExt cx="4398645" cy="2859405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91228" y="795527"/>
              <a:ext cx="4398264" cy="28590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90160" y="1075943"/>
              <a:ext cx="940295" cy="235305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151882" y="1114805"/>
              <a:ext cx="821690" cy="2234565"/>
            </a:xfrm>
            <a:custGeom>
              <a:avLst/>
              <a:gdLst/>
              <a:ahLst/>
              <a:cxnLst/>
              <a:rect l="l" t="t" r="r" b="b"/>
              <a:pathLst>
                <a:path w="821689" h="2234565">
                  <a:moveTo>
                    <a:pt x="0" y="136906"/>
                  </a:moveTo>
                  <a:lnTo>
                    <a:pt x="6983" y="93650"/>
                  </a:lnTo>
                  <a:lnTo>
                    <a:pt x="26428" y="56071"/>
                  </a:lnTo>
                  <a:lnTo>
                    <a:pt x="56071" y="26428"/>
                  </a:lnTo>
                  <a:lnTo>
                    <a:pt x="93650" y="6983"/>
                  </a:lnTo>
                  <a:lnTo>
                    <a:pt x="136905" y="0"/>
                  </a:lnTo>
                  <a:lnTo>
                    <a:pt x="684529" y="0"/>
                  </a:lnTo>
                  <a:lnTo>
                    <a:pt x="727785" y="6983"/>
                  </a:lnTo>
                  <a:lnTo>
                    <a:pt x="765364" y="26428"/>
                  </a:lnTo>
                  <a:lnTo>
                    <a:pt x="795007" y="56071"/>
                  </a:lnTo>
                  <a:lnTo>
                    <a:pt x="814452" y="93650"/>
                  </a:lnTo>
                  <a:lnTo>
                    <a:pt x="821435" y="136906"/>
                  </a:lnTo>
                  <a:lnTo>
                    <a:pt x="821435" y="2097278"/>
                  </a:lnTo>
                  <a:lnTo>
                    <a:pt x="814452" y="2140533"/>
                  </a:lnTo>
                  <a:lnTo>
                    <a:pt x="795007" y="2178112"/>
                  </a:lnTo>
                  <a:lnTo>
                    <a:pt x="765364" y="2207755"/>
                  </a:lnTo>
                  <a:lnTo>
                    <a:pt x="727785" y="2227200"/>
                  </a:lnTo>
                  <a:lnTo>
                    <a:pt x="684529" y="2234184"/>
                  </a:lnTo>
                  <a:lnTo>
                    <a:pt x="136905" y="2234184"/>
                  </a:lnTo>
                  <a:lnTo>
                    <a:pt x="93650" y="2227200"/>
                  </a:lnTo>
                  <a:lnTo>
                    <a:pt x="56071" y="2207755"/>
                  </a:lnTo>
                  <a:lnTo>
                    <a:pt x="26428" y="2178112"/>
                  </a:lnTo>
                  <a:lnTo>
                    <a:pt x="6983" y="2140533"/>
                  </a:lnTo>
                  <a:lnTo>
                    <a:pt x="0" y="2097278"/>
                  </a:lnTo>
                  <a:lnTo>
                    <a:pt x="0" y="136906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11596" y="2103119"/>
              <a:ext cx="836676" cy="136855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973318" y="2141981"/>
              <a:ext cx="718185" cy="1249680"/>
            </a:xfrm>
            <a:custGeom>
              <a:avLst/>
              <a:gdLst/>
              <a:ahLst/>
              <a:cxnLst/>
              <a:rect l="l" t="t" r="r" b="b"/>
              <a:pathLst>
                <a:path w="718184" h="1249679">
                  <a:moveTo>
                    <a:pt x="0" y="119634"/>
                  </a:moveTo>
                  <a:lnTo>
                    <a:pt x="9405" y="73080"/>
                  </a:lnTo>
                  <a:lnTo>
                    <a:pt x="35052" y="35052"/>
                  </a:lnTo>
                  <a:lnTo>
                    <a:pt x="73080" y="9405"/>
                  </a:lnTo>
                  <a:lnTo>
                    <a:pt x="119634" y="0"/>
                  </a:lnTo>
                  <a:lnTo>
                    <a:pt x="598170" y="0"/>
                  </a:lnTo>
                  <a:lnTo>
                    <a:pt x="644723" y="9405"/>
                  </a:lnTo>
                  <a:lnTo>
                    <a:pt x="682752" y="35051"/>
                  </a:lnTo>
                  <a:lnTo>
                    <a:pt x="708398" y="73080"/>
                  </a:lnTo>
                  <a:lnTo>
                    <a:pt x="717804" y="119634"/>
                  </a:lnTo>
                  <a:lnTo>
                    <a:pt x="717804" y="1130045"/>
                  </a:lnTo>
                  <a:lnTo>
                    <a:pt x="708398" y="1176599"/>
                  </a:lnTo>
                  <a:lnTo>
                    <a:pt x="682752" y="1214627"/>
                  </a:lnTo>
                  <a:lnTo>
                    <a:pt x="644723" y="1240274"/>
                  </a:lnTo>
                  <a:lnTo>
                    <a:pt x="598170" y="1249680"/>
                  </a:lnTo>
                  <a:lnTo>
                    <a:pt x="119634" y="1249680"/>
                  </a:lnTo>
                  <a:lnTo>
                    <a:pt x="73080" y="1240274"/>
                  </a:lnTo>
                  <a:lnTo>
                    <a:pt x="35052" y="1214628"/>
                  </a:lnTo>
                  <a:lnTo>
                    <a:pt x="9405" y="1176599"/>
                  </a:lnTo>
                  <a:lnTo>
                    <a:pt x="0" y="1130045"/>
                  </a:lnTo>
                  <a:lnTo>
                    <a:pt x="0" y="119634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99504" y="2534424"/>
              <a:ext cx="812279" cy="1021067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6761226" y="2573273"/>
              <a:ext cx="693420" cy="902335"/>
            </a:xfrm>
            <a:custGeom>
              <a:avLst/>
              <a:gdLst/>
              <a:ahLst/>
              <a:cxnLst/>
              <a:rect l="l" t="t" r="r" b="b"/>
              <a:pathLst>
                <a:path w="693420" h="902335">
                  <a:moveTo>
                    <a:pt x="0" y="115569"/>
                  </a:moveTo>
                  <a:lnTo>
                    <a:pt x="9074" y="70562"/>
                  </a:lnTo>
                  <a:lnTo>
                    <a:pt x="33829" y="33829"/>
                  </a:lnTo>
                  <a:lnTo>
                    <a:pt x="70562" y="9074"/>
                  </a:lnTo>
                  <a:lnTo>
                    <a:pt x="115570" y="0"/>
                  </a:lnTo>
                  <a:lnTo>
                    <a:pt x="577850" y="0"/>
                  </a:lnTo>
                  <a:lnTo>
                    <a:pt x="622857" y="9074"/>
                  </a:lnTo>
                  <a:lnTo>
                    <a:pt x="659590" y="33829"/>
                  </a:lnTo>
                  <a:lnTo>
                    <a:pt x="684345" y="70562"/>
                  </a:lnTo>
                  <a:lnTo>
                    <a:pt x="693420" y="115569"/>
                  </a:lnTo>
                  <a:lnTo>
                    <a:pt x="693420" y="786638"/>
                  </a:lnTo>
                  <a:lnTo>
                    <a:pt x="684345" y="831645"/>
                  </a:lnTo>
                  <a:lnTo>
                    <a:pt x="659590" y="868378"/>
                  </a:lnTo>
                  <a:lnTo>
                    <a:pt x="622857" y="893133"/>
                  </a:lnTo>
                  <a:lnTo>
                    <a:pt x="577850" y="902207"/>
                  </a:lnTo>
                  <a:lnTo>
                    <a:pt x="115570" y="902207"/>
                  </a:lnTo>
                  <a:lnTo>
                    <a:pt x="70562" y="893133"/>
                  </a:lnTo>
                  <a:lnTo>
                    <a:pt x="33829" y="868378"/>
                  </a:lnTo>
                  <a:lnTo>
                    <a:pt x="9074" y="831645"/>
                  </a:lnTo>
                  <a:lnTo>
                    <a:pt x="0" y="786638"/>
                  </a:lnTo>
                  <a:lnTo>
                    <a:pt x="0" y="115569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63028" y="3098304"/>
              <a:ext cx="836676" cy="545579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7524750" y="3137154"/>
              <a:ext cx="718185" cy="426720"/>
            </a:xfrm>
            <a:custGeom>
              <a:avLst/>
              <a:gdLst/>
              <a:ahLst/>
              <a:cxnLst/>
              <a:rect l="l" t="t" r="r" b="b"/>
              <a:pathLst>
                <a:path w="718184" h="426720">
                  <a:moveTo>
                    <a:pt x="0" y="71119"/>
                  </a:moveTo>
                  <a:lnTo>
                    <a:pt x="5593" y="43451"/>
                  </a:lnTo>
                  <a:lnTo>
                    <a:pt x="20843" y="20843"/>
                  </a:lnTo>
                  <a:lnTo>
                    <a:pt x="43451" y="5593"/>
                  </a:lnTo>
                  <a:lnTo>
                    <a:pt x="71120" y="0"/>
                  </a:lnTo>
                  <a:lnTo>
                    <a:pt x="646683" y="0"/>
                  </a:lnTo>
                  <a:lnTo>
                    <a:pt x="674352" y="5593"/>
                  </a:lnTo>
                  <a:lnTo>
                    <a:pt x="696960" y="20843"/>
                  </a:lnTo>
                  <a:lnTo>
                    <a:pt x="712210" y="43451"/>
                  </a:lnTo>
                  <a:lnTo>
                    <a:pt x="717803" y="71119"/>
                  </a:lnTo>
                  <a:lnTo>
                    <a:pt x="717803" y="355600"/>
                  </a:lnTo>
                  <a:lnTo>
                    <a:pt x="712210" y="383268"/>
                  </a:lnTo>
                  <a:lnTo>
                    <a:pt x="696960" y="405876"/>
                  </a:lnTo>
                  <a:lnTo>
                    <a:pt x="674352" y="421126"/>
                  </a:lnTo>
                  <a:lnTo>
                    <a:pt x="646683" y="426719"/>
                  </a:lnTo>
                  <a:lnTo>
                    <a:pt x="71120" y="426719"/>
                  </a:lnTo>
                  <a:lnTo>
                    <a:pt x="43451" y="421126"/>
                  </a:lnTo>
                  <a:lnTo>
                    <a:pt x="20843" y="405876"/>
                  </a:lnTo>
                  <a:lnTo>
                    <a:pt x="5593" y="383268"/>
                  </a:lnTo>
                  <a:lnTo>
                    <a:pt x="0" y="355600"/>
                  </a:lnTo>
                  <a:lnTo>
                    <a:pt x="0" y="71119"/>
                  </a:lnTo>
                  <a:close/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5519674" y="1057995"/>
            <a:ext cx="8318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262497" y="2388107"/>
            <a:ext cx="14160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II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993763" y="2884763"/>
            <a:ext cx="19939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III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815833" y="3656584"/>
            <a:ext cx="21336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IV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7218" y="1352295"/>
            <a:ext cx="3310402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Традиційна</a:t>
            </a:r>
            <a:r>
              <a:rPr sz="2400" b="1" spc="-70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2400" b="1" spc="-15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модель</a:t>
            </a:r>
            <a:endParaRPr sz="2400" b="1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43854" y="1352295"/>
            <a:ext cx="2485732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Відкритий</a:t>
            </a:r>
            <a:r>
              <a:rPr sz="2400" b="1" spc="-5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 </a:t>
            </a:r>
            <a:r>
              <a:rPr sz="2400" b="1" spc="-1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доступ</a:t>
            </a:r>
            <a:endParaRPr sz="2400" b="1">
              <a:solidFill>
                <a:schemeClr val="accent5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71472" y="434171"/>
            <a:ext cx="8143932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en-US" sz="4400" b="1" spc="-3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>Бізнес</a:t>
            </a:r>
            <a:r>
              <a:rPr lang="en-US" sz="4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> </a:t>
            </a:r>
            <a:r>
              <a:rPr lang="en-US" sz="4400" b="1" spc="-3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>моделі</a:t>
            </a:r>
            <a:r>
              <a:rPr lang="en-US" sz="4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> </a:t>
            </a:r>
            <a:r>
              <a:rPr lang="en-US" sz="4400" b="1" spc="-3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  <a:ea typeface="+mn-ea"/>
                <a:cs typeface="+mn-cs"/>
              </a:rPr>
              <a:t>журналів</a:t>
            </a:r>
            <a:endParaRPr lang="en-US" sz="4400" b="1" spc="-3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98042" y="1943100"/>
            <a:ext cx="257810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42875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latin typeface="Calibri"/>
                <a:cs typeface="Calibri"/>
              </a:rPr>
              <a:t>Автори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подають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статтю 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DD8320"/>
                </a:solidFill>
                <a:latin typeface="Calibri"/>
                <a:cs typeface="Calibri"/>
              </a:rPr>
              <a:t>Рецензія</a:t>
            </a:r>
            <a:r>
              <a:rPr sz="2000" dirty="0">
                <a:solidFill>
                  <a:srgbClr val="DD8320"/>
                </a:solidFill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прийом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статті 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Платять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читач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(бібліотеки)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74210" y="1943100"/>
            <a:ext cx="4294505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44450" algn="ctr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latin typeface="Calibri"/>
                <a:cs typeface="Calibri"/>
              </a:rPr>
              <a:t>Автори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подають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статтю,</a:t>
            </a:r>
            <a:endParaRPr sz="2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2000" spc="-10" dirty="0">
                <a:solidFill>
                  <a:srgbClr val="DD8320"/>
                </a:solidFill>
                <a:latin typeface="Calibri"/>
                <a:cs typeface="Calibri"/>
              </a:rPr>
              <a:t>Рецензія</a:t>
            </a:r>
            <a:r>
              <a:rPr sz="2000" dirty="0">
                <a:solidFill>
                  <a:srgbClr val="DD8320"/>
                </a:solidFill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прийом</a:t>
            </a:r>
            <a:r>
              <a:rPr sz="2000" spc="-5" dirty="0">
                <a:latin typeface="Calibri"/>
                <a:cs typeface="Calibri"/>
              </a:rPr>
              <a:t> статті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 </a:t>
            </a:r>
            <a:r>
              <a:rPr sz="2000" spc="-5" dirty="0">
                <a:latin typeface="Calibri"/>
                <a:cs typeface="Calibri"/>
              </a:rPr>
              <a:t>оплата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авторами </a:t>
            </a:r>
            <a:r>
              <a:rPr sz="2000" spc="-39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Читачі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безкоштовний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доступ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5629" y="3073235"/>
            <a:ext cx="6968490" cy="3745897"/>
          </a:xfrm>
          <a:prstGeom prst="rect">
            <a:avLst/>
          </a:prstGeom>
        </p:spPr>
        <p:txBody>
          <a:bodyPr vert="horz" wrap="square" lIns="0" tIns="72390" rIns="0" bIns="0" rtlCol="0">
            <a:spAutoFit/>
          </a:bodyPr>
          <a:lstStyle/>
          <a:p>
            <a:pPr marR="508000" algn="ctr">
              <a:lnSpc>
                <a:spcPct val="100000"/>
              </a:lnSpc>
              <a:spcBef>
                <a:spcPts val="570"/>
              </a:spcBef>
            </a:pPr>
            <a:r>
              <a:rPr sz="2400" b="1" spc="-5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Гібридна</a:t>
            </a:r>
            <a:endParaRPr sz="2400" b="1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00000"/>
              </a:lnSpc>
              <a:spcBef>
                <a:spcPts val="475"/>
              </a:spcBef>
            </a:pPr>
            <a:r>
              <a:rPr sz="2000" spc="-5" dirty="0">
                <a:latin typeface="Calibri"/>
                <a:cs typeface="Calibri"/>
              </a:rPr>
              <a:t>Автори</a:t>
            </a:r>
            <a:r>
              <a:rPr sz="2000" spc="-15" dirty="0">
                <a:latin typeface="Calibri"/>
                <a:cs typeface="Calibri"/>
              </a:rPr>
              <a:t> подають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статтю</a:t>
            </a:r>
            <a:endParaRPr sz="2000">
              <a:latin typeface="Calibri"/>
              <a:cs typeface="Calibri"/>
            </a:endParaRPr>
          </a:p>
          <a:p>
            <a:pPr marL="635" algn="ctr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DD8320"/>
                </a:solidFill>
                <a:latin typeface="Calibri"/>
                <a:cs typeface="Calibri"/>
              </a:rPr>
              <a:t>Рецензія</a:t>
            </a:r>
            <a:r>
              <a:rPr sz="2000" spc="-5" dirty="0">
                <a:solidFill>
                  <a:srgbClr val="DD8320"/>
                </a:solidFill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прийом</a:t>
            </a:r>
            <a:r>
              <a:rPr sz="2000" spc="-10" dirty="0">
                <a:latin typeface="Calibri"/>
                <a:cs typeface="Calibri"/>
              </a:rPr>
              <a:t> статті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000" spc="-10" dirty="0">
                <a:latin typeface="Calibri"/>
                <a:cs typeface="Calibri"/>
              </a:rPr>
              <a:t>Автори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вирішують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як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буде</a:t>
            </a:r>
            <a:r>
              <a:rPr sz="2000" spc="-10" dirty="0">
                <a:latin typeface="Calibri"/>
                <a:cs typeface="Calibri"/>
              </a:rPr>
              <a:t> розповсюджуватися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стаття</a:t>
            </a:r>
            <a:endParaRPr sz="2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традиційна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модель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безкоштовно,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якщо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відкритий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доступ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-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оплачують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50">
              <a:latin typeface="Calibri"/>
              <a:cs typeface="Calibri"/>
            </a:endParaRPr>
          </a:p>
          <a:p>
            <a:pPr marL="1596390" marR="1003935" algn="ctr">
              <a:lnSpc>
                <a:spcPct val="100000"/>
              </a:lnSpc>
              <a:spcBef>
                <a:spcPts val="5"/>
              </a:spcBef>
            </a:pPr>
            <a:r>
              <a:rPr sz="1800" b="1" spc="-5" dirty="0">
                <a:solidFill>
                  <a:srgbClr val="FF0000"/>
                </a:solidFill>
                <a:latin typeface="Calibri"/>
                <a:cs typeface="Calibri"/>
              </a:rPr>
              <a:t>ХИЖАЦЬКА</a:t>
            </a:r>
            <a:r>
              <a:rPr sz="1800" b="1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Calibri"/>
                <a:cs typeface="Calibri"/>
              </a:rPr>
              <a:t>(її</a:t>
            </a:r>
            <a:r>
              <a:rPr sz="1800" b="1" spc="1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FF0000"/>
                </a:solidFill>
                <a:latin typeface="Calibri"/>
                <a:cs typeface="Calibri"/>
              </a:rPr>
              <a:t>не</a:t>
            </a:r>
            <a:r>
              <a:rPr sz="1800" b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Calibri"/>
                <a:cs typeface="Calibri"/>
              </a:rPr>
              <a:t>має бути!!!</a:t>
            </a:r>
            <a:r>
              <a:rPr sz="1800" b="1" spc="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Calibri"/>
                <a:cs typeface="Calibri"/>
              </a:rPr>
              <a:t>Остерігайтеся</a:t>
            </a:r>
            <a:r>
              <a:rPr sz="1800" b="1" spc="-5">
                <a:solidFill>
                  <a:srgbClr val="FF0000"/>
                </a:solidFill>
                <a:latin typeface="Calibri"/>
                <a:cs typeface="Calibri"/>
              </a:rPr>
              <a:t>!!) </a:t>
            </a:r>
            <a:endParaRPr lang="uk-UA" sz="1800" b="1" spc="-5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pPr marL="1596390" marR="1003935" algn="ctr">
              <a:lnSpc>
                <a:spcPct val="100000"/>
              </a:lnSpc>
              <a:spcBef>
                <a:spcPts val="5"/>
              </a:spcBef>
            </a:pPr>
            <a:r>
              <a:rPr sz="2000" b="1" spc="-395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(«утром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деньги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 вечером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стулья»</a:t>
            </a:r>
            <a:endParaRPr sz="2000">
              <a:latin typeface="Calibri"/>
              <a:cs typeface="Calibri"/>
            </a:endParaRPr>
          </a:p>
          <a:p>
            <a:pPr marL="582930" algn="ctr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ми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все друкуємо</a:t>
            </a:r>
            <a:r>
              <a:rPr sz="2000" dirty="0">
                <a:latin typeface="Calibri"/>
                <a:cs typeface="Calibri"/>
              </a:rPr>
              <a:t> або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без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рецензії</a:t>
            </a:r>
            <a:r>
              <a:rPr sz="2000" dirty="0">
                <a:latin typeface="Calibri"/>
                <a:cs typeface="Calibri"/>
              </a:rPr>
              <a:t> або з </a:t>
            </a:r>
            <a:r>
              <a:rPr sz="2000" spc="-5" dirty="0">
                <a:latin typeface="Calibri"/>
                <a:cs typeface="Calibri"/>
              </a:rPr>
              <a:t>тією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що</a:t>
            </a:r>
            <a:r>
              <a:rPr sz="2000" dirty="0">
                <a:latin typeface="Calibri"/>
                <a:cs typeface="Calibri"/>
              </a:rPr>
              <a:t> ви </a:t>
            </a:r>
            <a:r>
              <a:rPr sz="2000" spc="-5" dirty="0">
                <a:latin typeface="Calibri"/>
                <a:cs typeface="Calibri"/>
              </a:rPr>
              <a:t>надішлете)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07450" y="1483359"/>
            <a:ext cx="856718" cy="609479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214422"/>
            <a:ext cx="8286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наявність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рецензування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міжнародний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склад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редколегії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наявність анотації англійською мовою та інших необхідних даних для аналізу цитування (назви статті, прізвища авторів латиницею, </a:t>
            </a:r>
            <a:r>
              <a:rPr lang="uk-UA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афіляції</a:t>
            </a:r>
            <a:r>
              <a:rPr lang="uk-UA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ключових слів)</a:t>
            </a:r>
          </a:p>
          <a:p>
            <a:pPr>
              <a:buFont typeface="Wingdings" pitchFamily="2" charset="2"/>
              <a:buChar char="Ø"/>
            </a:pPr>
            <a:r>
              <a:rPr lang="uk-UA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регулярний вихід видання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наявність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References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зі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смисловим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англомовним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перекладом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назви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статей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транслітерацією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латиницею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решти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заява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про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дотримання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етичних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норм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285728"/>
            <a:ext cx="79608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cap="all" spc="-300" dirty="0" smtClean="0">
                <a:solidFill>
                  <a:schemeClr val="accent3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Критерії якісного журналу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ои документы\Рабочий стол\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8897031" cy="52302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0"/>
            <a:ext cx="8286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cap="all" spc="-300" dirty="0" smtClean="0">
                <a:solidFill>
                  <a:schemeClr val="accent3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Open Science in Ukraine </a:t>
            </a:r>
            <a:endParaRPr lang="uk-UA" sz="4400" b="1" cap="all" spc="-300" dirty="0" smtClean="0">
              <a:solidFill>
                <a:schemeClr val="accent3">
                  <a:lumMod val="5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Bookman Old Style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Мои документы\рамки для презентаций\титульный слай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uk-UA" dirty="0" smtClean="0"/>
          </a:p>
          <a:p>
            <a:pPr algn="ctr"/>
            <a:r>
              <a:rPr lang="ru-RU" sz="4000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 </a:t>
            </a:r>
            <a:endParaRPr lang="uk-UA" sz="4000" dirty="0">
              <a:solidFill>
                <a:srgbClr val="00800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500570"/>
            <a:ext cx="3456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Л. А. </a:t>
            </a:r>
            <a:r>
              <a:rPr lang="uk-UA" b="1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Криштафович</a:t>
            </a:r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uk-UA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Гол. бібліограф НТБ ВНТУ</a:t>
            </a:r>
            <a:endParaRPr lang="uk-UA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214290"/>
            <a:ext cx="8358246" cy="35719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 </a:t>
            </a:r>
            <a:r>
              <a:rPr lang="uk-UA" sz="8800" b="1" dirty="0" smtClean="0">
                <a:solidFill>
                  <a:srgbClr val="008000"/>
                </a:solidFill>
                <a:latin typeface="Bookman Old Style" pitchFamily="18" charset="0"/>
                <a:cs typeface="Arial" pitchFamily="34" charset="0"/>
              </a:rPr>
              <a:t>Дякую за увагу!</a:t>
            </a:r>
            <a:endParaRPr lang="en-US" sz="8800" b="1" dirty="0" smtClean="0">
              <a:solidFill>
                <a:srgbClr val="00800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2844" y="928670"/>
            <a:ext cx="8858312" cy="1928826"/>
          </a:xfrm>
          <a:prstGeom prst="roundRect">
            <a:avLst/>
          </a:prstGeom>
          <a:solidFill>
            <a:srgbClr val="EBEBDD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rgbClr val="003300"/>
                </a:solidFill>
              </a:rPr>
              <a:t>…</a:t>
            </a:r>
            <a:r>
              <a:rPr lang="uk-UA" sz="2400" i="1" dirty="0" smtClean="0">
                <a:solidFill>
                  <a:srgbClr val="003300"/>
                </a:solidFill>
              </a:rPr>
              <a:t>Це галузь наукознавства, </a:t>
            </a:r>
          </a:p>
          <a:p>
            <a:r>
              <a:rPr lang="uk-UA" sz="2400" i="1" dirty="0" smtClean="0">
                <a:solidFill>
                  <a:srgbClr val="003300"/>
                </a:solidFill>
              </a:rPr>
              <a:t>що займається статистичним дослідженням структури і динаміки потоків інформації, зокрема кількістю наукових статей, опублікованих у певний період часу, цитування тощо. </a:t>
            </a:r>
            <a:endParaRPr lang="uk-UA" sz="2400" i="1" dirty="0" smtClean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0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spc="6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НАУКОМЕТРІЯ</a:t>
            </a:r>
            <a:endParaRPr lang="uk-UA" sz="4800" b="1" spc="600" dirty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928934"/>
            <a:ext cx="90011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000" b="1" spc="6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ПРИЧИНИ ПОЯВИ НАУКОМЕТРІЇ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6000768"/>
            <a:ext cx="4500594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ХХ ст. –  поява Інтернету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4929198"/>
            <a:ext cx="7286676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ХХ ст. – надзвичайно зросло фінансування науки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3571876"/>
            <a:ext cx="8786874" cy="8572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ХХ ст. – число науковців надзвичайно зросло. Потрібні додаткові формалізовані критерії оцінки наукової діяльності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001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spc="6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НАУКОМЕТРИЧНІ БАЗИ ДАНИХ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44" y="3143248"/>
            <a:ext cx="4071966" cy="31432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32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Досліждення</a:t>
            </a:r>
            <a:r>
              <a:rPr lang="uk-UA" sz="3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публікаційної активності та </a:t>
            </a:r>
            <a:r>
              <a:rPr lang="uk-UA" sz="32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цитованості</a:t>
            </a:r>
            <a:r>
              <a:rPr lang="uk-UA" sz="3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авторів наукових праць</a:t>
            </a:r>
            <a:endParaRPr lang="uk-UA" sz="32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57686" y="3571876"/>
            <a:ext cx="4572032" cy="314327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Це пошукова система, яка формує статистику, що характеризує стан і динаміку показників актуальності, активності та індексів впливу діяльності окремих вчених і дослідницьких організацій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10" y="1643050"/>
            <a:ext cx="7858180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2800" b="1" spc="6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Завдання </a:t>
            </a:r>
            <a:r>
              <a:rPr lang="uk-UA" sz="2800" b="1" spc="6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наукометричних</a:t>
            </a:r>
            <a:r>
              <a:rPr lang="uk-UA" sz="2800" b="1" spc="6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баз даних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500298" y="2643182"/>
            <a:ext cx="285752" cy="500066"/>
          </a:xfrm>
          <a:prstGeom prst="downArrow">
            <a:avLst/>
          </a:prstGeom>
          <a:solidFill>
            <a:srgbClr val="8000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80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286512" y="2643182"/>
            <a:ext cx="214314" cy="928694"/>
          </a:xfrm>
          <a:prstGeom prst="downArrow">
            <a:avLst/>
          </a:prstGeom>
          <a:solidFill>
            <a:srgbClr val="8000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8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85784" y="142852"/>
            <a:ext cx="96441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200" b="1" spc="-15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НАУКОМЕТРИЧНІ БАЗИ ДАНИХ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1000108"/>
            <a:ext cx="5286444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Реферативні або </a:t>
            </a:r>
            <a:r>
              <a:rPr lang="uk-UA" sz="24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повтотекстові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71770" y="1643050"/>
            <a:ext cx="6072230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Мультидисциплінарні</a:t>
            </a:r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або спеціалізовані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2285992"/>
            <a:ext cx="5348390" cy="42862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За передплатою або безкоштовні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00332" y="2928934"/>
            <a:ext cx="6143668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Міжнародні або регіональні</a:t>
            </a:r>
            <a:endParaRPr lang="uk-UA" sz="24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3571876"/>
            <a:ext cx="54409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000" b="1" spc="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БАЗИ ВІДРІЗНЯЮТСЯ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2844" y="4143380"/>
            <a:ext cx="3000396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Глибиною і шириною архіву</a:t>
            </a:r>
            <a:endParaRPr lang="uk-UA" sz="20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6248" y="6000768"/>
            <a:ext cx="4714908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Індексацією журналів (повна або вибіркова індексація окремих статей</a:t>
            </a:r>
            <a:endParaRPr lang="uk-UA" sz="20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5984" y="4929198"/>
            <a:ext cx="4500594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0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Принципом відбору (основне – наявність процедури виключення журналу)</a:t>
            </a:r>
            <a:endParaRPr lang="uk-UA" sz="2000" dirty="0">
              <a:solidFill>
                <a:srgbClr val="00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873592166"/>
              </p:ext>
            </p:extLst>
          </p:nvPr>
        </p:nvGraphicFramePr>
        <p:xfrm>
          <a:off x="428596" y="0"/>
          <a:ext cx="8429684" cy="4357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0" y="5214950"/>
            <a:ext cx="2928926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WEB OF SCIENCE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86644" y="5143512"/>
            <a:ext cx="1714512" cy="5000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SCOPUS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357694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300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Найавторитетніш</a:t>
            </a:r>
            <a:r>
              <a:rPr lang="uk-UA" sz="2400" b="1" spc="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</a:t>
            </a:r>
            <a:r>
              <a:rPr lang="ru-RU" sz="2200" b="1" spc="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(</a:t>
            </a:r>
            <a:r>
              <a:rPr lang="ru-RU" sz="22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індекси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2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визнаються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в </a:t>
            </a:r>
            <a:r>
              <a:rPr lang="ru-RU" sz="22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усьому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200" b="1" dirty="0" err="1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світі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) </a:t>
            </a:r>
            <a:endParaRPr lang="uk-UA" sz="2200" b="1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71802" y="5214950"/>
            <a:ext cx="3786214" cy="15001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реферативні</a:t>
            </a:r>
          </a:p>
          <a:p>
            <a:pPr lvl="0" algn="ctr"/>
            <a:r>
              <a:rPr lang="uk-UA" sz="2400" b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мультидисциплінарні</a:t>
            </a:r>
            <a:endParaRPr lang="uk-UA" sz="2400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0"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за передплатою</a:t>
            </a:r>
          </a:p>
          <a:p>
            <a:pPr lvl="0"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міжнародні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Прямая со стрелкой 14"/>
          <p:cNvCxnSpPr>
            <a:endCxn id="13" idx="1"/>
          </p:cNvCxnSpPr>
          <p:nvPr/>
        </p:nvCxnSpPr>
        <p:spPr>
          <a:xfrm>
            <a:off x="1285852" y="5715017"/>
            <a:ext cx="1785950" cy="25002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0" idx="2"/>
            <a:endCxn id="13" idx="3"/>
          </p:cNvCxnSpPr>
          <p:nvPr/>
        </p:nvCxnSpPr>
        <p:spPr>
          <a:xfrm rot="5400000">
            <a:off x="7340229" y="5161365"/>
            <a:ext cx="321459" cy="128588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Мои документы\Рабочий стол\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00108"/>
            <a:ext cx="7929618" cy="462101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142852"/>
            <a:ext cx="69669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b="1" spc="6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WEB OF SCIENCE</a:t>
            </a:r>
            <a:endParaRPr lang="ru-RU" sz="4800" b="1" spc="600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2786058"/>
            <a:ext cx="1500198" cy="2143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5214950"/>
            <a:ext cx="8643998" cy="164305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uk-UA" sz="2000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кладається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з понад 33 000 журналів і понад 4500 сайтів. Стовідсотково індексуються автори, місце виконання роботи, цитування.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Глибина архіву досягає 1900 року.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371475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Платформа складається з кількох баз даних</a:t>
            </a:r>
            <a:endParaRPr lang="en-US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 головній – 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Web of Science Core Collection 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cxnSp>
        <p:nvCxnSpPr>
          <p:cNvPr id="8" name="Прямая со стрелкой 7"/>
          <p:cNvCxnSpPr>
            <a:stCxn id="7" idx="1"/>
          </p:cNvCxnSpPr>
          <p:nvPr/>
        </p:nvCxnSpPr>
        <p:spPr>
          <a:xfrm rot="10800000">
            <a:off x="3357554" y="3071810"/>
            <a:ext cx="1000132" cy="1381606"/>
          </a:xfrm>
          <a:prstGeom prst="straightConnector1">
            <a:avLst/>
          </a:prstGeom>
          <a:ln w="38100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Рабочий стол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85794"/>
            <a:ext cx="9143999" cy="58496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0"/>
            <a:ext cx="69669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spc="6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WEB OF SCIENCE</a:t>
            </a:r>
            <a:endParaRPr lang="ru-RU" sz="4800" b="1" spc="600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357430"/>
            <a:ext cx="6786610" cy="385765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857224" y="4143380"/>
            <a:ext cx="331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Інформація про публікацію</a:t>
            </a:r>
            <a:endParaRPr lang="uk-UA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768" y="4786322"/>
            <a:ext cx="1857388" cy="928694"/>
          </a:xfrm>
          <a:prstGeom prst="rect">
            <a:avLst/>
          </a:prstGeom>
          <a:noFill/>
          <a:ln w="38100">
            <a:solidFill>
              <a:srgbClr val="405E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4357686" y="3214686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Інформація про матеріали,  які цитують статтю</a:t>
            </a:r>
            <a:endParaRPr lang="uk-UA" b="1" dirty="0">
              <a:solidFill>
                <a:srgbClr val="0070C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6643702" y="5429264"/>
            <a:ext cx="642942" cy="285752"/>
          </a:xfrm>
          <a:prstGeom prst="straightConnector1">
            <a:avLst/>
          </a:prstGeom>
          <a:ln w="38100">
            <a:solidFill>
              <a:srgbClr val="405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143768" y="2428868"/>
            <a:ext cx="1857388" cy="207170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4652962" y="5367350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3300"/>
                </a:solidFill>
              </a:rPr>
              <a:t>Інформація про матеріали, на які посилається автор</a:t>
            </a:r>
            <a:endParaRPr lang="uk-UA" b="1" dirty="0">
              <a:solidFill>
                <a:srgbClr val="00330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V="1">
            <a:off x="6215074" y="3357562"/>
            <a:ext cx="928694" cy="35719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6441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spc="-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WOS CC</a:t>
            </a:r>
            <a:endParaRPr lang="uk-UA" sz="5400" b="1" spc="-300" dirty="0" smtClean="0">
              <a:solidFill>
                <a:schemeClr val="accent3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2867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dirty="0" smtClean="0"/>
              <a:t> 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Science Citation Index Expanded (</a:t>
            </a: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природничі та технічні науки)</a:t>
            </a:r>
          </a:p>
          <a:p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Охоплює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8 300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головних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журналів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зі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150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наукових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дисциплін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2000" b="1" dirty="0" smtClean="0">
                <a:latin typeface="Arial" pitchFamily="34" charset="0"/>
                <a:cs typeface="Arial" pitchFamily="34" charset="0"/>
              </a:rPr>
              <a:t>Social Sciences Citation Index (суспільні науки) </a:t>
            </a:r>
            <a:endParaRPr lang="uk-UA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Охоплює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3200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журналів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і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містить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8.5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млн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записів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Arts &amp; Humanities Citation Index (A&amp;HCI, </a:t>
            </a: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мистецтво та гуманітарні науки)</a:t>
            </a:r>
          </a:p>
          <a:p>
            <a:r>
              <a:rPr lang="uk-UA" sz="2000" i="1" dirty="0" smtClean="0">
                <a:latin typeface="Arial" pitchFamily="34" charset="0"/>
                <a:cs typeface="Arial" pitchFamily="34" charset="0"/>
              </a:rPr>
              <a:t>      Охоплює 1843 наукових видання і містить понад 4.5 </a:t>
            </a:r>
            <a:r>
              <a:rPr lang="uk-UA" sz="2000" i="1" dirty="0" err="1" smtClean="0">
                <a:latin typeface="Arial" pitchFamily="34" charset="0"/>
                <a:cs typeface="Arial" pitchFamily="34" charset="0"/>
              </a:rPr>
              <a:t>млн</a:t>
            </a:r>
            <a:r>
              <a:rPr lang="uk-UA" sz="2000" i="1" dirty="0" smtClean="0">
                <a:latin typeface="Arial" pitchFamily="34" charset="0"/>
                <a:cs typeface="Arial" pitchFamily="34" charset="0"/>
              </a:rPr>
              <a:t> записів</a:t>
            </a:r>
          </a:p>
          <a:p>
            <a:pPr lvl="1">
              <a:buFont typeface="Wingdings" pitchFamily="2" charset="2"/>
              <a:buChar char="Ø"/>
            </a:pP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Emerging Sources Citation Index (</a:t>
            </a: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індекс цитування нових джерел, «Інкубатор – видання в випробувальним терміном»)</a:t>
            </a:r>
          </a:p>
          <a:p>
            <a:pPr lvl="1"/>
            <a:r>
              <a:rPr lang="uk-UA" sz="2000" i="1" dirty="0" smtClean="0">
                <a:latin typeface="Arial" pitchFamily="34" charset="0"/>
                <a:cs typeface="Arial" pitchFamily="34" charset="0"/>
              </a:rPr>
              <a:t>Охоплює понад 6500 рецензованих журналів, в яких більше 30%  публікацій належать до гуманітарних дисциплін</a:t>
            </a:r>
            <a:endParaRPr lang="uk-UA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Conference Proceedings Citation Index- Science (1990 – </a:t>
            </a: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по теперішній час)</a:t>
            </a:r>
          </a:p>
          <a:p>
            <a:pPr lvl="1">
              <a:buFont typeface="Wingdings" pitchFamily="2" charset="2"/>
              <a:buChar char="Ø"/>
            </a:pP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Conference Proceedings Citation Index- Social Science &amp; Humanities (1990 – </a:t>
            </a: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теперішній час) </a:t>
            </a:r>
          </a:p>
          <a:p>
            <a:pPr>
              <a:buFont typeface="Wingdings" pitchFamily="2" charset="2"/>
              <a:buChar char="Ø"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Book Citation Index– Science (2005 – </a:t>
            </a: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по теперішній час)</a:t>
            </a:r>
          </a:p>
          <a:p>
            <a:pPr lvl="1">
              <a:buFont typeface="Wingdings" pitchFamily="2" charset="2"/>
              <a:buChar char="Ø"/>
            </a:pPr>
            <a:r>
              <a:rPr lang="uk-UA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Book Citation Index– Social Sciences &amp; Humanities (2005 – </a:t>
            </a:r>
            <a:r>
              <a:rPr lang="uk-U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 теперішній час)</a:t>
            </a:r>
          </a:p>
          <a:p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357166"/>
            <a:ext cx="5296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spc="300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ІНДЕКСИ ЦИТУВАННЯ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669</TotalTime>
  <Words>1421</Words>
  <Application>Microsoft Office PowerPoint</Application>
  <PresentationFormat>Экран (4:3)</PresentationFormat>
  <Paragraphs>275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Індекс Гірша (h-index) J. E. Hirsch</vt:lpstr>
      <vt:lpstr>Impact Factor:</vt:lpstr>
      <vt:lpstr>Слайд 21</vt:lpstr>
      <vt:lpstr>Слайд 22</vt:lpstr>
      <vt:lpstr>Квартилі журналів</vt:lpstr>
      <vt:lpstr>Бізнес моделі журналів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92</cp:revision>
  <dcterms:created xsi:type="dcterms:W3CDTF">2021-03-10T07:13:34Z</dcterms:created>
  <dcterms:modified xsi:type="dcterms:W3CDTF">2021-03-11T08:12:02Z</dcterms:modified>
</cp:coreProperties>
</file>