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7" r:id="rId2"/>
    <p:sldId id="274" r:id="rId3"/>
    <p:sldId id="257" r:id="rId4"/>
    <p:sldId id="258" r:id="rId5"/>
    <p:sldId id="259" r:id="rId6"/>
    <p:sldId id="260" r:id="rId7"/>
    <p:sldId id="262" r:id="rId8"/>
    <p:sldId id="263" r:id="rId9"/>
    <p:sldId id="261" r:id="rId10"/>
    <p:sldId id="264" r:id="rId11"/>
    <p:sldId id="268" r:id="rId12"/>
    <p:sldId id="265" r:id="rId13"/>
    <p:sldId id="266" r:id="rId14"/>
    <p:sldId id="267" r:id="rId15"/>
    <p:sldId id="269" r:id="rId16"/>
    <p:sldId id="270" r:id="rId17"/>
    <p:sldId id="271" r:id="rId18"/>
    <p:sldId id="272" r:id="rId19"/>
    <p:sldId id="276" r:id="rId20"/>
    <p:sldId id="27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0000"/>
    <a:srgbClr val="B00000"/>
    <a:srgbClr val="502800"/>
    <a:srgbClr val="663300"/>
    <a:srgbClr val="3F702E"/>
    <a:srgbClr val="56983E"/>
    <a:srgbClr val="3B893D"/>
    <a:srgbClr val="E3DE00"/>
    <a:srgbClr val="E0E44E"/>
    <a:srgbClr val="F1F9F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0" autoAdjust="0"/>
    <p:restoredTop sz="94609" autoAdjust="0"/>
  </p:normalViewPr>
  <p:slideViewPr>
    <p:cSldViewPr>
      <p:cViewPr>
        <p:scale>
          <a:sx n="75" d="100"/>
          <a:sy n="75" d="100"/>
        </p:scale>
        <p:origin x="-1038" y="-624"/>
      </p:cViewPr>
      <p:guideLst>
        <p:guide orient="horz" pos="2160"/>
        <p:guide pos="2880"/>
      </p:guideLst>
    </p:cSldViewPr>
  </p:slideViewPr>
  <p:outlineViewPr>
    <p:cViewPr>
      <p:scale>
        <a:sx n="33" d="100"/>
        <a:sy n="33" d="100"/>
      </p:scale>
      <p:origin x="53"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37534B-4270-44B3-BC08-87840A998570}" type="datetimeFigureOut">
              <a:rPr lang="ru-RU" smtClean="0"/>
              <a:pPr/>
              <a:t>15.03.2016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36D878-02C7-49A5-9FC1-C3D61AC09681}" type="slidenum">
              <a:rPr lang="ru-RU" smtClean="0"/>
              <a:pPr/>
              <a:t>‹#›</a:t>
            </a:fld>
            <a:endParaRPr lang="ru-RU"/>
          </a:p>
        </p:txBody>
      </p:sp>
    </p:spTree>
    <p:extLst>
      <p:ext uri="{BB962C8B-B14F-4D97-AF65-F5344CB8AC3E}">
        <p14:creationId xmlns="" xmlns:p14="http://schemas.microsoft.com/office/powerpoint/2010/main" val="4082369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036D878-02C7-49A5-9FC1-C3D61AC09681}" type="slidenum">
              <a:rPr lang="ru-RU" smtClean="0"/>
              <a:pPr/>
              <a:t>17</a:t>
            </a:fld>
            <a:endParaRPr lang="ru-RU"/>
          </a:p>
        </p:txBody>
      </p:sp>
    </p:spTree>
    <p:extLst>
      <p:ext uri="{BB962C8B-B14F-4D97-AF65-F5344CB8AC3E}">
        <p14:creationId xmlns="" xmlns:p14="http://schemas.microsoft.com/office/powerpoint/2010/main" val="4112670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15.03.2016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Пользователь\Desktop\220px-Open_Access_PLoS.svg.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79512" y="620688"/>
            <a:ext cx="8712968" cy="5832648"/>
          </a:xfrm>
          <a:prstGeom prst="rect">
            <a:avLst/>
          </a:prstGeom>
          <a:solidFill>
            <a:schemeClr val="bg1">
              <a:alpha val="83000"/>
            </a:schemeClr>
          </a:solidFill>
        </p:spPr>
      </p:pic>
      <p:sp>
        <p:nvSpPr>
          <p:cNvPr id="2" name="Заголовок 1"/>
          <p:cNvSpPr>
            <a:spLocks noGrp="1"/>
          </p:cNvSpPr>
          <p:nvPr>
            <p:ph type="title"/>
          </p:nvPr>
        </p:nvSpPr>
        <p:spPr>
          <a:xfrm>
            <a:off x="0" y="0"/>
            <a:ext cx="9144000" cy="6858000"/>
          </a:xfrm>
          <a:blipFill>
            <a:blip r:embed="rId3"/>
            <a:tile tx="0" ty="0" sx="100000" sy="100000" flip="none" algn="tl"/>
          </a:blipFill>
          <a:ln w="76200">
            <a:solidFill>
              <a:srgbClr val="E0E44E"/>
            </a:solidFill>
          </a:ln>
        </p:spPr>
        <p:txBody>
          <a:bodyPr>
            <a:normAutofit fontScale="90000"/>
          </a:bodyPr>
          <a:lstStyle/>
          <a:p>
            <a:pPr algn="l"/>
            <a:r>
              <a:rPr lang="en-US" sz="5400" dirty="0" smtClean="0">
                <a:solidFill>
                  <a:srgbClr val="C00000"/>
                </a:solidFill>
                <a:latin typeface="Arial Black" panose="020B0A04020102020204" pitchFamily="34" charset="0"/>
              </a:rPr>
              <a:t/>
            </a:r>
            <a:br>
              <a:rPr lang="en-US" sz="5400" dirty="0" smtClean="0">
                <a:solidFill>
                  <a:srgbClr val="C00000"/>
                </a:solidFill>
                <a:latin typeface="Arial Black" panose="020B0A04020102020204" pitchFamily="34" charset="0"/>
              </a:rPr>
            </a:br>
            <a:r>
              <a:rPr lang="ru-RU" sz="6000" b="1" dirty="0" err="1" smtClean="0">
                <a:solidFill>
                  <a:srgbClr val="C00000"/>
                </a:solidFill>
                <a:latin typeface="Arial" pitchFamily="34" charset="0"/>
                <a:cs typeface="Arial" pitchFamily="34" charset="0"/>
              </a:rPr>
              <a:t>Репозитар</a:t>
            </a:r>
            <a:r>
              <a:rPr lang="uk-UA" sz="6000" b="1" dirty="0" err="1" smtClean="0">
                <a:solidFill>
                  <a:srgbClr val="C00000"/>
                </a:solidFill>
                <a:latin typeface="Arial" pitchFamily="34" charset="0"/>
                <a:cs typeface="Arial" pitchFamily="34" charset="0"/>
              </a:rPr>
              <a:t>ій</a:t>
            </a:r>
            <a:r>
              <a:rPr lang="uk-UA" sz="6000" b="1" dirty="0" smtClean="0">
                <a:solidFill>
                  <a:srgbClr val="C00000"/>
                </a:solidFill>
                <a:latin typeface="Arial" pitchFamily="34" charset="0"/>
                <a:cs typeface="Arial" pitchFamily="34" charset="0"/>
              </a:rPr>
              <a:t> ВНТУ</a:t>
            </a:r>
            <a:r>
              <a:rPr lang="uk-UA" sz="4800" dirty="0">
                <a:solidFill>
                  <a:srgbClr val="782112"/>
                </a:solidFill>
                <a:latin typeface="Arial Black" panose="020B0A04020102020204" pitchFamily="34" charset="0"/>
              </a:rPr>
              <a:t/>
            </a:r>
            <a:br>
              <a:rPr lang="uk-UA" sz="4800" dirty="0">
                <a:solidFill>
                  <a:srgbClr val="782112"/>
                </a:solidFill>
                <a:latin typeface="Arial Black" panose="020B0A04020102020204" pitchFamily="34" charset="0"/>
              </a:rPr>
            </a:br>
            <a:r>
              <a:rPr lang="en-US" sz="4800" dirty="0" smtClean="0">
                <a:solidFill>
                  <a:srgbClr val="782112"/>
                </a:solidFill>
                <a:latin typeface="Arial Black" panose="020B0A04020102020204" pitchFamily="34" charset="0"/>
              </a:rPr>
              <a:t/>
            </a:r>
            <a:br>
              <a:rPr lang="en-US" sz="4800" dirty="0" smtClean="0">
                <a:solidFill>
                  <a:srgbClr val="782112"/>
                </a:solidFill>
                <a:latin typeface="Arial Black" panose="020B0A04020102020204" pitchFamily="34" charset="0"/>
              </a:rPr>
            </a:br>
            <a:r>
              <a:rPr lang="en-US" dirty="0" smtClean="0">
                <a:solidFill>
                  <a:srgbClr val="316A14"/>
                </a:solidFill>
                <a:latin typeface="Arial Black" panose="020B0A04020102020204" pitchFamily="34" charset="0"/>
              </a:rPr>
              <a:t/>
            </a:r>
            <a:br>
              <a:rPr lang="en-US" dirty="0" smtClean="0">
                <a:solidFill>
                  <a:srgbClr val="316A14"/>
                </a:solidFill>
                <a:latin typeface="Arial Black" panose="020B0A04020102020204" pitchFamily="34" charset="0"/>
              </a:rPr>
            </a:br>
            <a:r>
              <a:rPr lang="uk-UA" sz="5300" b="1" dirty="0" smtClean="0">
                <a:solidFill>
                  <a:srgbClr val="316A14"/>
                </a:solidFill>
                <a:latin typeface="Arial" pitchFamily="34" charset="0"/>
                <a:cs typeface="Arial" pitchFamily="34" charset="0"/>
              </a:rPr>
              <a:t>переваги</a:t>
            </a:r>
            <a:r>
              <a:rPr lang="uk-UA" sz="5300" dirty="0" smtClean="0">
                <a:solidFill>
                  <a:srgbClr val="316A14"/>
                </a:solidFill>
                <a:latin typeface="Arial" pitchFamily="34" charset="0"/>
                <a:cs typeface="Arial" pitchFamily="34" charset="0"/>
              </a:rPr>
              <a:t> </a:t>
            </a:r>
            <a:r>
              <a:rPr lang="uk-UA" sz="5300" b="1" dirty="0" smtClean="0">
                <a:solidFill>
                  <a:srgbClr val="316A14"/>
                </a:solidFill>
                <a:latin typeface="Arial" pitchFamily="34" charset="0"/>
                <a:ea typeface="Verdana" pitchFamily="34" charset="0"/>
                <a:cs typeface="Arial" pitchFamily="34" charset="0"/>
              </a:rPr>
              <a:t>для </a:t>
            </a:r>
            <a:r>
              <a:rPr lang="uk-UA" sz="5300" b="1" dirty="0">
                <a:solidFill>
                  <a:srgbClr val="316A14"/>
                </a:solidFill>
                <a:latin typeface="Arial" pitchFamily="34" charset="0"/>
                <a:ea typeface="Verdana" pitchFamily="34" charset="0"/>
                <a:cs typeface="Arial" pitchFamily="34" charset="0"/>
              </a:rPr>
              <a:t>кожного </a:t>
            </a:r>
            <a:r>
              <a:rPr lang="uk-UA" sz="5300" b="1" dirty="0" smtClean="0">
                <a:solidFill>
                  <a:srgbClr val="316A14"/>
                </a:solidFill>
                <a:latin typeface="Arial" pitchFamily="34" charset="0"/>
                <a:ea typeface="Verdana" pitchFamily="34" charset="0"/>
                <a:cs typeface="Arial" pitchFamily="34" charset="0"/>
              </a:rPr>
              <a:t/>
            </a:r>
            <a:br>
              <a:rPr lang="uk-UA" sz="5300" b="1" dirty="0" smtClean="0">
                <a:solidFill>
                  <a:srgbClr val="316A14"/>
                </a:solidFill>
                <a:latin typeface="Arial" pitchFamily="34" charset="0"/>
                <a:ea typeface="Verdana" pitchFamily="34" charset="0"/>
                <a:cs typeface="Arial" pitchFamily="34" charset="0"/>
              </a:rPr>
            </a:br>
            <a:r>
              <a:rPr lang="uk-UA" sz="5300" b="1" dirty="0" smtClean="0">
                <a:solidFill>
                  <a:srgbClr val="316A14"/>
                </a:solidFill>
                <a:latin typeface="Arial" pitchFamily="34" charset="0"/>
                <a:ea typeface="Verdana" pitchFamily="34" charset="0"/>
                <a:cs typeface="Arial" pitchFamily="34" charset="0"/>
              </a:rPr>
              <a:t>науковця</a:t>
            </a:r>
            <a:r>
              <a:rPr lang="uk-UA" sz="5300" dirty="0">
                <a:solidFill>
                  <a:srgbClr val="316A14"/>
                </a:solidFill>
                <a:latin typeface="Arial" pitchFamily="34" charset="0"/>
                <a:cs typeface="Arial" pitchFamily="34" charset="0"/>
              </a:rPr>
              <a:t> </a:t>
            </a:r>
            <a:r>
              <a:rPr lang="uk-UA" sz="5300" b="1" dirty="0" smtClean="0">
                <a:solidFill>
                  <a:srgbClr val="316A14"/>
                </a:solidFill>
                <a:latin typeface="Arial" pitchFamily="34" charset="0"/>
                <a:cs typeface="Arial" pitchFamily="34" charset="0"/>
              </a:rPr>
              <a:t>вишу</a:t>
            </a:r>
            <a:r>
              <a:rPr lang="uk-UA" b="1" dirty="0">
                <a:solidFill>
                  <a:srgbClr val="316A14"/>
                </a:solidFill>
                <a:latin typeface="Arial" pitchFamily="34" charset="0"/>
                <a:ea typeface="Verdana" pitchFamily="34" charset="0"/>
                <a:cs typeface="Arial" pitchFamily="34" charset="0"/>
              </a:rPr>
              <a:t/>
            </a:r>
            <a:br>
              <a:rPr lang="uk-UA" b="1" dirty="0">
                <a:solidFill>
                  <a:srgbClr val="316A14"/>
                </a:solidFill>
                <a:latin typeface="Arial" pitchFamily="34" charset="0"/>
                <a:ea typeface="Verdana" pitchFamily="34" charset="0"/>
                <a:cs typeface="Arial" pitchFamily="34" charset="0"/>
              </a:rPr>
            </a:br>
            <a:r>
              <a:rPr lang="en-US" b="1" dirty="0" smtClean="0">
                <a:solidFill>
                  <a:srgbClr val="0000FF"/>
                </a:solidFill>
                <a:latin typeface="Arial" pitchFamily="34" charset="0"/>
                <a:ea typeface="Verdana" pitchFamily="34" charset="0"/>
                <a:cs typeface="Arial" pitchFamily="34" charset="0"/>
              </a:rPr>
              <a:t> </a:t>
            </a:r>
            <a:br>
              <a:rPr lang="en-US" b="1" dirty="0" smtClean="0">
                <a:solidFill>
                  <a:srgbClr val="0000FF"/>
                </a:solidFill>
                <a:latin typeface="Arial" pitchFamily="34" charset="0"/>
                <a:ea typeface="Verdana" pitchFamily="34" charset="0"/>
                <a:cs typeface="Arial" pitchFamily="34" charset="0"/>
              </a:rPr>
            </a:br>
            <a:r>
              <a:rPr lang="en-US" b="1" dirty="0" smtClean="0">
                <a:solidFill>
                  <a:srgbClr val="0000FF"/>
                </a:solidFill>
                <a:latin typeface="Arial" pitchFamily="34" charset="0"/>
                <a:ea typeface="Verdana" pitchFamily="34" charset="0"/>
                <a:cs typeface="Arial" pitchFamily="34" charset="0"/>
              </a:rPr>
              <a:t/>
            </a:r>
            <a:br>
              <a:rPr lang="en-US" b="1" dirty="0" smtClean="0">
                <a:solidFill>
                  <a:srgbClr val="0000FF"/>
                </a:solidFill>
                <a:latin typeface="Arial" pitchFamily="34" charset="0"/>
                <a:ea typeface="Verdana" pitchFamily="34" charset="0"/>
                <a:cs typeface="Arial" pitchFamily="34" charset="0"/>
              </a:rPr>
            </a:br>
            <a:r>
              <a:rPr lang="en-US" b="1" dirty="0" smtClean="0">
                <a:solidFill>
                  <a:srgbClr val="0000FF"/>
                </a:solidFill>
                <a:latin typeface="Arial" pitchFamily="34" charset="0"/>
                <a:ea typeface="Verdana" pitchFamily="34" charset="0"/>
                <a:cs typeface="Arial" pitchFamily="34" charset="0"/>
              </a:rPr>
              <a:t/>
            </a:r>
            <a:br>
              <a:rPr lang="en-US" b="1" dirty="0" smtClean="0">
                <a:solidFill>
                  <a:srgbClr val="0000FF"/>
                </a:solidFill>
                <a:latin typeface="Arial" pitchFamily="34" charset="0"/>
                <a:ea typeface="Verdana" pitchFamily="34" charset="0"/>
                <a:cs typeface="Arial" pitchFamily="34" charset="0"/>
              </a:rPr>
            </a:br>
            <a:r>
              <a:rPr lang="en-US" sz="2000" b="1" dirty="0" smtClean="0">
                <a:solidFill>
                  <a:srgbClr val="0000FF"/>
                </a:solidFill>
                <a:latin typeface="Arial" pitchFamily="34" charset="0"/>
                <a:ea typeface="Verdana" pitchFamily="34" charset="0"/>
                <a:cs typeface="Arial" pitchFamily="34" charset="0"/>
              </a:rPr>
              <a:t>library@vntu.edu.ua </a:t>
            </a:r>
            <a:r>
              <a:rPr lang="uk-UA" b="1" dirty="0" smtClean="0">
                <a:solidFill>
                  <a:srgbClr val="316A14"/>
                </a:solidFill>
                <a:latin typeface="Arial" pitchFamily="34" charset="0"/>
                <a:ea typeface="Verdana" pitchFamily="34" charset="0"/>
                <a:cs typeface="Arial" pitchFamily="34" charset="0"/>
              </a:rPr>
              <a:t/>
            </a:r>
            <a:br>
              <a:rPr lang="uk-UA" b="1" dirty="0" smtClean="0">
                <a:solidFill>
                  <a:srgbClr val="316A14"/>
                </a:solidFill>
                <a:latin typeface="Arial" pitchFamily="34" charset="0"/>
                <a:ea typeface="Verdana" pitchFamily="34" charset="0"/>
                <a:cs typeface="Arial" pitchFamily="34" charset="0"/>
              </a:rPr>
            </a:br>
            <a:endParaRPr lang="ru-RU" b="1" dirty="0">
              <a:solidFill>
                <a:srgbClr val="316A14"/>
              </a:solidFill>
              <a:latin typeface="Arial" panose="020B0604020202020204" pitchFamily="34" charset="0"/>
              <a:cs typeface="Arial" panose="020B0604020202020204" pitchFamily="34" charset="0"/>
            </a:endParaRPr>
          </a:p>
        </p:txBody>
      </p:sp>
      <p:pic>
        <p:nvPicPr>
          <p:cNvPr id="1027" name="Picture 3" descr="C:\Users\Пользователь\Desktop\bibliot_zaproshenn1_ostatochno.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215206" y="357166"/>
            <a:ext cx="1800200" cy="172819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51802769"/>
      </p:ext>
    </p:extLst>
  </p:cSld>
  <p:clrMapOvr>
    <a:masterClrMapping/>
  </p:clrMapOvr>
  <p:transition spd="slow">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57232"/>
          </a:xfrm>
          <a:blipFill>
            <a:blip r:embed="rId2"/>
            <a:tile tx="0" ty="0" sx="100000" sy="100000" flip="none" algn="tl"/>
          </a:blipFill>
        </p:spPr>
        <p:txBody>
          <a:bodyPr>
            <a:noAutofit/>
          </a:bodyPr>
          <a:lstStyle/>
          <a:p>
            <a:r>
              <a:rPr lang="en-GB" sz="2600" b="1" dirty="0" smtClean="0">
                <a:latin typeface="Times New Roman" pitchFamily="16" charset="0"/>
                <a:ea typeface="MS Gothic" charset="-128"/>
                <a:cs typeface="Times New Roman" pitchFamily="16" charset="0"/>
              </a:rPr>
              <a:t/>
            </a:r>
            <a:br>
              <a:rPr lang="en-GB" sz="2600" b="1" dirty="0" smtClean="0">
                <a:latin typeface="Times New Roman" pitchFamily="16" charset="0"/>
                <a:ea typeface="MS Gothic" charset="-128"/>
                <a:cs typeface="Times New Roman" pitchFamily="16" charset="0"/>
              </a:rPr>
            </a:br>
            <a:r>
              <a:rPr lang="en-GB" sz="2500" b="1" dirty="0" smtClean="0">
                <a:solidFill>
                  <a:srgbClr val="009900"/>
                </a:solidFill>
                <a:latin typeface="Arial" pitchFamily="34" charset="0"/>
                <a:ea typeface="MS Gothic" charset="-128"/>
                <a:cs typeface="Arial" pitchFamily="34" charset="0"/>
              </a:rPr>
              <a:t>IR </a:t>
            </a:r>
            <a:r>
              <a:rPr lang="en-GB" sz="2500" b="1" dirty="0">
                <a:solidFill>
                  <a:srgbClr val="009900"/>
                </a:solidFill>
                <a:latin typeface="Arial" pitchFamily="34" charset="0"/>
                <a:ea typeface="MS Gothic" charset="-128"/>
                <a:cs typeface="Arial" pitchFamily="34" charset="0"/>
              </a:rPr>
              <a:t>VNTU</a:t>
            </a:r>
            <a:r>
              <a:rPr lang="uk-UA" sz="2500" b="1" dirty="0">
                <a:solidFill>
                  <a:srgbClr val="009900"/>
                </a:solidFill>
                <a:latin typeface="Arial" pitchFamily="34" charset="0"/>
                <a:ea typeface="MS Gothic" charset="-128"/>
                <a:cs typeface="Arial" pitchFamily="34" charset="0"/>
              </a:rPr>
              <a:t> - Індексація</a:t>
            </a:r>
            <a:r>
              <a:rPr lang="en-US" sz="2500" b="1" dirty="0">
                <a:solidFill>
                  <a:srgbClr val="009900"/>
                </a:solidFill>
                <a:latin typeface="Arial" pitchFamily="34" charset="0"/>
                <a:ea typeface="MS Gothic" charset="-128"/>
                <a:cs typeface="Arial" pitchFamily="34" charset="0"/>
              </a:rPr>
              <a:t> </a:t>
            </a:r>
            <a:r>
              <a:rPr lang="uk-UA" sz="2500" b="1" dirty="0">
                <a:solidFill>
                  <a:srgbClr val="009900"/>
                </a:solidFill>
                <a:latin typeface="Arial" pitchFamily="34" charset="0"/>
                <a:ea typeface="MS Gothic" charset="-128"/>
                <a:cs typeface="Arial" pitchFamily="34" charset="0"/>
              </a:rPr>
              <a:t>в міжнародних </a:t>
            </a:r>
            <a:r>
              <a:rPr lang="uk-UA" sz="2500" b="1" dirty="0" err="1">
                <a:solidFill>
                  <a:srgbClr val="009900"/>
                </a:solidFill>
                <a:latin typeface="Arial" pitchFamily="34" charset="0"/>
                <a:ea typeface="MS Gothic" charset="-128"/>
                <a:cs typeface="Arial" pitchFamily="34" charset="0"/>
              </a:rPr>
              <a:t>наукометричних</a:t>
            </a:r>
            <a:r>
              <a:rPr lang="uk-UA" sz="2500" b="1" dirty="0">
                <a:solidFill>
                  <a:srgbClr val="009900"/>
                </a:solidFill>
                <a:latin typeface="Arial" pitchFamily="34" charset="0"/>
                <a:ea typeface="MS Gothic" charset="-128"/>
                <a:cs typeface="Arial" pitchFamily="34" charset="0"/>
              </a:rPr>
              <a:t> БД</a:t>
            </a:r>
            <a:r>
              <a:rPr lang="en-GB" sz="2600" b="1" dirty="0">
                <a:latin typeface="Times New Roman" pitchFamily="16" charset="0"/>
                <a:ea typeface="MS Gothic" charset="-128"/>
                <a:cs typeface="Times New Roman" pitchFamily="16" charset="0"/>
              </a:rPr>
              <a:t/>
            </a:r>
            <a:br>
              <a:rPr lang="en-GB" sz="2600" b="1" dirty="0">
                <a:latin typeface="Times New Roman" pitchFamily="16" charset="0"/>
                <a:ea typeface="MS Gothic" charset="-128"/>
                <a:cs typeface="Times New Roman" pitchFamily="16" charset="0"/>
              </a:rPr>
            </a:br>
            <a:endParaRPr lang="ru-RU" sz="2600" dirty="0"/>
          </a:p>
        </p:txBody>
      </p:sp>
      <p:pic>
        <p:nvPicPr>
          <p:cNvPr id="2050" name="Picture 2" descr="C:\Users\Пользователь\Desktop\Репозитарій ВНТУ\BASE, OAIster.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 y="857232"/>
            <a:ext cx="9144001" cy="588413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63318788"/>
      </p:ext>
    </p:extLst>
  </p:cSld>
  <p:clrMapOvr>
    <a:masterClrMapping/>
  </p:clrMapOvr>
  <p:transition spd="slow">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2984"/>
          </a:xfrm>
          <a:blipFill>
            <a:blip r:embed="rId2"/>
            <a:tile tx="0" ty="0" sx="100000" sy="100000" flip="none" algn="tl"/>
          </a:blipFill>
        </p:spPr>
        <p:txBody>
          <a:bodyPr>
            <a:noAutofit/>
          </a:bodyPr>
          <a:lstStyle/>
          <a:p>
            <a:r>
              <a:rPr lang="en-GB" sz="2500" b="1" dirty="0">
                <a:solidFill>
                  <a:srgbClr val="009900"/>
                </a:solidFill>
                <a:latin typeface="Arial" pitchFamily="34" charset="0"/>
                <a:ea typeface="MS Gothic" charset="-128"/>
                <a:cs typeface="Arial" pitchFamily="34" charset="0"/>
              </a:rPr>
              <a:t>IR VNTU</a:t>
            </a:r>
            <a:r>
              <a:rPr lang="uk-UA" sz="2500" b="1" dirty="0">
                <a:solidFill>
                  <a:srgbClr val="009900"/>
                </a:solidFill>
                <a:latin typeface="Arial" pitchFamily="34" charset="0"/>
                <a:ea typeface="MS Gothic" charset="-128"/>
                <a:cs typeface="Arial" pitchFamily="34" charset="0"/>
              </a:rPr>
              <a:t> - Індексація</a:t>
            </a:r>
            <a:r>
              <a:rPr lang="en-US" sz="2500" b="1" dirty="0">
                <a:solidFill>
                  <a:srgbClr val="009900"/>
                </a:solidFill>
                <a:latin typeface="Arial" pitchFamily="34" charset="0"/>
                <a:ea typeface="MS Gothic" charset="-128"/>
                <a:cs typeface="Arial" pitchFamily="34" charset="0"/>
              </a:rPr>
              <a:t> </a:t>
            </a:r>
            <a:r>
              <a:rPr lang="uk-UA" sz="2500" b="1" dirty="0">
                <a:solidFill>
                  <a:srgbClr val="009900"/>
                </a:solidFill>
                <a:latin typeface="Arial" pitchFamily="34" charset="0"/>
                <a:ea typeface="MS Gothic" charset="-128"/>
                <a:cs typeface="Arial" pitchFamily="34" charset="0"/>
              </a:rPr>
              <a:t>в міжнародних </a:t>
            </a:r>
            <a:r>
              <a:rPr lang="uk-UA" sz="2500" b="1" dirty="0" err="1">
                <a:solidFill>
                  <a:srgbClr val="009900"/>
                </a:solidFill>
                <a:latin typeface="Arial" pitchFamily="34" charset="0"/>
                <a:ea typeface="MS Gothic" charset="-128"/>
                <a:cs typeface="Arial" pitchFamily="34" charset="0"/>
              </a:rPr>
              <a:t>наукометричних</a:t>
            </a:r>
            <a:r>
              <a:rPr lang="uk-UA" sz="2500" b="1" dirty="0">
                <a:solidFill>
                  <a:srgbClr val="009900"/>
                </a:solidFill>
                <a:latin typeface="Arial" pitchFamily="34" charset="0"/>
                <a:ea typeface="MS Gothic" charset="-128"/>
                <a:cs typeface="Arial" pitchFamily="34" charset="0"/>
              </a:rPr>
              <a:t> БД</a:t>
            </a:r>
            <a:endParaRPr lang="ru-RU" sz="2500" dirty="0">
              <a:solidFill>
                <a:srgbClr val="009900"/>
              </a:solidFill>
              <a:latin typeface="Arial" pitchFamily="34" charset="0"/>
              <a:cs typeface="Arial" pitchFamily="34" charset="0"/>
            </a:endParaRPr>
          </a:p>
        </p:txBody>
      </p:sp>
      <p:pic>
        <p:nvPicPr>
          <p:cNvPr id="5122" name="Picture 2" descr="C:\Users\Пользователь\Desktop\BASE, WorldCat.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124744"/>
            <a:ext cx="9144000" cy="573325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9340818"/>
      </p:ext>
    </p:extLst>
  </p:cSld>
  <p:clrMapOvr>
    <a:masterClrMapping/>
  </p:clrMapOvr>
  <p:transition spd="slow">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a:blipFill>
            <a:blip r:embed="rId2"/>
            <a:tile tx="0" ty="0" sx="100000" sy="100000" flip="none" algn="tl"/>
          </a:blipFill>
        </p:spPr>
        <p:txBody>
          <a:bodyPr>
            <a:noAutofit/>
          </a:bodyPr>
          <a:lstStyle/>
          <a:p>
            <a:r>
              <a:rPr lang="en-GB" sz="2500" b="1" dirty="0">
                <a:solidFill>
                  <a:srgbClr val="009900"/>
                </a:solidFill>
                <a:latin typeface="Arial" pitchFamily="34" charset="0"/>
                <a:ea typeface="MS Gothic" charset="-128"/>
                <a:cs typeface="Arial" pitchFamily="34" charset="0"/>
              </a:rPr>
              <a:t>IR VNTU</a:t>
            </a:r>
            <a:r>
              <a:rPr lang="uk-UA" sz="2500" b="1" dirty="0">
                <a:solidFill>
                  <a:srgbClr val="009900"/>
                </a:solidFill>
                <a:latin typeface="Arial" pitchFamily="34" charset="0"/>
                <a:ea typeface="MS Gothic" charset="-128"/>
                <a:cs typeface="Arial" pitchFamily="34" charset="0"/>
              </a:rPr>
              <a:t> - Індексація</a:t>
            </a:r>
            <a:r>
              <a:rPr lang="en-US" sz="2500" b="1" dirty="0">
                <a:solidFill>
                  <a:srgbClr val="009900"/>
                </a:solidFill>
                <a:latin typeface="Arial" pitchFamily="34" charset="0"/>
                <a:ea typeface="MS Gothic" charset="-128"/>
                <a:cs typeface="Arial" pitchFamily="34" charset="0"/>
              </a:rPr>
              <a:t> </a:t>
            </a:r>
            <a:r>
              <a:rPr lang="uk-UA" sz="2500" b="1" dirty="0">
                <a:solidFill>
                  <a:srgbClr val="009900"/>
                </a:solidFill>
                <a:latin typeface="Arial" pitchFamily="34" charset="0"/>
                <a:ea typeface="MS Gothic" charset="-128"/>
                <a:cs typeface="Arial" pitchFamily="34" charset="0"/>
              </a:rPr>
              <a:t>в міжнародних </a:t>
            </a:r>
            <a:r>
              <a:rPr lang="uk-UA" sz="2500" b="1" dirty="0" err="1">
                <a:solidFill>
                  <a:srgbClr val="009900"/>
                </a:solidFill>
                <a:latin typeface="Arial" pitchFamily="34" charset="0"/>
                <a:ea typeface="MS Gothic" charset="-128"/>
                <a:cs typeface="Arial" pitchFamily="34" charset="0"/>
              </a:rPr>
              <a:t>наукометричних</a:t>
            </a:r>
            <a:r>
              <a:rPr lang="uk-UA" sz="2500" b="1" dirty="0">
                <a:solidFill>
                  <a:srgbClr val="009900"/>
                </a:solidFill>
                <a:latin typeface="Arial" pitchFamily="34" charset="0"/>
                <a:ea typeface="MS Gothic" charset="-128"/>
                <a:cs typeface="Arial" pitchFamily="34" charset="0"/>
              </a:rPr>
              <a:t> БД</a:t>
            </a:r>
            <a:endParaRPr lang="ru-RU" sz="2500" dirty="0">
              <a:solidFill>
                <a:srgbClr val="009900"/>
              </a:solidFill>
              <a:latin typeface="Arial" pitchFamily="34" charset="0"/>
              <a:cs typeface="Arial" pitchFamily="34" charset="0"/>
            </a:endParaRPr>
          </a:p>
        </p:txBody>
      </p:sp>
      <p:pic>
        <p:nvPicPr>
          <p:cNvPr id="3074" name="Picture 2" descr="C:\Users\Пользователь\Desktop\Репозитарій ВНТУ\2 URI BASE.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980727"/>
            <a:ext cx="9135361" cy="587727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69513250"/>
      </p:ext>
    </p:extLst>
  </p:cSld>
  <p:clrMapOvr>
    <a:masterClrMapping/>
  </p:clrMapOvr>
  <p:transition spd="slow">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Пользователь\Desktop\220px-Open_Access_PLoS.svg.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7504" y="1268760"/>
            <a:ext cx="8928992" cy="5328592"/>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1"/>
            <a:ext cx="9144000" cy="1000108"/>
          </a:xfrm>
          <a:blipFill>
            <a:blip r:embed="rId3"/>
            <a:tile tx="0" ty="0" sx="100000" sy="100000" flip="none" algn="tl"/>
          </a:blipFill>
        </p:spPr>
        <p:txBody>
          <a:bodyPr>
            <a:noAutofit/>
          </a:bodyPr>
          <a:lstStyle/>
          <a:p>
            <a:pPr algn="ctr"/>
            <a:r>
              <a:rPr lang="en-US" sz="3600" cap="none" dirty="0" smtClean="0">
                <a:solidFill>
                  <a:srgbClr val="009900"/>
                </a:solidFill>
                <a:latin typeface="Arial" pitchFamily="34" charset="0"/>
                <a:ea typeface="Verdana" pitchFamily="34" charset="0"/>
                <a:cs typeface="Arial" pitchFamily="34" charset="0"/>
              </a:rPr>
              <a:t>IR VNTU </a:t>
            </a:r>
            <a:r>
              <a:rPr lang="uk-UA" sz="3600" cap="none" dirty="0" smtClean="0">
                <a:solidFill>
                  <a:srgbClr val="009900"/>
                </a:solidFill>
                <a:latin typeface="Arial" pitchFamily="34" charset="0"/>
                <a:ea typeface="Verdana" pitchFamily="34" charset="0"/>
                <a:cs typeface="Arial" pitchFamily="34" charset="0"/>
              </a:rPr>
              <a:t>в </a:t>
            </a:r>
            <a:r>
              <a:rPr lang="uk-UA" sz="3600" cap="none" dirty="0" err="1" smtClean="0">
                <a:solidFill>
                  <a:srgbClr val="009900"/>
                </a:solidFill>
                <a:latin typeface="Arial" pitchFamily="34" charset="0"/>
                <a:ea typeface="Verdana" pitchFamily="34" charset="0"/>
                <a:cs typeface="Arial" pitchFamily="34" charset="0"/>
              </a:rPr>
              <a:t>наукометричних</a:t>
            </a:r>
            <a:r>
              <a:rPr lang="uk-UA" sz="3600" cap="none" dirty="0" smtClean="0">
                <a:solidFill>
                  <a:srgbClr val="009900"/>
                </a:solidFill>
                <a:latin typeface="Arial" pitchFamily="34" charset="0"/>
                <a:ea typeface="Verdana" pitchFamily="34" charset="0"/>
                <a:cs typeface="Arial" pitchFamily="34" charset="0"/>
              </a:rPr>
              <a:t> БД України</a:t>
            </a:r>
            <a:endParaRPr lang="ru-RU" sz="3600" dirty="0">
              <a:solidFill>
                <a:srgbClr val="009900"/>
              </a:solidFill>
              <a:latin typeface="Arial" pitchFamily="34" charset="0"/>
              <a:cs typeface="Arial" pitchFamily="34" charset="0"/>
            </a:endParaRPr>
          </a:p>
        </p:txBody>
      </p:sp>
      <p:sp>
        <p:nvSpPr>
          <p:cNvPr id="3" name="Текст 2"/>
          <p:cNvSpPr>
            <a:spLocks noGrp="1"/>
          </p:cNvSpPr>
          <p:nvPr>
            <p:ph type="body" idx="1"/>
          </p:nvPr>
        </p:nvSpPr>
        <p:spPr>
          <a:xfrm>
            <a:off x="0" y="1000108"/>
            <a:ext cx="9144000" cy="5857892"/>
          </a:xfrm>
          <a:solidFill>
            <a:srgbClr val="F1F9F1">
              <a:alpha val="83000"/>
            </a:srgbClr>
          </a:solidFill>
        </p:spPr>
        <p:txBody>
          <a:bodyPr>
            <a:normAutofit/>
          </a:bodyPr>
          <a:lstStyle/>
          <a:p>
            <a:pPr marL="342900" indent="-342900" algn="just">
              <a:buSzPct val="60000"/>
              <a:buFont typeface="Wingdings" pitchFamily="2" charset="2"/>
              <a:buChar char="Ø"/>
            </a:pPr>
            <a:r>
              <a:rPr lang="uk-UA" sz="2400" b="1" dirty="0" smtClean="0">
                <a:solidFill>
                  <a:srgbClr val="482400"/>
                </a:solidFill>
                <a:latin typeface="Arial" pitchFamily="34" charset="0"/>
                <a:ea typeface="Verdana" pitchFamily="34" charset="0"/>
                <a:cs typeface="Arial" pitchFamily="34" charset="0"/>
              </a:rPr>
              <a:t>SSM</a:t>
            </a:r>
            <a:r>
              <a:rPr lang="uk-UA" sz="2400" dirty="0" smtClean="0">
                <a:solidFill>
                  <a:srgbClr val="482400"/>
                </a:solidFill>
                <a:latin typeface="Arial" pitchFamily="34" charset="0"/>
                <a:ea typeface="Verdana" pitchFamily="34" charset="0"/>
                <a:cs typeface="Arial" pitchFamily="34" charset="0"/>
              </a:rPr>
              <a:t> (</a:t>
            </a:r>
            <a:r>
              <a:rPr lang="en-US" sz="2400" b="1" dirty="0" smtClean="0">
                <a:solidFill>
                  <a:srgbClr val="482400"/>
                </a:solidFill>
                <a:latin typeface="Arial" pitchFamily="34" charset="0"/>
                <a:ea typeface="Verdana" pitchFamily="34" charset="0"/>
                <a:cs typeface="Arial" pitchFamily="34" charset="0"/>
              </a:rPr>
              <a:t>Simple Search Metadata)</a:t>
            </a:r>
            <a:endParaRPr lang="uk-UA" sz="2400" b="1" dirty="0" smtClean="0">
              <a:solidFill>
                <a:srgbClr val="482400"/>
              </a:solidFill>
              <a:latin typeface="Arial" pitchFamily="34" charset="0"/>
              <a:ea typeface="Verdana" pitchFamily="34" charset="0"/>
              <a:cs typeface="Arial" pitchFamily="34" charset="0"/>
            </a:endParaRPr>
          </a:p>
          <a:p>
            <a:pPr lvl="1" algn="just">
              <a:buSzPct val="60000"/>
            </a:pPr>
            <a:r>
              <a:rPr lang="uk-UA" sz="2400" dirty="0" smtClean="0">
                <a:solidFill>
                  <a:srgbClr val="482400"/>
                </a:solidFill>
                <a:latin typeface="Arial" pitchFamily="34" charset="0"/>
                <a:ea typeface="Verdana" pitchFamily="34" charset="0"/>
                <a:cs typeface="Arial" pitchFamily="34" charset="0"/>
              </a:rPr>
              <a:t>Система </a:t>
            </a:r>
            <a:r>
              <a:rPr lang="uk-UA" sz="2400" dirty="0">
                <a:solidFill>
                  <a:srgbClr val="482400"/>
                </a:solidFill>
                <a:latin typeface="Arial" pitchFamily="34" charset="0"/>
                <a:ea typeface="Verdana" pitchFamily="34" charset="0"/>
                <a:cs typeface="Arial" pitchFamily="34" charset="0"/>
              </a:rPr>
              <a:t>пошуку у відкритих архівах України - де індексуються метадані з різних архівів України </a:t>
            </a:r>
            <a:r>
              <a:rPr lang="uk-UA" sz="2400" dirty="0">
                <a:solidFill>
                  <a:srgbClr val="C00000"/>
                </a:solidFill>
                <a:latin typeface="Arial" pitchFamily="34" charset="0"/>
                <a:ea typeface="Verdana" pitchFamily="34" charset="0"/>
                <a:cs typeface="Arial" pitchFamily="34" charset="0"/>
              </a:rPr>
              <a:t>(в т. ч. з </a:t>
            </a:r>
            <a:r>
              <a:rPr lang="uk-UA" sz="2400" dirty="0" err="1">
                <a:solidFill>
                  <a:srgbClr val="C00000"/>
                </a:solidFill>
                <a:latin typeface="Arial" pitchFamily="34" charset="0"/>
                <a:ea typeface="Verdana" pitchFamily="34" charset="0"/>
                <a:cs typeface="Arial" pitchFamily="34" charset="0"/>
              </a:rPr>
              <a:t>репозитарію</a:t>
            </a:r>
            <a:r>
              <a:rPr lang="uk-UA" sz="2400" dirty="0">
                <a:solidFill>
                  <a:srgbClr val="C00000"/>
                </a:solidFill>
                <a:latin typeface="Arial" pitchFamily="34" charset="0"/>
                <a:ea typeface="Verdana" pitchFamily="34" charset="0"/>
                <a:cs typeface="Arial" pitchFamily="34" charset="0"/>
              </a:rPr>
              <a:t> </a:t>
            </a:r>
            <a:r>
              <a:rPr lang="uk-UA" sz="2400" b="1" dirty="0">
                <a:solidFill>
                  <a:srgbClr val="C00000"/>
                </a:solidFill>
                <a:latin typeface="Arial" pitchFamily="34" charset="0"/>
                <a:ea typeface="Verdana" pitchFamily="34" charset="0"/>
                <a:cs typeface="Arial" pitchFamily="34" charset="0"/>
              </a:rPr>
              <a:t>ВНТУ</a:t>
            </a:r>
            <a:r>
              <a:rPr lang="uk-UA" sz="2400" dirty="0">
                <a:solidFill>
                  <a:srgbClr val="C00000"/>
                </a:solidFill>
                <a:latin typeface="Arial" pitchFamily="34" charset="0"/>
                <a:ea typeface="Verdana" pitchFamily="34" charset="0"/>
                <a:cs typeface="Arial" pitchFamily="34" charset="0"/>
              </a:rPr>
              <a:t>) </a:t>
            </a:r>
            <a:r>
              <a:rPr lang="uk-UA" sz="2400" dirty="0">
                <a:solidFill>
                  <a:srgbClr val="482400"/>
                </a:solidFill>
                <a:latin typeface="Arial" pitchFamily="34" charset="0"/>
                <a:ea typeface="Verdana" pitchFamily="34" charset="0"/>
                <a:cs typeface="Arial" pitchFamily="34" charset="0"/>
              </a:rPr>
              <a:t>і забезпечується централізований пошук у відкритих архівах. </a:t>
            </a:r>
            <a:endParaRPr lang="en-US" sz="2400" dirty="0" smtClean="0">
              <a:solidFill>
                <a:srgbClr val="482400"/>
              </a:solidFill>
              <a:latin typeface="Arial" pitchFamily="34" charset="0"/>
              <a:ea typeface="Verdana" pitchFamily="34" charset="0"/>
              <a:cs typeface="Arial" pitchFamily="34" charset="0"/>
            </a:endParaRPr>
          </a:p>
          <a:p>
            <a:pPr lvl="1" algn="just">
              <a:buSzPct val="60000"/>
            </a:pPr>
            <a:endParaRPr lang="ru-RU" sz="2400" dirty="0">
              <a:solidFill>
                <a:srgbClr val="482400"/>
              </a:solidFill>
              <a:latin typeface="Arial" pitchFamily="34" charset="0"/>
              <a:ea typeface="Verdana" pitchFamily="34" charset="0"/>
              <a:cs typeface="Arial" pitchFamily="34" charset="0"/>
            </a:endParaRPr>
          </a:p>
          <a:p>
            <a:pPr marL="342900" indent="-342900" algn="just">
              <a:buSzPct val="60000"/>
              <a:buFont typeface="Wingdings" pitchFamily="2" charset="2"/>
              <a:buChar char="Ø"/>
            </a:pPr>
            <a:r>
              <a:rPr lang="uk-UA" sz="2400" b="1" dirty="0" err="1">
                <a:solidFill>
                  <a:srgbClr val="482400"/>
                </a:solidFill>
                <a:latin typeface="Arial" pitchFamily="34" charset="0"/>
                <a:ea typeface="Verdana" pitchFamily="34" charset="0"/>
                <a:cs typeface="Arial" pitchFamily="34" charset="0"/>
              </a:rPr>
              <a:t>ElibUkr</a:t>
            </a:r>
            <a:r>
              <a:rPr lang="uk-UA" sz="2400" b="1" dirty="0">
                <a:solidFill>
                  <a:srgbClr val="482400"/>
                </a:solidFill>
                <a:latin typeface="Arial" pitchFamily="34" charset="0"/>
                <a:ea typeface="Verdana" pitchFamily="34" charset="0"/>
                <a:cs typeface="Arial" pitchFamily="34" charset="0"/>
              </a:rPr>
              <a:t>-OA</a:t>
            </a:r>
            <a:r>
              <a:rPr lang="uk-UA" sz="2400" dirty="0">
                <a:solidFill>
                  <a:srgbClr val="482400"/>
                </a:solidFill>
                <a:latin typeface="Arial" pitchFamily="34" charset="0"/>
                <a:ea typeface="Verdana" pitchFamily="34" charset="0"/>
                <a:cs typeface="Arial" pitchFamily="34" charset="0"/>
              </a:rPr>
              <a:t>  </a:t>
            </a:r>
          </a:p>
          <a:p>
            <a:pPr lvl="1" algn="just">
              <a:buSzPct val="60000"/>
            </a:pPr>
            <a:r>
              <a:rPr lang="ru-RU" sz="2400" dirty="0">
                <a:solidFill>
                  <a:srgbClr val="482400"/>
                </a:solidFill>
                <a:latin typeface="Arial" pitchFamily="34" charset="0"/>
                <a:ea typeface="Verdana" pitchFamily="34" charset="0"/>
                <a:cs typeface="Arial" pitchFamily="34" charset="0"/>
              </a:rPr>
              <a:t>М</a:t>
            </a:r>
            <a:r>
              <a:rPr lang="uk-UA" sz="2400" dirty="0" err="1">
                <a:solidFill>
                  <a:srgbClr val="482400"/>
                </a:solidFill>
                <a:latin typeface="Arial" pitchFamily="34" charset="0"/>
                <a:ea typeface="Verdana" pitchFamily="34" charset="0"/>
                <a:cs typeface="Arial" pitchFamily="34" charset="0"/>
              </a:rPr>
              <a:t>ультидисциплінарний</a:t>
            </a:r>
            <a:r>
              <a:rPr lang="uk-UA" sz="2400" dirty="0">
                <a:solidFill>
                  <a:srgbClr val="482400"/>
                </a:solidFill>
                <a:latin typeface="Arial" pitchFamily="34" charset="0"/>
                <a:ea typeface="Verdana" pitchFamily="34" charset="0"/>
                <a:cs typeface="Arial" pitchFamily="34" charset="0"/>
              </a:rPr>
              <a:t> відкритий електронний архів </a:t>
            </a:r>
            <a:r>
              <a:rPr lang="uk-UA" sz="2400" dirty="0" err="1">
                <a:solidFill>
                  <a:srgbClr val="482400"/>
                </a:solidFill>
                <a:latin typeface="Arial" pitchFamily="34" charset="0"/>
                <a:ea typeface="Verdana" pitchFamily="34" charset="0"/>
                <a:cs typeface="Arial" pitchFamily="34" charset="0"/>
              </a:rPr>
              <a:t>ElibUkr</a:t>
            </a:r>
            <a:r>
              <a:rPr lang="uk-UA" sz="2400" dirty="0">
                <a:solidFill>
                  <a:srgbClr val="482400"/>
                </a:solidFill>
                <a:latin typeface="Arial" pitchFamily="34" charset="0"/>
                <a:ea typeface="Verdana" pitchFamily="34" charset="0"/>
                <a:cs typeface="Arial" pitchFamily="34" charset="0"/>
              </a:rPr>
              <a:t>-OA через портал </a:t>
            </a:r>
            <a:r>
              <a:rPr lang="uk-UA" sz="2400" dirty="0" err="1">
                <a:solidFill>
                  <a:srgbClr val="482400"/>
                </a:solidFill>
                <a:latin typeface="Arial" pitchFamily="34" charset="0"/>
                <a:ea typeface="Verdana" pitchFamily="34" charset="0"/>
                <a:cs typeface="Arial" pitchFamily="34" charset="0"/>
              </a:rPr>
              <a:t>ElibUkr</a:t>
            </a:r>
            <a:r>
              <a:rPr lang="uk-UA" sz="2400" dirty="0">
                <a:solidFill>
                  <a:srgbClr val="482400"/>
                </a:solidFill>
                <a:latin typeface="Arial" pitchFamily="34" charset="0"/>
                <a:ea typeface="Verdana" pitchFamily="34" charset="0"/>
                <a:cs typeface="Arial" pitchFamily="34" charset="0"/>
              </a:rPr>
              <a:t>: «Електронна бібліотека України». </a:t>
            </a:r>
          </a:p>
          <a:p>
            <a:pPr lvl="1" algn="just">
              <a:buSzPct val="60000"/>
            </a:pPr>
            <a:r>
              <a:rPr lang="uk-UA" sz="2400" b="1" dirty="0" smtClean="0">
                <a:solidFill>
                  <a:srgbClr val="C00000"/>
                </a:solidFill>
                <a:latin typeface="Arial" pitchFamily="34" charset="0"/>
                <a:ea typeface="Verdana" pitchFamily="34" charset="0"/>
                <a:cs typeface="Arial" pitchFamily="34" charset="0"/>
              </a:rPr>
              <a:t>ВНТУ</a:t>
            </a:r>
            <a:r>
              <a:rPr lang="uk-UA" sz="2400" dirty="0" smtClean="0">
                <a:solidFill>
                  <a:srgbClr val="C00000"/>
                </a:solidFill>
                <a:latin typeface="Arial" pitchFamily="34" charset="0"/>
                <a:ea typeface="Verdana" pitchFamily="34" charset="0"/>
                <a:cs typeface="Arial" pitchFamily="34" charset="0"/>
              </a:rPr>
              <a:t> </a:t>
            </a:r>
            <a:r>
              <a:rPr lang="uk-UA" sz="2400" dirty="0">
                <a:solidFill>
                  <a:srgbClr val="C00000"/>
                </a:solidFill>
                <a:latin typeface="Arial" pitchFamily="34" charset="0"/>
                <a:ea typeface="Verdana" panose="020B0604030504040204" pitchFamily="34" charset="0"/>
                <a:cs typeface="Arial" pitchFamily="34" charset="0"/>
              </a:rPr>
              <a:t>є </a:t>
            </a:r>
            <a:r>
              <a:rPr lang="uk-UA" sz="2400" dirty="0" smtClean="0">
                <a:solidFill>
                  <a:srgbClr val="C00000"/>
                </a:solidFill>
                <a:latin typeface="Arial" pitchFamily="34" charset="0"/>
                <a:ea typeface="Verdana" panose="020B0604030504040204" pitchFamily="34" charset="0"/>
                <a:cs typeface="Arial" pitchFamily="34" charset="0"/>
              </a:rPr>
              <a:t>партнером проекту</a:t>
            </a:r>
            <a:endParaRPr lang="en-US" sz="2400" dirty="0" smtClean="0">
              <a:solidFill>
                <a:srgbClr val="C00000"/>
              </a:solidFill>
              <a:latin typeface="Arial" pitchFamily="34" charset="0"/>
              <a:ea typeface="Verdana" panose="020B0604030504040204" pitchFamily="34" charset="0"/>
              <a:cs typeface="Arial" pitchFamily="34" charset="0"/>
            </a:endParaRPr>
          </a:p>
          <a:p>
            <a:pPr lvl="1" algn="just">
              <a:buSzPct val="60000"/>
            </a:pPr>
            <a:endParaRPr lang="ru-RU" sz="2400" dirty="0">
              <a:latin typeface="Arial" pitchFamily="34" charset="0"/>
              <a:ea typeface="Verdana" panose="020B0604030504040204" pitchFamily="34" charset="0"/>
              <a:cs typeface="Arial" pitchFamily="34" charset="0"/>
            </a:endParaRPr>
          </a:p>
        </p:txBody>
      </p:sp>
    </p:spTree>
    <p:extLst>
      <p:ext uri="{BB962C8B-B14F-4D97-AF65-F5344CB8AC3E}">
        <p14:creationId xmlns="" xmlns:p14="http://schemas.microsoft.com/office/powerpoint/2010/main" val="3345543493"/>
      </p:ext>
    </p:extLst>
  </p:cSld>
  <p:clrMapOvr>
    <a:masterClrMapping/>
  </p:clrMapOvr>
  <p:transition spd="slow">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04" y="0"/>
            <a:ext cx="9136995" cy="928670"/>
          </a:xfrm>
          <a:blipFill>
            <a:blip r:embed="rId2"/>
            <a:tile tx="0" ty="0" sx="100000" sy="100000" flip="none" algn="tl"/>
          </a:blipFill>
        </p:spPr>
        <p:txBody>
          <a:bodyPr>
            <a:noAutofit/>
          </a:bodyPr>
          <a:lstStyle/>
          <a:p>
            <a:r>
              <a:rPr lang="en-US" sz="3000" b="1" dirty="0" smtClean="0">
                <a:solidFill>
                  <a:srgbClr val="009900"/>
                </a:solidFill>
                <a:latin typeface="Arial" pitchFamily="34" charset="0"/>
                <a:cs typeface="Arial" pitchFamily="34" charset="0"/>
              </a:rPr>
              <a:t>IR VNTU – </a:t>
            </a:r>
            <a:r>
              <a:rPr lang="uk-UA" sz="3000" b="1" dirty="0" smtClean="0">
                <a:solidFill>
                  <a:srgbClr val="009900"/>
                </a:solidFill>
                <a:latin typeface="Arial" pitchFamily="34" charset="0"/>
                <a:cs typeface="Arial" pitchFamily="34" charset="0"/>
              </a:rPr>
              <a:t>Індексація у вітчизняних БД</a:t>
            </a:r>
            <a:r>
              <a:rPr lang="en-US" sz="3000" b="1" dirty="0" smtClean="0">
                <a:solidFill>
                  <a:srgbClr val="009900"/>
                </a:solidFill>
                <a:latin typeface="Arial" pitchFamily="34" charset="0"/>
                <a:cs typeface="Arial" pitchFamily="34" charset="0"/>
              </a:rPr>
              <a:t> </a:t>
            </a:r>
            <a:r>
              <a:rPr lang="uk-UA" sz="3000" b="1" dirty="0" smtClean="0">
                <a:solidFill>
                  <a:srgbClr val="009900"/>
                </a:solidFill>
                <a:latin typeface="Arial" pitchFamily="34" charset="0"/>
                <a:cs typeface="Arial" pitchFamily="34" charset="0"/>
              </a:rPr>
              <a:t>+ </a:t>
            </a:r>
            <a:r>
              <a:rPr lang="en-US" sz="3000" b="1" dirty="0" smtClean="0">
                <a:solidFill>
                  <a:srgbClr val="009900"/>
                </a:solidFill>
                <a:latin typeface="Arial" pitchFamily="34" charset="0"/>
                <a:cs typeface="Arial" pitchFamily="34" charset="0"/>
              </a:rPr>
              <a:t>ROAR</a:t>
            </a:r>
            <a:r>
              <a:rPr lang="uk-UA" sz="3000" b="1" dirty="0" smtClean="0">
                <a:solidFill>
                  <a:srgbClr val="009900"/>
                </a:solidFill>
                <a:latin typeface="Arial" pitchFamily="34" charset="0"/>
                <a:cs typeface="Arial" pitchFamily="34" charset="0"/>
              </a:rPr>
              <a:t> (Великобританія)</a:t>
            </a:r>
            <a:endParaRPr lang="ru-RU" sz="3000" b="1" dirty="0">
              <a:solidFill>
                <a:srgbClr val="009900"/>
              </a:solidFill>
              <a:latin typeface="Arial" pitchFamily="34" charset="0"/>
              <a:cs typeface="Arial" pitchFamily="34" charset="0"/>
            </a:endParaRPr>
          </a:p>
        </p:txBody>
      </p:sp>
      <p:pic>
        <p:nvPicPr>
          <p:cNvPr id="4098" name="Picture 2" descr="C:\Users\Пользователь\Desktop\Репозитарій ВНТУ\ROAR, SSM.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005" y="928671"/>
            <a:ext cx="9144000" cy="59293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69728110"/>
      </p:ext>
    </p:extLst>
  </p:cSld>
  <p:clrMapOvr>
    <a:masterClrMapping/>
  </p:clrMapOvr>
  <p:transition spd="slow">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71546"/>
          </a:xfrm>
          <a:blipFill>
            <a:blip r:embed="rId2"/>
            <a:tile tx="0" ty="0" sx="100000" sy="100000" flip="none" algn="tl"/>
          </a:blipFill>
        </p:spPr>
        <p:txBody>
          <a:bodyPr>
            <a:noAutofit/>
          </a:bodyPr>
          <a:lstStyle/>
          <a:p>
            <a:r>
              <a:rPr lang="uk-UA" sz="3400" b="1" dirty="0" smtClean="0">
                <a:solidFill>
                  <a:srgbClr val="009900"/>
                </a:solidFill>
                <a:latin typeface="Arial" pitchFamily="34" charset="0"/>
                <a:cs typeface="Arial" pitchFamily="34" charset="0"/>
              </a:rPr>
              <a:t>Ефективна індексація коректно введених в </a:t>
            </a:r>
            <a:r>
              <a:rPr lang="en-US" sz="3400" b="1" dirty="0" smtClean="0">
                <a:solidFill>
                  <a:srgbClr val="009900"/>
                </a:solidFill>
                <a:latin typeface="Arial" pitchFamily="34" charset="0"/>
                <a:cs typeface="Arial" pitchFamily="34" charset="0"/>
              </a:rPr>
              <a:t>IR VNTU </a:t>
            </a:r>
            <a:r>
              <a:rPr lang="uk-UA" sz="3400" b="1" dirty="0" smtClean="0">
                <a:solidFill>
                  <a:srgbClr val="009900"/>
                </a:solidFill>
                <a:latin typeface="Arial" pitchFamily="34" charset="0"/>
                <a:cs typeface="Arial" pitchFamily="34" charset="0"/>
              </a:rPr>
              <a:t>метаданих</a:t>
            </a:r>
            <a:endParaRPr lang="ru-RU" sz="3400" dirty="0">
              <a:solidFill>
                <a:srgbClr val="009900"/>
              </a:solidFill>
              <a:latin typeface="Arial" pitchFamily="34" charset="0"/>
              <a:cs typeface="Arial" pitchFamily="34" charset="0"/>
            </a:endParaRPr>
          </a:p>
        </p:txBody>
      </p:sp>
      <p:pic>
        <p:nvPicPr>
          <p:cNvPr id="1026" name="Picture 2" descr="C:\Users\user307\Desktop\Вчена рада, репозитарій\SSM.png"/>
          <p:cNvPicPr>
            <a:picLocks noChangeAspect="1" noChangeArrowheads="1"/>
          </p:cNvPicPr>
          <p:nvPr/>
        </p:nvPicPr>
        <p:blipFill>
          <a:blip r:embed="rId3"/>
          <a:srcRect/>
          <a:stretch>
            <a:fillRect/>
          </a:stretch>
        </p:blipFill>
        <p:spPr bwMode="auto">
          <a:xfrm>
            <a:off x="0" y="1071546"/>
            <a:ext cx="9144000" cy="5786454"/>
          </a:xfrm>
          <a:prstGeom prst="rect">
            <a:avLst/>
          </a:prstGeom>
          <a:noFill/>
        </p:spPr>
      </p:pic>
    </p:spTree>
    <p:extLst>
      <p:ext uri="{BB962C8B-B14F-4D97-AF65-F5344CB8AC3E}">
        <p14:creationId xmlns="" xmlns:p14="http://schemas.microsoft.com/office/powerpoint/2010/main" val="2796566284"/>
      </p:ext>
    </p:extLst>
  </p:cSld>
  <p:clrMapOvr>
    <a:masterClrMapping/>
  </p:clrMapOvr>
  <p:transition spd="slow">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85860"/>
          </a:xfrm>
          <a:blipFill>
            <a:blip r:embed="rId2"/>
            <a:tile tx="0" ty="0" sx="100000" sy="100000" flip="none" algn="tl"/>
          </a:blipFill>
        </p:spPr>
        <p:txBody>
          <a:bodyPr>
            <a:normAutofit fontScale="90000"/>
          </a:bodyPr>
          <a:lstStyle/>
          <a:p>
            <a:r>
              <a:rPr lang="en-US" sz="4000" b="1" dirty="0" smtClean="0">
                <a:latin typeface="Times New Roman" pitchFamily="16" charset="0"/>
                <a:ea typeface="MS Gothic" charset="-128"/>
                <a:cs typeface="Times New Roman" pitchFamily="16" charset="0"/>
              </a:rPr>
              <a:t/>
            </a:r>
            <a:br>
              <a:rPr lang="en-US" sz="4000" b="1" dirty="0" smtClean="0">
                <a:latin typeface="Times New Roman" pitchFamily="16" charset="0"/>
                <a:ea typeface="MS Gothic" charset="-128"/>
                <a:cs typeface="Times New Roman" pitchFamily="16" charset="0"/>
              </a:rPr>
            </a:br>
            <a:r>
              <a:rPr lang="uk-UA" sz="3800" b="1" dirty="0" smtClean="0">
                <a:solidFill>
                  <a:srgbClr val="009900"/>
                </a:solidFill>
                <a:latin typeface="Arial" pitchFamily="34" charset="0"/>
                <a:ea typeface="MS Gothic" charset="-128"/>
                <a:cs typeface="Arial" pitchFamily="34" charset="0"/>
              </a:rPr>
              <a:t>Зразок </a:t>
            </a:r>
            <a:r>
              <a:rPr lang="uk-UA" sz="3800" b="1" dirty="0">
                <a:solidFill>
                  <a:srgbClr val="009900"/>
                </a:solidFill>
                <a:latin typeface="Arial" pitchFamily="34" charset="0"/>
                <a:ea typeface="MS Gothic" charset="-128"/>
                <a:cs typeface="Arial" pitchFamily="34" charset="0"/>
              </a:rPr>
              <a:t>гіперпосилання з персональної сторінки науковця на </a:t>
            </a:r>
            <a:r>
              <a:rPr lang="en-US" sz="3800" b="1" dirty="0" smtClean="0">
                <a:solidFill>
                  <a:srgbClr val="009900"/>
                </a:solidFill>
                <a:latin typeface="Arial" pitchFamily="34" charset="0"/>
                <a:ea typeface="MS Gothic" charset="-128"/>
                <a:cs typeface="Arial" pitchFamily="34" charset="0"/>
              </a:rPr>
              <a:t>IR VNTU</a:t>
            </a:r>
            <a:r>
              <a:rPr lang="en-GB" b="1" dirty="0">
                <a:latin typeface="Times New Roman" pitchFamily="16" charset="0"/>
                <a:ea typeface="MS Gothic" charset="-128"/>
                <a:cs typeface="Times New Roman" pitchFamily="16" charset="0"/>
              </a:rPr>
              <a:t/>
            </a:r>
            <a:br>
              <a:rPr lang="en-GB" b="1" dirty="0">
                <a:latin typeface="Times New Roman" pitchFamily="16" charset="0"/>
                <a:ea typeface="MS Gothic" charset="-128"/>
                <a:cs typeface="Times New Roman" pitchFamily="16" charset="0"/>
              </a:rPr>
            </a:br>
            <a:endParaRPr lang="ru-RU" dirty="0"/>
          </a:p>
        </p:txBody>
      </p:sp>
      <p:pic>
        <p:nvPicPr>
          <p:cNvPr id="6146" name="Picture 2" descr="C:\Users\Пользователь\Desktop\Репозитарій ВНТУ\Азаров.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268761"/>
            <a:ext cx="9144000" cy="558923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93995417"/>
      </p:ext>
    </p:extLst>
  </p:cSld>
  <p:clrMapOvr>
    <a:masterClrMapping/>
  </p:clrMapOvr>
  <p:transition spd="slow">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2984"/>
          </a:xfrm>
          <a:blipFill>
            <a:blip r:embed="rId3"/>
            <a:tile tx="0" ty="0" sx="100000" sy="100000" flip="none" algn="tl"/>
          </a:blipFill>
        </p:spPr>
        <p:txBody>
          <a:bodyPr>
            <a:normAutofit fontScale="90000"/>
          </a:bodyPr>
          <a:lstStyle/>
          <a:p>
            <a:r>
              <a:rPr lang="en-GB" sz="4000" b="1" dirty="0" smtClean="0">
                <a:solidFill>
                  <a:srgbClr val="009900"/>
                </a:solidFill>
                <a:latin typeface="Times New Roman" pitchFamily="16" charset="0"/>
                <a:ea typeface="MS Gothic" charset="-128"/>
                <a:cs typeface="Times New Roman" pitchFamily="16" charset="0"/>
              </a:rPr>
              <a:t/>
            </a:r>
            <a:br>
              <a:rPr lang="en-GB" sz="4000" b="1" dirty="0" smtClean="0">
                <a:solidFill>
                  <a:srgbClr val="009900"/>
                </a:solidFill>
                <a:latin typeface="Times New Roman" pitchFamily="16" charset="0"/>
                <a:ea typeface="MS Gothic" charset="-128"/>
                <a:cs typeface="Times New Roman" pitchFamily="16" charset="0"/>
              </a:rPr>
            </a:br>
            <a:r>
              <a:rPr lang="en-GB" sz="4000" b="1" dirty="0" smtClean="0">
                <a:solidFill>
                  <a:srgbClr val="009900"/>
                </a:solidFill>
                <a:latin typeface="Arial" pitchFamily="34" charset="0"/>
                <a:ea typeface="MS Gothic" charset="-128"/>
                <a:cs typeface="Arial" pitchFamily="34" charset="0"/>
              </a:rPr>
              <a:t>IR VNTU</a:t>
            </a:r>
            <a:r>
              <a:rPr lang="uk-UA" sz="4000" b="1" dirty="0" smtClean="0">
                <a:solidFill>
                  <a:srgbClr val="009900"/>
                </a:solidFill>
                <a:latin typeface="Arial" pitchFamily="34" charset="0"/>
                <a:ea typeface="MS Gothic" charset="-128"/>
                <a:cs typeface="Arial" pitchFamily="34" charset="0"/>
              </a:rPr>
              <a:t> - Зручна статистика актуальності праць авторів</a:t>
            </a:r>
            <a:r>
              <a:rPr lang="en-GB" b="1" dirty="0">
                <a:latin typeface="Times New Roman" pitchFamily="16" charset="0"/>
                <a:ea typeface="MS Gothic" charset="-128"/>
                <a:cs typeface="Times New Roman" pitchFamily="16" charset="0"/>
              </a:rPr>
              <a:t/>
            </a:r>
            <a:br>
              <a:rPr lang="en-GB" b="1" dirty="0">
                <a:latin typeface="Times New Roman" pitchFamily="16" charset="0"/>
                <a:ea typeface="MS Gothic" charset="-128"/>
                <a:cs typeface="Times New Roman" pitchFamily="16" charset="0"/>
              </a:rPr>
            </a:br>
            <a:endParaRPr lang="ru-RU" dirty="0"/>
          </a:p>
        </p:txBody>
      </p:sp>
      <p:pic>
        <p:nvPicPr>
          <p:cNvPr id="7170" name="Picture 2" descr="C:\Users\Пользователь\Desktop\Репозитарій ВНТУ\Статистика DSpace.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0" y="1071546"/>
            <a:ext cx="9144000" cy="57864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3587320"/>
      </p:ext>
    </p:extLst>
  </p:cSld>
  <p:clrMapOvr>
    <a:masterClrMapping/>
  </p:clrMapOvr>
  <p:transition spd="slow">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09662"/>
          </a:xfrm>
          <a:blipFill>
            <a:blip r:embed="rId2"/>
            <a:tile tx="0" ty="0" sx="100000" sy="100000" flip="none" algn="tl"/>
          </a:blipFill>
        </p:spPr>
        <p:txBody>
          <a:bodyPr>
            <a:normAutofit fontScale="90000"/>
          </a:bodyPr>
          <a:lstStyle/>
          <a:p>
            <a:r>
              <a:rPr lang="en-GB" sz="4000" b="1" dirty="0" smtClean="0">
                <a:solidFill>
                  <a:srgbClr val="009900"/>
                </a:solidFill>
                <a:latin typeface="Times New Roman" pitchFamily="16" charset="0"/>
                <a:ea typeface="MS Gothic" charset="-128"/>
                <a:cs typeface="Times New Roman" pitchFamily="16" charset="0"/>
              </a:rPr>
              <a:t/>
            </a:r>
            <a:br>
              <a:rPr lang="en-GB" sz="4000" b="1" dirty="0" smtClean="0">
                <a:solidFill>
                  <a:srgbClr val="009900"/>
                </a:solidFill>
                <a:latin typeface="Times New Roman" pitchFamily="16" charset="0"/>
                <a:ea typeface="MS Gothic" charset="-128"/>
                <a:cs typeface="Times New Roman" pitchFamily="16" charset="0"/>
              </a:rPr>
            </a:br>
            <a:r>
              <a:rPr lang="uk-UA" sz="4000" b="1" dirty="0" smtClean="0">
                <a:solidFill>
                  <a:srgbClr val="009900"/>
                </a:solidFill>
                <a:latin typeface="Arial" pitchFamily="34" charset="0"/>
                <a:ea typeface="MS Gothic" charset="-128"/>
                <a:cs typeface="Arial" pitchFamily="34" charset="0"/>
              </a:rPr>
              <a:t>Моніторинг популярності </a:t>
            </a:r>
            <a:r>
              <a:rPr lang="en-GB" sz="4000" b="1" dirty="0" smtClean="0">
                <a:solidFill>
                  <a:srgbClr val="009900"/>
                </a:solidFill>
                <a:latin typeface="Arial" pitchFamily="34" charset="0"/>
                <a:ea typeface="MS Gothic" charset="-128"/>
                <a:cs typeface="Arial" pitchFamily="34" charset="0"/>
              </a:rPr>
              <a:t>IR </a:t>
            </a:r>
            <a:r>
              <a:rPr lang="en-GB" sz="4000" b="1" dirty="0">
                <a:solidFill>
                  <a:srgbClr val="009900"/>
                </a:solidFill>
                <a:latin typeface="Arial" pitchFamily="34" charset="0"/>
                <a:ea typeface="MS Gothic" charset="-128"/>
                <a:cs typeface="Arial" pitchFamily="34" charset="0"/>
              </a:rPr>
              <a:t>VNTU</a:t>
            </a:r>
            <a:r>
              <a:rPr lang="uk-UA" sz="4000" b="1" dirty="0">
                <a:solidFill>
                  <a:srgbClr val="009900"/>
                </a:solidFill>
                <a:latin typeface="Arial" pitchFamily="34" charset="0"/>
                <a:ea typeface="MS Gothic" charset="-128"/>
                <a:cs typeface="Arial" pitchFamily="34" charset="0"/>
              </a:rPr>
              <a:t> </a:t>
            </a:r>
            <a:r>
              <a:rPr lang="uk-UA" sz="4000" b="1" dirty="0" smtClean="0">
                <a:solidFill>
                  <a:srgbClr val="009900"/>
                </a:solidFill>
                <a:latin typeface="Arial" pitchFamily="34" charset="0"/>
                <a:ea typeface="MS Gothic" charset="-128"/>
                <a:cs typeface="Arial" pitchFamily="34" charset="0"/>
              </a:rPr>
              <a:t>в </a:t>
            </a:r>
            <a:r>
              <a:rPr lang="en-US" sz="4000" b="1" dirty="0">
                <a:solidFill>
                  <a:srgbClr val="009900"/>
                </a:solidFill>
                <a:latin typeface="Arial" pitchFamily="34" charset="0"/>
                <a:ea typeface="MS Gothic" charset="-128"/>
                <a:cs typeface="Arial" pitchFamily="34" charset="0"/>
              </a:rPr>
              <a:t>Google Analytics</a:t>
            </a:r>
            <a:r>
              <a:rPr lang="en-GB" b="1" dirty="0">
                <a:latin typeface="Times New Roman" pitchFamily="16" charset="0"/>
                <a:ea typeface="MS Gothic" charset="-128"/>
                <a:cs typeface="Times New Roman" pitchFamily="16" charset="0"/>
              </a:rPr>
              <a:t/>
            </a:r>
            <a:br>
              <a:rPr lang="en-GB" b="1" dirty="0">
                <a:latin typeface="Times New Roman" pitchFamily="16" charset="0"/>
                <a:ea typeface="MS Gothic" charset="-128"/>
                <a:cs typeface="Times New Roman" pitchFamily="16" charset="0"/>
              </a:rPr>
            </a:br>
            <a:endParaRPr lang="ru-RU" dirty="0"/>
          </a:p>
        </p:txBody>
      </p:sp>
      <p:pic>
        <p:nvPicPr>
          <p:cNvPr id="8194" name="Picture 2" descr="C:\Users\Пользователь\Desktop\Репозитарій ВНТУ\Google Analytics.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109663"/>
            <a:ext cx="9144000" cy="574833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28964378"/>
      </p:ext>
    </p:extLst>
  </p:cSld>
  <p:clrMapOvr>
    <a:masterClrMapping/>
  </p:clrMapOvr>
  <p:transition spd="slow">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307\Desktop\220px-Open_Access_PLoS.svg.png"/>
          <p:cNvPicPr>
            <a:picLocks noChangeAspect="1" noChangeArrowheads="1"/>
          </p:cNvPicPr>
          <p:nvPr/>
        </p:nvPicPr>
        <p:blipFill>
          <a:blip r:embed="rId2"/>
          <a:srcRect/>
          <a:stretch>
            <a:fillRect/>
          </a:stretch>
        </p:blipFill>
        <p:spPr bwMode="auto">
          <a:xfrm>
            <a:off x="357158" y="1000108"/>
            <a:ext cx="8501122" cy="5429287"/>
          </a:xfrm>
          <a:prstGeom prst="rect">
            <a:avLst/>
          </a:prstGeom>
          <a:noFill/>
        </p:spPr>
      </p:pic>
      <p:sp>
        <p:nvSpPr>
          <p:cNvPr id="2" name="Заголовок 1"/>
          <p:cNvSpPr>
            <a:spLocks noGrp="1"/>
          </p:cNvSpPr>
          <p:nvPr>
            <p:ph type="title"/>
          </p:nvPr>
        </p:nvSpPr>
        <p:spPr>
          <a:xfrm>
            <a:off x="0" y="0"/>
            <a:ext cx="9144000" cy="857232"/>
          </a:xfrm>
          <a:blipFill>
            <a:blip r:embed="rId3"/>
            <a:tile tx="0" ty="0" sx="100000" sy="100000" flip="none" algn="tl"/>
          </a:blipFill>
        </p:spPr>
        <p:txBody>
          <a:bodyPr>
            <a:normAutofit fontScale="90000"/>
          </a:bodyPr>
          <a:lstStyle/>
          <a:p>
            <a:pPr algn="ctr"/>
            <a:r>
              <a:rPr lang="en-GB" sz="4400" dirty="0">
                <a:solidFill>
                  <a:srgbClr val="009900"/>
                </a:solidFill>
                <a:latin typeface="Arial" pitchFamily="34" charset="0"/>
                <a:ea typeface="Verdana" panose="020B0604030504040204" pitchFamily="34" charset="0"/>
                <a:cs typeface="Arial" pitchFamily="34" charset="0"/>
              </a:rPr>
              <a:t>IR VNTU </a:t>
            </a:r>
            <a:r>
              <a:rPr lang="uk-UA" sz="4400" dirty="0">
                <a:solidFill>
                  <a:srgbClr val="009900"/>
                </a:solidFill>
                <a:latin typeface="Arial" pitchFamily="34" charset="0"/>
                <a:ea typeface="Verdana" panose="020B0604030504040204" pitchFamily="34" charset="0"/>
                <a:cs typeface="Arial" pitchFamily="34" charset="0"/>
              </a:rPr>
              <a:t>– Переваги</a:t>
            </a:r>
            <a:r>
              <a:rPr lang="en-GB" dirty="0">
                <a:solidFill>
                  <a:srgbClr val="009900"/>
                </a:solidFill>
                <a:latin typeface="Times New Roman" pitchFamily="16" charset="0"/>
                <a:ea typeface="MS Gothic" charset="-128"/>
                <a:cs typeface="Times New Roman" pitchFamily="16" charset="0"/>
              </a:rPr>
              <a:t/>
            </a:r>
            <a:br>
              <a:rPr lang="en-GB" dirty="0">
                <a:solidFill>
                  <a:srgbClr val="009900"/>
                </a:solidFill>
                <a:latin typeface="Times New Roman" pitchFamily="16" charset="0"/>
                <a:ea typeface="MS Gothic" charset="-128"/>
                <a:cs typeface="Times New Roman" pitchFamily="16" charset="0"/>
              </a:rPr>
            </a:br>
            <a:endParaRPr lang="ru-RU" dirty="0">
              <a:solidFill>
                <a:srgbClr val="009900"/>
              </a:solidFill>
            </a:endParaRPr>
          </a:p>
        </p:txBody>
      </p:sp>
      <p:sp>
        <p:nvSpPr>
          <p:cNvPr id="3" name="Текст 2"/>
          <p:cNvSpPr>
            <a:spLocks noGrp="1"/>
          </p:cNvSpPr>
          <p:nvPr>
            <p:ph type="body" idx="1"/>
          </p:nvPr>
        </p:nvSpPr>
        <p:spPr>
          <a:xfrm>
            <a:off x="0" y="857232"/>
            <a:ext cx="9144000" cy="6000768"/>
          </a:xfrm>
          <a:solidFill>
            <a:srgbClr val="F1F9F1">
              <a:alpha val="83000"/>
            </a:srgbClr>
          </a:solidFill>
        </p:spPr>
        <p:txBody>
          <a:bodyPr>
            <a:normAutofit/>
          </a:bodyPr>
          <a:lstStyle/>
          <a:p>
            <a:pPr marL="342900" indent="-342900" algn="just">
              <a:spcAft>
                <a:spcPts val="1413"/>
              </a:spcAft>
              <a:buSzPct val="45000"/>
              <a:buFont typeface="Wingdings" panose="05000000000000000000" pitchFamily="2" charset="2"/>
              <a:buChar char="Ø"/>
            </a:pPr>
            <a:r>
              <a:rPr lang="uk-UA" dirty="0">
                <a:solidFill>
                  <a:srgbClr val="55381B"/>
                </a:solidFill>
                <a:latin typeface="Arial" pitchFamily="34" charset="0"/>
                <a:cs typeface="Arial" pitchFamily="34" charset="0"/>
              </a:rPr>
              <a:t>Інституційний </a:t>
            </a:r>
            <a:r>
              <a:rPr lang="uk-UA" dirty="0" err="1">
                <a:solidFill>
                  <a:srgbClr val="55381B"/>
                </a:solidFill>
                <a:latin typeface="Arial" pitchFamily="34" charset="0"/>
                <a:cs typeface="Arial" pitchFamily="34" charset="0"/>
              </a:rPr>
              <a:t>репозитарій</a:t>
            </a:r>
            <a:r>
              <a:rPr lang="uk-UA" dirty="0">
                <a:solidFill>
                  <a:srgbClr val="55381B"/>
                </a:solidFill>
                <a:latin typeface="Arial" pitchFamily="34" charset="0"/>
                <a:cs typeface="Arial" pitchFamily="34" charset="0"/>
              </a:rPr>
              <a:t> - </a:t>
            </a:r>
            <a:r>
              <a:rPr lang="uk-UA" b="1" i="1" dirty="0">
                <a:solidFill>
                  <a:srgbClr val="782112"/>
                </a:solidFill>
                <a:latin typeface="Arial" pitchFamily="34" charset="0"/>
                <a:cs typeface="Arial" pitchFamily="34" charset="0"/>
              </a:rPr>
              <a:t>єдиний</a:t>
            </a:r>
            <a:r>
              <a:rPr lang="uk-UA" dirty="0">
                <a:solidFill>
                  <a:srgbClr val="55381B"/>
                </a:solidFill>
                <a:latin typeface="Arial" pitchFamily="34" charset="0"/>
                <a:cs typeface="Arial" pitchFamily="34" charset="0"/>
              </a:rPr>
              <a:t> електронний ресурс ВНТУ  зареєстрований в 7 міжнародних БД, в яких завантажена стаття індексується протягом 4-7 днів ;</a:t>
            </a:r>
          </a:p>
          <a:p>
            <a:pPr marL="342900" indent="-342900" algn="just">
              <a:spcAft>
                <a:spcPts val="1413"/>
              </a:spcAft>
              <a:buSzPct val="45000"/>
              <a:buFont typeface="Wingdings" panose="05000000000000000000" pitchFamily="2" charset="2"/>
              <a:buChar char="Ø"/>
            </a:pPr>
            <a:r>
              <a:rPr lang="uk-UA" dirty="0">
                <a:solidFill>
                  <a:srgbClr val="55381B"/>
                </a:solidFill>
                <a:latin typeface="Arial" pitchFamily="34" charset="0"/>
                <a:cs typeface="Arial" pitchFamily="34" charset="0"/>
              </a:rPr>
              <a:t>ВНТУ, розвиваючи Інституційний </a:t>
            </a:r>
            <a:r>
              <a:rPr lang="uk-UA" dirty="0" err="1">
                <a:solidFill>
                  <a:srgbClr val="55381B"/>
                </a:solidFill>
                <a:latin typeface="Arial" pitchFamily="34" charset="0"/>
                <a:cs typeface="Arial" pitchFamily="34" charset="0"/>
              </a:rPr>
              <a:t>репозитарій</a:t>
            </a:r>
            <a:r>
              <a:rPr lang="uk-UA" dirty="0">
                <a:solidFill>
                  <a:srgbClr val="55381B"/>
                </a:solidFill>
                <a:latin typeface="Arial" pitchFamily="34" charset="0"/>
                <a:cs typeface="Arial" pitchFamily="34" charset="0"/>
              </a:rPr>
              <a:t> , став партнером проекту </a:t>
            </a:r>
            <a:r>
              <a:rPr lang="ru-RU" dirty="0">
                <a:solidFill>
                  <a:srgbClr val="782112"/>
                </a:solidFill>
                <a:latin typeface="Arial" pitchFamily="34" charset="0"/>
                <a:cs typeface="Arial" pitchFamily="34" charset="0"/>
              </a:rPr>
              <a:t>«</a:t>
            </a:r>
            <a:r>
              <a:rPr lang="ru-RU" b="1" i="1" dirty="0" err="1">
                <a:solidFill>
                  <a:srgbClr val="782112"/>
                </a:solidFill>
                <a:latin typeface="Arial" pitchFamily="34" charset="0"/>
                <a:cs typeface="Arial" pitchFamily="34" charset="0"/>
              </a:rPr>
              <a:t>Електронна</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бібліотека</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України</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створення</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Центрів</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знань</a:t>
            </a:r>
            <a:r>
              <a:rPr lang="ru-RU" b="1" i="1" dirty="0">
                <a:solidFill>
                  <a:srgbClr val="782112"/>
                </a:solidFill>
                <a:latin typeface="Arial" pitchFamily="34" charset="0"/>
                <a:cs typeface="Arial" pitchFamily="34" charset="0"/>
              </a:rPr>
              <a:t> в </a:t>
            </a:r>
            <a:r>
              <a:rPr lang="ru-RU" b="1" i="1" dirty="0" err="1">
                <a:solidFill>
                  <a:srgbClr val="782112"/>
                </a:solidFill>
                <a:latin typeface="Arial" pitchFamily="34" charset="0"/>
                <a:cs typeface="Arial" pitchFamily="34" charset="0"/>
              </a:rPr>
              <a:t>університетах</a:t>
            </a:r>
            <a:r>
              <a:rPr lang="ru-RU" b="1" i="1"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України</a:t>
            </a:r>
            <a:r>
              <a:rPr lang="ru-RU" dirty="0">
                <a:solidFill>
                  <a:srgbClr val="782112"/>
                </a:solidFill>
                <a:latin typeface="Arial" pitchFamily="34" charset="0"/>
                <a:cs typeface="Arial" pitchFamily="34" charset="0"/>
              </a:rPr>
              <a:t>» </a:t>
            </a:r>
            <a:r>
              <a:rPr lang="ru-RU" dirty="0">
                <a:solidFill>
                  <a:srgbClr val="55381B"/>
                </a:solidFill>
                <a:latin typeface="Arial" pitchFamily="34" charset="0"/>
                <a:cs typeface="Arial" pitchFamily="34" charset="0"/>
              </a:rPr>
              <a:t>та</a:t>
            </a:r>
            <a:r>
              <a:rPr lang="ru-RU" dirty="0">
                <a:solidFill>
                  <a:srgbClr val="782112"/>
                </a:solidFill>
                <a:latin typeface="Arial" pitchFamily="34" charset="0"/>
                <a:cs typeface="Arial" pitchFamily="34" charset="0"/>
              </a:rPr>
              <a:t>  </a:t>
            </a:r>
            <a:r>
              <a:rPr lang="ru-RU" b="1" i="1" dirty="0" err="1">
                <a:solidFill>
                  <a:srgbClr val="782112"/>
                </a:solidFill>
                <a:latin typeface="Arial" pitchFamily="34" charset="0"/>
                <a:cs typeface="Arial" pitchFamily="34" charset="0"/>
              </a:rPr>
              <a:t>Консорціуму</a:t>
            </a:r>
            <a:r>
              <a:rPr lang="ru-RU" b="1" i="1" dirty="0">
                <a:solidFill>
                  <a:srgbClr val="782112"/>
                </a:solidFill>
                <a:latin typeface="Arial" pitchFamily="34" charset="0"/>
                <a:cs typeface="Arial" pitchFamily="34" charset="0"/>
              </a:rPr>
              <a:t> </a:t>
            </a:r>
            <a:r>
              <a:rPr lang="en-US" b="1" i="1" dirty="0">
                <a:solidFill>
                  <a:srgbClr val="782112"/>
                </a:solidFill>
                <a:latin typeface="Arial" pitchFamily="34" charset="0"/>
                <a:cs typeface="Arial" pitchFamily="34" charset="0"/>
              </a:rPr>
              <a:t>e-VERUM</a:t>
            </a:r>
            <a:r>
              <a:rPr lang="uk-UA" b="1" i="1" dirty="0">
                <a:solidFill>
                  <a:srgbClr val="782112"/>
                </a:solidFill>
                <a:latin typeface="Arial" pitchFamily="34" charset="0"/>
                <a:cs typeface="Arial" pitchFamily="34" charset="0"/>
              </a:rPr>
              <a:t> </a:t>
            </a:r>
            <a:r>
              <a:rPr lang="uk-UA" dirty="0">
                <a:solidFill>
                  <a:srgbClr val="55381B"/>
                </a:solidFill>
                <a:latin typeface="Arial" pitchFamily="34" charset="0"/>
                <a:cs typeface="Arial" pitchFamily="34" charset="0"/>
              </a:rPr>
              <a:t>і, як результат, </a:t>
            </a:r>
            <a:r>
              <a:rPr lang="uk-UA" dirty="0" smtClean="0">
                <a:solidFill>
                  <a:srgbClr val="55381B"/>
                </a:solidFill>
                <a:latin typeface="Arial" pitchFamily="34" charset="0"/>
                <a:cs typeface="Arial" pitchFamily="34" charset="0"/>
              </a:rPr>
              <a:t>отримав</a:t>
            </a:r>
            <a:r>
              <a:rPr lang="en-US" dirty="0" smtClean="0">
                <a:solidFill>
                  <a:srgbClr val="55381B"/>
                </a:solidFill>
                <a:latin typeface="Arial" pitchFamily="34" charset="0"/>
                <a:cs typeface="Arial" pitchFamily="34" charset="0"/>
              </a:rPr>
              <a:t> </a:t>
            </a:r>
            <a:r>
              <a:rPr lang="uk-UA" dirty="0">
                <a:solidFill>
                  <a:srgbClr val="55381B"/>
                </a:solidFill>
                <a:latin typeface="Arial" pitchFamily="34" charset="0"/>
                <a:cs typeface="Arial" pitchFamily="34" charset="0"/>
              </a:rPr>
              <a:t>доступи до міжнародних наукових БД (</a:t>
            </a:r>
            <a:r>
              <a:rPr lang="en-US" i="1" dirty="0">
                <a:solidFill>
                  <a:srgbClr val="55381B"/>
                </a:solidFill>
                <a:latin typeface="Arial" pitchFamily="34" charset="0"/>
                <a:cs typeface="Arial" pitchFamily="34" charset="0"/>
              </a:rPr>
              <a:t>Web of Science</a:t>
            </a:r>
            <a:r>
              <a:rPr lang="uk-UA" i="1" dirty="0">
                <a:solidFill>
                  <a:srgbClr val="55381B"/>
                </a:solidFill>
                <a:latin typeface="Arial" pitchFamily="34" charset="0"/>
                <a:cs typeface="Arial" pitchFamily="34" charset="0"/>
              </a:rPr>
              <a:t>,</a:t>
            </a:r>
            <a:r>
              <a:rPr lang="en-US" i="1" dirty="0">
                <a:solidFill>
                  <a:srgbClr val="55381B"/>
                </a:solidFill>
                <a:latin typeface="Arial" pitchFamily="34" charset="0"/>
                <a:cs typeface="Arial" pitchFamily="34" charset="0"/>
              </a:rPr>
              <a:t> </a:t>
            </a:r>
            <a:r>
              <a:rPr lang="en-US" i="1" dirty="0" err="1">
                <a:solidFill>
                  <a:srgbClr val="55381B"/>
                </a:solidFill>
                <a:latin typeface="Arial" pitchFamily="34" charset="0"/>
                <a:cs typeface="Arial" pitchFamily="34" charset="0"/>
              </a:rPr>
              <a:t>InCites</a:t>
            </a:r>
            <a:r>
              <a:rPr lang="en-US" i="1" dirty="0">
                <a:solidFill>
                  <a:srgbClr val="55381B"/>
                </a:solidFill>
                <a:latin typeface="Arial" pitchFamily="34" charset="0"/>
                <a:cs typeface="Arial" pitchFamily="34" charset="0"/>
              </a:rPr>
              <a:t> Journal Citation Reports</a:t>
            </a:r>
            <a:r>
              <a:rPr lang="uk-UA" i="1" dirty="0">
                <a:solidFill>
                  <a:srgbClr val="55381B"/>
                </a:solidFill>
                <a:latin typeface="Arial" pitchFamily="34" charset="0"/>
                <a:cs typeface="Arial" pitchFamily="34" charset="0"/>
              </a:rPr>
              <a:t>,</a:t>
            </a:r>
            <a:r>
              <a:rPr lang="ru-RU" i="1" dirty="0">
                <a:solidFill>
                  <a:srgbClr val="55381B"/>
                </a:solidFill>
                <a:latin typeface="Arial" pitchFamily="34" charset="0"/>
                <a:cs typeface="Arial" pitchFamily="34" charset="0"/>
              </a:rPr>
              <a:t> </a:t>
            </a:r>
            <a:r>
              <a:rPr lang="en-US" i="1" dirty="0" smtClean="0">
                <a:solidFill>
                  <a:srgbClr val="502800"/>
                </a:solidFill>
                <a:latin typeface="Arial" pitchFamily="34" charset="0"/>
                <a:cs typeface="Arial" pitchFamily="34" charset="0"/>
              </a:rPr>
              <a:t>China Knowledge Resource Integrated Database</a:t>
            </a:r>
            <a:r>
              <a:rPr lang="ru-RU" dirty="0" smtClean="0">
                <a:solidFill>
                  <a:srgbClr val="55381B"/>
                </a:solidFill>
                <a:latin typeface="Arial" pitchFamily="34" charset="0"/>
                <a:cs typeface="Arial" pitchFamily="34" charset="0"/>
              </a:rPr>
              <a:t>, </a:t>
            </a:r>
            <a:r>
              <a:rPr lang="ru-RU" i="1" dirty="0">
                <a:solidFill>
                  <a:srgbClr val="55381B"/>
                </a:solidFill>
                <a:latin typeface="Arial" pitchFamily="34" charset="0"/>
                <a:cs typeface="Arial" pitchFamily="34" charset="0"/>
              </a:rPr>
              <a:t>«</a:t>
            </a:r>
            <a:r>
              <a:rPr lang="ru-RU" i="1" dirty="0" err="1">
                <a:solidFill>
                  <a:srgbClr val="55381B"/>
                </a:solidFill>
                <a:latin typeface="Arial" pitchFamily="34" charset="0"/>
                <a:cs typeface="Arial" pitchFamily="34" charset="0"/>
              </a:rPr>
              <a:t>Іст</a:t>
            </a:r>
            <a:r>
              <a:rPr lang="ru-RU" i="1" dirty="0">
                <a:solidFill>
                  <a:srgbClr val="55381B"/>
                </a:solidFill>
                <a:latin typeface="Arial" pitchFamily="34" charset="0"/>
                <a:cs typeface="Arial" pitchFamily="34" charset="0"/>
              </a:rPr>
              <a:t> Вью </a:t>
            </a:r>
            <a:r>
              <a:rPr lang="ru-RU" i="1" dirty="0" err="1">
                <a:solidFill>
                  <a:srgbClr val="55381B"/>
                </a:solidFill>
                <a:latin typeface="Arial" pitchFamily="34" charset="0"/>
                <a:cs typeface="Arial" pitchFamily="34" charset="0"/>
              </a:rPr>
              <a:t>Інформейшн</a:t>
            </a:r>
            <a:r>
              <a:rPr lang="ru-RU" i="1" dirty="0">
                <a:solidFill>
                  <a:srgbClr val="55381B"/>
                </a:solidFill>
                <a:latin typeface="Arial" pitchFamily="34" charset="0"/>
                <a:cs typeface="Arial" pitchFamily="34" charset="0"/>
              </a:rPr>
              <a:t> </a:t>
            </a:r>
            <a:r>
              <a:rPr lang="ru-RU" i="1" dirty="0" err="1">
                <a:solidFill>
                  <a:srgbClr val="55381B"/>
                </a:solidFill>
                <a:latin typeface="Arial" pitchFamily="34" charset="0"/>
                <a:cs typeface="Arial" pitchFamily="34" charset="0"/>
              </a:rPr>
              <a:t>Сервісез</a:t>
            </a:r>
            <a:r>
              <a:rPr lang="ru-RU" i="1" dirty="0">
                <a:solidFill>
                  <a:srgbClr val="55381B"/>
                </a:solidFill>
                <a:latin typeface="Arial" pitchFamily="34" charset="0"/>
                <a:cs typeface="Arial" pitchFamily="34" charset="0"/>
              </a:rPr>
              <a:t>, </a:t>
            </a:r>
            <a:r>
              <a:rPr lang="ru-RU" i="1" dirty="0" err="1">
                <a:solidFill>
                  <a:srgbClr val="55381B"/>
                </a:solidFill>
                <a:latin typeface="Arial" pitchFamily="34" charset="0"/>
                <a:cs typeface="Arial" pitchFamily="34" charset="0"/>
              </a:rPr>
              <a:t>Інк</a:t>
            </a:r>
            <a:r>
              <a:rPr lang="ru-RU" i="1" dirty="0">
                <a:solidFill>
                  <a:srgbClr val="55381B"/>
                </a:solidFill>
                <a:latin typeface="Arial" pitchFamily="34" charset="0"/>
                <a:cs typeface="Arial" pitchFamily="34" charset="0"/>
              </a:rPr>
              <a:t>»</a:t>
            </a:r>
            <a:r>
              <a:rPr lang="ru-RU" dirty="0">
                <a:solidFill>
                  <a:srgbClr val="55381B"/>
                </a:solidFill>
                <a:latin typeface="Arial" pitchFamily="34" charset="0"/>
                <a:cs typeface="Arial" pitchFamily="34" charset="0"/>
              </a:rPr>
              <a:t> та </a:t>
            </a:r>
            <a:r>
              <a:rPr lang="ru-RU" dirty="0" err="1">
                <a:solidFill>
                  <a:srgbClr val="55381B"/>
                </a:solidFill>
                <a:latin typeface="Arial" pitchFamily="34" charset="0"/>
                <a:cs typeface="Arial" pitchFamily="34" charset="0"/>
              </a:rPr>
              <a:t>ін</a:t>
            </a:r>
            <a:r>
              <a:rPr lang="ru-RU" dirty="0">
                <a:solidFill>
                  <a:srgbClr val="55381B"/>
                </a:solidFill>
                <a:latin typeface="Arial" pitchFamily="34" charset="0"/>
                <a:cs typeface="Arial" pitchFamily="34" charset="0"/>
              </a:rPr>
              <a:t>.</a:t>
            </a:r>
            <a:r>
              <a:rPr lang="uk-UA" dirty="0">
                <a:solidFill>
                  <a:srgbClr val="55381B"/>
                </a:solidFill>
                <a:latin typeface="Arial" pitchFamily="34" charset="0"/>
                <a:cs typeface="Arial" pitchFamily="34" charset="0"/>
              </a:rPr>
              <a:t>), а в перспективі -  о</a:t>
            </a:r>
            <a:r>
              <a:rPr lang="ru-RU" dirty="0" err="1">
                <a:solidFill>
                  <a:srgbClr val="55381B"/>
                </a:solidFill>
                <a:latin typeface="Arial" pitchFamily="34" charset="0"/>
                <a:cs typeface="Arial" pitchFamily="34" charset="0"/>
              </a:rPr>
              <a:t>тримання</a:t>
            </a:r>
            <a:r>
              <a:rPr lang="ru-RU" dirty="0">
                <a:solidFill>
                  <a:srgbClr val="55381B"/>
                </a:solidFill>
                <a:latin typeface="Arial" pitchFamily="34" charset="0"/>
                <a:cs typeface="Arial" pitchFamily="34" charset="0"/>
              </a:rPr>
              <a:t> т. </a:t>
            </a:r>
            <a:r>
              <a:rPr lang="ru-RU" dirty="0" err="1">
                <a:solidFill>
                  <a:srgbClr val="55381B"/>
                </a:solidFill>
                <a:latin typeface="Arial" pitchFamily="34" charset="0"/>
                <a:cs typeface="Arial" pitchFamily="34" charset="0"/>
              </a:rPr>
              <a:t>зв</a:t>
            </a:r>
            <a:r>
              <a:rPr lang="ru-RU" dirty="0">
                <a:solidFill>
                  <a:srgbClr val="55381B"/>
                </a:solidFill>
                <a:latin typeface="Arial" pitchFamily="34" charset="0"/>
                <a:cs typeface="Arial" pitchFamily="34" charset="0"/>
              </a:rPr>
              <a:t>. </a:t>
            </a:r>
            <a:r>
              <a:rPr lang="ru-RU" dirty="0" err="1">
                <a:solidFill>
                  <a:srgbClr val="55381B"/>
                </a:solidFill>
                <a:latin typeface="Arial" pitchFamily="34" charset="0"/>
                <a:cs typeface="Arial" pitchFamily="34" charset="0"/>
              </a:rPr>
              <a:t>національної</a:t>
            </a:r>
            <a:r>
              <a:rPr lang="ru-RU" dirty="0">
                <a:solidFill>
                  <a:srgbClr val="55381B"/>
                </a:solidFill>
                <a:latin typeface="Arial" pitchFamily="34" charset="0"/>
                <a:cs typeface="Arial" pitchFamily="34" charset="0"/>
              </a:rPr>
              <a:t> </a:t>
            </a:r>
            <a:r>
              <a:rPr lang="ru-RU" dirty="0" err="1">
                <a:solidFill>
                  <a:srgbClr val="55381B"/>
                </a:solidFill>
                <a:latin typeface="Arial" pitchFamily="34" charset="0"/>
                <a:cs typeface="Arial" pitchFamily="34" charset="0"/>
              </a:rPr>
              <a:t>ліцензії</a:t>
            </a:r>
            <a:r>
              <a:rPr lang="ru-RU" dirty="0">
                <a:solidFill>
                  <a:srgbClr val="55381B"/>
                </a:solidFill>
                <a:latin typeface="Arial" pitchFamily="34" charset="0"/>
                <a:cs typeface="Arial" pitchFamily="34" charset="0"/>
              </a:rPr>
              <a:t> на БД, яка </a:t>
            </a:r>
            <a:r>
              <a:rPr lang="ru-RU" dirty="0" err="1">
                <a:solidFill>
                  <a:srgbClr val="55381B"/>
                </a:solidFill>
                <a:latin typeface="Arial" pitchFamily="34" charset="0"/>
                <a:cs typeface="Arial" pitchFamily="34" charset="0"/>
              </a:rPr>
              <a:t>надаватиметься</a:t>
            </a:r>
            <a:r>
              <a:rPr lang="ru-RU" dirty="0">
                <a:solidFill>
                  <a:srgbClr val="55381B"/>
                </a:solidFill>
                <a:latin typeface="Arial" pitchFamily="34" charset="0"/>
                <a:cs typeface="Arial" pitchFamily="34" charset="0"/>
              </a:rPr>
              <a:t> не одному </a:t>
            </a:r>
            <a:r>
              <a:rPr lang="ru-RU" dirty="0" err="1">
                <a:solidFill>
                  <a:srgbClr val="55381B"/>
                </a:solidFill>
                <a:latin typeface="Arial" pitchFamily="34" charset="0"/>
                <a:cs typeface="Arial" pitchFamily="34" charset="0"/>
              </a:rPr>
              <a:t>університету</a:t>
            </a:r>
            <a:r>
              <a:rPr lang="ru-RU" dirty="0">
                <a:solidFill>
                  <a:srgbClr val="55381B"/>
                </a:solidFill>
                <a:latin typeface="Arial" pitchFamily="34" charset="0"/>
                <a:cs typeface="Arial" pitchFamily="34" charset="0"/>
              </a:rPr>
              <a:t>, а </a:t>
            </a:r>
            <a:r>
              <a:rPr lang="ru-RU" dirty="0" err="1">
                <a:solidFill>
                  <a:srgbClr val="55381B"/>
                </a:solidFill>
                <a:latin typeface="Arial" pitchFamily="34" charset="0"/>
                <a:cs typeface="Arial" pitchFamily="34" charset="0"/>
              </a:rPr>
              <a:t>усім</a:t>
            </a:r>
            <a:r>
              <a:rPr lang="ru-RU" dirty="0">
                <a:solidFill>
                  <a:srgbClr val="55381B"/>
                </a:solidFill>
                <a:latin typeface="Arial" pitchFamily="34" charset="0"/>
                <a:cs typeface="Arial" pitchFamily="34" charset="0"/>
              </a:rPr>
              <a:t> членам </a:t>
            </a:r>
            <a:r>
              <a:rPr lang="ru-RU" dirty="0" err="1">
                <a:solidFill>
                  <a:srgbClr val="55381B"/>
                </a:solidFill>
                <a:latin typeface="Arial" pitchFamily="34" charset="0"/>
                <a:cs typeface="Arial" pitchFamily="34" charset="0"/>
              </a:rPr>
              <a:t>групи</a:t>
            </a:r>
            <a:r>
              <a:rPr lang="uk-UA" dirty="0">
                <a:solidFill>
                  <a:srgbClr val="55381B"/>
                </a:solidFill>
                <a:latin typeface="Arial" pitchFamily="34" charset="0"/>
                <a:cs typeface="Arial" pitchFamily="34" charset="0"/>
              </a:rPr>
              <a:t>;</a:t>
            </a:r>
          </a:p>
          <a:p>
            <a:pPr marL="342900" indent="-342900" algn="just">
              <a:spcAft>
                <a:spcPts val="1413"/>
              </a:spcAft>
              <a:buSzPct val="45000"/>
              <a:buFont typeface="Wingdings" panose="05000000000000000000" pitchFamily="2" charset="2"/>
              <a:buChar char="Ø"/>
            </a:pPr>
            <a:r>
              <a:rPr lang="uk-UA" dirty="0">
                <a:solidFill>
                  <a:srgbClr val="55381B"/>
                </a:solidFill>
                <a:latin typeface="Arial" pitchFamily="34" charset="0"/>
                <a:cs typeface="Arial" pitchFamily="34" charset="0"/>
              </a:rPr>
              <a:t>Для вчених </a:t>
            </a:r>
            <a:r>
              <a:rPr lang="uk-UA" dirty="0" smtClean="0">
                <a:solidFill>
                  <a:srgbClr val="55381B"/>
                </a:solidFill>
                <a:latin typeface="Arial" pitchFamily="34" charset="0"/>
                <a:cs typeface="Arial" pitchFamily="34" charset="0"/>
              </a:rPr>
              <a:t>ВНТУ </a:t>
            </a:r>
            <a:r>
              <a:rPr lang="uk-UA" dirty="0">
                <a:solidFill>
                  <a:srgbClr val="55381B"/>
                </a:solidFill>
                <a:latin typeface="Arial" pitchFamily="34" charset="0"/>
                <a:cs typeface="Arial" pitchFamily="34" charset="0"/>
              </a:rPr>
              <a:t>– велика можливість грантової підтримки, тому що результати наукових досліджень через </a:t>
            </a:r>
            <a:r>
              <a:rPr lang="uk-UA" dirty="0" err="1">
                <a:solidFill>
                  <a:srgbClr val="55381B"/>
                </a:solidFill>
                <a:latin typeface="Arial" pitchFamily="34" charset="0"/>
                <a:cs typeface="Arial" pitchFamily="34" charset="0"/>
              </a:rPr>
              <a:t>репозитарій</a:t>
            </a:r>
            <a:r>
              <a:rPr lang="uk-UA" dirty="0">
                <a:solidFill>
                  <a:srgbClr val="55381B"/>
                </a:solidFill>
                <a:latin typeface="Arial" pitchFamily="34" charset="0"/>
                <a:cs typeface="Arial" pitchFamily="34" charset="0"/>
              </a:rPr>
              <a:t> доступні </a:t>
            </a:r>
            <a:r>
              <a:rPr lang="uk-UA" dirty="0" smtClean="0">
                <a:solidFill>
                  <a:srgbClr val="55381B"/>
                </a:solidFill>
                <a:latin typeface="Arial" pitchFamily="34" charset="0"/>
                <a:cs typeface="Arial" pitchFamily="34" charset="0"/>
              </a:rPr>
              <a:t>на міжнародному рівні;</a:t>
            </a:r>
            <a:endParaRPr lang="uk-UA" dirty="0">
              <a:solidFill>
                <a:srgbClr val="55381B"/>
              </a:solidFill>
              <a:latin typeface="Arial" pitchFamily="34" charset="0"/>
              <a:cs typeface="Arial" pitchFamily="34" charset="0"/>
            </a:endParaRPr>
          </a:p>
          <a:p>
            <a:pPr marL="342900" indent="-342900" algn="just">
              <a:spcAft>
                <a:spcPts val="1413"/>
              </a:spcAft>
              <a:buSzPct val="45000"/>
              <a:buFont typeface="Wingdings" panose="05000000000000000000" pitchFamily="2" charset="2"/>
              <a:buChar char="Ø"/>
            </a:pPr>
            <a:r>
              <a:rPr lang="uk-UA" dirty="0">
                <a:solidFill>
                  <a:srgbClr val="55381B"/>
                </a:solidFill>
                <a:latin typeface="Arial" pitchFamily="34" charset="0"/>
                <a:cs typeface="Arial" pitchFamily="34" charset="0"/>
              </a:rPr>
              <a:t>Розвиток </a:t>
            </a:r>
            <a:r>
              <a:rPr lang="en-US" dirty="0" smtClean="0">
                <a:solidFill>
                  <a:srgbClr val="55381B"/>
                </a:solidFill>
                <a:latin typeface="Arial" pitchFamily="34" charset="0"/>
                <a:cs typeface="Arial" pitchFamily="34" charset="0"/>
              </a:rPr>
              <a:t>IR VNTU </a:t>
            </a:r>
            <a:r>
              <a:rPr lang="uk-UA" dirty="0" smtClean="0">
                <a:solidFill>
                  <a:srgbClr val="55381B"/>
                </a:solidFill>
                <a:latin typeface="Arial" pitchFamily="34" charset="0"/>
                <a:cs typeface="Arial" pitchFamily="34" charset="0"/>
              </a:rPr>
              <a:t>– </a:t>
            </a:r>
            <a:r>
              <a:rPr lang="uk-UA" dirty="0">
                <a:solidFill>
                  <a:srgbClr val="55381B"/>
                </a:solidFill>
                <a:latin typeface="Arial" pitchFamily="34" charset="0"/>
                <a:cs typeface="Arial" pitchFamily="34" charset="0"/>
              </a:rPr>
              <a:t>стратегічно важливий в контексті покращення </a:t>
            </a:r>
            <a:r>
              <a:rPr lang="uk-UA" dirty="0" err="1">
                <a:solidFill>
                  <a:srgbClr val="55381B"/>
                </a:solidFill>
                <a:latin typeface="Arial" pitchFamily="34" charset="0"/>
                <a:cs typeface="Arial" pitchFamily="34" charset="0"/>
              </a:rPr>
              <a:t>рейтингування</a:t>
            </a:r>
            <a:r>
              <a:rPr lang="uk-UA" dirty="0">
                <a:solidFill>
                  <a:srgbClr val="55381B"/>
                </a:solidFill>
                <a:latin typeface="Arial" pitchFamily="34" charset="0"/>
                <a:cs typeface="Arial" pitchFamily="34" charset="0"/>
              </a:rPr>
              <a:t> ВНТУ в </a:t>
            </a:r>
            <a:r>
              <a:rPr lang="en-US" b="1" i="1" dirty="0" err="1">
                <a:solidFill>
                  <a:srgbClr val="782112"/>
                </a:solidFill>
                <a:latin typeface="Arial" pitchFamily="34" charset="0"/>
                <a:cs typeface="Arial" pitchFamily="34" charset="0"/>
              </a:rPr>
              <a:t>Webometrics</a:t>
            </a:r>
            <a:r>
              <a:rPr lang="uk-UA" b="1" i="1" dirty="0" smtClean="0">
                <a:solidFill>
                  <a:srgbClr val="55381B"/>
                </a:solidFill>
                <a:latin typeface="Arial" pitchFamily="34" charset="0"/>
                <a:cs typeface="Arial" pitchFamily="34" charset="0"/>
              </a:rPr>
              <a:t>.</a:t>
            </a:r>
            <a:endParaRPr lang="uk-UA" b="1" i="1" dirty="0">
              <a:solidFill>
                <a:srgbClr val="55381B"/>
              </a:solidFill>
              <a:latin typeface="Arial" pitchFamily="34" charset="0"/>
              <a:cs typeface="Arial" pitchFamily="34" charset="0"/>
            </a:endParaRPr>
          </a:p>
        </p:txBody>
      </p:sp>
    </p:spTree>
    <p:extLst>
      <p:ext uri="{BB962C8B-B14F-4D97-AF65-F5344CB8AC3E}">
        <p14:creationId xmlns="" xmlns:p14="http://schemas.microsoft.com/office/powerpoint/2010/main" val="1936589752"/>
      </p:ext>
    </p:extLst>
  </p:cSld>
  <p:clrMapOvr>
    <a:masterClrMapping/>
  </p:clrMapOvr>
  <p:transition spd="slow">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Пользователь\Desktop\220px-Open_Access_PLoS.svg.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2844" y="285728"/>
            <a:ext cx="8786874" cy="6286544"/>
          </a:xfrm>
          <a:prstGeom prst="rect">
            <a:avLst/>
          </a:prstGeom>
          <a:blipFill dpi="0" rotWithShape="1">
            <a:blip r:embed="rId3">
              <a:alphaModFix amt="83000"/>
            </a:blip>
            <a:srcRect/>
            <a:tile tx="0" ty="0" sx="100000" sy="100000" flip="none" algn="tl"/>
          </a:blipFill>
          <a:extLst>
            <a:ext uri="{909E8E84-426E-40DD-AFC4-6F175D3DCCD1}">
              <a14:hiddenFill xmlns="" xmlns:a14="http://schemas.microsoft.com/office/drawing/2010/main">
                <a:solidFill>
                  <a:srgbClr val="FFFFFF"/>
                </a:solidFill>
              </a14:hiddenFill>
            </a:ext>
          </a:extLst>
        </p:spPr>
      </p:pic>
      <p:pic>
        <p:nvPicPr>
          <p:cNvPr id="2051" name="Picture 3" descr="C:\Users\user307\Desktop\Репозитарій ВНТУ\220px-Open_Access_PLoS.svg.png"/>
          <p:cNvPicPr>
            <a:picLocks noChangeAspect="1" noChangeArrowheads="1"/>
          </p:cNvPicPr>
          <p:nvPr/>
        </p:nvPicPr>
        <p:blipFill>
          <a:blip r:embed="rId2"/>
          <a:srcRect/>
          <a:stretch>
            <a:fillRect/>
          </a:stretch>
        </p:blipFill>
        <p:spPr bwMode="auto">
          <a:xfrm>
            <a:off x="285720" y="571480"/>
            <a:ext cx="8358246" cy="6072230"/>
          </a:xfrm>
          <a:prstGeom prst="rect">
            <a:avLst/>
          </a:prstGeom>
          <a:solidFill>
            <a:schemeClr val="accent1">
              <a:alpha val="83000"/>
            </a:schemeClr>
          </a:solidFill>
        </p:spPr>
      </p:pic>
      <p:sp>
        <p:nvSpPr>
          <p:cNvPr id="3" name="Заголовок 2"/>
          <p:cNvSpPr>
            <a:spLocks noGrp="1"/>
          </p:cNvSpPr>
          <p:nvPr>
            <p:ph type="title"/>
          </p:nvPr>
        </p:nvSpPr>
        <p:spPr>
          <a:xfrm>
            <a:off x="0" y="0"/>
            <a:ext cx="9144000" cy="6858000"/>
          </a:xfrm>
          <a:blipFill dpi="0" rotWithShape="1">
            <a:blip r:embed="rId3">
              <a:alphaModFix amt="88000"/>
            </a:blip>
            <a:srcRect/>
            <a:tile tx="0" ty="0" sx="100000" sy="100000" flip="none" algn="tl"/>
          </a:blipFill>
          <a:ln w="28575">
            <a:solidFill>
              <a:srgbClr val="E0E44E"/>
            </a:solidFill>
          </a:ln>
        </p:spPr>
        <p:txBody>
          <a:bodyPr>
            <a:normAutofit/>
          </a:bodyPr>
          <a:lstStyle/>
          <a:p>
            <a:pPr algn="l"/>
            <a:r>
              <a:rPr lang="uk-UA" sz="3600" b="1" i="1" dirty="0">
                <a:solidFill>
                  <a:srgbClr val="782112"/>
                </a:solidFill>
                <a:latin typeface="Times New Roman" pitchFamily="18" charset="0"/>
                <a:cs typeface="Times New Roman" pitchFamily="18" charset="0"/>
              </a:rPr>
              <a:t>«Результат своєї наукової праці потрібно розміщувати там, де цей результат стане надбанням для світової спільноти, де на нього посилатимуться, тоді учений зможе потрапити на міжнародні консорціуми та отримати гранти» </a:t>
            </a:r>
            <a:r>
              <a:rPr lang="uk-UA" sz="3600" b="1" dirty="0" smtClean="0">
                <a:solidFill>
                  <a:srgbClr val="782112"/>
                </a:solidFill>
                <a:latin typeface="Times New Roman" pitchFamily="18" charset="0"/>
                <a:cs typeface="Times New Roman" pitchFamily="18" charset="0"/>
              </a:rPr>
              <a:t> </a:t>
            </a:r>
            <a:r>
              <a:rPr lang="en-US" sz="3600" dirty="0" smtClean="0">
                <a:solidFill>
                  <a:srgbClr val="782112"/>
                </a:solidFill>
                <a:latin typeface="Arial" pitchFamily="34" charset="0"/>
                <a:cs typeface="Arial" pitchFamily="34" charset="0"/>
              </a:rPr>
              <a:t/>
            </a:r>
            <a:br>
              <a:rPr lang="en-US" sz="3600" dirty="0" smtClean="0">
                <a:solidFill>
                  <a:srgbClr val="782112"/>
                </a:solidFill>
                <a:latin typeface="Arial" pitchFamily="34" charset="0"/>
                <a:cs typeface="Arial" pitchFamily="34" charset="0"/>
              </a:rPr>
            </a:br>
            <a:r>
              <a:rPr lang="en-US" sz="3600" dirty="0" smtClean="0">
                <a:solidFill>
                  <a:srgbClr val="782112"/>
                </a:solidFill>
                <a:latin typeface="Arial" pitchFamily="34" charset="0"/>
                <a:cs typeface="Arial" pitchFamily="34" charset="0"/>
              </a:rPr>
              <a:t/>
            </a:r>
            <a:br>
              <a:rPr lang="en-US" sz="3600" dirty="0" smtClean="0">
                <a:solidFill>
                  <a:srgbClr val="782112"/>
                </a:solidFill>
                <a:latin typeface="Arial" pitchFamily="34" charset="0"/>
                <a:cs typeface="Arial" pitchFamily="34" charset="0"/>
              </a:rPr>
            </a:br>
            <a:r>
              <a:rPr lang="uk-UA" sz="3600" dirty="0" smtClean="0">
                <a:solidFill>
                  <a:srgbClr val="593B1D"/>
                </a:solidFill>
                <a:latin typeface="Times New Roman" pitchFamily="18" charset="0"/>
                <a:cs typeface="Times New Roman" pitchFamily="18" charset="0"/>
              </a:rPr>
              <a:t>заступник </a:t>
            </a:r>
            <a:r>
              <a:rPr lang="uk-UA" sz="3600" dirty="0">
                <a:solidFill>
                  <a:srgbClr val="593B1D"/>
                </a:solidFill>
                <a:latin typeface="Times New Roman" pitchFamily="18" charset="0"/>
                <a:cs typeface="Times New Roman" pitchFamily="18" charset="0"/>
              </a:rPr>
              <a:t>міністра освіти і науки</a:t>
            </a:r>
            <a:r>
              <a:rPr lang="en-US" sz="3600" dirty="0">
                <a:solidFill>
                  <a:srgbClr val="593B1D"/>
                </a:solidFill>
                <a:latin typeface="Times New Roman" pitchFamily="18" charset="0"/>
                <a:cs typeface="Times New Roman" pitchFamily="18" charset="0"/>
              </a:rPr>
              <a:t> </a:t>
            </a:r>
            <a:r>
              <a:rPr lang="uk-UA" sz="3600" dirty="0">
                <a:solidFill>
                  <a:srgbClr val="593B1D"/>
                </a:solidFill>
                <a:latin typeface="Times New Roman" pitchFamily="18" charset="0"/>
                <a:cs typeface="Times New Roman" pitchFamily="18" charset="0"/>
              </a:rPr>
              <a:t>України </a:t>
            </a:r>
            <a:r>
              <a:rPr lang="uk-UA" sz="3600" b="1" dirty="0">
                <a:solidFill>
                  <a:srgbClr val="593B1D"/>
                </a:solidFill>
                <a:latin typeface="Times New Roman" pitchFamily="18" charset="0"/>
                <a:cs typeface="Times New Roman" pitchFamily="18" charset="0"/>
              </a:rPr>
              <a:t>Максим </a:t>
            </a:r>
            <a:r>
              <a:rPr lang="uk-UA" sz="3600" b="1" dirty="0" smtClean="0">
                <a:solidFill>
                  <a:srgbClr val="593B1D"/>
                </a:solidFill>
                <a:latin typeface="Times New Roman" pitchFamily="18" charset="0"/>
                <a:cs typeface="Times New Roman" pitchFamily="18" charset="0"/>
              </a:rPr>
              <a:t>Стріха</a:t>
            </a:r>
            <a:r>
              <a:rPr lang="uk-UA" sz="3600" dirty="0">
                <a:solidFill>
                  <a:srgbClr val="782112"/>
                </a:solidFill>
                <a:latin typeface="Times New Roman" pitchFamily="16" charset="0"/>
              </a:rPr>
              <a:t/>
            </a:r>
            <a:br>
              <a:rPr lang="uk-UA" sz="3600" dirty="0">
                <a:solidFill>
                  <a:srgbClr val="782112"/>
                </a:solidFill>
                <a:latin typeface="Times New Roman" pitchFamily="16" charset="0"/>
              </a:rPr>
            </a:br>
            <a:endParaRPr lang="ru-RU" sz="3600" dirty="0">
              <a:solidFill>
                <a:srgbClr val="782112"/>
              </a:solidFill>
            </a:endParaRPr>
          </a:p>
        </p:txBody>
      </p:sp>
    </p:spTree>
    <p:extLst>
      <p:ext uri="{BB962C8B-B14F-4D97-AF65-F5344CB8AC3E}">
        <p14:creationId xmlns="" xmlns:p14="http://schemas.microsoft.com/office/powerpoint/2010/main" val="579474931"/>
      </p:ext>
    </p:extLst>
  </p:cSld>
  <p:clrMapOvr>
    <a:masterClrMapping/>
  </p:clrMapOvr>
  <p:transition spd="slow">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307\Desktop\НТБ ВНТУ.jpg"/>
          <p:cNvPicPr>
            <a:picLocks noChangeAspect="1" noChangeArrowheads="1"/>
          </p:cNvPicPr>
          <p:nvPr/>
        </p:nvPicPr>
        <p:blipFill>
          <a:blip r:embed="rId2"/>
          <a:srcRect/>
          <a:stretch>
            <a:fillRect/>
          </a:stretch>
        </p:blipFill>
        <p:spPr bwMode="auto">
          <a:xfrm>
            <a:off x="1214414" y="142852"/>
            <a:ext cx="6858048" cy="6572296"/>
          </a:xfrm>
          <a:prstGeom prst="rect">
            <a:avLst/>
          </a:prstGeom>
          <a:noFill/>
        </p:spPr>
      </p:pic>
      <p:sp>
        <p:nvSpPr>
          <p:cNvPr id="2" name="Заголовок 1"/>
          <p:cNvSpPr>
            <a:spLocks noGrp="1"/>
          </p:cNvSpPr>
          <p:nvPr>
            <p:ph type="title"/>
          </p:nvPr>
        </p:nvSpPr>
        <p:spPr>
          <a:xfrm>
            <a:off x="0" y="0"/>
            <a:ext cx="9144000" cy="6858000"/>
          </a:xfrm>
          <a:blipFill dpi="0" rotWithShape="1">
            <a:blip r:embed="rId3">
              <a:alphaModFix amt="83000"/>
            </a:blip>
            <a:srcRect/>
            <a:tile tx="0" ty="0" sx="100000" sy="100000" flip="none" algn="tl"/>
          </a:blipFill>
          <a:ln w="38100">
            <a:solidFill>
              <a:srgbClr val="E3DE00"/>
            </a:solidFill>
          </a:ln>
        </p:spPr>
        <p:txBody>
          <a:bodyPr/>
          <a:lstStyle/>
          <a:p>
            <a:r>
              <a:rPr lang="uk-UA" sz="6000" b="1" dirty="0" smtClean="0">
                <a:solidFill>
                  <a:srgbClr val="9E0000"/>
                </a:solidFill>
                <a:latin typeface="Arial" pitchFamily="34" charset="0"/>
                <a:cs typeface="Arial" pitchFamily="34" charset="0"/>
              </a:rPr>
              <a:t>Шановні науковці!</a:t>
            </a:r>
            <a:r>
              <a:rPr lang="uk-UA" sz="5400" dirty="0" smtClean="0">
                <a:latin typeface="Arial" pitchFamily="34" charset="0"/>
                <a:cs typeface="Arial" pitchFamily="34" charset="0"/>
              </a:rPr>
              <a:t/>
            </a:r>
            <a:br>
              <a:rPr lang="uk-UA" sz="5400" dirty="0" smtClean="0">
                <a:latin typeface="Arial" pitchFamily="34" charset="0"/>
                <a:cs typeface="Arial" pitchFamily="34" charset="0"/>
              </a:rPr>
            </a:br>
            <a:r>
              <a:rPr lang="uk-UA" dirty="0" smtClean="0">
                <a:latin typeface="Arial" pitchFamily="34" charset="0"/>
                <a:cs typeface="Arial" pitchFamily="34" charset="0"/>
              </a:rPr>
              <a:t/>
            </a:r>
            <a:br>
              <a:rPr lang="uk-UA" dirty="0" smtClean="0">
                <a:latin typeface="Arial" pitchFamily="34" charset="0"/>
                <a:cs typeface="Arial" pitchFamily="34" charset="0"/>
              </a:rPr>
            </a:br>
            <a:r>
              <a:rPr lang="uk-UA" sz="4800" b="1" i="1" dirty="0" smtClean="0">
                <a:solidFill>
                  <a:srgbClr val="3F702E"/>
                </a:solidFill>
                <a:latin typeface="Arial" pitchFamily="34" charset="0"/>
                <a:cs typeface="Arial" pitchFamily="34" charset="0"/>
              </a:rPr>
              <a:t>Запитання та пропозиції чекаємо за адресою:</a:t>
            </a:r>
            <a:r>
              <a:rPr lang="uk-UA" sz="4800" dirty="0" smtClean="0">
                <a:solidFill>
                  <a:srgbClr val="3F702E"/>
                </a:solidFill>
                <a:latin typeface="Arial" pitchFamily="34" charset="0"/>
                <a:cs typeface="Arial" pitchFamily="34" charset="0"/>
              </a:rPr>
              <a:t/>
            </a:r>
            <a:br>
              <a:rPr lang="uk-UA" sz="4800" dirty="0" smtClean="0">
                <a:solidFill>
                  <a:srgbClr val="3F702E"/>
                </a:solidFill>
                <a:latin typeface="Arial" pitchFamily="34" charset="0"/>
                <a:cs typeface="Arial" pitchFamily="34" charset="0"/>
              </a:rPr>
            </a:br>
            <a:r>
              <a:rPr lang="uk-UA" dirty="0" smtClean="0"/>
              <a:t/>
            </a:r>
            <a:br>
              <a:rPr lang="uk-UA" dirty="0" smtClean="0"/>
            </a:br>
            <a:r>
              <a:rPr lang="en-US" sz="2400" b="1" dirty="0" smtClean="0">
                <a:solidFill>
                  <a:srgbClr val="0000FF"/>
                </a:solidFill>
                <a:latin typeface="Arial" pitchFamily="34" charset="0"/>
                <a:ea typeface="Verdana" pitchFamily="34" charset="0"/>
                <a:cs typeface="Arial" pitchFamily="34" charset="0"/>
              </a:rPr>
              <a:t> library@vntu.edu.ua </a:t>
            </a:r>
            <a:endParaRPr lang="uk-UA" sz="2400" dirty="0"/>
          </a:p>
        </p:txBody>
      </p:sp>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14818"/>
            <a:ext cx="9144000" cy="2643182"/>
          </a:xfrm>
          <a:blipFill>
            <a:blip r:embed="rId2"/>
            <a:tile tx="0" ty="0" sx="100000" sy="100000" flip="none" algn="tl"/>
          </a:blipFill>
          <a:ln w="19050">
            <a:solidFill>
              <a:srgbClr val="B85C00"/>
            </a:solidFill>
          </a:ln>
        </p:spPr>
        <p:txBody>
          <a:bodyPr>
            <a:noAutofit/>
          </a:bodyPr>
          <a:lstStyle/>
          <a:p>
            <a:pPr algn="l"/>
            <a:r>
              <a:rPr lang="uk-UA" altLang="ru-RU" sz="2800" b="1" dirty="0" smtClean="0">
                <a:solidFill>
                  <a:srgbClr val="782112"/>
                </a:solidFill>
                <a:latin typeface="Arial" pitchFamily="34" charset="0"/>
                <a:ea typeface="Verdana" pitchFamily="34" charset="0"/>
                <a:cs typeface="Arial" pitchFamily="34" charset="0"/>
              </a:rPr>
              <a:t>Відкритий доступ  </a:t>
            </a:r>
            <a:r>
              <a:rPr lang="uk-UA" altLang="ru-RU" sz="2400" dirty="0" smtClean="0">
                <a:solidFill>
                  <a:srgbClr val="482400"/>
                </a:solidFill>
                <a:latin typeface="Arial" pitchFamily="34" charset="0"/>
                <a:ea typeface="Verdana" pitchFamily="34" charset="0"/>
                <a:cs typeface="Arial" pitchFamily="34" charset="0"/>
              </a:rPr>
              <a:t>- </a:t>
            </a:r>
            <a:br>
              <a:rPr lang="uk-UA" altLang="ru-RU" sz="2400" dirty="0" smtClean="0">
                <a:solidFill>
                  <a:srgbClr val="482400"/>
                </a:solidFill>
                <a:latin typeface="Arial" pitchFamily="34" charset="0"/>
                <a:ea typeface="Verdana" pitchFamily="34" charset="0"/>
                <a:cs typeface="Arial" pitchFamily="34" charset="0"/>
              </a:rPr>
            </a:br>
            <a:r>
              <a:rPr lang="uk-UA" altLang="ru-RU" sz="2400" dirty="0" smtClean="0">
                <a:solidFill>
                  <a:srgbClr val="482400"/>
                </a:solidFill>
                <a:latin typeface="Arial" pitchFamily="34" charset="0"/>
                <a:ea typeface="Verdana" pitchFamily="34" charset="0"/>
                <a:cs typeface="Arial" pitchFamily="34" charset="0"/>
              </a:rPr>
              <a:t>безкоштовний, швидкий, повнотекстовий доступ у режимі реального часу</a:t>
            </a:r>
            <a:r>
              <a:rPr lang="en-GB" altLang="ru-RU" sz="2400" dirty="0" smtClean="0">
                <a:solidFill>
                  <a:srgbClr val="482400"/>
                </a:solidFill>
                <a:latin typeface="Arial" pitchFamily="34" charset="0"/>
                <a:ea typeface="Verdana" pitchFamily="34" charset="0"/>
                <a:cs typeface="Arial" pitchFamily="34" charset="0"/>
              </a:rPr>
              <a:t> </a:t>
            </a:r>
            <a:r>
              <a:rPr lang="uk-UA" altLang="ru-RU" sz="2400" dirty="0" smtClean="0">
                <a:solidFill>
                  <a:srgbClr val="482400"/>
                </a:solidFill>
                <a:latin typeface="Arial" pitchFamily="34" charset="0"/>
                <a:ea typeface="Verdana" pitchFamily="34" charset="0"/>
                <a:cs typeface="Arial" pitchFamily="34" charset="0"/>
              </a:rPr>
              <a:t>до результатів наукових досліджень та право використовувати ці результати у своїх роботах</a:t>
            </a:r>
            <a:br>
              <a:rPr lang="uk-UA" altLang="ru-RU" sz="2400" dirty="0" smtClean="0">
                <a:solidFill>
                  <a:srgbClr val="482400"/>
                </a:solidFill>
                <a:latin typeface="Arial" pitchFamily="34" charset="0"/>
                <a:ea typeface="Verdana" pitchFamily="34" charset="0"/>
                <a:cs typeface="Arial" pitchFamily="34" charset="0"/>
              </a:rPr>
            </a:br>
            <a:r>
              <a:rPr lang="uk-UA" altLang="ru-RU" sz="2400" dirty="0" smtClean="0">
                <a:solidFill>
                  <a:srgbClr val="482400"/>
                </a:solidFill>
                <a:latin typeface="Arial" pitchFamily="34" charset="0"/>
                <a:ea typeface="Verdana" pitchFamily="34" charset="0"/>
                <a:cs typeface="Arial" pitchFamily="34" charset="0"/>
              </a:rPr>
              <a:t>                                                                                     (</a:t>
            </a:r>
            <a:r>
              <a:rPr lang="uk-UA" altLang="ru-RU" sz="2400" dirty="0" err="1" smtClean="0">
                <a:solidFill>
                  <a:srgbClr val="482400"/>
                </a:solidFill>
                <a:latin typeface="Arial" pitchFamily="34" charset="0"/>
                <a:ea typeface="Verdana" pitchFamily="34" charset="0"/>
                <a:cs typeface="Arial" pitchFamily="34" charset="0"/>
              </a:rPr>
              <a:t>Вікіпедія</a:t>
            </a:r>
            <a:r>
              <a:rPr lang="uk-UA" altLang="ru-RU" sz="2400" dirty="0" smtClean="0">
                <a:solidFill>
                  <a:srgbClr val="482400"/>
                </a:solidFill>
                <a:latin typeface="Arial" pitchFamily="34" charset="0"/>
                <a:ea typeface="Verdana" pitchFamily="34" charset="0"/>
                <a:cs typeface="Arial" pitchFamily="34" charset="0"/>
              </a:rPr>
              <a:t>)</a:t>
            </a:r>
            <a:r>
              <a:rPr lang="ru-RU" sz="2400" dirty="0" smtClean="0">
                <a:solidFill>
                  <a:srgbClr val="482400"/>
                </a:solidFill>
                <a:latin typeface="Verdana" pitchFamily="34" charset="0"/>
                <a:ea typeface="Verdana" pitchFamily="34" charset="0"/>
                <a:cs typeface="Verdana" pitchFamily="34" charset="0"/>
              </a:rPr>
              <a:t/>
            </a:r>
            <a:br>
              <a:rPr lang="ru-RU" sz="2400" dirty="0" smtClean="0">
                <a:solidFill>
                  <a:srgbClr val="482400"/>
                </a:solidFill>
                <a:latin typeface="Verdana" pitchFamily="34" charset="0"/>
                <a:ea typeface="Verdana" pitchFamily="34" charset="0"/>
                <a:cs typeface="Verdana" pitchFamily="34" charset="0"/>
              </a:rPr>
            </a:br>
            <a:endParaRPr lang="uk-UA" sz="2400" dirty="0"/>
          </a:p>
        </p:txBody>
      </p:sp>
      <p:pic>
        <p:nvPicPr>
          <p:cNvPr id="1026" name="Picture 2" descr="C:\Users\user307\Desktop\Репозитарій ВНТУ\Безымянный.png"/>
          <p:cNvPicPr>
            <a:picLocks noChangeAspect="1" noChangeArrowheads="1"/>
          </p:cNvPicPr>
          <p:nvPr/>
        </p:nvPicPr>
        <p:blipFill>
          <a:blip r:embed="rId3"/>
          <a:srcRect/>
          <a:stretch>
            <a:fillRect/>
          </a:stretch>
        </p:blipFill>
        <p:spPr bwMode="auto">
          <a:xfrm>
            <a:off x="0" y="0"/>
            <a:ext cx="9144000" cy="4214818"/>
          </a:xfrm>
          <a:prstGeom prst="rect">
            <a:avLst/>
          </a:prstGeom>
          <a:noFill/>
        </p:spPr>
      </p:pic>
    </p:spTree>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307\Desktop\220px-Open_Access_PLoS.svg.png"/>
          <p:cNvPicPr>
            <a:picLocks noChangeAspect="1" noChangeArrowheads="1"/>
          </p:cNvPicPr>
          <p:nvPr/>
        </p:nvPicPr>
        <p:blipFill>
          <a:blip r:embed="rId2"/>
          <a:srcRect/>
          <a:stretch>
            <a:fillRect/>
          </a:stretch>
        </p:blipFill>
        <p:spPr bwMode="auto">
          <a:xfrm>
            <a:off x="285720" y="1357298"/>
            <a:ext cx="8501121" cy="5214974"/>
          </a:xfrm>
          <a:prstGeom prst="rect">
            <a:avLst/>
          </a:prstGeom>
          <a:solidFill>
            <a:schemeClr val="accent1">
              <a:alpha val="76000"/>
            </a:schemeClr>
          </a:solidFill>
        </p:spPr>
      </p:pic>
      <p:sp>
        <p:nvSpPr>
          <p:cNvPr id="2" name="Заголовок 1"/>
          <p:cNvSpPr>
            <a:spLocks noGrp="1"/>
          </p:cNvSpPr>
          <p:nvPr>
            <p:ph type="title"/>
          </p:nvPr>
        </p:nvSpPr>
        <p:spPr>
          <a:xfrm>
            <a:off x="0" y="1"/>
            <a:ext cx="9144000" cy="714355"/>
          </a:xfrm>
          <a:blipFill>
            <a:blip r:embed="rId3"/>
            <a:tile tx="0" ty="0" sx="100000" sy="100000" flip="none" algn="tl"/>
          </a:blipFill>
        </p:spPr>
        <p:txBody>
          <a:bodyPr>
            <a:noAutofit/>
          </a:bodyPr>
          <a:lstStyle/>
          <a:p>
            <a:pPr algn="ctr"/>
            <a:r>
              <a:rPr lang="uk-UA" sz="4400" cap="none" dirty="0" smtClean="0">
                <a:solidFill>
                  <a:srgbClr val="009900"/>
                </a:solidFill>
                <a:latin typeface="Arial" pitchFamily="34" charset="0"/>
                <a:cs typeface="Arial" pitchFamily="34" charset="0"/>
              </a:rPr>
              <a:t>Інституційний </a:t>
            </a:r>
            <a:r>
              <a:rPr lang="uk-UA" sz="4400" cap="none" dirty="0" err="1" smtClean="0">
                <a:solidFill>
                  <a:srgbClr val="009900"/>
                </a:solidFill>
                <a:latin typeface="Arial" pitchFamily="34" charset="0"/>
                <a:cs typeface="Arial" pitchFamily="34" charset="0"/>
              </a:rPr>
              <a:t>репозитарій</a:t>
            </a:r>
            <a:endParaRPr lang="uk-UA" sz="4400" cap="none" dirty="0">
              <a:solidFill>
                <a:srgbClr val="009900"/>
              </a:solidFill>
              <a:latin typeface="Arial" pitchFamily="34" charset="0"/>
              <a:cs typeface="Arial" pitchFamily="34" charset="0"/>
            </a:endParaRPr>
          </a:p>
        </p:txBody>
      </p:sp>
      <p:sp>
        <p:nvSpPr>
          <p:cNvPr id="3" name="Текст 2"/>
          <p:cNvSpPr>
            <a:spLocks noGrp="1"/>
          </p:cNvSpPr>
          <p:nvPr>
            <p:ph type="body" idx="1"/>
          </p:nvPr>
        </p:nvSpPr>
        <p:spPr>
          <a:xfrm>
            <a:off x="0" y="785794"/>
            <a:ext cx="9144000" cy="6072206"/>
          </a:xfrm>
          <a:solidFill>
            <a:srgbClr val="F1F9F1">
              <a:alpha val="83137"/>
            </a:srgbClr>
          </a:solidFill>
        </p:spPr>
        <p:txBody>
          <a:bodyPr>
            <a:normAutofit fontScale="92500" lnSpcReduction="10000"/>
          </a:bodyPr>
          <a:lstStyle/>
          <a:p>
            <a:pPr algn="just">
              <a:buSzPct val="60000"/>
              <a:buFont typeface="Wingdings" pitchFamily="2" charset="2"/>
              <a:buChar char="Ø"/>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2400" dirty="0" smtClean="0">
                <a:solidFill>
                  <a:srgbClr val="482400"/>
                </a:solidFill>
                <a:latin typeface="Verdana" pitchFamily="34" charset="0"/>
              </a:rPr>
              <a:t> </a:t>
            </a:r>
            <a:r>
              <a:rPr lang="uk-UA" sz="2400" dirty="0" smtClean="0">
                <a:solidFill>
                  <a:srgbClr val="482400"/>
                </a:solidFill>
                <a:latin typeface="Arial" pitchFamily="34" charset="0"/>
                <a:cs typeface="Arial" pitchFamily="34" charset="0"/>
              </a:rPr>
              <a:t>Цифрова колекція, зібрання і зберігання інтелектуальних продуктів однієї чи декількох університетських спільнот;</a:t>
            </a:r>
            <a:endParaRPr lang="ru-RU" sz="2400" dirty="0" smtClean="0">
              <a:solidFill>
                <a:srgbClr val="482400"/>
              </a:solidFill>
              <a:latin typeface="Arial" pitchFamily="34" charset="0"/>
              <a:cs typeface="Arial" pitchFamily="34" charset="0"/>
            </a:endParaRPr>
          </a:p>
          <a:p>
            <a:pPr algn="just">
              <a:buSzPct val="60000"/>
              <a:buFont typeface="Wingdings" pitchFamily="2" charset="2"/>
              <a:buChar char="Ø"/>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2400" dirty="0" smtClean="0">
                <a:solidFill>
                  <a:srgbClr val="482400"/>
                </a:solidFill>
                <a:latin typeface="Arial" pitchFamily="34" charset="0"/>
                <a:cs typeface="Arial" pitchFamily="34" charset="0"/>
              </a:rPr>
              <a:t> Набір сервісів, які університет пропонує членам своєї спільноти для управління та розповсюдження цифрових матеріалів, створених інституцією та членами її спільноти </a:t>
            </a:r>
          </a:p>
          <a:p>
            <a:pPr marL="265113" lvl="1" indent="-265113"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3200" b="1" i="1" dirty="0" smtClean="0">
                <a:solidFill>
                  <a:srgbClr val="006600"/>
                </a:solidFill>
                <a:latin typeface="Arial" pitchFamily="34" charset="0"/>
                <a:ea typeface="Arial Unicode MS" pitchFamily="34" charset="-128"/>
                <a:cs typeface="Arial" pitchFamily="34" charset="0"/>
              </a:rPr>
              <a:t>найчастіше </a:t>
            </a:r>
          </a:p>
          <a:p>
            <a:pPr marL="265113" lvl="1" indent="-265113"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3200" b="1" i="1" dirty="0" smtClean="0">
                <a:solidFill>
                  <a:srgbClr val="006600"/>
                </a:solidFill>
                <a:latin typeface="Arial" pitchFamily="34" charset="0"/>
                <a:ea typeface="Arial Unicode MS" pitchFamily="34" charset="-128"/>
                <a:cs typeface="Arial" pitchFamily="34" charset="0"/>
              </a:rPr>
              <a:t>=</a:t>
            </a:r>
          </a:p>
          <a:p>
            <a:pPr marL="265113" lvl="1" indent="-265113"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3200" dirty="0" smtClean="0">
                <a:solidFill>
                  <a:srgbClr val="006600"/>
                </a:solidFill>
                <a:latin typeface="Arial" pitchFamily="34" charset="0"/>
                <a:ea typeface="Arial Unicode MS" pitchFamily="34" charset="-128"/>
                <a:cs typeface="Arial" pitchFamily="34" charset="0"/>
              </a:rPr>
              <a:t>Університетський </a:t>
            </a:r>
            <a:r>
              <a:rPr lang="uk-UA" sz="3200" dirty="0" err="1" smtClean="0">
                <a:solidFill>
                  <a:srgbClr val="006600"/>
                </a:solidFill>
                <a:latin typeface="Arial" pitchFamily="34" charset="0"/>
                <a:ea typeface="Arial Unicode MS" pitchFamily="34" charset="-128"/>
                <a:cs typeface="Arial" pitchFamily="34" charset="0"/>
              </a:rPr>
              <a:t>репозитарій</a:t>
            </a:r>
            <a:endParaRPr lang="uk-UA" sz="3200" dirty="0" smtClean="0">
              <a:solidFill>
                <a:srgbClr val="006600"/>
              </a:solidFill>
              <a:latin typeface="Arial" pitchFamily="34" charset="0"/>
              <a:ea typeface="Arial Unicode MS" pitchFamily="34" charset="-128"/>
              <a:cs typeface="Arial" pitchFamily="34" charset="0"/>
            </a:endParaRPr>
          </a:p>
          <a:p>
            <a:pPr marL="265113" lvl="1" indent="-265113"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uk-UA" sz="3200" dirty="0" smtClean="0">
              <a:solidFill>
                <a:srgbClr val="006600"/>
              </a:solidFill>
              <a:latin typeface="Arial" pitchFamily="34" charset="0"/>
              <a:ea typeface="Arial Unicode MS" pitchFamily="34" charset="-128"/>
              <a:cs typeface="Arial" pitchFamily="34" charset="0"/>
            </a:endParaRPr>
          </a:p>
          <a:p>
            <a:pPr marL="265113" lvl="1" indent="-26511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2600" b="1" dirty="0" smtClean="0">
                <a:solidFill>
                  <a:srgbClr val="782112"/>
                </a:solidFill>
                <a:latin typeface="Arial" pitchFamily="34" charset="0"/>
                <a:ea typeface="Arial Unicode MS" pitchFamily="34" charset="-128"/>
                <a:cs typeface="Arial" pitchFamily="34" charset="0"/>
              </a:rPr>
              <a:t>Основне призначення </a:t>
            </a:r>
            <a:r>
              <a:rPr lang="uk-UA" sz="2600" b="1" dirty="0" err="1" smtClean="0">
                <a:solidFill>
                  <a:srgbClr val="782112"/>
                </a:solidFill>
                <a:latin typeface="Arial" pitchFamily="34" charset="0"/>
                <a:ea typeface="Arial Unicode MS" pitchFamily="34" charset="-128"/>
                <a:cs typeface="Arial" pitchFamily="34" charset="0"/>
              </a:rPr>
              <a:t>репозитарію</a:t>
            </a:r>
            <a:r>
              <a:rPr lang="uk-UA" sz="2600" b="1" dirty="0" smtClean="0">
                <a:solidFill>
                  <a:srgbClr val="782112"/>
                </a:solidFill>
                <a:latin typeface="Arial" pitchFamily="34" charset="0"/>
                <a:ea typeface="Arial Unicode MS" pitchFamily="34" charset="-128"/>
                <a:cs typeface="Arial" pitchFamily="34" charset="0"/>
              </a:rPr>
              <a:t> ВНТУ</a:t>
            </a:r>
            <a:r>
              <a:rPr lang="en-US" sz="2600" b="1" dirty="0" smtClean="0">
                <a:solidFill>
                  <a:srgbClr val="782112"/>
                </a:solidFill>
                <a:latin typeface="Arial" pitchFamily="34" charset="0"/>
                <a:ea typeface="Arial Unicode MS" pitchFamily="34" charset="-128"/>
                <a:cs typeface="Arial" pitchFamily="34" charset="0"/>
              </a:rPr>
              <a:t> </a:t>
            </a:r>
            <a:r>
              <a:rPr lang="ru-RU" sz="2600" b="1" dirty="0" smtClean="0">
                <a:solidFill>
                  <a:srgbClr val="782112"/>
                </a:solidFill>
                <a:latin typeface="Arial" pitchFamily="34" charset="0"/>
                <a:ea typeface="Arial Unicode MS" pitchFamily="34" charset="-128"/>
                <a:cs typeface="Arial" pitchFamily="34" charset="0"/>
              </a:rPr>
              <a:t>(</a:t>
            </a:r>
            <a:r>
              <a:rPr lang="en-US" sz="2600" b="1" dirty="0" smtClean="0">
                <a:solidFill>
                  <a:srgbClr val="782112"/>
                </a:solidFill>
                <a:latin typeface="Arial" pitchFamily="34" charset="0"/>
                <a:ea typeface="Arial Unicode MS" pitchFamily="34" charset="-128"/>
                <a:cs typeface="Arial" pitchFamily="34" charset="0"/>
              </a:rPr>
              <a:t>IR VNTU)</a:t>
            </a:r>
          </a:p>
          <a:p>
            <a:pPr marL="265113" lvl="1" indent="-265113"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uk-UA" sz="2400" b="1" i="1" dirty="0" smtClean="0">
                <a:solidFill>
                  <a:srgbClr val="55381B"/>
                </a:solidFill>
                <a:latin typeface="Arial" pitchFamily="34" charset="0"/>
                <a:ea typeface="Arial Unicode MS" pitchFamily="34" charset="-128"/>
                <a:cs typeface="Arial" pitchFamily="34" charset="0"/>
              </a:rPr>
              <a:t>		Накопичення, систематизація, зберігання </a:t>
            </a:r>
            <a:r>
              <a:rPr lang="uk-UA" sz="2400" dirty="0" smtClean="0">
                <a:solidFill>
                  <a:srgbClr val="55381B"/>
                </a:solidFill>
                <a:latin typeface="Arial" pitchFamily="34" charset="0"/>
                <a:ea typeface="Arial Unicode MS" pitchFamily="34" charset="-128"/>
                <a:cs typeface="Arial" pitchFamily="34" charset="0"/>
              </a:rPr>
              <a:t>інтелектуальних матеріалів університетської спільноти та інших осіб, а також </a:t>
            </a:r>
            <a:r>
              <a:rPr lang="uk-UA" sz="2400" b="1" i="1" dirty="0" smtClean="0">
                <a:solidFill>
                  <a:srgbClr val="55381B"/>
                </a:solidFill>
                <a:latin typeface="Arial" pitchFamily="34" charset="0"/>
                <a:ea typeface="Arial Unicode MS" pitchFamily="34" charset="-128"/>
                <a:cs typeface="Arial" pitchFamily="34" charset="0"/>
              </a:rPr>
              <a:t>поширення</a:t>
            </a:r>
            <a:r>
              <a:rPr lang="uk-UA" sz="2400" dirty="0" smtClean="0">
                <a:solidFill>
                  <a:srgbClr val="55381B"/>
                </a:solidFill>
                <a:latin typeface="Arial" pitchFamily="34" charset="0"/>
                <a:ea typeface="Arial Unicode MS" pitchFamily="34" charset="-128"/>
                <a:cs typeface="Arial" pitchFamily="34" charset="0"/>
              </a:rPr>
              <a:t> цих матеріалів у цифровому вигляді засобами </a:t>
            </a:r>
            <a:r>
              <a:rPr lang="uk-UA" sz="2400" dirty="0" err="1" smtClean="0">
                <a:solidFill>
                  <a:srgbClr val="55381B"/>
                </a:solidFill>
                <a:latin typeface="Arial" pitchFamily="34" charset="0"/>
                <a:ea typeface="Arial Unicode MS" pitchFamily="34" charset="-128"/>
                <a:cs typeface="Arial" pitchFamily="34" charset="0"/>
              </a:rPr>
              <a:t>Інтернет-технологій</a:t>
            </a:r>
            <a:r>
              <a:rPr lang="uk-UA" sz="2400" dirty="0" smtClean="0">
                <a:solidFill>
                  <a:srgbClr val="55381B"/>
                </a:solidFill>
                <a:latin typeface="Arial" pitchFamily="34" charset="0"/>
                <a:ea typeface="Arial Unicode MS" pitchFamily="34" charset="-128"/>
                <a:cs typeface="Arial" pitchFamily="34" charset="0"/>
              </a:rPr>
              <a:t> у середовищі світового науково-освітнього співтовариства</a:t>
            </a:r>
            <a:endParaRPr lang="ru-RU" sz="2000" dirty="0" smtClean="0">
              <a:solidFill>
                <a:srgbClr val="006600"/>
              </a:solidFill>
              <a:latin typeface="Arial" pitchFamily="34" charset="0"/>
              <a:ea typeface="Arial Unicode MS" pitchFamily="34" charset="-128"/>
              <a:cs typeface="Arial" pitchFamily="34" charset="0"/>
            </a:endParaRPr>
          </a:p>
          <a:p>
            <a:endParaRPr lang="uk-UA" dirty="0"/>
          </a:p>
        </p:txBody>
      </p:sp>
    </p:spTree>
  </p:cSld>
  <p:clrMapOvr>
    <a:masterClrMapping/>
  </p:clrMapOvr>
  <p:transition spd="slow">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307\Desktop\220px-Open_Access_PLoS.svg.png"/>
          <p:cNvPicPr>
            <a:picLocks noChangeAspect="1" noChangeArrowheads="1"/>
          </p:cNvPicPr>
          <p:nvPr/>
        </p:nvPicPr>
        <p:blipFill>
          <a:blip r:embed="rId2"/>
          <a:srcRect/>
          <a:stretch>
            <a:fillRect/>
          </a:stretch>
        </p:blipFill>
        <p:spPr bwMode="auto">
          <a:xfrm>
            <a:off x="285720" y="1285860"/>
            <a:ext cx="8572559" cy="5000660"/>
          </a:xfrm>
          <a:prstGeom prst="rect">
            <a:avLst/>
          </a:prstGeom>
          <a:noFill/>
        </p:spPr>
      </p:pic>
      <p:sp>
        <p:nvSpPr>
          <p:cNvPr id="2" name="Заголовок 1"/>
          <p:cNvSpPr>
            <a:spLocks noGrp="1"/>
          </p:cNvSpPr>
          <p:nvPr>
            <p:ph type="title"/>
          </p:nvPr>
        </p:nvSpPr>
        <p:spPr>
          <a:xfrm>
            <a:off x="0" y="1"/>
            <a:ext cx="9144000" cy="1214421"/>
          </a:xfrm>
          <a:blipFill>
            <a:blip r:embed="rId3"/>
            <a:tile tx="0" ty="0" sx="100000" sy="100000" flip="none" algn="tl"/>
          </a:blipFill>
        </p:spPr>
        <p:txBody>
          <a:bodyPr>
            <a:noAutofit/>
          </a:bodyPr>
          <a:lstStyle/>
          <a:p>
            <a:pPr algn="ctr"/>
            <a:r>
              <a:rPr lang="uk-UA" sz="3500" cap="none" dirty="0" smtClean="0">
                <a:solidFill>
                  <a:srgbClr val="009900"/>
                </a:solidFill>
                <a:latin typeface="Arial" pitchFamily="34" charset="0"/>
                <a:ea typeface="Verdana" pitchFamily="34" charset="0"/>
                <a:cs typeface="Arial" pitchFamily="34" charset="0"/>
              </a:rPr>
              <a:t>Відкритий доступ: позиція ВНЗ України</a:t>
            </a:r>
            <a:endParaRPr lang="uk-UA" sz="3500" dirty="0">
              <a:solidFill>
                <a:srgbClr val="009900"/>
              </a:solidFill>
              <a:latin typeface="Arial" pitchFamily="34" charset="0"/>
              <a:cs typeface="Arial" pitchFamily="34" charset="0"/>
            </a:endParaRPr>
          </a:p>
        </p:txBody>
      </p:sp>
      <p:sp>
        <p:nvSpPr>
          <p:cNvPr id="3" name="Текст 2"/>
          <p:cNvSpPr>
            <a:spLocks noGrp="1"/>
          </p:cNvSpPr>
          <p:nvPr>
            <p:ph type="body" idx="1"/>
          </p:nvPr>
        </p:nvSpPr>
        <p:spPr>
          <a:xfrm>
            <a:off x="0" y="1214422"/>
            <a:ext cx="9144000" cy="5643578"/>
          </a:xfrm>
          <a:solidFill>
            <a:srgbClr val="F1F9F1">
              <a:alpha val="83000"/>
            </a:srgbClr>
          </a:solidFill>
        </p:spPr>
        <p:txBody>
          <a:bodyPr>
            <a:normAutofit/>
          </a:bodyPr>
          <a:lstStyle/>
          <a:p>
            <a:pPr>
              <a:lnSpc>
                <a:spcPct val="80000"/>
              </a:lnSpc>
              <a:spcAft>
                <a:spcPts val="1413"/>
              </a:spcAft>
              <a:buSzPct val="45000"/>
            </a:pPr>
            <a:r>
              <a:rPr lang="uk-UA" altLang="ru-RU" sz="2200" b="1" dirty="0" smtClean="0">
                <a:solidFill>
                  <a:srgbClr val="782112"/>
                </a:solidFill>
                <a:latin typeface="Verdana" pitchFamily="34" charset="0"/>
                <a:ea typeface="Verdana" pitchFamily="34" charset="0"/>
                <a:cs typeface="Verdana" pitchFamily="34" charset="0"/>
              </a:rPr>
              <a:t>2009, червень</a:t>
            </a:r>
            <a:r>
              <a:rPr lang="uk-UA" altLang="ru-RU" sz="2200" dirty="0" smtClean="0">
                <a:solidFill>
                  <a:srgbClr val="782112"/>
                </a:solidFill>
                <a:latin typeface="Verdana" pitchFamily="34" charset="0"/>
                <a:ea typeface="Verdana" pitchFamily="34" charset="0"/>
                <a:cs typeface="Verdana" pitchFamily="34" charset="0"/>
              </a:rPr>
              <a:t> — </a:t>
            </a:r>
          </a:p>
          <a:p>
            <a:pPr>
              <a:lnSpc>
                <a:spcPct val="80000"/>
              </a:lnSpc>
              <a:spcAft>
                <a:spcPts val="1413"/>
              </a:spcAft>
              <a:buSzPct val="45000"/>
            </a:pPr>
            <a:r>
              <a:rPr lang="uk-UA" altLang="ru-RU" sz="2200" b="1" dirty="0" err="1" smtClean="0">
                <a:solidFill>
                  <a:srgbClr val="782112"/>
                </a:solidFill>
                <a:latin typeface="Verdana" pitchFamily="34" charset="0"/>
                <a:ea typeface="Verdana" pitchFamily="34" charset="0"/>
                <a:cs typeface="Verdana" pitchFamily="34" charset="0"/>
              </a:rPr>
              <a:t>Ольвійська</a:t>
            </a:r>
            <a:r>
              <a:rPr lang="uk-UA" altLang="ru-RU" sz="2200" b="1" dirty="0" smtClean="0">
                <a:solidFill>
                  <a:srgbClr val="782112"/>
                </a:solidFill>
                <a:latin typeface="Verdana" pitchFamily="34" charset="0"/>
                <a:ea typeface="Verdana" pitchFamily="34" charset="0"/>
                <a:cs typeface="Verdana" pitchFamily="34" charset="0"/>
              </a:rPr>
              <a:t> Хартія університетів України </a:t>
            </a:r>
            <a:endParaRPr lang="en-US" b="1" i="1" dirty="0" smtClean="0">
              <a:solidFill>
                <a:srgbClr val="782112"/>
              </a:solidFill>
              <a:latin typeface="Times New Roman" pitchFamily="18" charset="0"/>
              <a:cs typeface="Times New Roman" pitchFamily="18" charset="0"/>
            </a:endParaRPr>
          </a:p>
          <a:p>
            <a:r>
              <a:rPr lang="uk-UA" sz="2800" b="1" i="1" dirty="0" smtClean="0">
                <a:solidFill>
                  <a:schemeClr val="tx1"/>
                </a:solidFill>
                <a:latin typeface="Times New Roman" pitchFamily="18" charset="0"/>
                <a:cs typeface="Times New Roman" pitchFamily="18" charset="0"/>
              </a:rPr>
              <a:t>2.6</a:t>
            </a:r>
            <a:r>
              <a:rPr lang="uk-UA" sz="2800" b="1" i="1" dirty="0">
                <a:solidFill>
                  <a:schemeClr val="tx1"/>
                </a:solidFill>
                <a:latin typeface="Times New Roman" pitchFamily="18" charset="0"/>
                <a:cs typeface="Times New Roman" pitchFamily="18" charset="0"/>
              </a:rPr>
              <a:t>. Академічна свобода включає доступ… до наукової інформації, через розвиток відкритих електронних архівів </a:t>
            </a:r>
            <a:r>
              <a:rPr lang="ru-RU" sz="2800" b="1" i="1" dirty="0">
                <a:solidFill>
                  <a:schemeClr val="tx1"/>
                </a:solidFill>
                <a:latin typeface="Times New Roman" pitchFamily="18" charset="0"/>
                <a:cs typeface="Times New Roman" pitchFamily="18" charset="0"/>
              </a:rPr>
              <a:t>(</a:t>
            </a:r>
            <a:r>
              <a:rPr lang="ru-RU" sz="2800" b="1" i="1" dirty="0" err="1">
                <a:solidFill>
                  <a:schemeClr val="tx1"/>
                </a:solidFill>
                <a:latin typeface="Times New Roman" pitchFamily="18" charset="0"/>
                <a:cs typeface="Times New Roman" pitchFamily="18" charset="0"/>
              </a:rPr>
              <a:t>університетських</a:t>
            </a:r>
            <a:r>
              <a:rPr lang="ru-RU" sz="2800" b="1" i="1" dirty="0">
                <a:solidFill>
                  <a:schemeClr val="tx1"/>
                </a:solidFill>
                <a:latin typeface="Times New Roman" pitchFamily="18" charset="0"/>
                <a:cs typeface="Times New Roman" pitchFamily="18" charset="0"/>
              </a:rPr>
              <a:t> </a:t>
            </a:r>
            <a:r>
              <a:rPr lang="ru-RU" sz="2800" b="1" i="1" dirty="0" err="1">
                <a:solidFill>
                  <a:schemeClr val="tx1"/>
                </a:solidFill>
                <a:latin typeface="Times New Roman" pitchFamily="18" charset="0"/>
                <a:cs typeface="Times New Roman" pitchFamily="18" charset="0"/>
              </a:rPr>
              <a:t>інституційних</a:t>
            </a:r>
            <a:r>
              <a:rPr lang="ru-RU" sz="2800" b="1" i="1" dirty="0">
                <a:solidFill>
                  <a:schemeClr val="tx1"/>
                </a:solidFill>
                <a:latin typeface="Times New Roman" pitchFamily="18" charset="0"/>
                <a:cs typeface="Times New Roman" pitchFamily="18" charset="0"/>
              </a:rPr>
              <a:t> </a:t>
            </a:r>
            <a:r>
              <a:rPr lang="ru-RU" sz="2800" b="1" i="1" dirty="0" err="1">
                <a:solidFill>
                  <a:schemeClr val="tx1"/>
                </a:solidFill>
                <a:latin typeface="Times New Roman" pitchFamily="18" charset="0"/>
                <a:cs typeface="Times New Roman" pitchFamily="18" charset="0"/>
              </a:rPr>
              <a:t>репозитаріїв</a:t>
            </a:r>
            <a:r>
              <a:rPr lang="ru-RU" sz="2800" b="1" i="1" dirty="0">
                <a:solidFill>
                  <a:schemeClr val="tx1"/>
                </a:solidFill>
                <a:latin typeface="Times New Roman" pitchFamily="18" charset="0"/>
                <a:cs typeface="Times New Roman" pitchFamily="18" charset="0"/>
              </a:rPr>
              <a:t>)  та </a:t>
            </a:r>
            <a:r>
              <a:rPr lang="ru-RU" sz="2800" b="1" i="1" dirty="0" err="1">
                <a:solidFill>
                  <a:schemeClr val="tx1"/>
                </a:solidFill>
                <a:latin typeface="Times New Roman" pitchFamily="18" charset="0"/>
                <a:cs typeface="Times New Roman" pitchFamily="18" charset="0"/>
              </a:rPr>
              <a:t>інтеграції</a:t>
            </a:r>
            <a:r>
              <a:rPr lang="ru-RU" sz="2800" b="1" i="1" dirty="0">
                <a:solidFill>
                  <a:schemeClr val="tx1"/>
                </a:solidFill>
                <a:latin typeface="Times New Roman" pitchFamily="18" charset="0"/>
                <a:cs typeface="Times New Roman" pitchFamily="18" charset="0"/>
              </a:rPr>
              <a:t> </a:t>
            </a:r>
            <a:r>
              <a:rPr lang="ru-RU" sz="2800" b="1" i="1" dirty="0" err="1">
                <a:solidFill>
                  <a:schemeClr val="tx1"/>
                </a:solidFill>
                <a:latin typeface="Times New Roman" pitchFamily="18" charset="0"/>
                <a:cs typeface="Times New Roman" pitchFamily="18" charset="0"/>
              </a:rPr>
              <a:t>України</a:t>
            </a:r>
            <a:r>
              <a:rPr lang="ru-RU" sz="2800" b="1" i="1" dirty="0">
                <a:solidFill>
                  <a:schemeClr val="tx1"/>
                </a:solidFill>
                <a:latin typeface="Times New Roman" pitchFamily="18" charset="0"/>
                <a:cs typeface="Times New Roman" pitchFamily="18" charset="0"/>
              </a:rPr>
              <a:t> до </a:t>
            </a:r>
            <a:r>
              <a:rPr lang="ru-RU" sz="2800" b="1" i="1" dirty="0" err="1">
                <a:solidFill>
                  <a:schemeClr val="tx1"/>
                </a:solidFill>
                <a:latin typeface="Times New Roman" pitchFamily="18" charset="0"/>
                <a:cs typeface="Times New Roman" pitchFamily="18" charset="0"/>
              </a:rPr>
              <a:t>світової</a:t>
            </a:r>
            <a:r>
              <a:rPr lang="ru-RU" sz="2800" b="1" i="1" dirty="0">
                <a:solidFill>
                  <a:schemeClr val="tx1"/>
                </a:solidFill>
                <a:latin typeface="Times New Roman" pitchFamily="18" charset="0"/>
                <a:cs typeface="Times New Roman" pitchFamily="18" charset="0"/>
              </a:rPr>
              <a:t> </a:t>
            </a:r>
            <a:r>
              <a:rPr lang="ru-RU" sz="2800" b="1" i="1" dirty="0" err="1">
                <a:solidFill>
                  <a:schemeClr val="tx1"/>
                </a:solidFill>
                <a:latin typeface="Times New Roman" pitchFamily="18" charset="0"/>
                <a:cs typeface="Times New Roman" pitchFamily="18" charset="0"/>
              </a:rPr>
              <a:t>академічної</a:t>
            </a:r>
            <a:r>
              <a:rPr lang="ru-RU" sz="2800" b="1" i="1" dirty="0">
                <a:solidFill>
                  <a:schemeClr val="tx1"/>
                </a:solidFill>
                <a:latin typeface="Times New Roman" pitchFamily="18" charset="0"/>
                <a:cs typeface="Times New Roman" pitchFamily="18" charset="0"/>
              </a:rPr>
              <a:t> </a:t>
            </a:r>
            <a:r>
              <a:rPr lang="ru-RU" sz="2800" b="1" i="1" dirty="0" err="1" smtClean="0">
                <a:solidFill>
                  <a:schemeClr val="tx1"/>
                </a:solidFill>
                <a:latin typeface="Times New Roman" pitchFamily="18" charset="0"/>
                <a:cs typeface="Times New Roman" pitchFamily="18" charset="0"/>
              </a:rPr>
              <a:t>спільноти</a:t>
            </a:r>
            <a:endParaRPr lang="en-US" sz="2800" b="1" i="1" dirty="0" smtClean="0">
              <a:solidFill>
                <a:schemeClr val="tx1"/>
              </a:solidFill>
              <a:latin typeface="Times New Roman" pitchFamily="18" charset="0"/>
              <a:cs typeface="Times New Roman" pitchFamily="18" charset="0"/>
            </a:endParaRPr>
          </a:p>
          <a:p>
            <a:endParaRPr lang="en-US" sz="2800" b="1" i="1" dirty="0" smtClean="0">
              <a:solidFill>
                <a:schemeClr val="tx1"/>
              </a:solidFill>
              <a:latin typeface="Times New Roman" pitchFamily="18" charset="0"/>
              <a:cs typeface="Times New Roman" pitchFamily="18" charset="0"/>
            </a:endParaRPr>
          </a:p>
          <a:p>
            <a:pPr marL="0" lvl="2">
              <a:spcAft>
                <a:spcPts val="850"/>
              </a:spcAft>
              <a:buSzPct val="45000"/>
            </a:pPr>
            <a:r>
              <a:rPr lang="uk-UA" sz="2400" dirty="0">
                <a:solidFill>
                  <a:srgbClr val="000000"/>
                </a:solidFill>
                <a:latin typeface="Times New Roman" pitchFamily="16" charset="0"/>
              </a:rPr>
              <a:t>Серед підписантів: </a:t>
            </a:r>
            <a:r>
              <a:rPr lang="uk-UA" sz="2400" dirty="0" smtClean="0">
                <a:solidFill>
                  <a:srgbClr val="000000"/>
                </a:solidFill>
                <a:latin typeface="Times New Roman" pitchFamily="16" charset="0"/>
              </a:rPr>
              <a:t>    26 </a:t>
            </a:r>
            <a:r>
              <a:rPr lang="uk-UA" sz="2400" dirty="0">
                <a:solidFill>
                  <a:srgbClr val="000000"/>
                </a:solidFill>
                <a:latin typeface="Times New Roman" pitchFamily="16" charset="0"/>
              </a:rPr>
              <a:t>ректорів українських університетів</a:t>
            </a:r>
          </a:p>
          <a:p>
            <a:pPr marL="2862263" lvl="3">
              <a:spcAft>
                <a:spcPts val="563"/>
              </a:spcAft>
              <a:buSzPct val="75000"/>
              <a:buFont typeface="Symbol" charset="2"/>
              <a:buChar char=""/>
              <a:tabLst>
                <a:tab pos="911225" algn="l"/>
                <a:tab pos="1970088" algn="l"/>
                <a:tab pos="2740025" algn="l"/>
                <a:tab pos="3654425" algn="l"/>
                <a:tab pos="4568825" algn="l"/>
                <a:tab pos="5483225" algn="l"/>
                <a:tab pos="6397625" algn="l"/>
                <a:tab pos="7312025" algn="l"/>
                <a:tab pos="8226425" algn="l"/>
                <a:tab pos="9140825" algn="l"/>
                <a:tab pos="10055225" algn="l"/>
              </a:tabLst>
            </a:pPr>
            <a:r>
              <a:rPr lang="uk-UA" sz="2400" dirty="0" smtClean="0">
                <a:solidFill>
                  <a:srgbClr val="000000"/>
                </a:solidFill>
                <a:latin typeface="Times New Roman" pitchFamily="16" charset="0"/>
              </a:rPr>
              <a:t> в </a:t>
            </a:r>
            <a:r>
              <a:rPr lang="uk-UA" sz="2400" dirty="0" err="1">
                <a:solidFill>
                  <a:srgbClr val="000000"/>
                </a:solidFill>
                <a:latin typeface="Times New Roman" pitchFamily="16" charset="0"/>
              </a:rPr>
              <a:t>т.ч</a:t>
            </a:r>
            <a:r>
              <a:rPr lang="uk-UA" sz="2400" dirty="0">
                <a:solidFill>
                  <a:srgbClr val="000000"/>
                </a:solidFill>
                <a:latin typeface="Times New Roman" pitchFamily="16" charset="0"/>
              </a:rPr>
              <a:t>. </a:t>
            </a:r>
            <a:r>
              <a:rPr lang="uk-UA" sz="2400" b="1" dirty="0">
                <a:solidFill>
                  <a:srgbClr val="C00000"/>
                </a:solidFill>
                <a:latin typeface="Times New Roman" pitchFamily="16" charset="0"/>
              </a:rPr>
              <a:t>ВНТУ</a:t>
            </a:r>
          </a:p>
          <a:p>
            <a:endParaRPr lang="en-US" b="1" i="1" dirty="0">
              <a:solidFill>
                <a:schemeClr val="tx1"/>
              </a:solidFill>
              <a:latin typeface="Times New Roman" pitchFamily="18" charset="0"/>
              <a:cs typeface="Times New Roman" pitchFamily="18" charset="0"/>
            </a:endParaRPr>
          </a:p>
        </p:txBody>
      </p:sp>
    </p:spTree>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307\Desktop\220px-Open_Access_PLoS.svg.png"/>
          <p:cNvPicPr>
            <a:picLocks noChangeAspect="1" noChangeArrowheads="1"/>
          </p:cNvPicPr>
          <p:nvPr/>
        </p:nvPicPr>
        <p:blipFill>
          <a:blip r:embed="rId2"/>
          <a:srcRect/>
          <a:stretch>
            <a:fillRect/>
          </a:stretch>
        </p:blipFill>
        <p:spPr bwMode="auto">
          <a:xfrm>
            <a:off x="214282" y="928670"/>
            <a:ext cx="8715436" cy="5643602"/>
          </a:xfrm>
          <a:prstGeom prst="rect">
            <a:avLst/>
          </a:prstGeom>
          <a:noFill/>
        </p:spPr>
      </p:pic>
      <p:sp>
        <p:nvSpPr>
          <p:cNvPr id="2" name="Заголовок 1"/>
          <p:cNvSpPr>
            <a:spLocks noGrp="1"/>
          </p:cNvSpPr>
          <p:nvPr>
            <p:ph type="title"/>
          </p:nvPr>
        </p:nvSpPr>
        <p:spPr>
          <a:xfrm>
            <a:off x="0" y="1"/>
            <a:ext cx="9144000" cy="714356"/>
          </a:xfrm>
          <a:blipFill>
            <a:blip r:embed="rId3"/>
            <a:tile tx="0" ty="0" sx="100000" sy="100000" flip="none" algn="tl"/>
          </a:blipFill>
        </p:spPr>
        <p:txBody>
          <a:bodyPr>
            <a:normAutofit/>
          </a:bodyPr>
          <a:lstStyle/>
          <a:p>
            <a:pPr algn="ctr"/>
            <a:r>
              <a:rPr lang="uk-UA" sz="3400" cap="none" dirty="0">
                <a:solidFill>
                  <a:srgbClr val="009900"/>
                </a:solidFill>
                <a:latin typeface="Arial" pitchFamily="34" charset="0"/>
                <a:ea typeface="Verdana" pitchFamily="34" charset="0"/>
                <a:cs typeface="Arial" pitchFamily="34" charset="0"/>
              </a:rPr>
              <a:t>Переваги інституційних </a:t>
            </a:r>
            <a:r>
              <a:rPr lang="uk-UA" sz="3400" cap="none" dirty="0" err="1">
                <a:solidFill>
                  <a:srgbClr val="009900"/>
                </a:solidFill>
                <a:latin typeface="Arial" pitchFamily="34" charset="0"/>
                <a:ea typeface="Verdana" pitchFamily="34" charset="0"/>
                <a:cs typeface="Arial" pitchFamily="34" charset="0"/>
              </a:rPr>
              <a:t>репозитаріїв</a:t>
            </a:r>
            <a:r>
              <a:rPr lang="uk-UA" sz="3400" cap="none" dirty="0">
                <a:solidFill>
                  <a:srgbClr val="009900"/>
                </a:solidFill>
                <a:latin typeface="Arial" pitchFamily="34" charset="0"/>
                <a:ea typeface="Verdana" pitchFamily="34" charset="0"/>
                <a:cs typeface="Arial" pitchFamily="34" charset="0"/>
              </a:rPr>
              <a:t> </a:t>
            </a:r>
            <a:r>
              <a:rPr lang="uk-UA" sz="3400" cap="none" dirty="0" smtClean="0">
                <a:solidFill>
                  <a:srgbClr val="009900"/>
                </a:solidFill>
                <a:latin typeface="Arial" pitchFamily="34" charset="0"/>
                <a:ea typeface="Verdana" pitchFamily="34" charset="0"/>
                <a:cs typeface="Arial" pitchFamily="34" charset="0"/>
              </a:rPr>
              <a:t>ВНЗ</a:t>
            </a:r>
            <a:endParaRPr lang="ru-RU" sz="3400" dirty="0">
              <a:solidFill>
                <a:srgbClr val="009900"/>
              </a:solidFill>
              <a:latin typeface="Arial" pitchFamily="34" charset="0"/>
              <a:cs typeface="Arial" pitchFamily="34" charset="0"/>
            </a:endParaRPr>
          </a:p>
        </p:txBody>
      </p:sp>
      <p:sp>
        <p:nvSpPr>
          <p:cNvPr id="3" name="Текст 2"/>
          <p:cNvSpPr>
            <a:spLocks noGrp="1"/>
          </p:cNvSpPr>
          <p:nvPr>
            <p:ph type="body" idx="1"/>
          </p:nvPr>
        </p:nvSpPr>
        <p:spPr>
          <a:xfrm>
            <a:off x="0" y="714356"/>
            <a:ext cx="9144000" cy="6143644"/>
          </a:xfrm>
          <a:solidFill>
            <a:srgbClr val="F1F9F1">
              <a:alpha val="83000"/>
            </a:srgbClr>
          </a:solidFill>
        </p:spPr>
        <p:txBody>
          <a:bodyPr>
            <a:normAutofit/>
          </a:bodyPr>
          <a:lstStyle/>
          <a:p>
            <a:pPr marL="342900" indent="-342900">
              <a:buSzPct val="60000"/>
              <a:buFont typeface="Wingdings" pitchFamily="2" charset="2"/>
              <a:buChar char="Ø"/>
            </a:pPr>
            <a:r>
              <a:rPr lang="uk-UA" sz="2200" b="1" dirty="0">
                <a:solidFill>
                  <a:srgbClr val="782112"/>
                </a:solidFill>
                <a:latin typeface="Arial" pitchFamily="34" charset="0"/>
                <a:ea typeface="Verdana" pitchFamily="34" charset="0"/>
                <a:cs typeface="Arial" pitchFamily="34" charset="0"/>
              </a:rPr>
              <a:t>для кожного науковця</a:t>
            </a:r>
            <a:r>
              <a:rPr lang="uk-UA" sz="2200" dirty="0">
                <a:solidFill>
                  <a:srgbClr val="782112"/>
                </a:solidFill>
                <a:latin typeface="Arial" pitchFamily="34" charset="0"/>
                <a:ea typeface="Verdana" pitchFamily="34" charset="0"/>
                <a:cs typeface="Arial" pitchFamily="34" charset="0"/>
              </a:rPr>
              <a:t>:</a:t>
            </a:r>
          </a:p>
          <a:p>
            <a:pPr marL="742950" lvl="1" indent="-285750">
              <a:buSzPct val="60000"/>
              <a:buFont typeface="Arial" panose="020B0604020202020204" pitchFamily="34" charset="0"/>
              <a:buChar char="•"/>
            </a:pPr>
            <a:r>
              <a:rPr lang="uk-UA" dirty="0">
                <a:solidFill>
                  <a:srgbClr val="782112"/>
                </a:solidFill>
                <a:latin typeface="Arial" pitchFamily="34" charset="0"/>
                <a:ea typeface="Verdana" pitchFamily="34" charset="0"/>
                <a:cs typeface="Arial" pitchFamily="34" charset="0"/>
              </a:rPr>
              <a:t>підвищення індексу цитувань </a:t>
            </a:r>
            <a:r>
              <a:rPr lang="uk-UA" dirty="0" smtClean="0">
                <a:solidFill>
                  <a:srgbClr val="782112"/>
                </a:solidFill>
                <a:latin typeface="Arial" pitchFamily="34" charset="0"/>
                <a:ea typeface="Verdana" pitchFamily="34" charset="0"/>
                <a:cs typeface="Arial" pitchFamily="34" charset="0"/>
              </a:rPr>
              <a:t>метаданих </a:t>
            </a:r>
            <a:r>
              <a:rPr lang="uk-UA" dirty="0">
                <a:solidFill>
                  <a:srgbClr val="782112"/>
                </a:solidFill>
                <a:latin typeface="Arial" pitchFamily="34" charset="0"/>
                <a:ea typeface="Verdana" pitchFamily="34" charset="0"/>
                <a:cs typeface="Arial" pitchFamily="34" charset="0"/>
              </a:rPr>
              <a:t>праць; </a:t>
            </a:r>
            <a:endParaRPr lang="uk-UA" dirty="0" smtClean="0">
              <a:solidFill>
                <a:srgbClr val="782112"/>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782112"/>
                </a:solidFill>
                <a:latin typeface="Arial" pitchFamily="34" charset="0"/>
                <a:ea typeface="Verdana" pitchFamily="34" charset="0"/>
                <a:cs typeface="Arial" pitchFamily="34" charset="0"/>
              </a:rPr>
              <a:t>наявність інформації в мережі та </a:t>
            </a:r>
            <a:r>
              <a:rPr lang="uk-UA" dirty="0" err="1" smtClean="0">
                <a:solidFill>
                  <a:srgbClr val="782112"/>
                </a:solidFill>
                <a:latin typeface="Arial" pitchFamily="34" charset="0"/>
                <a:ea typeface="Verdana" pitchFamily="34" charset="0"/>
                <a:cs typeface="Arial" pitchFamily="34" charset="0"/>
              </a:rPr>
              <a:t>ії</a:t>
            </a:r>
            <a:r>
              <a:rPr lang="uk-UA" dirty="0" smtClean="0">
                <a:solidFill>
                  <a:srgbClr val="782112"/>
                </a:solidFill>
                <a:latin typeface="Arial" pitchFamily="34" charset="0"/>
                <a:ea typeface="Verdana" pitchFamily="34" charset="0"/>
                <a:cs typeface="Arial" pitchFamily="34" charset="0"/>
              </a:rPr>
              <a:t> гарантоване збереження; </a:t>
            </a:r>
          </a:p>
          <a:p>
            <a:pPr marL="742950" lvl="1" indent="-285750">
              <a:buSzPct val="60000"/>
              <a:buFont typeface="Arial" panose="020B0604020202020204" pitchFamily="34" charset="0"/>
              <a:buChar char="•"/>
            </a:pPr>
            <a:r>
              <a:rPr lang="uk-UA" dirty="0" smtClean="0">
                <a:solidFill>
                  <a:srgbClr val="782112"/>
                </a:solidFill>
                <a:latin typeface="Arial" pitchFamily="34" charset="0"/>
                <a:ea typeface="Verdana" pitchFamily="34" charset="0"/>
                <a:cs typeface="Arial" pitchFamily="34" charset="0"/>
              </a:rPr>
              <a:t>збереження </a:t>
            </a:r>
            <a:r>
              <a:rPr lang="uk-UA" dirty="0">
                <a:solidFill>
                  <a:srgbClr val="782112"/>
                </a:solidFill>
                <a:latin typeface="Arial" pitchFamily="34" charset="0"/>
                <a:ea typeface="Verdana" pitchFamily="34" charset="0"/>
                <a:cs typeface="Arial" pitchFamily="34" charset="0"/>
              </a:rPr>
              <a:t>авторських прав; </a:t>
            </a:r>
            <a:endParaRPr lang="uk-UA" dirty="0" smtClean="0">
              <a:solidFill>
                <a:srgbClr val="782112"/>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782112"/>
                </a:solidFill>
                <a:latin typeface="Arial" pitchFamily="34" charset="0"/>
                <a:ea typeface="Verdana" pitchFamily="34" charset="0"/>
                <a:cs typeface="Arial" pitchFamily="34" charset="0"/>
              </a:rPr>
              <a:t>можливість </a:t>
            </a:r>
            <a:r>
              <a:rPr lang="uk-UA" dirty="0">
                <a:solidFill>
                  <a:srgbClr val="782112"/>
                </a:solidFill>
                <a:latin typeface="Arial" pitchFamily="34" charset="0"/>
                <a:ea typeface="Verdana" pitchFamily="34" charset="0"/>
                <a:cs typeface="Arial" pitchFamily="34" charset="0"/>
              </a:rPr>
              <a:t>доповнення та редагування </a:t>
            </a:r>
            <a:r>
              <a:rPr lang="uk-UA" dirty="0" smtClean="0">
                <a:solidFill>
                  <a:srgbClr val="782112"/>
                </a:solidFill>
                <a:latin typeface="Arial" pitchFamily="34" charset="0"/>
                <a:ea typeface="Verdana" pitchFamily="34" charset="0"/>
                <a:cs typeface="Arial" pitchFamily="34" charset="0"/>
              </a:rPr>
              <a:t>праць</a:t>
            </a:r>
            <a:endParaRPr lang="uk-UA" dirty="0">
              <a:solidFill>
                <a:srgbClr val="782112"/>
              </a:solidFill>
              <a:latin typeface="Arial" pitchFamily="34" charset="0"/>
              <a:ea typeface="Verdana" pitchFamily="34" charset="0"/>
              <a:cs typeface="Arial" pitchFamily="34" charset="0"/>
            </a:endParaRPr>
          </a:p>
          <a:p>
            <a:pPr lvl="1">
              <a:buSzPct val="60000"/>
            </a:pPr>
            <a:endParaRPr lang="ru-RU" dirty="0">
              <a:solidFill>
                <a:srgbClr val="482400"/>
              </a:solidFill>
              <a:latin typeface="Arial" pitchFamily="34" charset="0"/>
              <a:ea typeface="Verdana" pitchFamily="34" charset="0"/>
              <a:cs typeface="Arial" pitchFamily="34" charset="0"/>
            </a:endParaRPr>
          </a:p>
          <a:p>
            <a:pPr marL="342900" indent="-342900">
              <a:buSzPct val="60000"/>
              <a:buFont typeface="Wingdings" pitchFamily="2" charset="2"/>
              <a:buChar char="Ø"/>
            </a:pPr>
            <a:r>
              <a:rPr lang="uk-UA" sz="2200" b="1" dirty="0">
                <a:solidFill>
                  <a:srgbClr val="482400"/>
                </a:solidFill>
                <a:latin typeface="Arial" pitchFamily="34" charset="0"/>
                <a:ea typeface="Verdana" pitchFamily="34" charset="0"/>
                <a:cs typeface="Arial" pitchFamily="34" charset="0"/>
              </a:rPr>
              <a:t>для наукового підрозділу</a:t>
            </a:r>
            <a:r>
              <a:rPr lang="uk-UA" sz="2200" dirty="0">
                <a:solidFill>
                  <a:srgbClr val="482400"/>
                </a:solidFill>
                <a:latin typeface="Arial" pitchFamily="34" charset="0"/>
                <a:ea typeface="Verdana" pitchFamily="34" charset="0"/>
                <a:cs typeface="Arial" pitchFamily="34" charset="0"/>
              </a:rPr>
              <a:t>: </a:t>
            </a:r>
          </a:p>
          <a:p>
            <a:pPr marL="742950" lvl="1" indent="-285750">
              <a:buSzPct val="60000"/>
              <a:buFont typeface="Arial" panose="020B0604020202020204" pitchFamily="34" charset="0"/>
              <a:buChar char="•"/>
            </a:pPr>
            <a:r>
              <a:rPr lang="uk-UA" dirty="0">
                <a:solidFill>
                  <a:srgbClr val="482400"/>
                </a:solidFill>
                <a:latin typeface="Arial" pitchFamily="34" charset="0"/>
                <a:ea typeface="Verdana" pitchFamily="34" charset="0"/>
                <a:cs typeface="Arial" pitchFamily="34" charset="0"/>
              </a:rPr>
              <a:t>розповсюдження; </a:t>
            </a:r>
            <a:endParaRPr lang="uk-UA" dirty="0" smtClean="0">
              <a:solidFill>
                <a:srgbClr val="482400"/>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зростання </a:t>
            </a:r>
            <a:r>
              <a:rPr lang="uk-UA" dirty="0">
                <a:solidFill>
                  <a:srgbClr val="482400"/>
                </a:solidFill>
                <a:latin typeface="Arial" pitchFamily="34" charset="0"/>
                <a:ea typeface="Verdana" pitchFamily="34" charset="0"/>
                <a:cs typeface="Arial" pitchFamily="34" charset="0"/>
              </a:rPr>
              <a:t>рівня </a:t>
            </a:r>
            <a:r>
              <a:rPr lang="uk-UA" dirty="0" err="1">
                <a:solidFill>
                  <a:srgbClr val="482400"/>
                </a:solidFill>
                <a:latin typeface="Arial" pitchFamily="34" charset="0"/>
                <a:ea typeface="Verdana" pitchFamily="34" charset="0"/>
                <a:cs typeface="Arial" pitchFamily="34" charset="0"/>
              </a:rPr>
              <a:t>цитованості</a:t>
            </a:r>
            <a:r>
              <a:rPr lang="uk-UA" dirty="0">
                <a:solidFill>
                  <a:srgbClr val="482400"/>
                </a:solidFill>
                <a:latin typeface="Arial" pitchFamily="34" charset="0"/>
                <a:ea typeface="Verdana" pitchFamily="34" charset="0"/>
                <a:cs typeface="Arial" pitchFamily="34" charset="0"/>
              </a:rPr>
              <a:t> праць його співробітників</a:t>
            </a:r>
            <a:r>
              <a:rPr lang="uk-UA" dirty="0" smtClean="0">
                <a:solidFill>
                  <a:srgbClr val="482400"/>
                </a:solidFill>
                <a:latin typeface="Arial" pitchFamily="34" charset="0"/>
                <a:ea typeface="Verdana" pitchFamily="34" charset="0"/>
                <a:cs typeface="Arial" pitchFamily="34" charset="0"/>
              </a:rPr>
              <a:t>;</a:t>
            </a: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тривалість </a:t>
            </a:r>
            <a:r>
              <a:rPr lang="uk-UA" dirty="0">
                <a:solidFill>
                  <a:srgbClr val="482400"/>
                </a:solidFill>
                <a:latin typeface="Arial" pitchFamily="34" charset="0"/>
                <a:ea typeface="Verdana" pitchFamily="34" charset="0"/>
                <a:cs typeface="Arial" pitchFamily="34" charset="0"/>
              </a:rPr>
              <a:t>та постійність наявності інформації в </a:t>
            </a:r>
            <a:r>
              <a:rPr lang="uk-UA" dirty="0" smtClean="0">
                <a:solidFill>
                  <a:srgbClr val="482400"/>
                </a:solidFill>
                <a:latin typeface="Arial" pitchFamily="34" charset="0"/>
                <a:ea typeface="Verdana" pitchFamily="34" charset="0"/>
                <a:cs typeface="Arial" pitchFamily="34" charset="0"/>
              </a:rPr>
              <a:t>мережі</a:t>
            </a:r>
            <a:r>
              <a:rPr lang="uk-UA" dirty="0">
                <a:solidFill>
                  <a:srgbClr val="482400"/>
                </a:solidFill>
                <a:latin typeface="Arial" pitchFamily="34" charset="0"/>
                <a:ea typeface="Verdana" pitchFamily="34" charset="0"/>
                <a:cs typeface="Arial" pitchFamily="34" charset="0"/>
              </a:rPr>
              <a:t>,</a:t>
            </a:r>
            <a:r>
              <a:rPr lang="uk-UA" dirty="0" smtClean="0">
                <a:solidFill>
                  <a:srgbClr val="482400"/>
                </a:solidFill>
                <a:latin typeface="Arial" pitchFamily="34" charset="0"/>
                <a:ea typeface="Verdana" pitchFamily="34" charset="0"/>
                <a:cs typeface="Arial" pitchFamily="34" charset="0"/>
              </a:rPr>
              <a:t> </a:t>
            </a:r>
            <a:r>
              <a:rPr lang="uk-UA" dirty="0">
                <a:solidFill>
                  <a:srgbClr val="482400"/>
                </a:solidFill>
                <a:latin typeface="Arial" pitchFamily="34" charset="0"/>
                <a:ea typeface="Verdana" pitchFamily="34" charset="0"/>
                <a:cs typeface="Arial" pitchFamily="34" charset="0"/>
              </a:rPr>
              <a:t>її </a:t>
            </a:r>
            <a:r>
              <a:rPr lang="uk-UA" dirty="0" smtClean="0">
                <a:solidFill>
                  <a:srgbClr val="482400"/>
                </a:solidFill>
                <a:latin typeface="Arial" pitchFamily="34" charset="0"/>
                <a:ea typeface="Verdana" pitchFamily="34" charset="0"/>
                <a:cs typeface="Arial" pitchFamily="34" charset="0"/>
              </a:rPr>
              <a:t>збереження</a:t>
            </a:r>
            <a:endParaRPr lang="uk-UA" dirty="0">
              <a:solidFill>
                <a:srgbClr val="482400"/>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endParaRPr lang="ru-RU" dirty="0">
              <a:solidFill>
                <a:srgbClr val="482400"/>
              </a:solidFill>
              <a:latin typeface="Arial" pitchFamily="34" charset="0"/>
              <a:ea typeface="Verdana" pitchFamily="34" charset="0"/>
              <a:cs typeface="Arial" pitchFamily="34" charset="0"/>
            </a:endParaRPr>
          </a:p>
          <a:p>
            <a:pPr marL="342900" indent="-342900">
              <a:buSzPct val="60000"/>
              <a:buFont typeface="Wingdings" pitchFamily="2" charset="2"/>
              <a:buChar char="Ø"/>
            </a:pPr>
            <a:r>
              <a:rPr lang="uk-UA" sz="2200" b="1" dirty="0">
                <a:solidFill>
                  <a:srgbClr val="482400"/>
                </a:solidFill>
                <a:latin typeface="Arial" pitchFamily="34" charset="0"/>
                <a:ea typeface="Verdana" pitchFamily="34" charset="0"/>
                <a:cs typeface="Arial" pitchFamily="34" charset="0"/>
              </a:rPr>
              <a:t>для університету</a:t>
            </a:r>
            <a:r>
              <a:rPr lang="uk-UA" sz="2200" dirty="0">
                <a:solidFill>
                  <a:srgbClr val="482400"/>
                </a:solidFill>
                <a:latin typeface="Arial" pitchFamily="34" charset="0"/>
                <a:ea typeface="Verdana" pitchFamily="34" charset="0"/>
                <a:cs typeface="Arial" pitchFamily="34" charset="0"/>
              </a:rPr>
              <a:t>: </a:t>
            </a:r>
          </a:p>
          <a:p>
            <a:pPr marL="742950" lvl="1" indent="-285750">
              <a:buSzPct val="60000"/>
              <a:buFont typeface="Arial" panose="020B0604020202020204" pitchFamily="34" charset="0"/>
              <a:buChar char="•"/>
            </a:pPr>
            <a:r>
              <a:rPr lang="uk-UA" dirty="0">
                <a:solidFill>
                  <a:srgbClr val="482400"/>
                </a:solidFill>
                <a:latin typeface="Arial" pitchFamily="34" charset="0"/>
                <a:ea typeface="Verdana" pitchFamily="34" charset="0"/>
                <a:cs typeface="Arial" pitchFamily="34" charset="0"/>
              </a:rPr>
              <a:t>підтримка наукової діяльності; </a:t>
            </a:r>
            <a:endParaRPr lang="uk-UA" dirty="0" smtClean="0">
              <a:solidFill>
                <a:srgbClr val="482400"/>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світове розповсюдження </a:t>
            </a:r>
            <a:r>
              <a:rPr lang="uk-UA" dirty="0">
                <a:solidFill>
                  <a:srgbClr val="482400"/>
                </a:solidFill>
                <a:latin typeface="Arial" pitchFamily="34" charset="0"/>
                <a:ea typeface="Verdana" pitchFamily="34" charset="0"/>
                <a:cs typeface="Arial" pitchFamily="34" charset="0"/>
              </a:rPr>
              <a:t>результатів наукових досліджень </a:t>
            </a:r>
            <a:r>
              <a:rPr lang="uk-UA" dirty="0" smtClean="0">
                <a:solidFill>
                  <a:srgbClr val="482400"/>
                </a:solidFill>
                <a:latin typeface="Arial" pitchFamily="34" charset="0"/>
                <a:ea typeface="Verdana" pitchFamily="34" charset="0"/>
                <a:cs typeface="Arial" pitchFamily="34" charset="0"/>
              </a:rPr>
              <a:t>співробітників;</a:t>
            </a: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підвищення </a:t>
            </a:r>
            <a:r>
              <a:rPr lang="uk-UA" dirty="0">
                <a:solidFill>
                  <a:srgbClr val="482400"/>
                </a:solidFill>
                <a:latin typeface="Arial" pitchFamily="34" charset="0"/>
                <a:ea typeface="Verdana" pitchFamily="34" charset="0"/>
                <a:cs typeface="Arial" pitchFamily="34" charset="0"/>
              </a:rPr>
              <a:t>якості наукової комунікації; </a:t>
            </a:r>
            <a:endParaRPr lang="uk-UA" dirty="0" smtClean="0">
              <a:solidFill>
                <a:srgbClr val="482400"/>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підвищення міжнародного рейтингу</a:t>
            </a:r>
            <a:r>
              <a:rPr lang="uk-UA" dirty="0">
                <a:solidFill>
                  <a:srgbClr val="482400"/>
                </a:solidFill>
                <a:latin typeface="Arial" pitchFamily="34" charset="0"/>
                <a:ea typeface="Verdana" pitchFamily="34" charset="0"/>
                <a:cs typeface="Arial" pitchFamily="34" charset="0"/>
              </a:rPr>
              <a:t>; </a:t>
            </a:r>
            <a:endParaRPr lang="uk-UA" dirty="0" smtClean="0">
              <a:solidFill>
                <a:srgbClr val="482400"/>
              </a:solidFill>
              <a:latin typeface="Arial" pitchFamily="34" charset="0"/>
              <a:ea typeface="Verdana" pitchFamily="34" charset="0"/>
              <a:cs typeface="Arial" pitchFamily="34" charset="0"/>
            </a:endParaRPr>
          </a:p>
          <a:p>
            <a:pPr marL="742950" lvl="1" indent="-285750">
              <a:buSzPct val="60000"/>
              <a:buFont typeface="Arial" panose="020B0604020202020204" pitchFamily="34" charset="0"/>
              <a:buChar char="•"/>
            </a:pPr>
            <a:r>
              <a:rPr lang="uk-UA" dirty="0" smtClean="0">
                <a:solidFill>
                  <a:srgbClr val="482400"/>
                </a:solidFill>
                <a:latin typeface="Arial" pitchFamily="34" charset="0"/>
                <a:ea typeface="Verdana" pitchFamily="34" charset="0"/>
                <a:cs typeface="Arial" pitchFamily="34" charset="0"/>
              </a:rPr>
              <a:t>відкритий </a:t>
            </a:r>
            <a:r>
              <a:rPr lang="uk-UA" dirty="0">
                <a:solidFill>
                  <a:srgbClr val="482400"/>
                </a:solidFill>
                <a:latin typeface="Arial" pitchFamily="34" charset="0"/>
                <a:ea typeface="Verdana" pitchFamily="34" charset="0"/>
                <a:cs typeface="Arial" pitchFamily="34" charset="0"/>
              </a:rPr>
              <a:t>доступ до результатів досліджень</a:t>
            </a:r>
            <a:r>
              <a:rPr lang="uk-UA" dirty="0" smtClean="0">
                <a:solidFill>
                  <a:srgbClr val="482400"/>
                </a:solidFill>
                <a:latin typeface="Arial" pitchFamily="34" charset="0"/>
                <a:ea typeface="Verdana" pitchFamily="34" charset="0"/>
                <a:cs typeface="Arial" pitchFamily="34" charset="0"/>
              </a:rPr>
              <a:t>.</a:t>
            </a:r>
          </a:p>
          <a:p>
            <a:pPr marL="742950" lvl="1" indent="-285750">
              <a:buSzPct val="60000"/>
            </a:pPr>
            <a:endParaRPr lang="ru-RU" dirty="0">
              <a:solidFill>
                <a:srgbClr val="482400"/>
              </a:solidFill>
              <a:latin typeface="Arial" pitchFamily="34" charset="0"/>
              <a:ea typeface="Verdana" pitchFamily="34" charset="0"/>
              <a:cs typeface="Arial" pitchFamily="34" charset="0"/>
            </a:endParaRPr>
          </a:p>
        </p:txBody>
      </p:sp>
    </p:spTree>
    <p:extLst>
      <p:ext uri="{BB962C8B-B14F-4D97-AF65-F5344CB8AC3E}">
        <p14:creationId xmlns="" xmlns:p14="http://schemas.microsoft.com/office/powerpoint/2010/main" val="1965582626"/>
      </p:ext>
    </p:extLst>
  </p:cSld>
  <p:clrMapOvr>
    <a:masterClrMapping/>
  </p:clrMapOvr>
  <p:transition spd="slow">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2984"/>
          </a:xfrm>
          <a:blipFill>
            <a:blip r:embed="rId2"/>
            <a:tile tx="0" ty="0" sx="100000" sy="100000" flip="none" algn="tl"/>
          </a:blipFill>
        </p:spPr>
        <p:txBody>
          <a:bodyPr>
            <a:noAutofit/>
          </a:bodyPr>
          <a:lstStyle/>
          <a:p>
            <a:pPr>
              <a:buClr>
                <a:srgbClr val="333333"/>
              </a:buClr>
              <a:buSzPct val="45000"/>
            </a:pPr>
            <a:r>
              <a:rPr lang="en-GB" sz="3600" b="1" dirty="0">
                <a:solidFill>
                  <a:srgbClr val="009900"/>
                </a:solidFill>
                <a:latin typeface="Arial" pitchFamily="34" charset="0"/>
                <a:ea typeface="MS Gothic" charset="-128"/>
                <a:cs typeface="Arial" pitchFamily="34" charset="0"/>
              </a:rPr>
              <a:t>IR VNTU</a:t>
            </a:r>
            <a:r>
              <a:rPr lang="uk-UA" sz="3600" b="1" dirty="0">
                <a:solidFill>
                  <a:srgbClr val="009900"/>
                </a:solidFill>
                <a:latin typeface="Arial" pitchFamily="34" charset="0"/>
                <a:ea typeface="MS Gothic" charset="-128"/>
                <a:cs typeface="Arial" pitchFamily="34" charset="0"/>
              </a:rPr>
              <a:t> – </a:t>
            </a:r>
            <a:r>
              <a:rPr lang="uk-UA" sz="3600" b="1" dirty="0" smtClean="0">
                <a:solidFill>
                  <a:srgbClr val="009900"/>
                </a:solidFill>
                <a:latin typeface="Arial" pitchFamily="34" charset="0"/>
                <a:ea typeface="MS Gothic" charset="-128"/>
                <a:cs typeface="Arial" pitchFamily="34" charset="0"/>
              </a:rPr>
              <a:t>Швидка індексація</a:t>
            </a:r>
            <a:r>
              <a:rPr lang="en-US" sz="3600" b="1" dirty="0" smtClean="0">
                <a:solidFill>
                  <a:srgbClr val="009900"/>
                </a:solidFill>
                <a:latin typeface="Arial" pitchFamily="34" charset="0"/>
                <a:ea typeface="MS Gothic" charset="-128"/>
                <a:cs typeface="Arial" pitchFamily="34" charset="0"/>
              </a:rPr>
              <a:t> </a:t>
            </a:r>
            <a:r>
              <a:rPr lang="uk-UA" sz="3600" b="1" dirty="0" smtClean="0">
                <a:solidFill>
                  <a:srgbClr val="009900"/>
                </a:solidFill>
                <a:latin typeface="Arial" pitchFamily="34" charset="0"/>
                <a:ea typeface="MS Gothic" charset="-128"/>
                <a:cs typeface="Arial" pitchFamily="34" charset="0"/>
              </a:rPr>
              <a:t>в </a:t>
            </a:r>
            <a:r>
              <a:rPr lang="en-US" sz="3600" b="1" dirty="0" smtClean="0">
                <a:solidFill>
                  <a:srgbClr val="009900"/>
                </a:solidFill>
                <a:latin typeface="Arial" pitchFamily="34" charset="0"/>
                <a:ea typeface="MS Gothic" charset="-128"/>
                <a:cs typeface="Arial" pitchFamily="34" charset="0"/>
              </a:rPr>
              <a:t>Google </a:t>
            </a:r>
            <a:r>
              <a:rPr lang="ru-RU" sz="3600" b="1" dirty="0" err="1" smtClean="0">
                <a:solidFill>
                  <a:srgbClr val="009900"/>
                </a:solidFill>
                <a:latin typeface="Arial" pitchFamily="34" charset="0"/>
                <a:ea typeface="MS Gothic" charset="-128"/>
                <a:cs typeface="Arial" pitchFamily="34" charset="0"/>
              </a:rPr>
              <a:t>Академії</a:t>
            </a:r>
            <a:endParaRPr lang="en-GB" sz="3600" b="1" dirty="0">
              <a:solidFill>
                <a:srgbClr val="009900"/>
              </a:solidFill>
              <a:latin typeface="Arial" pitchFamily="34" charset="0"/>
              <a:ea typeface="MS Gothic" charset="-128"/>
              <a:cs typeface="Arial" pitchFamily="34" charset="0"/>
            </a:endParaRPr>
          </a:p>
        </p:txBody>
      </p:sp>
      <p:pic>
        <p:nvPicPr>
          <p:cNvPr id="1026" name="Picture 2" descr="C:\Users\Пользователь\Desktop\Репозитарій ВНТУ\Google Академія.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071546"/>
            <a:ext cx="9144000" cy="57864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69686609"/>
      </p:ext>
    </p:extLst>
  </p:cSld>
  <p:clrMapOvr>
    <a:masterClrMapping/>
  </p:clrMapOvr>
  <p:transition spd="slow">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794" y="0"/>
            <a:ext cx="9144000" cy="1052736"/>
          </a:xfrm>
          <a:blipFill>
            <a:blip r:embed="rId2"/>
            <a:tile tx="0" ty="0" sx="100000" sy="100000" flip="none" algn="tl"/>
          </a:blipFill>
        </p:spPr>
        <p:txBody>
          <a:bodyPr>
            <a:noAutofit/>
          </a:bodyPr>
          <a:lstStyle/>
          <a:p>
            <a:r>
              <a:rPr lang="en-US" sz="3600" b="1" dirty="0">
                <a:solidFill>
                  <a:srgbClr val="009900"/>
                </a:solidFill>
                <a:latin typeface="Arial" pitchFamily="34" charset="0"/>
                <a:ea typeface="MS Gothic" charset="-128"/>
                <a:cs typeface="Arial" pitchFamily="34" charset="0"/>
              </a:rPr>
              <a:t>I</a:t>
            </a:r>
            <a:r>
              <a:rPr lang="en-GB" sz="3600" b="1" dirty="0" smtClean="0">
                <a:solidFill>
                  <a:srgbClr val="009900"/>
                </a:solidFill>
                <a:latin typeface="Arial" pitchFamily="34" charset="0"/>
                <a:ea typeface="MS Gothic" charset="-128"/>
                <a:cs typeface="Arial" pitchFamily="34" charset="0"/>
              </a:rPr>
              <a:t>R </a:t>
            </a:r>
            <a:r>
              <a:rPr lang="en-GB" sz="3600" b="1" dirty="0">
                <a:solidFill>
                  <a:srgbClr val="009900"/>
                </a:solidFill>
                <a:latin typeface="Arial" pitchFamily="34" charset="0"/>
                <a:ea typeface="MS Gothic" charset="-128"/>
                <a:cs typeface="Arial" pitchFamily="34" charset="0"/>
              </a:rPr>
              <a:t>VNTU</a:t>
            </a:r>
            <a:r>
              <a:rPr lang="uk-UA" sz="3600" b="1" dirty="0">
                <a:solidFill>
                  <a:srgbClr val="009900"/>
                </a:solidFill>
                <a:latin typeface="Arial" pitchFamily="34" charset="0"/>
                <a:ea typeface="MS Gothic" charset="-128"/>
                <a:cs typeface="Arial" pitchFamily="34" charset="0"/>
              </a:rPr>
              <a:t> </a:t>
            </a:r>
            <a:r>
              <a:rPr lang="uk-UA" sz="3600" b="1" dirty="0" smtClean="0">
                <a:solidFill>
                  <a:srgbClr val="009900"/>
                </a:solidFill>
                <a:latin typeface="Arial" pitchFamily="34" charset="0"/>
                <a:ea typeface="MS Gothic" charset="-128"/>
                <a:cs typeface="Arial" pitchFamily="34" charset="0"/>
              </a:rPr>
              <a:t>не знищує,</a:t>
            </a:r>
            <a:br>
              <a:rPr lang="uk-UA" sz="3600" b="1" dirty="0" smtClean="0">
                <a:solidFill>
                  <a:srgbClr val="009900"/>
                </a:solidFill>
                <a:latin typeface="Arial" pitchFamily="34" charset="0"/>
                <a:ea typeface="MS Gothic" charset="-128"/>
                <a:cs typeface="Arial" pitchFamily="34" charset="0"/>
              </a:rPr>
            </a:br>
            <a:r>
              <a:rPr lang="uk-UA" sz="3600" b="1" dirty="0" smtClean="0">
                <a:solidFill>
                  <a:srgbClr val="009900"/>
                </a:solidFill>
                <a:latin typeface="Arial" pitchFamily="34" charset="0"/>
                <a:ea typeface="MS Gothic" charset="-128"/>
                <a:cs typeface="Arial" pitchFamily="34" charset="0"/>
              </a:rPr>
              <a:t> а додає показники індексації</a:t>
            </a:r>
            <a:endParaRPr lang="ru-RU" sz="3600" dirty="0">
              <a:solidFill>
                <a:srgbClr val="009900"/>
              </a:solidFill>
              <a:latin typeface="Arial" pitchFamily="34" charset="0"/>
              <a:cs typeface="Arial" pitchFamily="34" charset="0"/>
            </a:endParaRPr>
          </a:p>
        </p:txBody>
      </p:sp>
      <p:pic>
        <p:nvPicPr>
          <p:cNvPr id="1027" name="Picture 3" descr="C:\Users\Пользователь\Desktop\Репозитарій ВНТУ\2 URI+Google Академія.pn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121" y="1000108"/>
            <a:ext cx="9140879" cy="585789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9250103"/>
      </p:ext>
    </p:extLst>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307\Desktop\220px-Open_Access_PLoS.svg.png"/>
          <p:cNvPicPr>
            <a:picLocks noChangeAspect="1" noChangeArrowheads="1"/>
          </p:cNvPicPr>
          <p:nvPr/>
        </p:nvPicPr>
        <p:blipFill>
          <a:blip r:embed="rId2"/>
          <a:srcRect/>
          <a:stretch>
            <a:fillRect/>
          </a:stretch>
        </p:blipFill>
        <p:spPr bwMode="auto">
          <a:xfrm>
            <a:off x="142844" y="928670"/>
            <a:ext cx="8786874" cy="5643602"/>
          </a:xfrm>
          <a:prstGeom prst="rect">
            <a:avLst/>
          </a:prstGeom>
          <a:noFill/>
        </p:spPr>
      </p:pic>
      <p:sp>
        <p:nvSpPr>
          <p:cNvPr id="2" name="Заголовок 1"/>
          <p:cNvSpPr>
            <a:spLocks noGrp="1"/>
          </p:cNvSpPr>
          <p:nvPr>
            <p:ph type="title"/>
          </p:nvPr>
        </p:nvSpPr>
        <p:spPr>
          <a:xfrm>
            <a:off x="0" y="1"/>
            <a:ext cx="9144000" cy="980728"/>
          </a:xfrm>
          <a:blipFill>
            <a:blip r:embed="rId3"/>
            <a:tile tx="0" ty="0" sx="100000" sy="100000" flip="none" algn="tl"/>
          </a:blipFill>
        </p:spPr>
        <p:txBody>
          <a:bodyPr>
            <a:noAutofit/>
          </a:bodyPr>
          <a:lstStyle/>
          <a:p>
            <a:pPr algn="ctr"/>
            <a:r>
              <a:rPr lang="en-US" sz="3200" cap="none" dirty="0" smtClean="0">
                <a:solidFill>
                  <a:srgbClr val="009900"/>
                </a:solidFill>
                <a:latin typeface="Arial" pitchFamily="34" charset="0"/>
                <a:ea typeface="Verdana" pitchFamily="34" charset="0"/>
                <a:cs typeface="Arial" pitchFamily="34" charset="0"/>
              </a:rPr>
              <a:t>IR VNTU </a:t>
            </a:r>
            <a:r>
              <a:rPr lang="uk-UA" sz="3200" cap="none" dirty="0" smtClean="0">
                <a:solidFill>
                  <a:srgbClr val="009900"/>
                </a:solidFill>
                <a:latin typeface="Arial" pitchFamily="34" charset="0"/>
                <a:ea typeface="Verdana" pitchFamily="34" charset="0"/>
                <a:cs typeface="Arial" pitchFamily="34" charset="0"/>
              </a:rPr>
              <a:t>зареєстровано в міжнародних </a:t>
            </a:r>
            <a:r>
              <a:rPr lang="uk-UA" sz="3200" cap="none" dirty="0" err="1" smtClean="0">
                <a:solidFill>
                  <a:srgbClr val="009900"/>
                </a:solidFill>
                <a:latin typeface="Arial" pitchFamily="34" charset="0"/>
                <a:ea typeface="Verdana" pitchFamily="34" charset="0"/>
                <a:cs typeface="Arial" pitchFamily="34" charset="0"/>
              </a:rPr>
              <a:t>наукометричних</a:t>
            </a:r>
            <a:r>
              <a:rPr lang="uk-UA" sz="3200" cap="none" dirty="0" smtClean="0">
                <a:solidFill>
                  <a:srgbClr val="009900"/>
                </a:solidFill>
                <a:latin typeface="Arial" pitchFamily="34" charset="0"/>
                <a:ea typeface="Verdana" pitchFamily="34" charset="0"/>
                <a:cs typeface="Arial" pitchFamily="34" charset="0"/>
              </a:rPr>
              <a:t> БД</a:t>
            </a:r>
            <a:endParaRPr lang="ru-RU" sz="3200" dirty="0">
              <a:solidFill>
                <a:srgbClr val="009900"/>
              </a:solidFill>
              <a:latin typeface="Arial" pitchFamily="34" charset="0"/>
              <a:cs typeface="Arial" pitchFamily="34" charset="0"/>
            </a:endParaRPr>
          </a:p>
        </p:txBody>
      </p:sp>
      <p:sp>
        <p:nvSpPr>
          <p:cNvPr id="3" name="Текст 2"/>
          <p:cNvSpPr>
            <a:spLocks noGrp="1"/>
          </p:cNvSpPr>
          <p:nvPr>
            <p:ph type="body" idx="1"/>
          </p:nvPr>
        </p:nvSpPr>
        <p:spPr>
          <a:xfrm>
            <a:off x="1" y="1000108"/>
            <a:ext cx="9144000" cy="5857893"/>
          </a:xfrm>
          <a:solidFill>
            <a:srgbClr val="F1F9F1">
              <a:alpha val="83000"/>
            </a:srgbClr>
          </a:solidFill>
        </p:spPr>
        <p:txBody>
          <a:bodyPr>
            <a:normAutofit/>
          </a:bodyPr>
          <a:lstStyle/>
          <a:p>
            <a:pPr marL="342900" indent="-342900" algn="just">
              <a:lnSpc>
                <a:spcPct val="80000"/>
              </a:lnSpc>
              <a:buSzPct val="60000"/>
              <a:buFont typeface="Wingdings" pitchFamily="2" charset="2"/>
              <a:buChar char="Ø"/>
            </a:pPr>
            <a:r>
              <a:rPr lang="uk-UA" b="1" dirty="0">
                <a:solidFill>
                  <a:srgbClr val="482400"/>
                </a:solidFill>
                <a:latin typeface="Arial" pitchFamily="34" charset="0"/>
                <a:ea typeface="Verdana" pitchFamily="34" charset="0"/>
                <a:cs typeface="Arial" pitchFamily="34" charset="0"/>
              </a:rPr>
              <a:t>ROAR</a:t>
            </a:r>
            <a:r>
              <a:rPr lang="uk-UA" dirty="0">
                <a:solidFill>
                  <a:srgbClr val="482400"/>
                </a:solidFill>
                <a:latin typeface="Arial" pitchFamily="34" charset="0"/>
                <a:ea typeface="Verdana" pitchFamily="34" charset="0"/>
                <a:cs typeface="Arial" pitchFamily="34" charset="0"/>
              </a:rPr>
              <a:t> – </a:t>
            </a:r>
          </a:p>
          <a:p>
            <a:pPr lvl="1" algn="just">
              <a:lnSpc>
                <a:spcPct val="80000"/>
              </a:lnSpc>
              <a:buSzPct val="60000"/>
            </a:pPr>
            <a:r>
              <a:rPr lang="uk-UA" sz="2000" dirty="0">
                <a:solidFill>
                  <a:srgbClr val="482400"/>
                </a:solidFill>
                <a:latin typeface="Arial" pitchFamily="34" charset="0"/>
                <a:ea typeface="Verdana" pitchFamily="34" charset="0"/>
                <a:cs typeface="Arial" pitchFamily="34" charset="0"/>
              </a:rPr>
              <a:t>реєстр </a:t>
            </a:r>
            <a:r>
              <a:rPr lang="uk-UA" sz="2000" dirty="0" err="1">
                <a:solidFill>
                  <a:srgbClr val="482400"/>
                </a:solidFill>
                <a:latin typeface="Arial" pitchFamily="34" charset="0"/>
                <a:ea typeface="Verdana" pitchFamily="34" charset="0"/>
                <a:cs typeface="Arial" pitchFamily="34" charset="0"/>
              </a:rPr>
              <a:t>репозитаріїв</a:t>
            </a:r>
            <a:r>
              <a:rPr lang="uk-UA" sz="2000" dirty="0">
                <a:solidFill>
                  <a:srgbClr val="482400"/>
                </a:solidFill>
                <a:latin typeface="Arial" pitchFamily="34" charset="0"/>
                <a:ea typeface="Verdana" pitchFamily="34" charset="0"/>
                <a:cs typeface="Arial" pitchFamily="34" charset="0"/>
              </a:rPr>
              <a:t> відкритого доступу - розміщується в Університеті Саутгемптона (</a:t>
            </a:r>
            <a:r>
              <a:rPr lang="uk-UA" sz="2000" dirty="0">
                <a:solidFill>
                  <a:srgbClr val="C00000"/>
                </a:solidFill>
                <a:latin typeface="Arial" pitchFamily="34" charset="0"/>
                <a:ea typeface="Verdana" pitchFamily="34" charset="0"/>
                <a:cs typeface="Arial" pitchFamily="34" charset="0"/>
              </a:rPr>
              <a:t>Великобританія</a:t>
            </a:r>
            <a:r>
              <a:rPr lang="uk-UA" sz="2000" dirty="0">
                <a:solidFill>
                  <a:srgbClr val="482400"/>
                </a:solidFill>
                <a:latin typeface="Arial" pitchFamily="34" charset="0"/>
                <a:ea typeface="Verdana" pitchFamily="34" charset="0"/>
                <a:cs typeface="Arial" pitchFamily="34" charset="0"/>
              </a:rPr>
              <a:t>), є частиною EPrints.org мережі; </a:t>
            </a:r>
            <a:endParaRPr lang="uk-UA" sz="2000" dirty="0" smtClean="0">
              <a:solidFill>
                <a:srgbClr val="482400"/>
              </a:solidFill>
              <a:latin typeface="Arial" pitchFamily="34" charset="0"/>
              <a:ea typeface="Verdana" pitchFamily="34" charset="0"/>
              <a:cs typeface="Arial" pitchFamily="34" charset="0"/>
            </a:endParaRPr>
          </a:p>
          <a:p>
            <a:pPr lvl="1" algn="just">
              <a:lnSpc>
                <a:spcPct val="80000"/>
              </a:lnSpc>
              <a:buSzPct val="60000"/>
            </a:pPr>
            <a:endParaRPr lang="uk-UA" sz="2000" dirty="0">
              <a:solidFill>
                <a:srgbClr val="482400"/>
              </a:solidFill>
              <a:latin typeface="Arial" pitchFamily="34" charset="0"/>
              <a:ea typeface="Verdana" pitchFamily="34" charset="0"/>
              <a:cs typeface="Arial" pitchFamily="34" charset="0"/>
            </a:endParaRPr>
          </a:p>
          <a:p>
            <a:pPr marL="342900" indent="-342900" algn="just">
              <a:lnSpc>
                <a:spcPct val="80000"/>
              </a:lnSpc>
              <a:buSzPct val="60000"/>
              <a:buFont typeface="Wingdings" pitchFamily="2" charset="2"/>
              <a:buChar char="Ø"/>
            </a:pPr>
            <a:r>
              <a:rPr lang="uk-UA" b="1" dirty="0" err="1" smtClean="0">
                <a:solidFill>
                  <a:srgbClr val="482400"/>
                </a:solidFill>
                <a:latin typeface="Arial" pitchFamily="34" charset="0"/>
                <a:ea typeface="Verdana" pitchFamily="34" charset="0"/>
                <a:cs typeface="Arial" pitchFamily="34" charset="0"/>
              </a:rPr>
              <a:t>OpenDOAR</a:t>
            </a:r>
            <a:r>
              <a:rPr lang="uk-UA" dirty="0" smtClean="0">
                <a:solidFill>
                  <a:srgbClr val="482400"/>
                </a:solidFill>
                <a:latin typeface="Arial" pitchFamily="34" charset="0"/>
                <a:ea typeface="Verdana" pitchFamily="34" charset="0"/>
                <a:cs typeface="Arial" pitchFamily="34" charset="0"/>
              </a:rPr>
              <a:t> </a:t>
            </a:r>
            <a:r>
              <a:rPr lang="uk-UA" dirty="0">
                <a:solidFill>
                  <a:srgbClr val="482400"/>
                </a:solidFill>
                <a:latin typeface="Arial" pitchFamily="34" charset="0"/>
                <a:ea typeface="Verdana" pitchFamily="34" charset="0"/>
                <a:cs typeface="Arial" pitchFamily="34" charset="0"/>
              </a:rPr>
              <a:t>– </a:t>
            </a:r>
          </a:p>
          <a:p>
            <a:pPr lvl="1" algn="just">
              <a:lnSpc>
                <a:spcPct val="80000"/>
              </a:lnSpc>
              <a:buSzPct val="60000"/>
            </a:pPr>
            <a:r>
              <a:rPr lang="uk-UA" sz="2000" dirty="0">
                <a:solidFill>
                  <a:srgbClr val="482400"/>
                </a:solidFill>
                <a:latin typeface="Arial" pitchFamily="34" charset="0"/>
                <a:ea typeface="Verdana" pitchFamily="34" charset="0"/>
                <a:cs typeface="Arial" pitchFamily="34" charset="0"/>
              </a:rPr>
              <a:t>довідник </a:t>
            </a:r>
            <a:r>
              <a:rPr lang="uk-UA" sz="2000" dirty="0" err="1">
                <a:solidFill>
                  <a:srgbClr val="482400"/>
                </a:solidFill>
                <a:latin typeface="Arial" pitchFamily="34" charset="0"/>
                <a:ea typeface="Verdana" pitchFamily="34" charset="0"/>
                <a:cs typeface="Arial" pitchFamily="34" charset="0"/>
              </a:rPr>
              <a:t>репозитаріїв</a:t>
            </a:r>
            <a:r>
              <a:rPr lang="uk-UA" sz="2000" dirty="0">
                <a:solidFill>
                  <a:srgbClr val="482400"/>
                </a:solidFill>
                <a:latin typeface="Arial" pitchFamily="34" charset="0"/>
                <a:ea typeface="Verdana" pitchFamily="34" charset="0"/>
                <a:cs typeface="Arial" pitchFamily="34" charset="0"/>
              </a:rPr>
              <a:t> відкритого доступу, 2005 рік  - розроблений і підтримується </a:t>
            </a:r>
            <a:r>
              <a:rPr lang="uk-UA" sz="2000" dirty="0" err="1">
                <a:solidFill>
                  <a:srgbClr val="482400"/>
                </a:solidFill>
                <a:latin typeface="Arial" pitchFamily="34" charset="0"/>
                <a:ea typeface="Verdana" pitchFamily="34" charset="0"/>
                <a:cs typeface="Arial" pitchFamily="34" charset="0"/>
              </a:rPr>
              <a:t>Ноттінгемським</a:t>
            </a:r>
            <a:r>
              <a:rPr lang="uk-UA" sz="2000" dirty="0">
                <a:solidFill>
                  <a:srgbClr val="482400"/>
                </a:solidFill>
                <a:latin typeface="Arial" pitchFamily="34" charset="0"/>
                <a:ea typeface="Verdana" pitchFamily="34" charset="0"/>
                <a:cs typeface="Arial" pitchFamily="34" charset="0"/>
              </a:rPr>
              <a:t> університетом (</a:t>
            </a:r>
            <a:r>
              <a:rPr lang="uk-UA" sz="2000" dirty="0">
                <a:solidFill>
                  <a:srgbClr val="C00000"/>
                </a:solidFill>
                <a:latin typeface="Arial" pitchFamily="34" charset="0"/>
                <a:ea typeface="Verdana" pitchFamily="34" charset="0"/>
                <a:cs typeface="Arial" pitchFamily="34" charset="0"/>
              </a:rPr>
              <a:t>Великобританія</a:t>
            </a:r>
            <a:r>
              <a:rPr lang="uk-UA" sz="2000" dirty="0" smtClean="0">
                <a:solidFill>
                  <a:srgbClr val="482400"/>
                </a:solidFill>
                <a:latin typeface="Arial" pitchFamily="34" charset="0"/>
                <a:ea typeface="Verdana" pitchFamily="34" charset="0"/>
                <a:cs typeface="Arial" pitchFamily="34" charset="0"/>
              </a:rPr>
              <a:t>);</a:t>
            </a:r>
          </a:p>
          <a:p>
            <a:pPr lvl="1" algn="just">
              <a:lnSpc>
                <a:spcPct val="80000"/>
              </a:lnSpc>
              <a:buSzPct val="60000"/>
            </a:pPr>
            <a:endParaRPr lang="uk-UA" sz="2000" dirty="0">
              <a:solidFill>
                <a:srgbClr val="482400"/>
              </a:solidFill>
              <a:latin typeface="Arial" pitchFamily="34" charset="0"/>
              <a:ea typeface="Verdana" pitchFamily="34" charset="0"/>
              <a:cs typeface="Arial" pitchFamily="34" charset="0"/>
            </a:endParaRPr>
          </a:p>
          <a:p>
            <a:pPr marL="342900" indent="-342900" algn="just">
              <a:lnSpc>
                <a:spcPct val="80000"/>
              </a:lnSpc>
              <a:buSzPct val="60000"/>
              <a:buFont typeface="Wingdings" pitchFamily="2" charset="2"/>
              <a:buChar char="Ø"/>
            </a:pPr>
            <a:r>
              <a:rPr lang="en-US" b="1" dirty="0" smtClean="0">
                <a:solidFill>
                  <a:srgbClr val="482400"/>
                </a:solidFill>
                <a:latin typeface="Arial" pitchFamily="34" charset="0"/>
                <a:ea typeface="Verdana" pitchFamily="34" charset="0"/>
                <a:cs typeface="Arial" pitchFamily="34" charset="0"/>
              </a:rPr>
              <a:t>BASE</a:t>
            </a:r>
            <a:r>
              <a:rPr lang="uk-UA" dirty="0">
                <a:solidFill>
                  <a:srgbClr val="482400"/>
                </a:solidFill>
                <a:latin typeface="Arial" pitchFamily="34" charset="0"/>
                <a:ea typeface="Verdana" pitchFamily="34" charset="0"/>
                <a:cs typeface="Arial" pitchFamily="34" charset="0"/>
              </a:rPr>
              <a:t>, 2004 рік – </a:t>
            </a:r>
          </a:p>
          <a:p>
            <a:pPr lvl="1" algn="just">
              <a:lnSpc>
                <a:spcPct val="80000"/>
              </a:lnSpc>
              <a:buSzPct val="60000"/>
            </a:pPr>
            <a:r>
              <a:rPr lang="uk-UA" sz="2000" dirty="0">
                <a:solidFill>
                  <a:srgbClr val="482400"/>
                </a:solidFill>
                <a:latin typeface="Arial" pitchFamily="34" charset="0"/>
                <a:ea typeface="Verdana" pitchFamily="34" charset="0"/>
                <a:cs typeface="Arial" pitchFamily="34" charset="0"/>
              </a:rPr>
              <a:t>проект бібліотеки </a:t>
            </a:r>
            <a:r>
              <a:rPr lang="uk-UA" sz="2000" dirty="0" err="1">
                <a:solidFill>
                  <a:srgbClr val="482400"/>
                </a:solidFill>
                <a:latin typeface="Arial" pitchFamily="34" charset="0"/>
                <a:ea typeface="Verdana" pitchFamily="34" charset="0"/>
                <a:cs typeface="Arial" pitchFamily="34" charset="0"/>
              </a:rPr>
              <a:t>Білефельдського</a:t>
            </a:r>
            <a:r>
              <a:rPr lang="uk-UA" sz="2000" dirty="0">
                <a:solidFill>
                  <a:srgbClr val="482400"/>
                </a:solidFill>
                <a:latin typeface="Arial" pitchFamily="34" charset="0"/>
                <a:ea typeface="Verdana" pitchFamily="34" charset="0"/>
                <a:cs typeface="Arial" pitchFamily="34" charset="0"/>
              </a:rPr>
              <a:t> університету (</a:t>
            </a:r>
            <a:r>
              <a:rPr lang="uk-UA" sz="2000" dirty="0">
                <a:solidFill>
                  <a:srgbClr val="C00000"/>
                </a:solidFill>
                <a:latin typeface="Arial" pitchFamily="34" charset="0"/>
                <a:ea typeface="Verdana" pitchFamily="34" charset="0"/>
                <a:cs typeface="Arial" pitchFamily="34" charset="0"/>
              </a:rPr>
              <a:t>Німеччина</a:t>
            </a:r>
            <a:r>
              <a:rPr lang="uk-UA" sz="2000" dirty="0" smtClean="0">
                <a:solidFill>
                  <a:srgbClr val="482400"/>
                </a:solidFill>
                <a:latin typeface="Arial" pitchFamily="34" charset="0"/>
                <a:ea typeface="Verdana" pitchFamily="34" charset="0"/>
                <a:cs typeface="Arial" pitchFamily="34" charset="0"/>
              </a:rPr>
              <a:t>);</a:t>
            </a:r>
          </a:p>
          <a:p>
            <a:pPr lvl="1" algn="just">
              <a:lnSpc>
                <a:spcPct val="80000"/>
              </a:lnSpc>
              <a:buSzPct val="60000"/>
            </a:pPr>
            <a:endParaRPr lang="uk-UA" sz="2000" dirty="0">
              <a:solidFill>
                <a:srgbClr val="482400"/>
              </a:solidFill>
              <a:latin typeface="Arial" pitchFamily="34" charset="0"/>
              <a:ea typeface="Verdana" pitchFamily="34" charset="0"/>
              <a:cs typeface="Arial" pitchFamily="34" charset="0"/>
            </a:endParaRPr>
          </a:p>
          <a:p>
            <a:pPr marL="342900" indent="-342900" algn="just">
              <a:lnSpc>
                <a:spcPct val="80000"/>
              </a:lnSpc>
              <a:buSzPct val="60000"/>
              <a:buFont typeface="Wingdings" pitchFamily="2" charset="2"/>
              <a:buChar char="Ø"/>
            </a:pPr>
            <a:r>
              <a:rPr lang="en-US" b="1" dirty="0" err="1" smtClean="0">
                <a:solidFill>
                  <a:srgbClr val="482400"/>
                </a:solidFill>
                <a:latin typeface="Arial" pitchFamily="34" charset="0"/>
                <a:ea typeface="Verdana" pitchFamily="34" charset="0"/>
                <a:cs typeface="Arial" pitchFamily="34" charset="0"/>
              </a:rPr>
              <a:t>OAIster</a:t>
            </a:r>
            <a:r>
              <a:rPr lang="uk-UA" b="1" dirty="0" smtClean="0">
                <a:solidFill>
                  <a:srgbClr val="482400"/>
                </a:solidFill>
                <a:latin typeface="Arial" pitchFamily="34" charset="0"/>
                <a:ea typeface="Verdana" pitchFamily="34" charset="0"/>
                <a:cs typeface="Arial" pitchFamily="34" charset="0"/>
              </a:rPr>
              <a:t> (</a:t>
            </a:r>
            <a:r>
              <a:rPr lang="en-US" b="1" dirty="0" err="1" smtClean="0">
                <a:solidFill>
                  <a:srgbClr val="482400"/>
                </a:solidFill>
                <a:latin typeface="Arial" pitchFamily="34" charset="0"/>
                <a:ea typeface="Verdana" pitchFamily="34" charset="0"/>
                <a:cs typeface="Arial" pitchFamily="34" charset="0"/>
              </a:rPr>
              <a:t>WorldCat</a:t>
            </a:r>
            <a:r>
              <a:rPr lang="en-US" b="1" dirty="0" smtClean="0">
                <a:solidFill>
                  <a:srgbClr val="482400"/>
                </a:solidFill>
                <a:latin typeface="Arial" pitchFamily="34" charset="0"/>
                <a:ea typeface="Verdana" pitchFamily="34" charset="0"/>
                <a:cs typeface="Arial" pitchFamily="34" charset="0"/>
              </a:rPr>
              <a:t>)</a:t>
            </a:r>
            <a:r>
              <a:rPr lang="ru-RU" dirty="0" smtClean="0">
                <a:solidFill>
                  <a:srgbClr val="482400"/>
                </a:solidFill>
                <a:latin typeface="Arial" pitchFamily="34" charset="0"/>
                <a:ea typeface="Verdana" pitchFamily="34" charset="0"/>
                <a:cs typeface="Arial" pitchFamily="34" charset="0"/>
              </a:rPr>
              <a:t>, </a:t>
            </a:r>
            <a:r>
              <a:rPr lang="ru-RU" dirty="0">
                <a:solidFill>
                  <a:srgbClr val="482400"/>
                </a:solidFill>
                <a:latin typeface="Arial" pitchFamily="34" charset="0"/>
                <a:ea typeface="Verdana" pitchFamily="34" charset="0"/>
                <a:cs typeface="Arial" pitchFamily="34" charset="0"/>
              </a:rPr>
              <a:t>2002 </a:t>
            </a:r>
            <a:r>
              <a:rPr lang="ru-RU" dirty="0" err="1">
                <a:solidFill>
                  <a:srgbClr val="482400"/>
                </a:solidFill>
                <a:latin typeface="Arial" pitchFamily="34" charset="0"/>
                <a:ea typeface="Verdana" pitchFamily="34" charset="0"/>
                <a:cs typeface="Arial" pitchFamily="34" charset="0"/>
              </a:rPr>
              <a:t>рік</a:t>
            </a:r>
            <a:r>
              <a:rPr lang="ru-RU" dirty="0">
                <a:solidFill>
                  <a:srgbClr val="482400"/>
                </a:solidFill>
                <a:latin typeface="Arial" pitchFamily="34" charset="0"/>
                <a:ea typeface="Verdana" pitchFamily="34" charset="0"/>
                <a:cs typeface="Arial" pitchFamily="34" charset="0"/>
              </a:rPr>
              <a:t> – </a:t>
            </a:r>
          </a:p>
          <a:p>
            <a:pPr lvl="1" algn="just">
              <a:lnSpc>
                <a:spcPct val="80000"/>
              </a:lnSpc>
              <a:buSzPct val="60000"/>
            </a:pPr>
            <a:r>
              <a:rPr lang="ru-RU" sz="2000" dirty="0" err="1">
                <a:solidFill>
                  <a:srgbClr val="482400"/>
                </a:solidFill>
                <a:latin typeface="Arial" pitchFamily="34" charset="0"/>
                <a:ea typeface="Verdana" pitchFamily="34" charset="0"/>
                <a:cs typeface="Arial" pitchFamily="34" charset="0"/>
              </a:rPr>
              <a:t>Зведений</a:t>
            </a:r>
            <a:r>
              <a:rPr lang="ru-RU" sz="2000" dirty="0">
                <a:solidFill>
                  <a:srgbClr val="482400"/>
                </a:solidFill>
                <a:latin typeface="Arial" pitchFamily="34" charset="0"/>
                <a:ea typeface="Verdana" pitchFamily="34" charset="0"/>
                <a:cs typeface="Arial" pitchFamily="34" charset="0"/>
              </a:rPr>
              <a:t> каталог </a:t>
            </a:r>
            <a:r>
              <a:rPr lang="ru-RU" sz="2000" dirty="0" err="1">
                <a:solidFill>
                  <a:srgbClr val="482400"/>
                </a:solidFill>
                <a:latin typeface="Arial" pitchFamily="34" charset="0"/>
                <a:ea typeface="Verdana" pitchFamily="34" charset="0"/>
                <a:cs typeface="Arial" pitchFamily="34" charset="0"/>
              </a:rPr>
              <a:t>електронних</a:t>
            </a:r>
            <a:r>
              <a:rPr lang="ru-RU" sz="2000" dirty="0">
                <a:solidFill>
                  <a:srgbClr val="482400"/>
                </a:solidFill>
                <a:latin typeface="Arial" pitchFamily="34" charset="0"/>
                <a:ea typeface="Verdana" pitchFamily="34" charset="0"/>
                <a:cs typeface="Arial" pitchFamily="34" charset="0"/>
              </a:rPr>
              <a:t> </a:t>
            </a:r>
            <a:r>
              <a:rPr lang="ru-RU" sz="2000" dirty="0" err="1">
                <a:solidFill>
                  <a:srgbClr val="482400"/>
                </a:solidFill>
                <a:latin typeface="Arial" pitchFamily="34" charset="0"/>
                <a:ea typeface="Verdana" pitchFamily="34" charset="0"/>
                <a:cs typeface="Arial" pitchFamily="34" charset="0"/>
              </a:rPr>
              <a:t>ресурсів</a:t>
            </a:r>
            <a:r>
              <a:rPr lang="ru-RU" sz="2000" dirty="0">
                <a:solidFill>
                  <a:srgbClr val="482400"/>
                </a:solidFill>
                <a:latin typeface="Arial" pitchFamily="34" charset="0"/>
                <a:ea typeface="Verdana" pitchFamily="34" charset="0"/>
                <a:cs typeface="Arial" pitchFamily="34" charset="0"/>
              </a:rPr>
              <a:t>, проект </a:t>
            </a:r>
            <a:r>
              <a:rPr lang="uk-UA" sz="2000" dirty="0">
                <a:solidFill>
                  <a:srgbClr val="482400"/>
                </a:solidFill>
                <a:latin typeface="Arial" pitchFamily="34" charset="0"/>
                <a:ea typeface="Verdana" pitchFamily="34" charset="0"/>
                <a:cs typeface="Arial" pitchFamily="34" charset="0"/>
              </a:rPr>
              <a:t>Мічиганського університету (</a:t>
            </a:r>
            <a:r>
              <a:rPr lang="uk-UA" sz="2000" dirty="0">
                <a:solidFill>
                  <a:srgbClr val="C00000"/>
                </a:solidFill>
                <a:latin typeface="Arial" pitchFamily="34" charset="0"/>
                <a:ea typeface="Verdana" pitchFamily="34" charset="0"/>
                <a:cs typeface="Arial" pitchFamily="34" charset="0"/>
              </a:rPr>
              <a:t>США</a:t>
            </a:r>
            <a:r>
              <a:rPr lang="uk-UA" sz="2000" dirty="0">
                <a:solidFill>
                  <a:srgbClr val="482400"/>
                </a:solidFill>
                <a:latin typeface="Arial" pitchFamily="34" charset="0"/>
                <a:ea typeface="Verdana" pitchFamily="34" charset="0"/>
                <a:cs typeface="Arial" pitchFamily="34" charset="0"/>
              </a:rPr>
              <a:t>)</a:t>
            </a:r>
            <a:r>
              <a:rPr lang="ru-RU" sz="2000" dirty="0" smtClean="0">
                <a:solidFill>
                  <a:srgbClr val="482400"/>
                </a:solidFill>
                <a:latin typeface="Arial" pitchFamily="34" charset="0"/>
                <a:ea typeface="Verdana" pitchFamily="34" charset="0"/>
                <a:cs typeface="Arial" pitchFamily="34" charset="0"/>
              </a:rPr>
              <a:t>;</a:t>
            </a:r>
          </a:p>
          <a:p>
            <a:pPr lvl="1" algn="just">
              <a:lnSpc>
                <a:spcPct val="80000"/>
              </a:lnSpc>
              <a:buSzPct val="60000"/>
            </a:pPr>
            <a:endParaRPr lang="ru-RU" sz="2000" dirty="0">
              <a:solidFill>
                <a:srgbClr val="482400"/>
              </a:solidFill>
              <a:latin typeface="Arial" pitchFamily="34" charset="0"/>
              <a:ea typeface="Verdana" pitchFamily="34" charset="0"/>
              <a:cs typeface="Arial" pitchFamily="34" charset="0"/>
            </a:endParaRPr>
          </a:p>
          <a:p>
            <a:pPr marL="342900" indent="-342900" algn="just">
              <a:lnSpc>
                <a:spcPct val="80000"/>
              </a:lnSpc>
              <a:buSzPct val="60000"/>
              <a:buFont typeface="Wingdings" pitchFamily="2" charset="2"/>
              <a:buChar char="Ø"/>
            </a:pPr>
            <a:r>
              <a:rPr lang="en-US" b="1" dirty="0" smtClean="0">
                <a:solidFill>
                  <a:srgbClr val="482400"/>
                </a:solidFill>
                <a:latin typeface="Arial" pitchFamily="34" charset="0"/>
                <a:ea typeface="Verdana" pitchFamily="34" charset="0"/>
                <a:cs typeface="Arial" pitchFamily="34" charset="0"/>
              </a:rPr>
              <a:t>ROAD</a:t>
            </a:r>
            <a:r>
              <a:rPr lang="ru-RU" dirty="0">
                <a:solidFill>
                  <a:srgbClr val="482400"/>
                </a:solidFill>
                <a:latin typeface="Arial" pitchFamily="34" charset="0"/>
                <a:ea typeface="Verdana" pitchFamily="34" charset="0"/>
                <a:cs typeface="Arial" pitchFamily="34" charset="0"/>
              </a:rPr>
              <a:t>, 2013 </a:t>
            </a:r>
            <a:r>
              <a:rPr lang="ru-RU" dirty="0" err="1">
                <a:solidFill>
                  <a:srgbClr val="482400"/>
                </a:solidFill>
                <a:latin typeface="Arial" pitchFamily="34" charset="0"/>
                <a:ea typeface="Verdana" pitchFamily="34" charset="0"/>
                <a:cs typeface="Arial" pitchFamily="34" charset="0"/>
              </a:rPr>
              <a:t>рік</a:t>
            </a:r>
            <a:r>
              <a:rPr lang="ru-RU" dirty="0">
                <a:solidFill>
                  <a:srgbClr val="482400"/>
                </a:solidFill>
                <a:latin typeface="Arial" pitchFamily="34" charset="0"/>
                <a:ea typeface="Verdana" pitchFamily="34" charset="0"/>
                <a:cs typeface="Arial" pitchFamily="34" charset="0"/>
              </a:rPr>
              <a:t> – </a:t>
            </a:r>
          </a:p>
          <a:p>
            <a:pPr lvl="1" algn="just">
              <a:lnSpc>
                <a:spcPct val="80000"/>
              </a:lnSpc>
              <a:buSzPct val="60000"/>
            </a:pPr>
            <a:r>
              <a:rPr lang="ru-RU" sz="2000" dirty="0">
                <a:solidFill>
                  <a:srgbClr val="482400"/>
                </a:solidFill>
                <a:latin typeface="Arial" pitchFamily="34" charset="0"/>
                <a:ea typeface="Verdana" pitchFamily="34" charset="0"/>
                <a:cs typeface="Arial" pitchFamily="34" charset="0"/>
              </a:rPr>
              <a:t>проект</a:t>
            </a:r>
            <a:r>
              <a:rPr lang="uk-UA" sz="2000" dirty="0">
                <a:solidFill>
                  <a:srgbClr val="482400"/>
                </a:solidFill>
                <a:latin typeface="Arial" pitchFamily="34" charset="0"/>
                <a:ea typeface="Verdana" pitchFamily="34" charset="0"/>
                <a:cs typeface="Arial" pitchFamily="34" charset="0"/>
              </a:rPr>
              <a:t> Міжнародного центра ISSN (</a:t>
            </a:r>
            <a:r>
              <a:rPr lang="uk-UA" sz="2000" dirty="0">
                <a:solidFill>
                  <a:srgbClr val="C00000"/>
                </a:solidFill>
                <a:latin typeface="Arial" pitchFamily="34" charset="0"/>
                <a:ea typeface="Verdana" pitchFamily="34" charset="0"/>
                <a:cs typeface="Arial" pitchFamily="34" charset="0"/>
              </a:rPr>
              <a:t>Франція</a:t>
            </a:r>
            <a:r>
              <a:rPr lang="uk-UA" sz="2000" dirty="0" smtClean="0">
                <a:solidFill>
                  <a:srgbClr val="482400"/>
                </a:solidFill>
                <a:latin typeface="Arial" pitchFamily="34" charset="0"/>
                <a:ea typeface="Verdana" pitchFamily="34" charset="0"/>
                <a:cs typeface="Arial" pitchFamily="34" charset="0"/>
              </a:rPr>
              <a:t>).</a:t>
            </a:r>
            <a:endParaRPr lang="uk-UA" sz="2000" dirty="0" smtClean="0">
              <a:solidFill>
                <a:srgbClr val="C00000"/>
              </a:solidFill>
              <a:latin typeface="Arial" pitchFamily="34" charset="0"/>
              <a:ea typeface="Verdana" pitchFamily="34" charset="0"/>
              <a:cs typeface="Arial" pitchFamily="34" charset="0"/>
            </a:endParaRPr>
          </a:p>
          <a:p>
            <a:pPr lvl="1">
              <a:lnSpc>
                <a:spcPct val="80000"/>
              </a:lnSpc>
              <a:buSzPct val="60000"/>
            </a:pPr>
            <a:endParaRPr lang="ru-RU" dirty="0"/>
          </a:p>
        </p:txBody>
      </p:sp>
    </p:spTree>
    <p:extLst>
      <p:ext uri="{BB962C8B-B14F-4D97-AF65-F5344CB8AC3E}">
        <p14:creationId xmlns="" xmlns:p14="http://schemas.microsoft.com/office/powerpoint/2010/main" val="1236309352"/>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583</Words>
  <Application>Microsoft Office PowerPoint</Application>
  <PresentationFormat>Экран (4:3)</PresentationFormat>
  <Paragraphs>76</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 Репозитарій ВНТУ   переваги для кожного  науковця вишу     library@vntu.edu.ua  </vt:lpstr>
      <vt:lpstr>«Результат своєї наукової праці потрібно розміщувати там, де цей результат стане надбанням для світової спільноти, де на нього посилатимуться, тоді учений зможе потрапити на міжнародні консорціуми та отримати гранти»    заступник міністра освіти і науки України Максим Стріха </vt:lpstr>
      <vt:lpstr>Відкритий доступ  -  безкоштовний, швидкий, повнотекстовий доступ у режимі реального часу до результатів наукових досліджень та право використовувати ці результати у своїх роботах                                                                                      (Вікіпедія) </vt:lpstr>
      <vt:lpstr>Інституційний репозитарій</vt:lpstr>
      <vt:lpstr>Відкритий доступ: позиція ВНЗ України</vt:lpstr>
      <vt:lpstr>Переваги інституційних репозитаріїв ВНЗ</vt:lpstr>
      <vt:lpstr>IR VNTU – Швидка індексація в Google Академії</vt:lpstr>
      <vt:lpstr>IR VNTU не знищує,  а додає показники індексації</vt:lpstr>
      <vt:lpstr>IR VNTU зареєстровано в міжнародних наукометричних БД</vt:lpstr>
      <vt:lpstr> IR VNTU - Індексація в міжнародних наукометричних БД </vt:lpstr>
      <vt:lpstr>IR VNTU - Індексація в міжнародних наукометричних БД</vt:lpstr>
      <vt:lpstr>IR VNTU - Індексація в міжнародних наукометричних БД</vt:lpstr>
      <vt:lpstr>IR VNTU в наукометричних БД України</vt:lpstr>
      <vt:lpstr>IR VNTU – Індексація у вітчизняних БД + ROAR (Великобританія)</vt:lpstr>
      <vt:lpstr>Ефективна індексація коректно введених в IR VNTU метаданих</vt:lpstr>
      <vt:lpstr> Зразок гіперпосилання з персональної сторінки науковця на IR VNTU </vt:lpstr>
      <vt:lpstr> IR VNTU - Зручна статистика актуальності праць авторів </vt:lpstr>
      <vt:lpstr> Моніторинг популярності IR VNTU в Google Analytics </vt:lpstr>
      <vt:lpstr>IR VNTU – Переваги </vt:lpstr>
      <vt:lpstr>Шановні науковці!  Запитання та пропозиції чекаємо за адресою:   library@vntu.edu.ua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user307</dc:creator>
  <cp:lastModifiedBy>user307</cp:lastModifiedBy>
  <cp:revision>194</cp:revision>
  <dcterms:created xsi:type="dcterms:W3CDTF">2016-03-01T13:55:44Z</dcterms:created>
  <dcterms:modified xsi:type="dcterms:W3CDTF">2016-03-15T09:46:31Z</dcterms:modified>
</cp:coreProperties>
</file>