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784F38"/>
    <a:srgbClr val="B81A1A"/>
    <a:srgbClr val="E4E412"/>
    <a:srgbClr val="36DC1A"/>
    <a:srgbClr val="0D572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44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8649E-F54A-404D-A244-411FA3F570A3}" type="datetimeFigureOut">
              <a:rPr lang="uk-UA" smtClean="0"/>
              <a:pPr/>
              <a:t>15.03.2016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16A65-4CCD-4F2E-A1F9-C8A98E7900C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Пользователь\Desktop\220px-Open_Access_PLo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712968" cy="5832648"/>
          </a:xfrm>
          <a:prstGeom prst="rect">
            <a:avLst/>
          </a:prstGeom>
          <a:solidFill>
            <a:schemeClr val="bg1">
              <a:alpha val="83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tile tx="0" ty="0" sx="100000" sy="100000" flip="none" algn="tl"/>
          </a:blipFill>
          <a:ln w="76200">
            <a:solidFill>
              <a:srgbClr val="E4E412"/>
            </a:solidFill>
          </a:ln>
        </p:spPr>
        <p:txBody>
          <a:bodyPr>
            <a:normAutofit/>
          </a:bodyPr>
          <a:lstStyle/>
          <a:p>
            <a:pPr marL="106363" algn="l"/>
            <a:r>
              <a:rPr lang="ru-RU" sz="54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Репозитар</a:t>
            </a:r>
            <a:r>
              <a:rPr lang="uk-UA" sz="54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ій</a:t>
            </a:r>
            <a:r>
              <a:rPr lang="uk-UA" sz="54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 ВНТУ</a:t>
            </a:r>
            <a:r>
              <a:rPr lang="en-US" dirty="0" smtClean="0">
                <a:solidFill>
                  <a:srgbClr val="316A14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rgbClr val="316A14"/>
                </a:solidFill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rgbClr val="316A14"/>
                </a:solidFill>
                <a:latin typeface="Arial Black" panose="020B0A04020102020204" pitchFamily="34" charset="0"/>
              </a:rPr>
              <a:t/>
            </a:r>
            <a:br>
              <a:rPr lang="en-US" dirty="0" smtClean="0">
                <a:solidFill>
                  <a:srgbClr val="316A14"/>
                </a:solidFill>
                <a:latin typeface="Arial Black" panose="020B0A04020102020204" pitchFamily="34" charset="0"/>
              </a:rPr>
            </a:br>
            <a:r>
              <a:rPr lang="uk-UA" b="1" dirty="0" smtClean="0">
                <a:solidFill>
                  <a:srgbClr val="316A14"/>
                </a:solidFill>
                <a:latin typeface="Arial" pitchFamily="34" charset="0"/>
                <a:cs typeface="Arial" pitchFamily="34" charset="0"/>
              </a:rPr>
              <a:t>у світі електронних архівів «ТОП-10» університетів </a:t>
            </a:r>
            <a:r>
              <a:rPr lang="en-US" b="1" dirty="0" smtClean="0">
                <a:solidFill>
                  <a:srgbClr val="316A14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316A14"/>
                </a:solidFill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solidFill>
                  <a:srgbClr val="316A14"/>
                </a:solidFill>
                <a:latin typeface="Arial" pitchFamily="34" charset="0"/>
                <a:cs typeface="Arial" pitchFamily="34" charset="0"/>
              </a:rPr>
              <a:t>України </a:t>
            </a:r>
            <a:r>
              <a:rPr lang="en-US" dirty="0" smtClean="0">
                <a:solidFill>
                  <a:srgbClr val="316A14"/>
                </a:solidFill>
              </a:rPr>
              <a:t/>
            </a:r>
            <a:br>
              <a:rPr lang="en-US" dirty="0" smtClean="0">
                <a:solidFill>
                  <a:srgbClr val="316A14"/>
                </a:solidFill>
              </a:rPr>
            </a:br>
            <a:r>
              <a:rPr lang="uk-UA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4000" i="1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згідно </a:t>
            </a:r>
            <a:r>
              <a:rPr lang="en-US" sz="4000" i="1" dirty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uk-UA" sz="4000" i="1" dirty="0" err="1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ebometrics</a:t>
            </a:r>
            <a:r>
              <a:rPr lang="en-US" sz="4000" i="1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r>
              <a:rPr lang="en-US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rgbClr val="593B1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8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/>
            </a:r>
            <a:br>
              <a:rPr lang="uk-UA" sz="18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</a:b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library@vntu.edu.ua</a:t>
            </a:r>
            <a:endParaRPr lang="ru-RU" dirty="0">
              <a:solidFill>
                <a:srgbClr val="593B1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:\Users\Пользователь\Desktop\bibliot_zaproshenn1_ostatochn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214290"/>
            <a:ext cx="1714512" cy="1714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5547130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Електронний науковий архів </a:t>
            </a:r>
            <a:br>
              <a:rPr lang="uk-UA" sz="36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НУ </a:t>
            </a:r>
            <a:r>
              <a:rPr lang="uk-UA" sz="36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“Львівська</a:t>
            </a:r>
            <a:r>
              <a:rPr lang="uk-UA" sz="36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політехніка”</a:t>
            </a:r>
            <a:endParaRPr lang="uk-UA" sz="3600" b="1" dirty="0">
              <a:solidFill>
                <a:srgbClr val="B81A1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user307\Desktop\Репозитарій ВНТУ\Новая папка\Львівська політехнік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8E40"/>
                </a:solidFill>
              </a:rPr>
              <a:t>Електронний </a:t>
            </a:r>
            <a:r>
              <a:rPr lang="uk-UA" b="1" dirty="0" err="1" smtClean="0">
                <a:solidFill>
                  <a:srgbClr val="008E40"/>
                </a:solidFill>
              </a:rPr>
              <a:t>архів-репозитарій</a:t>
            </a:r>
            <a:r>
              <a:rPr lang="uk-UA" b="1" dirty="0" smtClean="0">
                <a:solidFill>
                  <a:srgbClr val="008E40"/>
                </a:solidFill>
              </a:rPr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>
                <a:solidFill>
                  <a:srgbClr val="B81A1A"/>
                </a:solidFill>
              </a:rPr>
              <a:t>ОНУ ім. І. І. Мечникова</a:t>
            </a:r>
            <a:endParaRPr lang="uk-UA" b="1" dirty="0">
              <a:solidFill>
                <a:srgbClr val="B81A1A"/>
              </a:solidFill>
            </a:endParaRPr>
          </a:p>
        </p:txBody>
      </p:sp>
      <p:pic>
        <p:nvPicPr>
          <p:cNvPr id="10242" name="Picture 2" descr="C:\Users\user307\Desktop\Репозитарій ВНТУ\Новая папка\ОН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9144000" cy="578645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sz="39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Інституційний </a:t>
            </a:r>
            <a:r>
              <a:rPr lang="uk-UA" sz="39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репозитарій</a:t>
            </a:r>
            <a:r>
              <a:rPr lang="uk-UA" sz="39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uk-UA" sz="39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</a:br>
            <a:r>
              <a:rPr lang="uk-UA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ВНТУ (</a:t>
            </a:r>
            <a:r>
              <a:rPr lang="en-US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IR</a:t>
            </a:r>
            <a:r>
              <a:rPr lang="uk-UA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VNTU</a:t>
            </a:r>
            <a:r>
              <a:rPr lang="ru-RU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900" b="1" dirty="0">
              <a:solidFill>
                <a:srgbClr val="B81A1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user307\Desktop\Репозитарій ВНТУ\Новая папка\ВНТУ, виданн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IR VNTU </a:t>
            </a:r>
            <a:r>
              <a:rPr lang="ru-RU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знищу</a:t>
            </a:r>
            <a:r>
              <a:rPr lang="uk-UA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є, а додає посилання на наукові праці</a:t>
            </a:r>
            <a:endParaRPr lang="uk-UA" b="1" dirty="0">
              <a:solidFill>
                <a:srgbClr val="008E4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user307\Desktop\Репозитарій ВНТУ\Новая папка\2 UR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9143999" cy="57150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uk-UA" sz="32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Репозитарій</a:t>
            </a:r>
            <a:r>
              <a:rPr lang="uk-UA" sz="32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 ВНТУ</a:t>
            </a:r>
            <a:r>
              <a:rPr lang="uk-UA" sz="32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uk-UA" sz="32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репозитарії</a:t>
            </a:r>
            <a:r>
              <a:rPr lang="uk-UA" sz="32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«ТОП-10» університетів України </a:t>
            </a:r>
            <a:r>
              <a:rPr lang="uk-UA" sz="2000" i="1" dirty="0" smtClean="0">
                <a:solidFill>
                  <a:srgbClr val="784F38"/>
                </a:solidFill>
                <a:latin typeface="Arial" pitchFamily="34" charset="0"/>
                <a:cs typeface="Arial" pitchFamily="34" charset="0"/>
              </a:rPr>
              <a:t>(станом на 02.03.2016 р.)</a:t>
            </a:r>
            <a:endParaRPr lang="uk-UA" sz="2000" i="1" dirty="0">
              <a:solidFill>
                <a:srgbClr val="784F3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user307\Desktop\Репозитарій ВНТУ\Новая папка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307\Desktop\НТБ ВНТ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52"/>
            <a:ext cx="6858048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3">
              <a:alphaModFix amt="83000"/>
            </a:blip>
            <a:srcRect/>
            <a:tile tx="0" ty="0" sx="100000" sy="100000" flip="none" algn="tl"/>
          </a:blipFill>
          <a:ln w="38100">
            <a:solidFill>
              <a:srgbClr val="E3DE00"/>
            </a:solidFill>
          </a:ln>
        </p:spPr>
        <p:txBody>
          <a:bodyPr/>
          <a:lstStyle/>
          <a:p>
            <a:r>
              <a:rPr lang="uk-UA" sz="6000" b="1" dirty="0" smtClean="0">
                <a:solidFill>
                  <a:srgbClr val="9E0000"/>
                </a:solidFill>
                <a:latin typeface="Arial" pitchFamily="34" charset="0"/>
                <a:cs typeface="Arial" pitchFamily="34" charset="0"/>
              </a:rPr>
              <a:t>Шановні науковці!</a:t>
            </a:r>
            <a:r>
              <a:rPr lang="uk-UA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5400" dirty="0" smtClean="0">
                <a:latin typeface="Arial" pitchFamily="34" charset="0"/>
                <a:cs typeface="Arial" pitchFamily="34" charset="0"/>
              </a:rPr>
            </a:br>
            <a:r>
              <a:rPr lang="uk-UA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dirty="0" smtClean="0">
                <a:latin typeface="Arial" pitchFamily="34" charset="0"/>
                <a:cs typeface="Arial" pitchFamily="34" charset="0"/>
              </a:rPr>
            </a:br>
            <a:r>
              <a:rPr lang="uk-UA" sz="4800" b="1" i="1" dirty="0" smtClean="0">
                <a:solidFill>
                  <a:srgbClr val="3F702E"/>
                </a:solidFill>
                <a:latin typeface="Arial" pitchFamily="34" charset="0"/>
                <a:cs typeface="Arial" pitchFamily="34" charset="0"/>
              </a:rPr>
              <a:t>Запитання та пропозиції чекаємо за адресою:</a:t>
            </a:r>
            <a:r>
              <a:rPr lang="uk-UA" sz="4800" dirty="0" smtClean="0">
                <a:solidFill>
                  <a:srgbClr val="3F702E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4800" dirty="0" smtClean="0">
                <a:solidFill>
                  <a:srgbClr val="3F702E"/>
                </a:solidFill>
                <a:latin typeface="Arial" pitchFamily="34" charset="0"/>
                <a:cs typeface="Arial" pitchFamily="34" charset="0"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library@vntu.edu.ua </a:t>
            </a:r>
            <a:endParaRPr lang="uk-UA" sz="2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3400" b="1" dirty="0" smtClean="0">
                <a:solidFill>
                  <a:srgbClr val="008E40"/>
                </a:solidFill>
                <a:latin typeface="Arial" pitchFamily="34" charset="0"/>
                <a:ea typeface="MS Gothic" charset="-128"/>
                <a:cs typeface="Arial" pitchFamily="34" charset="0"/>
              </a:rPr>
              <a:t/>
            </a:r>
            <a:br>
              <a:rPr lang="ru-RU" sz="3400" b="1" dirty="0" smtClean="0">
                <a:solidFill>
                  <a:srgbClr val="008E40"/>
                </a:solidFill>
                <a:latin typeface="Arial" pitchFamily="34" charset="0"/>
                <a:ea typeface="MS Gothic" charset="-128"/>
                <a:cs typeface="Arial" pitchFamily="34" charset="0"/>
              </a:rPr>
            </a:br>
            <a:r>
              <a:rPr lang="ru-RU" sz="4000" b="1" dirty="0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«Топ-10» </a:t>
            </a:r>
            <a:r>
              <a:rPr lang="ru-RU" sz="4000" b="1" dirty="0" err="1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університетів</a:t>
            </a:r>
            <a:r>
              <a:rPr lang="ru-RU" sz="4000" b="1" dirty="0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України</a:t>
            </a:r>
            <a:r>
              <a:rPr lang="ru-RU" sz="4000" b="1" dirty="0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 (</a:t>
            </a:r>
            <a:r>
              <a:rPr lang="en-GB" sz="4000" b="1" dirty="0" err="1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Webometrics</a:t>
            </a:r>
            <a:r>
              <a:rPr lang="uk-UA" sz="4000" b="1" dirty="0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-2016</a:t>
            </a:r>
            <a:r>
              <a:rPr lang="en-GB" sz="4000" b="1" dirty="0" smtClean="0">
                <a:solidFill>
                  <a:srgbClr val="B81A1A"/>
                </a:solidFill>
                <a:latin typeface="Arial" pitchFamily="34" charset="0"/>
                <a:ea typeface="MS Gothic" charset="-128"/>
                <a:cs typeface="Arial" pitchFamily="34" charset="0"/>
              </a:rPr>
              <a:t>)</a:t>
            </a:r>
            <a:r>
              <a:rPr lang="en-GB" b="1" dirty="0" smtClean="0">
                <a:latin typeface="Times New Roman" pitchFamily="16" charset="0"/>
                <a:ea typeface="MS Gothic" charset="-128"/>
                <a:cs typeface="Times New Roman" pitchFamily="16" charset="0"/>
              </a:rPr>
              <a:t/>
            </a:r>
            <a:br>
              <a:rPr lang="en-GB" b="1" dirty="0" smtClean="0">
                <a:latin typeface="Times New Roman" pitchFamily="16" charset="0"/>
                <a:ea typeface="MS Gothic" charset="-128"/>
                <a:cs typeface="Times New Roman" pitchFamily="16" charset="0"/>
              </a:rPr>
            </a:br>
            <a:endParaRPr lang="en-GB" b="1" dirty="0">
              <a:latin typeface="Times New Roman" pitchFamily="16" charset="0"/>
              <a:ea typeface="MS Gothic" charset="-128"/>
              <a:cs typeface="Times New Roman" pitchFamily="16" charset="0"/>
            </a:endParaRPr>
          </a:p>
        </p:txBody>
      </p:sp>
      <p:pic>
        <p:nvPicPr>
          <p:cNvPr id="1026" name="Picture 2" descr="C:\Users\user307\Desktop\Репозитарій ВНТУ\Новая папка\рейтинг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Електронний</a:t>
            </a:r>
            <a:r>
              <a:rPr lang="ru-RU" sz="28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архів</a:t>
            </a:r>
            <a:r>
              <a:rPr lang="ru-RU" sz="28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наукових</a:t>
            </a:r>
            <a:r>
              <a:rPr lang="ru-RU" sz="28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освітніх</a:t>
            </a:r>
            <a:r>
              <a:rPr lang="ru-RU" sz="28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матеріалів</a:t>
            </a:r>
            <a:r>
              <a:rPr lang="ru-RU" sz="28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НТУУ «КПІ»</a:t>
            </a:r>
            <a:endParaRPr lang="uk-UA" sz="2800" b="1" dirty="0">
              <a:solidFill>
                <a:srgbClr val="B81A1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307\Desktop\Репозитарій ВНТУ\Новая папка\КПІ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4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Електронний</a:t>
            </a:r>
            <a:r>
              <a:rPr lang="ru-RU" sz="34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4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арх</a:t>
            </a:r>
            <a:r>
              <a:rPr lang="uk-UA" sz="34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ів</a:t>
            </a:r>
            <a:r>
              <a:rPr lang="uk-UA" sz="34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4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ХНУ ім. В. Н. </a:t>
            </a:r>
            <a:r>
              <a:rPr lang="uk-UA" sz="3400" b="1" dirty="0" err="1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Каразіна</a:t>
            </a:r>
            <a:endParaRPr lang="uk-UA" sz="3400" b="1" dirty="0">
              <a:solidFill>
                <a:srgbClr val="B81A1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307\Desktop\Репозитарій ВНТУ\Новая папка\ХНУ Каразін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uk-UA" b="1" dirty="0" smtClean="0">
                <a:solidFill>
                  <a:srgbClr val="008E40"/>
                </a:solidFill>
              </a:rPr>
              <a:t>Електронний архів </a:t>
            </a:r>
            <a:r>
              <a:rPr lang="uk-UA" b="1" dirty="0" err="1" smtClean="0">
                <a:solidFill>
                  <a:srgbClr val="B81A1A"/>
                </a:solidFill>
              </a:rPr>
              <a:t>СумДУ</a:t>
            </a:r>
            <a:endParaRPr lang="uk-UA" b="1" dirty="0">
              <a:solidFill>
                <a:srgbClr val="B81A1A"/>
              </a:solidFill>
            </a:endParaRPr>
          </a:p>
        </p:txBody>
      </p:sp>
      <p:pic>
        <p:nvPicPr>
          <p:cNvPr id="4098" name="Picture 2" descr="C:\Users\user307\Desktop\Репозитарій ВНТУ\Новая папка\CумД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592932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8E40"/>
                </a:solidFill>
              </a:rPr>
              <a:t>Електронний </a:t>
            </a:r>
            <a:r>
              <a:rPr lang="uk-UA" b="1" dirty="0" err="1" smtClean="0">
                <a:solidFill>
                  <a:srgbClr val="008E40"/>
                </a:solidFill>
              </a:rPr>
              <a:t>репозитарій</a:t>
            </a:r>
            <a:r>
              <a:rPr lang="uk-UA" b="1" dirty="0" smtClean="0">
                <a:solidFill>
                  <a:srgbClr val="008E40"/>
                </a:solidFill>
              </a:rPr>
              <a:t> </a:t>
            </a:r>
            <a:r>
              <a:rPr lang="uk-UA" b="1" dirty="0" smtClean="0">
                <a:solidFill>
                  <a:srgbClr val="B81A1A"/>
                </a:solidFill>
              </a:rPr>
              <a:t>НТУ “ХПІ”</a:t>
            </a:r>
            <a:endParaRPr lang="uk-UA" b="1" dirty="0">
              <a:solidFill>
                <a:srgbClr val="B81A1A"/>
              </a:solidFill>
            </a:endParaRPr>
          </a:p>
        </p:txBody>
      </p:sp>
      <p:pic>
        <p:nvPicPr>
          <p:cNvPr id="5122" name="Picture 2" descr="C:\Users\user307\Desktop\Репозитарій ВНТУ\Новая папка\ХПІ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uk-UA" b="1" dirty="0" smtClean="0">
                <a:solidFill>
                  <a:srgbClr val="008E40"/>
                </a:solidFill>
              </a:rPr>
              <a:t>Інституційний </a:t>
            </a:r>
            <a:r>
              <a:rPr lang="uk-UA" b="1" dirty="0" err="1" smtClean="0">
                <a:solidFill>
                  <a:srgbClr val="008E40"/>
                </a:solidFill>
              </a:rPr>
              <a:t>репозитарій</a:t>
            </a:r>
            <a:r>
              <a:rPr lang="uk-UA" b="1" dirty="0" smtClean="0">
                <a:solidFill>
                  <a:srgbClr val="008E40"/>
                </a:solidFill>
              </a:rPr>
              <a:t> </a:t>
            </a:r>
            <a:r>
              <a:rPr lang="uk-UA" b="1" dirty="0" smtClean="0">
                <a:solidFill>
                  <a:srgbClr val="B81A1A"/>
                </a:solidFill>
              </a:rPr>
              <a:t>НАУ</a:t>
            </a:r>
            <a:endParaRPr lang="uk-UA" b="1" dirty="0">
              <a:solidFill>
                <a:srgbClr val="B81A1A"/>
              </a:solidFill>
            </a:endParaRPr>
          </a:p>
        </p:txBody>
      </p:sp>
      <p:pic>
        <p:nvPicPr>
          <p:cNvPr id="6146" name="Picture 2" descr="C:\Users\user307\Desktop\Репозитарій ВНТУ\Новая папка\НА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39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Електронні архіви </a:t>
            </a:r>
            <a:r>
              <a:rPr lang="uk-UA" sz="3900" b="1" dirty="0" smtClean="0">
                <a:solidFill>
                  <a:srgbClr val="B81A1A"/>
                </a:solidFill>
                <a:latin typeface="Arial" pitchFamily="34" charset="0"/>
                <a:cs typeface="Arial" pitchFamily="34" charset="0"/>
              </a:rPr>
              <a:t>ЛНУ ім. І. Франка</a:t>
            </a:r>
            <a:endParaRPr lang="uk-UA" sz="3900" b="1" dirty="0">
              <a:solidFill>
                <a:srgbClr val="B81A1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user307\Desktop\Репозитарій ВНТУ\Новая папка\ЛНУ Антропос+Еврика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000108"/>
            <a:ext cx="9144001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Відкритий гуманітарний архів </a:t>
            </a:r>
            <a:r>
              <a:rPr lang="uk-UA" sz="4000" b="1" dirty="0" err="1" smtClean="0">
                <a:solidFill>
                  <a:srgbClr val="008E40"/>
                </a:solidFill>
                <a:latin typeface="Arial" pitchFamily="34" charset="0"/>
                <a:cs typeface="Arial" pitchFamily="34" charset="0"/>
              </a:rPr>
              <a:t>“Антропос”</a:t>
            </a:r>
            <a:endParaRPr lang="uk-UA" sz="4000" b="1" dirty="0">
              <a:solidFill>
                <a:srgbClr val="008E4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user307\Desktop\Репозитарій ВНТУ\Новая папка\ЛНУ Антропо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3"/>
            <a:ext cx="9144000" cy="564357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85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Репозитарій ВНТУ  у світі електронних архівів «ТОП-10» університетів  України  (згідно Webometrics 2016)   library@vntu.edu.ua</vt:lpstr>
      <vt:lpstr> «Топ-10» університетів України (Webometrics-2016) </vt:lpstr>
      <vt:lpstr>Електронний архів наукових та освітніх матеріалів НТУУ «КПІ»</vt:lpstr>
      <vt:lpstr>Електронний архів ХНУ ім. В. Н. Каразіна</vt:lpstr>
      <vt:lpstr>Електронний архів СумДУ</vt:lpstr>
      <vt:lpstr>Електронний репозитарій НТУ “ХПІ”</vt:lpstr>
      <vt:lpstr>Інституційний репозитарій НАУ</vt:lpstr>
      <vt:lpstr>Електронні архіви ЛНУ ім. І. Франка</vt:lpstr>
      <vt:lpstr>Відкритий гуманітарний архів “Антропос”</vt:lpstr>
      <vt:lpstr>Електронний науковий архів  НУ “Львівська політехніка”</vt:lpstr>
      <vt:lpstr>Електронний архів-репозитарій  ОНУ ім. І. І. Мечникова</vt:lpstr>
      <vt:lpstr>Інституційний репозитарій  ВНТУ (IR VNTU)</vt:lpstr>
      <vt:lpstr>IR VNTU не знищує, а додає посилання на наукові праці</vt:lpstr>
      <vt:lpstr>Репозитарій ВНТУ/репозитарії «ТОП-10» університетів України (станом на 02.03.2016 р.)</vt:lpstr>
      <vt:lpstr>Шановні науковці!  Запитання та пропозиції чекаємо за адресою:   library@vntu.edu.ua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Репозитарій ВНТУ  у світі електронних архівів «ТОП-10» університетів України  (згідно Webometrics 2016)</dc:title>
  <dc:creator>Пользователь</dc:creator>
  <cp:lastModifiedBy>user307</cp:lastModifiedBy>
  <cp:revision>62</cp:revision>
  <dcterms:created xsi:type="dcterms:W3CDTF">2016-03-07T18:34:09Z</dcterms:created>
  <dcterms:modified xsi:type="dcterms:W3CDTF">2016-03-15T10:17:08Z</dcterms:modified>
</cp:coreProperties>
</file>