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91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7729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8250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953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9492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427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7246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7711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7391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0676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5917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398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7C4E4-57E1-48BD-B175-6B93B7B9E173}" type="datetimeFigureOut">
              <a:rPr lang="uk-UA" smtClean="0"/>
              <a:t>29.03.2016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4801-9C6F-4E35-BEB3-1530BFE67692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599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6823" y="776615"/>
            <a:ext cx="10509336" cy="3883068"/>
          </a:xfrm>
        </p:spPr>
        <p:txBody>
          <a:bodyPr anchor="t">
            <a:normAutofit fontScale="90000"/>
          </a:bodyPr>
          <a:lstStyle/>
          <a:p>
            <a:r>
              <a:rPr lang="uk-UA" b="1" i="1" dirty="0">
                <a:solidFill>
                  <a:schemeClr val="bg1"/>
                </a:solidFill>
              </a:rPr>
              <a:t>Дипломна робота</a:t>
            </a:r>
            <a:br>
              <a:rPr lang="uk-UA" b="1" i="1" dirty="0">
                <a:solidFill>
                  <a:schemeClr val="bg1"/>
                </a:solidFill>
              </a:rPr>
            </a:br>
            <a:br>
              <a:rPr lang="uk-UA" dirty="0">
                <a:solidFill>
                  <a:schemeClr val="bg1"/>
                </a:solidFill>
              </a:rPr>
            </a:br>
            <a:r>
              <a:rPr lang="uk-UA" sz="4000" dirty="0">
                <a:solidFill>
                  <a:schemeClr val="bg1"/>
                </a:solidFill>
              </a:rPr>
              <a:t>на тему</a:t>
            </a:r>
            <a:r>
              <a:rPr lang="uk-UA" dirty="0">
                <a:solidFill>
                  <a:schemeClr val="bg1"/>
                </a:solidFill>
              </a:rPr>
              <a:t>: «</a:t>
            </a:r>
            <a:r>
              <a:rPr lang="uk-UA" sz="4400" i="1" dirty="0">
                <a:solidFill>
                  <a:schemeClr val="bg1"/>
                </a:solidFill>
              </a:rPr>
              <a:t>Шляхи підвищення рентабельності діяльності підприємства»</a:t>
            </a:r>
            <a:br>
              <a:rPr lang="uk-UA" dirty="0">
                <a:solidFill>
                  <a:schemeClr val="bg1"/>
                </a:solidFill>
              </a:rPr>
            </a:br>
            <a:br>
              <a:rPr lang="uk-UA" dirty="0">
                <a:solidFill>
                  <a:schemeClr val="bg1"/>
                </a:solidFill>
              </a:rPr>
            </a:br>
            <a:endParaRPr lang="uk-UA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99968" y="5135672"/>
            <a:ext cx="53861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Виконав: студент групи 2М-14</a:t>
            </a:r>
            <a:br>
              <a:rPr lang="uk-UA" sz="32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uk-UA" sz="32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                   </a:t>
            </a:r>
            <a:r>
              <a:rPr lang="uk-UA" sz="3200" dirty="0" err="1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Дорофеєв</a:t>
            </a:r>
            <a:r>
              <a:rPr lang="uk-UA" sz="3200" dirty="0">
                <a:solidFill>
                  <a:prstClr val="white"/>
                </a:solidFill>
                <a:latin typeface="Calibri Light" panose="020F0302020204030204"/>
                <a:ea typeface="+mj-ea"/>
                <a:cs typeface="+mj-cs"/>
              </a:rPr>
              <a:t> Михайло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3327101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986" y="252392"/>
            <a:ext cx="10515600" cy="937582"/>
          </a:xfrm>
        </p:spPr>
        <p:txBody>
          <a:bodyPr/>
          <a:lstStyle/>
          <a:p>
            <a:r>
              <a:rPr lang="uk-UA" dirty="0">
                <a:solidFill>
                  <a:schemeClr val="bg1"/>
                </a:solidFill>
              </a:rPr>
              <a:t>Актуальність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674" y="1487422"/>
            <a:ext cx="10515600" cy="4351338"/>
          </a:xfrm>
        </p:spPr>
        <p:txBody>
          <a:bodyPr/>
          <a:lstStyle/>
          <a:p>
            <a:r>
              <a:rPr lang="uk-UA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Під час роботи підприємства, його власників хвилює, перш за все прибутковість, тобто щоб прибуток організації покривав витрати. </a:t>
            </a:r>
          </a:p>
          <a:p>
            <a:r>
              <a:rPr lang="uk-UA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Чим більший прибуток тим ефективніше відбувається розвиток і з'являються можливості для розширення виробничої діяльності підприємства.</a:t>
            </a:r>
          </a:p>
          <a:p>
            <a:r>
              <a:rPr lang="uk-UA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uk-UA" dirty="0">
                <a:solidFill>
                  <a:schemeClr val="bg1"/>
                </a:solidFill>
                <a:latin typeface="Calibri" panose="020F0502020204030204" pitchFamily="34" charset="0"/>
              </a:rPr>
              <a:t>О</a:t>
            </a:r>
            <a:r>
              <a:rPr lang="uk-UA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скільки основним показником для визначення ефективності діяльності підприємства є рентабельність, то його аналіз є особливо актуальним</a:t>
            </a:r>
            <a:r>
              <a:rPr lang="uk-UA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uk-U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763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13" y="263047"/>
            <a:ext cx="10515600" cy="1064386"/>
          </a:xfrm>
        </p:spPr>
        <p:txBody>
          <a:bodyPr/>
          <a:lstStyle/>
          <a:p>
            <a:r>
              <a:rPr lang="uk-UA" dirty="0">
                <a:solidFill>
                  <a:schemeClr val="bg1"/>
                </a:solidFill>
              </a:rPr>
              <a:t>Мета дослідження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4816"/>
            <a:ext cx="10515600" cy="5411244"/>
          </a:xfrm>
        </p:spPr>
        <p:txBody>
          <a:bodyPr>
            <a:normAutofit fontScale="77500" lnSpcReduction="20000"/>
          </a:bodyPr>
          <a:lstStyle/>
          <a:p>
            <a:r>
              <a:rPr lang="x-none" dirty="0">
                <a:solidFill>
                  <a:schemeClr val="bg1"/>
                </a:solidFill>
              </a:rPr>
              <a:t>Метою дослідження є обґрунтування шляхів підвищення рентабельності досліджуваного підприємства на основі визначення теоретичних аспектів формування рентабельності підприємства, а також практичних аспектів роботи конкретного підприємства. </a:t>
            </a:r>
            <a:endParaRPr lang="uk-UA" dirty="0">
              <a:solidFill>
                <a:schemeClr val="bg1"/>
              </a:solidFill>
            </a:endParaRPr>
          </a:p>
          <a:p>
            <a:endParaRPr lang="uk-UA" dirty="0">
              <a:solidFill>
                <a:schemeClr val="bg1"/>
              </a:solidFill>
            </a:endParaRPr>
          </a:p>
          <a:p>
            <a:r>
              <a:rPr lang="x-none" dirty="0">
                <a:solidFill>
                  <a:schemeClr val="bg1"/>
                </a:solidFill>
              </a:rPr>
              <a:t>Для досягнення поставленої мети необхідно виконати ряд завдань:</a:t>
            </a:r>
            <a:endParaRPr lang="uk-UA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  </a:t>
            </a:r>
            <a:r>
              <a:rPr lang="x-none" dirty="0">
                <a:solidFill>
                  <a:schemeClr val="bg1"/>
                </a:solidFill>
              </a:rPr>
              <a:t>-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x-none" dirty="0">
                <a:solidFill>
                  <a:schemeClr val="bg1"/>
                </a:solidFill>
              </a:rPr>
              <a:t>визначити суть та значення показника рентабельності в діяльності підприємства;</a:t>
            </a:r>
            <a:endParaRPr lang="uk-UA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  </a:t>
            </a:r>
            <a:r>
              <a:rPr lang="x-none" dirty="0">
                <a:solidFill>
                  <a:schemeClr val="bg1"/>
                </a:solidFill>
              </a:rPr>
              <a:t>-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x-none" dirty="0">
                <a:solidFill>
                  <a:schemeClr val="bg1"/>
                </a:solidFill>
              </a:rPr>
              <a:t>систематизувати методичні підходи до визначення прибутку та рентабельності підприємства;</a:t>
            </a:r>
            <a:endParaRPr lang="uk-UA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  </a:t>
            </a:r>
            <a:r>
              <a:rPr lang="x-none" dirty="0">
                <a:solidFill>
                  <a:schemeClr val="bg1"/>
                </a:solidFill>
              </a:rPr>
              <a:t>-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x-none" dirty="0">
                <a:solidFill>
                  <a:schemeClr val="bg1"/>
                </a:solidFill>
              </a:rPr>
              <a:t>виявити систему показників рентабельності підприємства;</a:t>
            </a:r>
            <a:endParaRPr lang="uk-UA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  </a:t>
            </a:r>
            <a:r>
              <a:rPr lang="x-none" dirty="0">
                <a:solidFill>
                  <a:schemeClr val="bg1"/>
                </a:solidFill>
              </a:rPr>
              <a:t>-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x-none" dirty="0">
                <a:solidFill>
                  <a:schemeClr val="bg1"/>
                </a:solidFill>
              </a:rPr>
              <a:t>вказати характеристику, організаційну структуру  та сучасний стан фінансово-господарської діяльності ПАТ «Барський машинобудівний завод»;</a:t>
            </a:r>
            <a:endParaRPr lang="uk-UA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  </a:t>
            </a:r>
            <a:r>
              <a:rPr lang="x-none" dirty="0">
                <a:solidFill>
                  <a:schemeClr val="bg1"/>
                </a:solidFill>
              </a:rPr>
              <a:t>-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x-none" dirty="0">
                <a:solidFill>
                  <a:schemeClr val="bg1"/>
                </a:solidFill>
              </a:rPr>
              <a:t>оцінити процес формування показників прибутку підприємства;</a:t>
            </a:r>
            <a:endParaRPr lang="uk-UA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  </a:t>
            </a:r>
            <a:r>
              <a:rPr lang="x-none" dirty="0">
                <a:solidFill>
                  <a:schemeClr val="bg1"/>
                </a:solidFill>
              </a:rPr>
              <a:t>-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x-none" dirty="0">
                <a:solidFill>
                  <a:schemeClr val="bg1"/>
                </a:solidFill>
              </a:rPr>
              <a:t>проаналізувати показники рентабельності підприємства;</a:t>
            </a:r>
            <a:endParaRPr lang="uk-UA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uk-UA" dirty="0">
                <a:solidFill>
                  <a:schemeClr val="bg1"/>
                </a:solidFill>
              </a:rPr>
              <a:t>  </a:t>
            </a:r>
            <a:r>
              <a:rPr lang="x-none" dirty="0">
                <a:solidFill>
                  <a:schemeClr val="bg1"/>
                </a:solidFill>
              </a:rPr>
              <a:t>-</a:t>
            </a:r>
            <a:r>
              <a:rPr lang="uk-UA" dirty="0">
                <a:solidFill>
                  <a:schemeClr val="bg1"/>
                </a:solidFill>
              </a:rPr>
              <a:t> </a:t>
            </a:r>
            <a:r>
              <a:rPr lang="x-none" dirty="0">
                <a:solidFill>
                  <a:schemeClr val="bg1"/>
                </a:solidFill>
              </a:rPr>
              <a:t>запропонувати шляхи підвищення рентабельності підприємства в напрямку збільшення доходів та використання резервів зменшення витрат підприємства.</a:t>
            </a:r>
            <a:endParaRPr lang="uk-UA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uk-U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22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13" y="175363"/>
            <a:ext cx="4871841" cy="1177447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chemeClr val="bg1"/>
                </a:solidFill>
              </a:rPr>
              <a:t>Загальні характеристики</a:t>
            </a:r>
          </a:p>
        </p:txBody>
      </p:sp>
      <p:pic>
        <p:nvPicPr>
          <p:cNvPr id="1026" name="Picture 2" descr="http://barmash.com.ua/themes/default/img/logo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354" y="175364"/>
            <a:ext cx="5471527" cy="137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8513" y="1553227"/>
            <a:ext cx="1008449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</a:rPr>
              <a:t>О</a:t>
            </a:r>
            <a:r>
              <a:rPr lang="uk-UA" sz="20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дне з провідних підприємств, що випускає технологічне обладнання для різних галузей промисловості.</a:t>
            </a:r>
          </a:p>
          <a:p>
            <a:endParaRPr lang="uk-UA" sz="2000" b="0" i="0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В 1932 </a:t>
            </a:r>
            <a:r>
              <a:rPr lang="uk-UA" sz="2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роцi</a:t>
            </a:r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на </a:t>
            </a:r>
            <a:r>
              <a:rPr lang="uk-UA" sz="2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базi</a:t>
            </a:r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учбово - виробничих майстерень </a:t>
            </a:r>
            <a:r>
              <a:rPr lang="uk-UA" sz="2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технiкуму</a:t>
            </a:r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механiзацiї</a:t>
            </a:r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сiльського</a:t>
            </a:r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господарства був створений Барський ремонтно - </a:t>
            </a:r>
            <a:r>
              <a:rPr lang="uk-UA" sz="2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механiчний</a:t>
            </a:r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завод. 14 травня 1932 року вважається днем народження заводу. Завод випускав обладнання для цукрової </a:t>
            </a:r>
            <a:r>
              <a:rPr lang="uk-UA" sz="2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промисловостi</a:t>
            </a:r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 В 1937 </a:t>
            </a:r>
            <a:r>
              <a:rPr lang="uk-UA" sz="2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роцi</a:t>
            </a:r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завод перейменували на Барський </a:t>
            </a:r>
            <a:r>
              <a:rPr lang="uk-UA" sz="2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машинобудiвний</a:t>
            </a:r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завод.</a:t>
            </a:r>
            <a:endParaRPr lang="uk-UA" sz="2000" b="0" i="0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endParaRPr lang="uk-UA" dirty="0"/>
          </a:p>
          <a:p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Протягом всієї історії свого існування завод здійснював виробництво обладнання для цукрової галузі, боєприпаси, обладнання для кондитерської, парфумерної, хлібопекарської, консервної промисловості тощо.</a:t>
            </a:r>
          </a:p>
          <a:p>
            <a:endParaRPr lang="uk-UA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У 2012 році, відповідно до Закону України «Про акціонерні товариства», підприємство змінило назву на публічне акціонерне товариство «Барський машинобудівний завод».</a:t>
            </a:r>
          </a:p>
          <a:p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Основним акціонером компанії є ТОВ «</a:t>
            </a:r>
            <a:r>
              <a:rPr lang="uk-UA" sz="20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Лігатерм</a:t>
            </a:r>
            <a:r>
              <a:rPr lang="uk-UA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», якому належить 86,41 %.</a:t>
            </a:r>
            <a:endParaRPr lang="uk-UA" sz="20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499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948610"/>
              </p:ext>
            </p:extLst>
          </p:nvPr>
        </p:nvGraphicFramePr>
        <p:xfrm>
          <a:off x="2865490" y="713983"/>
          <a:ext cx="6265984" cy="6101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Document" r:id="rId3" imgW="6114288" imgH="5955260" progId="Word.Document.12">
                  <p:embed/>
                </p:oleObj>
              </mc:Choice>
              <mc:Fallback>
                <p:oleObj name="Document" r:id="rId3" imgW="6114288" imgH="59552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65490" y="713983"/>
                        <a:ext cx="6265984" cy="61016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0849" y="279349"/>
            <a:ext cx="9323540" cy="609999"/>
          </a:xfrm>
        </p:spPr>
        <p:txBody>
          <a:bodyPr>
            <a:normAutofit fontScale="92500"/>
          </a:bodyPr>
          <a:lstStyle/>
          <a:p>
            <a:r>
              <a:rPr lang="uk-UA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Динаміка фінансових результатів ПАТ «Барський машинобудівний завод»</a:t>
            </a:r>
            <a:endParaRPr lang="uk-U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685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8349792"/>
              </p:ext>
            </p:extLst>
          </p:nvPr>
        </p:nvGraphicFramePr>
        <p:xfrm>
          <a:off x="3489413" y="760939"/>
          <a:ext cx="5692166" cy="6097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Document" r:id="rId3" imgW="6114288" imgH="6549310" progId="Word.Document.12">
                  <p:embed/>
                </p:oleObj>
              </mc:Choice>
              <mc:Fallback>
                <p:oleObj name="Document" r:id="rId3" imgW="6114288" imgH="65493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89413" y="760939"/>
                        <a:ext cx="5692166" cy="60970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460" y="150356"/>
            <a:ext cx="10515600" cy="474119"/>
          </a:xfrm>
        </p:spPr>
        <p:txBody>
          <a:bodyPr>
            <a:normAutofit/>
          </a:bodyPr>
          <a:lstStyle/>
          <a:p>
            <a:r>
              <a:rPr lang="uk-UA" sz="2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Динаміка показників рентабельності ПАТ «Барський машинобудівний завод»</a:t>
            </a:r>
            <a:endParaRPr lang="uk-UA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741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1655647"/>
              </p:ext>
            </p:extLst>
          </p:nvPr>
        </p:nvGraphicFramePr>
        <p:xfrm>
          <a:off x="1679731" y="789139"/>
          <a:ext cx="8892236" cy="1957954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7065608">
                  <a:extLst>
                    <a:ext uri="{9D8B030D-6E8A-4147-A177-3AD203B41FA5}">
                      <a16:colId xmlns:a16="http://schemas.microsoft.com/office/drawing/2014/main" val="2082656145"/>
                    </a:ext>
                  </a:extLst>
                </a:gridCol>
                <a:gridCol w="1826628">
                  <a:extLst>
                    <a:ext uri="{9D8B030D-6E8A-4147-A177-3AD203B41FA5}">
                      <a16:colId xmlns:a16="http://schemas.microsoft.com/office/drawing/2014/main" val="3797505878"/>
                    </a:ext>
                  </a:extLst>
                </a:gridCol>
              </a:tblGrid>
              <a:tr h="5386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Показник</a:t>
                      </a:r>
                      <a:endParaRPr lang="uk-UA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65" marR="12065" marT="1206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Сума витрат, </a:t>
                      </a:r>
                      <a:r>
                        <a:rPr lang="uk-UA" sz="1400" dirty="0" err="1">
                          <a:solidFill>
                            <a:schemeClr val="bg1"/>
                          </a:solidFill>
                          <a:effectLst/>
                        </a:rPr>
                        <a:t>тис.грн</a:t>
                      </a: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uk-UA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65" marR="12065" marT="12065" marB="0"/>
                </a:tc>
                <a:extLst>
                  <a:ext uri="{0D108BD9-81ED-4DB2-BD59-A6C34878D82A}">
                    <a16:rowId xmlns:a16="http://schemas.microsoft.com/office/drawing/2014/main" val="2958402605"/>
                  </a:ext>
                </a:extLst>
              </a:tr>
              <a:tr h="3382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Оплата праці спеціаліста з маркетингу</a:t>
                      </a:r>
                      <a:endParaRPr lang="uk-UA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65" marR="12065" marT="1206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bg1"/>
                          </a:solidFill>
                          <a:effectLst/>
                        </a:rPr>
                        <a:t>31,2</a:t>
                      </a:r>
                      <a:endParaRPr lang="uk-UA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65" marR="12065" marT="12065" marB="0" anchor="b"/>
                </a:tc>
                <a:extLst>
                  <a:ext uri="{0D108BD9-81ED-4DB2-BD59-A6C34878D82A}">
                    <a16:rowId xmlns:a16="http://schemas.microsoft.com/office/drawing/2014/main" val="3243186722"/>
                  </a:ext>
                </a:extLst>
              </a:tr>
              <a:tr h="3632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Нарахування у соціальні фонди з фонду оплати праці спеціаліста з маркетингу</a:t>
                      </a:r>
                      <a:endParaRPr lang="uk-UA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65" marR="12065" marT="1206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bg1"/>
                          </a:solidFill>
                          <a:effectLst/>
                        </a:rPr>
                        <a:t>11,6</a:t>
                      </a:r>
                      <a:endParaRPr lang="uk-UA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65" marR="12065" marT="12065" marB="0" anchor="b"/>
                </a:tc>
                <a:extLst>
                  <a:ext uri="{0D108BD9-81ED-4DB2-BD59-A6C34878D82A}">
                    <a16:rowId xmlns:a16="http://schemas.microsoft.com/office/drawing/2014/main" val="2422419288"/>
                  </a:ext>
                </a:extLst>
              </a:tr>
              <a:tr h="3589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Послуги просування сайту</a:t>
                      </a:r>
                      <a:endParaRPr lang="uk-UA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65" marR="12065" marT="1206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21,3</a:t>
                      </a:r>
                      <a:endParaRPr lang="uk-UA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65" marR="12065" marT="12065" marB="0" anchor="b"/>
                </a:tc>
                <a:extLst>
                  <a:ext uri="{0D108BD9-81ED-4DB2-BD59-A6C34878D82A}">
                    <a16:rowId xmlns:a16="http://schemas.microsoft.com/office/drawing/2014/main" val="3450576327"/>
                  </a:ext>
                </a:extLst>
              </a:tr>
              <a:tr h="3589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bg1"/>
                          </a:solidFill>
                          <a:effectLst/>
                        </a:rPr>
                        <a:t>Загалом</a:t>
                      </a:r>
                      <a:endParaRPr lang="uk-UA" sz="11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65" marR="12065" marT="1206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bg1"/>
                          </a:solidFill>
                          <a:effectLst/>
                        </a:rPr>
                        <a:t>64,1</a:t>
                      </a:r>
                      <a:endParaRPr lang="uk-UA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65" marR="12065" marT="12065" marB="0" anchor="b"/>
                </a:tc>
                <a:extLst>
                  <a:ext uri="{0D108BD9-81ED-4DB2-BD59-A6C34878D82A}">
                    <a16:rowId xmlns:a16="http://schemas.microsoft.com/office/drawing/2014/main" val="39357053"/>
                  </a:ext>
                </a:extLst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7166843"/>
              </p:ext>
            </p:extLst>
          </p:nvPr>
        </p:nvGraphicFramePr>
        <p:xfrm>
          <a:off x="2016285" y="3304066"/>
          <a:ext cx="8219127" cy="2082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Document" r:id="rId3" imgW="6115007" imgH="1549713" progId="Word.Document.12">
                  <p:embed/>
                </p:oleObj>
              </mc:Choice>
              <mc:Fallback>
                <p:oleObj name="Document" r:id="rId3" imgW="6115007" imgH="15497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6285" y="3304066"/>
                        <a:ext cx="8219127" cy="2082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72428" y="4923123"/>
            <a:ext cx="9306839" cy="1561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реалістичного сценарію, тобто за умови підвищення обсягу реалізації на 5 %, обсяг чистого прибутку зросте до 4217 </a:t>
            </a:r>
            <a:r>
              <a:rPr lang="uk-UA" sz="2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sz="2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у наступному році(на 15%).</a:t>
            </a:r>
            <a:endParaRPr lang="uk-UA" sz="2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2428" y="100208"/>
            <a:ext cx="9675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Очікувані маркетингові затрати та очікувана рентабельність ПАТ "Барський машинобудівний завод"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83542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0889" y="259640"/>
            <a:ext cx="9257778" cy="649483"/>
          </a:xfrm>
        </p:spPr>
        <p:txBody>
          <a:bodyPr>
            <a:normAutofit/>
          </a:bodyPr>
          <a:lstStyle/>
          <a:p>
            <a:r>
              <a:rPr lang="uk-UA" sz="2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Очікувана рентабельність капіталу ПАТ "Барський машинобудівний завод"</a:t>
            </a:r>
            <a:endParaRPr lang="uk-UA" sz="2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51978" y="5163395"/>
            <a:ext cx="10515600" cy="1400175"/>
          </a:xfrm>
        </p:spPr>
        <p:txBody>
          <a:bodyPr/>
          <a:lstStyle/>
          <a:p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реалістичному сценарії отримаємо рентабельність активів на рівні 10,86 %, що свідчить про ріст показника на 24,8 % порівняно з попереднім роком.</a:t>
            </a:r>
            <a:endParaRPr lang="uk-UA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670" y="909123"/>
            <a:ext cx="7300659" cy="426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30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09374"/>
          </a:xfrm>
        </p:spPr>
        <p:txBody>
          <a:bodyPr>
            <a:normAutofit/>
          </a:bodyPr>
          <a:lstStyle/>
          <a:p>
            <a:pPr algn="ctr"/>
            <a:r>
              <a:rPr lang="uk-UA" sz="6000" dirty="0">
                <a:solidFill>
                  <a:schemeClr val="bg1"/>
                </a:solidFill>
                <a:latin typeface="+mn-lt"/>
              </a:rPr>
              <a:t>Дякую за увагу!</a:t>
            </a:r>
          </a:p>
        </p:txBody>
      </p:sp>
    </p:spTree>
    <p:extLst>
      <p:ext uri="{BB962C8B-B14F-4D97-AF65-F5344CB8AC3E}">
        <p14:creationId xmlns:p14="http://schemas.microsoft.com/office/powerpoint/2010/main" val="3688920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434</Words>
  <Application>Microsoft Office PowerPoint</Application>
  <PresentationFormat>Widescreen</PresentationFormat>
  <Paragraphs>43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Document</vt:lpstr>
      <vt:lpstr>Дипломна робота  на тему: «Шляхи підвищення рентабельності діяльності підприємства»  </vt:lpstr>
      <vt:lpstr>Актуальність</vt:lpstr>
      <vt:lpstr>Мета дослідження</vt:lpstr>
      <vt:lpstr>Загальні характеристики</vt:lpstr>
      <vt:lpstr>PowerPoint Presentation</vt:lpstr>
      <vt:lpstr>Динаміка показників рентабельності ПАТ «Барський машинобудівний завод»</vt:lpstr>
      <vt:lpstr>PowerPoint Presentation</vt:lpstr>
      <vt:lpstr>Очікувана рентабельність капіталу ПАТ "Барський машинобудівний завод"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 робота  на тему: шляхи підвищення рентабельності діяльності підприємства</dc:title>
  <dc:creator>Mike</dc:creator>
  <cp:lastModifiedBy>Mike</cp:lastModifiedBy>
  <cp:revision>11</cp:revision>
  <dcterms:created xsi:type="dcterms:W3CDTF">2016-03-29T00:26:59Z</dcterms:created>
  <dcterms:modified xsi:type="dcterms:W3CDTF">2016-03-29T19:12:02Z</dcterms:modified>
</cp:coreProperties>
</file>