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2" r:id="rId8"/>
    <p:sldId id="263" r:id="rId9"/>
    <p:sldId id="264" r:id="rId10"/>
    <p:sldId id="269" r:id="rId11"/>
    <p:sldId id="265" r:id="rId12"/>
    <p:sldId id="266" r:id="rId13"/>
    <p:sldId id="267" r:id="rId14"/>
    <p:sldId id="268" r:id="rId15"/>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3242FF-E248-41C8-9526-641674CEF8F1}" type="datetimeFigureOut">
              <a:rPr lang="uk-UA" smtClean="0"/>
              <a:pPr/>
              <a:t>28.03.2016</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E6B40BC2-3594-469B-9BF1-56382435531E}" type="slidenum">
              <a:rPr lang="uk-UA" smtClean="0"/>
              <a:pPr/>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3242FF-E248-41C8-9526-641674CEF8F1}" type="datetimeFigureOut">
              <a:rPr lang="uk-UA" smtClean="0"/>
              <a:pPr/>
              <a:t>28.03.2016</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B40BC2-3594-469B-9BF1-56382435531E}"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972452" cy="7215214"/>
          </a:xfrm>
        </p:spPr>
        <p:txBody>
          <a:bodyPr>
            <a:noAutofit/>
          </a:bodyPr>
          <a:lstStyle/>
          <a:p>
            <a:r>
              <a:rPr lang="uk-UA" sz="1800" dirty="0" smtClean="0">
                <a:latin typeface="Times New Roman" pitchFamily="18" charset="0"/>
                <a:cs typeface="Times New Roman" pitchFamily="18" charset="0"/>
              </a:rPr>
              <a:t>Вінницький національний технічний університет</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Факультет інтеграції навчання з виробництвом</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Центр післядипломної освіти</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Факультет менеджменту</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Кафедра підготовки менеджерів</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b="1" dirty="0" smtClean="0">
                <a:latin typeface="Times New Roman" pitchFamily="18" charset="0"/>
                <a:cs typeface="Times New Roman" pitchFamily="18" charset="0"/>
              </a:rPr>
              <a:t>Пояснювальна </a:t>
            </a:r>
            <a:r>
              <a:rPr lang="uk-UA" sz="1800" b="1" dirty="0" smtClean="0">
                <a:latin typeface="Times New Roman" pitchFamily="18" charset="0"/>
                <a:cs typeface="Times New Roman" pitchFamily="18" charset="0"/>
              </a:rPr>
              <a:t>записка</a:t>
            </a:r>
            <a:br>
              <a:rPr lang="uk-UA" sz="1800" b="1"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до дипломної роботи</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за освітньо-кваліфікаційним рівнем «Спеціаліст»</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на тему:</a:t>
            </a:r>
            <a:br>
              <a:rPr lang="uk-UA" sz="1800" dirty="0" smtClean="0">
                <a:latin typeface="Times New Roman" pitchFamily="18" charset="0"/>
                <a:cs typeface="Times New Roman" pitchFamily="18" charset="0"/>
              </a:rPr>
            </a:br>
            <a:r>
              <a:rPr lang="uk-UA" sz="2200" cap="all" dirty="0" smtClean="0">
                <a:latin typeface="Times New Roman" pitchFamily="18" charset="0"/>
                <a:cs typeface="Times New Roman" pitchFamily="18" charset="0"/>
              </a:rPr>
              <a:t>УПРАВЛІННЯ ФОРМУВАННЯМ І РОЗПОДІЛОМ ПРИБУТКУ ПІДПРИЄМСТВА</a:t>
            </a:r>
            <a:r>
              <a:rPr lang="uk-UA" sz="2200" dirty="0" smtClean="0">
                <a:latin typeface="Times New Roman" pitchFamily="18" charset="0"/>
                <a:cs typeface="Times New Roman" pitchFamily="18" charset="0"/>
              </a:rPr>
              <a:t/>
            </a:r>
            <a:br>
              <a:rPr lang="uk-UA" sz="2200" dirty="0" smtClean="0">
                <a:latin typeface="Times New Roman" pitchFamily="18" charset="0"/>
                <a:cs typeface="Times New Roman" pitchFamily="18" charset="0"/>
              </a:rPr>
            </a:br>
            <a:r>
              <a:rPr lang="uk-UA" sz="2200" dirty="0" smtClean="0">
                <a:latin typeface="Times New Roman" pitchFamily="18" charset="0"/>
                <a:cs typeface="Times New Roman" pitchFamily="18" charset="0"/>
              </a:rPr>
              <a:t> </a:t>
            </a:r>
            <a:r>
              <a:rPr lang="uk-UA" sz="1800" dirty="0" smtClean="0">
                <a:latin typeface="Times New Roman" pitchFamily="18" charset="0"/>
                <a:cs typeface="Times New Roman" pitchFamily="18" charset="0"/>
              </a:rPr>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Керівник</a:t>
            </a:r>
            <a:r>
              <a:rPr lang="uk-UA" sz="1800" dirty="0" smtClean="0">
                <a:latin typeface="Times New Roman" pitchFamily="18" charset="0"/>
                <a:cs typeface="Times New Roman" pitchFamily="18" charset="0"/>
              </a:rPr>
              <a:t>: </a:t>
            </a:r>
            <a:r>
              <a:rPr lang="uk-UA" sz="1800" dirty="0" err="1" smtClean="0">
                <a:latin typeface="Times New Roman" pitchFamily="18" charset="0"/>
                <a:cs typeface="Times New Roman" pitchFamily="18" charset="0"/>
              </a:rPr>
              <a:t>к.е.н</a:t>
            </a:r>
            <a:r>
              <a:rPr lang="uk-UA" sz="1800" dirty="0" smtClean="0">
                <a:latin typeface="Times New Roman" pitchFamily="18" charset="0"/>
                <a:cs typeface="Times New Roman" pitchFamily="18" charset="0"/>
              </a:rPr>
              <a:t>., доц. кафедри </a:t>
            </a:r>
            <a:r>
              <a:rPr lang="uk-UA" sz="1800" dirty="0" smtClean="0">
                <a:latin typeface="Times New Roman" pitchFamily="18" charset="0"/>
                <a:cs typeface="Times New Roman" pitchFamily="18" charset="0"/>
              </a:rPr>
              <a:t>ПМЕН</a:t>
            </a:r>
            <a:r>
              <a:rPr lang="en-US" sz="1800" dirty="0" smtClean="0">
                <a:latin typeface="Times New Roman" pitchFamily="18" charset="0"/>
                <a:cs typeface="Times New Roman" pitchFamily="18" charset="0"/>
              </a:rPr>
              <a:t> </a:t>
            </a:r>
            <a:r>
              <a:rPr lang="uk-UA" sz="1800" dirty="0" smtClean="0">
                <a:latin typeface="Times New Roman" pitchFamily="18" charset="0"/>
                <a:cs typeface="Times New Roman" pitchFamily="18" charset="0"/>
              </a:rPr>
              <a:t>Ткачук </a:t>
            </a:r>
            <a:r>
              <a:rPr lang="uk-UA" sz="1800" dirty="0" smtClean="0">
                <a:latin typeface="Times New Roman" pitchFamily="18" charset="0"/>
                <a:cs typeface="Times New Roman" pitchFamily="18" charset="0"/>
              </a:rPr>
              <a:t>Л.М.</a:t>
            </a:r>
            <a:r>
              <a:rPr lang="uk-UA" sz="1800" u="sng" dirty="0" smtClean="0">
                <a:latin typeface="Times New Roman" pitchFamily="18" charset="0"/>
                <a:cs typeface="Times New Roman" pitchFamily="18" charset="0"/>
              </a:rPr>
              <a:t> </a:t>
            </a:r>
            <a:r>
              <a:rPr lang="uk-UA" sz="1800" dirty="0" smtClean="0">
                <a:latin typeface="Times New Roman" pitchFamily="18" charset="0"/>
                <a:cs typeface="Times New Roman" pitchFamily="18" charset="0"/>
              </a:rPr>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Розробив: </a:t>
            </a:r>
            <a:r>
              <a:rPr lang="uk-UA" sz="1800" dirty="0" smtClean="0">
                <a:latin typeface="Times New Roman" pitchFamily="18" charset="0"/>
                <a:cs typeface="Times New Roman" pitchFamily="18" charset="0"/>
              </a:rPr>
              <a:t>слухач 2 курсу, групи </a:t>
            </a:r>
            <a:r>
              <a:rPr lang="uk-UA" sz="1800" dirty="0" smtClean="0">
                <a:latin typeface="Times New Roman" pitchFamily="18" charset="0"/>
                <a:cs typeface="Times New Roman" pitchFamily="18" charset="0"/>
              </a:rPr>
              <a:t>2М-14 </a:t>
            </a:r>
            <a:r>
              <a:rPr lang="uk-UA" sz="1800" dirty="0" err="1" smtClean="0">
                <a:latin typeface="Times New Roman" pitchFamily="18" charset="0"/>
                <a:cs typeface="Times New Roman" pitchFamily="18" charset="0"/>
              </a:rPr>
              <a:t>Дремух</a:t>
            </a:r>
            <a:r>
              <a:rPr lang="uk-UA" sz="1800" dirty="0" smtClean="0">
                <a:latin typeface="Times New Roman" pitchFamily="18" charset="0"/>
                <a:cs typeface="Times New Roman" pitchFamily="18" charset="0"/>
              </a:rPr>
              <a:t> Т.В.</a:t>
            </a: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r>
            <a:br>
              <a:rPr lang="uk-UA" sz="1800" dirty="0" smtClean="0">
                <a:latin typeface="Times New Roman" pitchFamily="18" charset="0"/>
                <a:cs typeface="Times New Roman" pitchFamily="18" charset="0"/>
              </a:rPr>
            </a:br>
            <a:r>
              <a:rPr lang="uk-UA" sz="1800" dirty="0" smtClean="0">
                <a:latin typeface="Times New Roman" pitchFamily="18" charset="0"/>
                <a:cs typeface="Times New Roman" pitchFamily="18" charset="0"/>
              </a:rPr>
              <a:t/>
            </a:r>
            <a:br>
              <a:rPr lang="uk-UA" sz="1800" dirty="0" smtClean="0">
                <a:latin typeface="Times New Roman" pitchFamily="18" charset="0"/>
                <a:cs typeface="Times New Roman" pitchFamily="18" charset="0"/>
              </a:rPr>
            </a:br>
            <a:endParaRPr lang="uk-UA" sz="18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357166"/>
          </a:xfrm>
        </p:spPr>
        <p:txBody>
          <a:bodyPr>
            <a:normAutofit/>
          </a:bodyPr>
          <a:lstStyle/>
          <a:p>
            <a:r>
              <a:rPr lang="uk-UA" sz="1400" dirty="0" smtClean="0">
                <a:latin typeface="Times New Roman" pitchFamily="18" charset="0"/>
                <a:cs typeface="Times New Roman" pitchFamily="18" charset="0"/>
              </a:rPr>
              <a:t>Аналіз структури витрат і відрахувань</a:t>
            </a:r>
            <a:endParaRPr lang="uk-UA" sz="1400"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428596" y="357166"/>
          <a:ext cx="8572561" cy="6500836"/>
        </p:xfrm>
        <a:graphic>
          <a:graphicData uri="http://schemas.openxmlformats.org/drawingml/2006/table">
            <a:tbl>
              <a:tblPr/>
              <a:tblGrid>
                <a:gridCol w="2045638"/>
                <a:gridCol w="1296945"/>
                <a:gridCol w="907951"/>
                <a:gridCol w="1297858"/>
                <a:gridCol w="635046"/>
                <a:gridCol w="1380489"/>
                <a:gridCol w="1008634"/>
              </a:tblGrid>
              <a:tr h="206879">
                <a:tc rowSpan="3">
                  <a:txBody>
                    <a:bodyPr/>
                    <a:lstStyle/>
                    <a:p>
                      <a:pPr indent="285750" algn="ctr">
                        <a:lnSpc>
                          <a:spcPct val="115000"/>
                        </a:lnSpc>
                      </a:pPr>
                      <a:r>
                        <a:rPr lang="uk-UA" sz="1200" dirty="0">
                          <a:latin typeface="Times New Roman"/>
                          <a:cs typeface="Times New Roman"/>
                        </a:rPr>
                        <a:t>Показник</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285750" algn="ctr">
                        <a:lnSpc>
                          <a:spcPct val="115000"/>
                        </a:lnSpc>
                      </a:pPr>
                      <a:r>
                        <a:rPr lang="uk-UA" sz="1200">
                          <a:latin typeface="Times New Roman"/>
                          <a:cs typeface="Times New Roman"/>
                        </a:rPr>
                        <a:t>2012 рік</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c gridSpan="2">
                  <a:txBody>
                    <a:bodyPr/>
                    <a:lstStyle/>
                    <a:p>
                      <a:pPr indent="285750" algn="ctr">
                        <a:lnSpc>
                          <a:spcPct val="115000"/>
                        </a:lnSpc>
                      </a:pPr>
                      <a:r>
                        <a:rPr lang="uk-UA" sz="1200">
                          <a:latin typeface="Times New Roman"/>
                          <a:cs typeface="Times New Roman"/>
                        </a:rPr>
                        <a:t>2013 рік</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c gridSpan="2">
                  <a:txBody>
                    <a:bodyPr/>
                    <a:lstStyle/>
                    <a:p>
                      <a:pPr indent="285750" algn="ctr">
                        <a:lnSpc>
                          <a:spcPct val="115000"/>
                        </a:lnSpc>
                      </a:pPr>
                      <a:r>
                        <a:rPr lang="uk-UA" sz="1200">
                          <a:latin typeface="Times New Roman"/>
                          <a:cs typeface="Times New Roman"/>
                        </a:rPr>
                        <a:t>2014 рік</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r>
              <a:tr h="258281">
                <a:tc vMerge="1">
                  <a:txBody>
                    <a:bodyPr/>
                    <a:lstStyle/>
                    <a:p>
                      <a:endParaRPr lang="uk-UA"/>
                    </a:p>
                  </a:txBody>
                  <a:tcPr/>
                </a:tc>
                <a:tc rowSpan="2">
                  <a:txBody>
                    <a:bodyPr/>
                    <a:lstStyle/>
                    <a:p>
                      <a:pPr algn="ctr">
                        <a:lnSpc>
                          <a:spcPct val="115000"/>
                        </a:lnSpc>
                      </a:pPr>
                      <a:r>
                        <a:rPr lang="uk-UA" sz="1200">
                          <a:latin typeface="Times New Roman"/>
                          <a:cs typeface="Times New Roman"/>
                        </a:rPr>
                        <a:t>сума</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pPr>
                      <a:r>
                        <a:rPr lang="uk-UA" sz="1200">
                          <a:latin typeface="Times New Roman"/>
                          <a:cs typeface="Times New Roman"/>
                        </a:rPr>
                        <a:t>питома вага, %</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pP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uk-UA"/>
                    </a:p>
                  </a:txBody>
                  <a:tcPr/>
                </a:tc>
                <a:tc rowSpan="2">
                  <a:txBody>
                    <a:bodyPr/>
                    <a:lstStyle/>
                    <a:p>
                      <a:pPr algn="ctr">
                        <a:lnSpc>
                          <a:spcPct val="115000"/>
                        </a:lnSpc>
                      </a:pPr>
                      <a:r>
                        <a:rPr lang="uk-UA" sz="1200" dirty="0">
                          <a:latin typeface="Times New Roman"/>
                          <a:cs typeface="Times New Roman"/>
                        </a:rPr>
                        <a:t>сума</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pPr>
                      <a:r>
                        <a:rPr lang="uk-UA" sz="1200" dirty="0">
                          <a:latin typeface="Times New Roman"/>
                          <a:cs typeface="Times New Roman"/>
                        </a:rPr>
                        <a:t>питома вага, %</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9928">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a:lnSpc>
                          <a:spcPct val="115000"/>
                        </a:lnSpc>
                      </a:pPr>
                      <a:r>
                        <a:rPr lang="uk-UA" sz="1200">
                          <a:latin typeface="Times New Roman"/>
                          <a:cs typeface="Times New Roman"/>
                        </a:rPr>
                        <a:t>сума</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питома вага, %</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uk-UA"/>
                    </a:p>
                  </a:txBody>
                  <a:tcPr/>
                </a:tc>
                <a:tc vMerge="1">
                  <a:txBody>
                    <a:bodyPr/>
                    <a:lstStyle/>
                    <a:p>
                      <a:endParaRPr lang="uk-UA"/>
                    </a:p>
                  </a:txBody>
                  <a:tcPr/>
                </a:tc>
              </a:tr>
              <a:tr h="206879">
                <a:tc>
                  <a:txBody>
                    <a:bodyPr/>
                    <a:lstStyle/>
                    <a:p>
                      <a:pPr indent="285750" algn="ctr">
                        <a:lnSpc>
                          <a:spcPct val="115000"/>
                        </a:lnSpc>
                      </a:pPr>
                      <a:r>
                        <a:rPr lang="uk-UA" sz="1200">
                          <a:latin typeface="Times New Roman"/>
                          <a:cs typeface="Times New Roman"/>
                        </a:rPr>
                        <a:t>1</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2</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3</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4</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5</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6</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7</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506">
                <a:tc>
                  <a:txBody>
                    <a:bodyPr/>
                    <a:lstStyle/>
                    <a:p>
                      <a:pPr algn="ctr">
                        <a:lnSpc>
                          <a:spcPct val="115000"/>
                        </a:lnSpc>
                      </a:pPr>
                      <a:r>
                        <a:rPr lang="uk-UA" sz="1200" dirty="0">
                          <a:latin typeface="Times New Roman"/>
                          <a:cs typeface="Times New Roman"/>
                        </a:rPr>
                        <a:t>Податок на додану вартість</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a:latin typeface="Times New Roman"/>
                          <a:cs typeface="Times New Roman"/>
                        </a:rPr>
                        <a:t>(2164.6)</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15,892</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( 2587.2)</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16,389</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(2366,1)</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16,361</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79">
                <a:tc>
                  <a:txBody>
                    <a:bodyPr/>
                    <a:lstStyle/>
                    <a:p>
                      <a:pPr indent="285750" algn="ctr">
                        <a:lnSpc>
                          <a:spcPct val="115000"/>
                        </a:lnSpc>
                      </a:pPr>
                      <a:r>
                        <a:rPr lang="uk-UA" sz="1200">
                          <a:latin typeface="Times New Roman"/>
                          <a:cs typeface="Times New Roman"/>
                        </a:rPr>
                        <a:t>Акцизний збір</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7691">
                <a:tc>
                  <a:txBody>
                    <a:bodyPr/>
                    <a:lstStyle/>
                    <a:p>
                      <a:pPr indent="285750" algn="ctr">
                        <a:lnSpc>
                          <a:spcPct val="115000"/>
                        </a:lnSpc>
                      </a:pPr>
                      <a:r>
                        <a:rPr lang="uk-UA" sz="1200">
                          <a:latin typeface="Times New Roman"/>
                          <a:cs typeface="Times New Roman"/>
                        </a:rPr>
                        <a:t>Інші відрахування з доходу</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dirty="0">
                          <a:latin typeface="Times New Roman"/>
                          <a:cs typeface="Times New Roman"/>
                        </a:rPr>
                        <a:t>-</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588">
                <a:tc>
                  <a:txBody>
                    <a:bodyPr/>
                    <a:lstStyle/>
                    <a:p>
                      <a:pPr indent="285750" algn="ctr">
                        <a:lnSpc>
                          <a:spcPct val="115000"/>
                        </a:lnSpc>
                      </a:pPr>
                      <a:r>
                        <a:rPr lang="uk-UA" sz="1200">
                          <a:latin typeface="Times New Roman"/>
                          <a:cs typeface="Times New Roman"/>
                        </a:rPr>
                        <a:t>Собівартість реалізованої продукції</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(10207.8)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74,95</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(11285.8)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71,49</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(10575,8)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73,127</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588">
                <a:tc>
                  <a:txBody>
                    <a:bodyPr/>
                    <a:lstStyle/>
                    <a:p>
                      <a:pPr algn="ctr">
                        <a:lnSpc>
                          <a:spcPct val="115000"/>
                        </a:lnSpc>
                      </a:pPr>
                      <a:r>
                        <a:rPr lang="uk-UA" sz="1200">
                          <a:latin typeface="Times New Roman"/>
                          <a:cs typeface="Times New Roman"/>
                        </a:rPr>
                        <a:t>Адміністративні витрати</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(193.8)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1,422</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(283.8)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1,798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(127,6)</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0,88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671">
                <a:tc>
                  <a:txBody>
                    <a:bodyPr/>
                    <a:lstStyle/>
                    <a:p>
                      <a:pPr algn="ctr">
                        <a:lnSpc>
                          <a:spcPct val="115000"/>
                        </a:lnSpc>
                      </a:pPr>
                      <a:r>
                        <a:rPr lang="uk-UA" sz="1200">
                          <a:latin typeface="Times New Roman"/>
                          <a:cs typeface="Times New Roman"/>
                        </a:rPr>
                        <a:t>Витрати на збут</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(300.7)</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4,41</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(626.8)</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3,97</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a:latin typeface="Times New Roman"/>
                          <a:cs typeface="Times New Roman"/>
                        </a:rPr>
                        <a:t>(</a:t>
                      </a:r>
                      <a:r>
                        <a:rPr lang="uk-UA" sz="1200" dirty="0" smtClean="0">
                          <a:latin typeface="Times New Roman"/>
                          <a:cs typeface="Times New Roman"/>
                        </a:rPr>
                        <a:t>563,8</a:t>
                      </a:r>
                      <a:r>
                        <a:rPr lang="uk-UA" sz="1200" dirty="0">
                          <a:latin typeface="Times New Roman"/>
                          <a:cs typeface="Times New Roman"/>
                        </a:rPr>
                        <a:t>)</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4,04</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588">
                <a:tc>
                  <a:txBody>
                    <a:bodyPr/>
                    <a:lstStyle/>
                    <a:p>
                      <a:pPr algn="ctr">
                        <a:lnSpc>
                          <a:spcPct val="115000"/>
                        </a:lnSpc>
                      </a:pPr>
                      <a:r>
                        <a:rPr lang="uk-UA" sz="1200">
                          <a:latin typeface="Times New Roman"/>
                          <a:cs typeface="Times New Roman"/>
                        </a:rPr>
                        <a:t>Інші операційні витрати</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(50,3)</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1,99</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(614.2)</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3,891</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a:latin typeface="Times New Roman"/>
                          <a:cs typeface="Times New Roman"/>
                        </a:rPr>
                        <a:t>(326,4)</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2,25</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7671">
                <a:tc>
                  <a:txBody>
                    <a:bodyPr/>
                    <a:lstStyle/>
                    <a:p>
                      <a:pPr algn="ctr">
                        <a:lnSpc>
                          <a:spcPct val="115000"/>
                        </a:lnSpc>
                      </a:pPr>
                      <a:r>
                        <a:rPr lang="uk-UA" sz="1200">
                          <a:latin typeface="Times New Roman"/>
                          <a:cs typeface="Times New Roman"/>
                        </a:rPr>
                        <a:t>Фінансові витрати</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smtClean="0">
                          <a:latin typeface="Times New Roman"/>
                          <a:cs typeface="Times New Roman"/>
                        </a:rPr>
                        <a:t>()</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1,336</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(236.3)</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2,13</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(468,7)</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3,24</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79">
                <a:tc>
                  <a:txBody>
                    <a:bodyPr/>
                    <a:lstStyle/>
                    <a:p>
                      <a:pPr algn="ctr">
                        <a:lnSpc>
                          <a:spcPct val="115000"/>
                        </a:lnSpc>
                      </a:pPr>
                      <a:r>
                        <a:rPr lang="uk-UA" sz="1200">
                          <a:latin typeface="Times New Roman"/>
                          <a:cs typeface="Times New Roman"/>
                        </a:rPr>
                        <a:t>Втрати від участі в капіталі</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588">
                <a:tc>
                  <a:txBody>
                    <a:bodyPr/>
                    <a:lstStyle/>
                    <a:p>
                      <a:pPr algn="ctr">
                        <a:lnSpc>
                          <a:spcPct val="115000"/>
                        </a:lnSpc>
                      </a:pPr>
                      <a:r>
                        <a:rPr lang="uk-UA" sz="1200">
                          <a:latin typeface="Times New Roman"/>
                          <a:cs typeface="Times New Roman"/>
                        </a:rPr>
                        <a:t>Інші втрати</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(35.9)</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0,227</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(0,4)</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0,003</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4588">
                <a:tc>
                  <a:txBody>
                    <a:bodyPr/>
                    <a:lstStyle/>
                    <a:p>
                      <a:pPr algn="ctr">
                        <a:lnSpc>
                          <a:spcPct val="115000"/>
                        </a:lnSpc>
                      </a:pPr>
                      <a:r>
                        <a:rPr lang="uk-UA" sz="1200">
                          <a:latin typeface="Times New Roman"/>
                          <a:cs typeface="Times New Roman"/>
                        </a:rPr>
                        <a:t>Податок на прибуток від звичайної діяльності</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21,3</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a:latin typeface="Times New Roman"/>
                          <a:cs typeface="Times New Roman"/>
                        </a:rPr>
                        <a:t>(12,75)</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0,105</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(13,4)</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0,09</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79">
                <a:tc>
                  <a:txBody>
                    <a:bodyPr/>
                    <a:lstStyle/>
                    <a:p>
                      <a:pPr algn="ctr">
                        <a:lnSpc>
                          <a:spcPct val="115000"/>
                        </a:lnSpc>
                      </a:pPr>
                      <a:r>
                        <a:rPr lang="uk-UA" sz="1200">
                          <a:latin typeface="Times New Roman"/>
                          <a:cs typeface="Times New Roman"/>
                        </a:rPr>
                        <a:t>Надзвичайні відрахування</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200">
                          <a:latin typeface="Times New Roman"/>
                          <a:cs typeface="Times New Roman"/>
                        </a:rPr>
                        <a:t>-</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753">
                <a:tc>
                  <a:txBody>
                    <a:bodyPr/>
                    <a:lstStyle/>
                    <a:p>
                      <a:pPr algn="ctr">
                        <a:lnSpc>
                          <a:spcPct val="115000"/>
                        </a:lnSpc>
                      </a:pPr>
                      <a:r>
                        <a:rPr lang="uk-UA" sz="1200">
                          <a:latin typeface="Times New Roman"/>
                          <a:cs typeface="Times New Roman"/>
                        </a:rPr>
                        <a:t>Усього витрат і відрахувань</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smtClean="0">
                          <a:latin typeface="Times New Roman"/>
                          <a:cs typeface="Times New Roman"/>
                        </a:rPr>
                        <a:t>12938,5</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100</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smtClean="0">
                          <a:latin typeface="Times New Roman"/>
                          <a:cs typeface="Times New Roman"/>
                        </a:rPr>
                        <a:t>15693,6</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a:latin typeface="Times New Roman"/>
                          <a:cs typeface="Times New Roman"/>
                        </a:rPr>
                        <a:t>100</a:t>
                      </a:r>
                      <a:endParaRPr lang="uk-UA" sz="120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smtClean="0">
                          <a:latin typeface="Times New Roman"/>
                          <a:cs typeface="Times New Roman"/>
                        </a:rPr>
                        <a:t>14448,8</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200" dirty="0">
                          <a:latin typeface="Times New Roman"/>
                          <a:cs typeface="Times New Roman"/>
                        </a:rPr>
                        <a:t>100</a:t>
                      </a:r>
                      <a:endParaRPr lang="uk-UA" sz="1200" dirty="0">
                        <a:latin typeface="Calibri"/>
                        <a:cs typeface="Times New Roman"/>
                      </a:endParaRPr>
                    </a:p>
                  </a:txBody>
                  <a:tcPr marL="20020" marR="200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142852"/>
            <a:ext cx="7772400" cy="512757"/>
          </a:xfrm>
        </p:spPr>
        <p:txBody>
          <a:bodyPr>
            <a:normAutofit/>
          </a:bodyPr>
          <a:lstStyle/>
          <a:p>
            <a:r>
              <a:rPr lang="uk-UA" sz="1800" dirty="0" smtClean="0">
                <a:latin typeface="Times New Roman" pitchFamily="18" charset="0"/>
                <a:cs typeface="Times New Roman" pitchFamily="18" charset="0"/>
              </a:rPr>
              <a:t>Аналіз прибутку</a:t>
            </a:r>
            <a:endParaRPr lang="uk-UA" sz="1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5357826"/>
            <a:ext cx="7558118" cy="1285884"/>
          </a:xfrm>
        </p:spPr>
        <p:txBody>
          <a:bodyPr>
            <a:normAutofit fontScale="47500" lnSpcReduction="20000"/>
          </a:bodyPr>
          <a:lstStyle/>
          <a:p>
            <a:pPr algn="just"/>
            <a:r>
              <a:rPr lang="uk-UA" dirty="0" smtClean="0">
                <a:solidFill>
                  <a:schemeClr val="tx1"/>
                </a:solidFill>
                <a:latin typeface="Times New Roman" pitchFamily="18" charset="0"/>
                <a:cs typeface="Times New Roman" pitchFamily="18" charset="0"/>
              </a:rPr>
              <a:t>	</a:t>
            </a:r>
            <a:r>
              <a:rPr lang="uk-UA" sz="2900" dirty="0" smtClean="0">
                <a:solidFill>
                  <a:schemeClr val="tx1"/>
                </a:solidFill>
                <a:latin typeface="Times New Roman" pitchFamily="18" charset="0"/>
                <a:cs typeface="Times New Roman" pitchFamily="18" charset="0"/>
              </a:rPr>
              <a:t>Як </a:t>
            </a:r>
            <a:r>
              <a:rPr lang="uk-UA" sz="2900" dirty="0" smtClean="0">
                <a:solidFill>
                  <a:schemeClr val="tx1"/>
                </a:solidFill>
                <a:latin typeface="Times New Roman" pitchFamily="18" charset="0"/>
                <a:cs typeface="Times New Roman" pitchFamily="18" charset="0"/>
              </a:rPr>
              <a:t>показують наведені вище дані, найбільшу абсолютну суму має прибуток від реалізації продукції (валовий): він зріс у 2013 році порівняно з 2012 роком на 2535,7 тис. грн., а у 2014 році зменшився порівняно з 2013 роком на 1326,9 тис. </a:t>
            </a:r>
            <a:r>
              <a:rPr lang="uk-UA" sz="2500" dirty="0" smtClean="0">
                <a:solidFill>
                  <a:schemeClr val="tx1"/>
                </a:solidFill>
                <a:latin typeface="Times New Roman" pitchFamily="18" charset="0"/>
                <a:cs typeface="Times New Roman" pitchFamily="18" charset="0"/>
              </a:rPr>
              <a:t>грн</a:t>
            </a:r>
            <a:r>
              <a:rPr lang="uk-UA" sz="2900" dirty="0" smtClean="0">
                <a:solidFill>
                  <a:schemeClr val="tx1"/>
                </a:solidFill>
                <a:latin typeface="Times New Roman" pitchFamily="18" charset="0"/>
                <a:cs typeface="Times New Roman" pitchFamily="18" charset="0"/>
              </a:rPr>
              <a:t>. Прибуток від операційної діяльності зріс у 2014 році на 358,9 тис. грн. порівняно з 2012 </a:t>
            </a:r>
            <a:r>
              <a:rPr lang="uk-UA" sz="2900" dirty="0" smtClean="0">
                <a:solidFill>
                  <a:schemeClr val="tx1"/>
                </a:solidFill>
                <a:latin typeface="Times New Roman" pitchFamily="18" charset="0"/>
                <a:cs typeface="Times New Roman" pitchFamily="18" charset="0"/>
              </a:rPr>
              <a:t>роком. У </a:t>
            </a:r>
            <a:r>
              <a:rPr lang="uk-UA" sz="2900" dirty="0" smtClean="0">
                <a:solidFill>
                  <a:schemeClr val="tx1"/>
                </a:solidFill>
                <a:latin typeface="Times New Roman" pitchFamily="18" charset="0"/>
                <a:cs typeface="Times New Roman" pitchFamily="18" charset="0"/>
              </a:rPr>
              <a:t>результаті чистий прибуток у 2014 році становив 40 тис. грн., у 2013 році -29,75 тис. грн., в 2012 році – 49,8 тис. грн.</a:t>
            </a:r>
            <a:endParaRPr lang="uk-UA" dirty="0" smtClean="0">
              <a:solidFill>
                <a:schemeClr val="tx1"/>
              </a:solidFill>
              <a:latin typeface="Times New Roman" pitchFamily="18" charset="0"/>
              <a:cs typeface="Times New Roman" pitchFamily="18" charset="0"/>
            </a:endParaRPr>
          </a:p>
          <a:p>
            <a:endParaRPr lang="uk-UA" dirty="0"/>
          </a:p>
        </p:txBody>
      </p:sp>
      <p:graphicFrame>
        <p:nvGraphicFramePr>
          <p:cNvPr id="4" name="Таблица 3"/>
          <p:cNvGraphicFramePr>
            <a:graphicFrameLocks noGrp="1"/>
          </p:cNvGraphicFramePr>
          <p:nvPr/>
        </p:nvGraphicFramePr>
        <p:xfrm>
          <a:off x="1428728" y="571480"/>
          <a:ext cx="7286677" cy="4714910"/>
        </p:xfrm>
        <a:graphic>
          <a:graphicData uri="http://schemas.openxmlformats.org/drawingml/2006/table">
            <a:tbl>
              <a:tblPr/>
              <a:tblGrid>
                <a:gridCol w="2543272"/>
                <a:gridCol w="1870190"/>
                <a:gridCol w="1651264"/>
                <a:gridCol w="1221951"/>
              </a:tblGrid>
              <a:tr h="335527">
                <a:tc>
                  <a:txBody>
                    <a:bodyPr/>
                    <a:lstStyle/>
                    <a:p>
                      <a:pPr indent="285750" algn="just">
                        <a:lnSpc>
                          <a:spcPct val="115000"/>
                        </a:lnSpc>
                      </a:pPr>
                      <a:r>
                        <a:rPr lang="uk-UA" sz="1400" dirty="0">
                          <a:latin typeface="Times New Roman"/>
                          <a:cs typeface="Times New Roman"/>
                        </a:rPr>
                        <a:t>Показник</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a:latin typeface="Times New Roman"/>
                          <a:cs typeface="Times New Roman"/>
                        </a:rPr>
                        <a:t>2012р.</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a:latin typeface="Times New Roman"/>
                          <a:cs typeface="Times New Roman"/>
                        </a:rPr>
                        <a:t>2013р.</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a:latin typeface="Times New Roman"/>
                          <a:cs typeface="Times New Roman"/>
                        </a:rPr>
                        <a:t>2014 р.</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423">
                <a:tc>
                  <a:txBody>
                    <a:bodyPr/>
                    <a:lstStyle/>
                    <a:p>
                      <a:pPr algn="just">
                        <a:lnSpc>
                          <a:spcPct val="115000"/>
                        </a:lnSpc>
                      </a:pPr>
                      <a:r>
                        <a:rPr lang="uk-UA" sz="1400" dirty="0">
                          <a:latin typeface="Times New Roman"/>
                          <a:cs typeface="Times New Roman"/>
                        </a:rPr>
                        <a:t>Прибуток від реалізації продукції (валовий дохід)</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12987,6</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15523,3</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14196,4</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423">
                <a:tc>
                  <a:txBody>
                    <a:bodyPr/>
                    <a:lstStyle/>
                    <a:p>
                      <a:pPr algn="just">
                        <a:lnSpc>
                          <a:spcPct val="115000"/>
                        </a:lnSpc>
                      </a:pPr>
                      <a:r>
                        <a:rPr lang="uk-UA" sz="1400" dirty="0">
                          <a:latin typeface="Times New Roman"/>
                          <a:cs typeface="Times New Roman"/>
                        </a:rPr>
                        <a:t>Прибуток від операційної діяльності</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71,1</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279,2</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430</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423">
                <a:tc>
                  <a:txBody>
                    <a:bodyPr/>
                    <a:lstStyle/>
                    <a:p>
                      <a:pPr algn="just">
                        <a:lnSpc>
                          <a:spcPct val="115000"/>
                        </a:lnSpc>
                      </a:pPr>
                      <a:r>
                        <a:rPr lang="uk-UA" sz="1400">
                          <a:latin typeface="Times New Roman"/>
                          <a:cs typeface="Times New Roman"/>
                        </a:rPr>
                        <a:t>Прибуток від звичайної діяльності</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dirty="0">
                          <a:latin typeface="Times New Roman"/>
                          <a:cs typeface="Times New Roman"/>
                        </a:rPr>
                        <a:t>-</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423">
                <a:tc>
                  <a:txBody>
                    <a:bodyPr/>
                    <a:lstStyle/>
                    <a:p>
                      <a:pPr algn="just">
                        <a:lnSpc>
                          <a:spcPct val="115000"/>
                        </a:lnSpc>
                      </a:pPr>
                      <a:r>
                        <a:rPr lang="uk-UA" sz="1400">
                          <a:latin typeface="Times New Roman"/>
                          <a:cs typeface="Times New Roman"/>
                        </a:rPr>
                        <a:t>Усього прибутку до оподаткування </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71,1</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42,5</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53,4</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711">
                <a:tc>
                  <a:txBody>
                    <a:bodyPr/>
                    <a:lstStyle/>
                    <a:p>
                      <a:pPr algn="just">
                        <a:lnSpc>
                          <a:spcPct val="115000"/>
                        </a:lnSpc>
                      </a:pPr>
                      <a:r>
                        <a:rPr lang="uk-UA" sz="1400">
                          <a:latin typeface="Times New Roman"/>
                          <a:cs typeface="Times New Roman"/>
                        </a:rPr>
                        <a:t>Податок на прибуток (30 %)</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21,3</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12,75</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13,4</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423">
                <a:tc>
                  <a:txBody>
                    <a:bodyPr/>
                    <a:lstStyle/>
                    <a:p>
                      <a:pPr algn="just">
                        <a:lnSpc>
                          <a:spcPct val="115000"/>
                        </a:lnSpc>
                      </a:pPr>
                      <a:r>
                        <a:rPr lang="uk-UA" sz="1400">
                          <a:latin typeface="Times New Roman"/>
                          <a:cs typeface="Times New Roman"/>
                        </a:rPr>
                        <a:t>Усього прибутку від звичайної діяльності </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a:latin typeface="Times New Roman"/>
                          <a:cs typeface="Times New Roman"/>
                        </a:rPr>
                        <a:t>49,8</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29,75</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40</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423">
                <a:tc>
                  <a:txBody>
                    <a:bodyPr/>
                    <a:lstStyle/>
                    <a:p>
                      <a:pPr algn="just">
                        <a:lnSpc>
                          <a:spcPct val="115000"/>
                        </a:lnSpc>
                      </a:pPr>
                      <a:r>
                        <a:rPr lang="uk-UA" sz="1400">
                          <a:latin typeface="Times New Roman"/>
                          <a:cs typeface="Times New Roman"/>
                        </a:rPr>
                        <a:t>Прибуток від надзвичайних подій</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a:latin typeface="Times New Roman"/>
                          <a:cs typeface="Times New Roman"/>
                        </a:rPr>
                        <a:t>-</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dirty="0">
                          <a:latin typeface="Times New Roman"/>
                          <a:cs typeface="Times New Roman"/>
                        </a:rPr>
                        <a:t>-</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dirty="0">
                          <a:latin typeface="Times New Roman"/>
                          <a:cs typeface="Times New Roman"/>
                        </a:rPr>
                        <a:t>-</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7423">
                <a:tc>
                  <a:txBody>
                    <a:bodyPr/>
                    <a:lstStyle/>
                    <a:p>
                      <a:pPr algn="just">
                        <a:lnSpc>
                          <a:spcPct val="115000"/>
                        </a:lnSpc>
                      </a:pPr>
                      <a:r>
                        <a:rPr lang="uk-UA" sz="1400">
                          <a:latin typeface="Times New Roman"/>
                          <a:cs typeface="Times New Roman"/>
                        </a:rPr>
                        <a:t>Податки на прибуток від надзвичайних подій</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a:latin typeface="Times New Roman"/>
                          <a:cs typeface="Times New Roman"/>
                        </a:rPr>
                        <a:t>-</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a:latin typeface="Times New Roman"/>
                          <a:cs typeface="Times New Roman"/>
                        </a:rPr>
                        <a:t>-</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just">
                        <a:lnSpc>
                          <a:spcPct val="115000"/>
                        </a:lnSpc>
                      </a:pPr>
                      <a:r>
                        <a:rPr lang="uk-UA" sz="1400" dirty="0">
                          <a:latin typeface="Times New Roman"/>
                          <a:cs typeface="Times New Roman"/>
                        </a:rPr>
                        <a:t>-</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711">
                <a:tc>
                  <a:txBody>
                    <a:bodyPr/>
                    <a:lstStyle/>
                    <a:p>
                      <a:pPr algn="just">
                        <a:lnSpc>
                          <a:spcPct val="115000"/>
                        </a:lnSpc>
                      </a:pPr>
                      <a:r>
                        <a:rPr lang="uk-UA" sz="1400">
                          <a:latin typeface="Times New Roman"/>
                          <a:cs typeface="Times New Roman"/>
                        </a:rPr>
                        <a:t>Чистий прибуток </a:t>
                      </a:r>
                      <a:endParaRPr lang="uk-UA" sz="14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49,8</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29,75</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pPr>
                      <a:r>
                        <a:rPr lang="uk-UA" sz="1400" dirty="0">
                          <a:latin typeface="Times New Roman"/>
                          <a:cs typeface="Times New Roman"/>
                        </a:rPr>
                        <a:t>40</a:t>
                      </a:r>
                      <a:endParaRPr lang="uk-UA" sz="14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0"/>
            <a:ext cx="7772400" cy="798509"/>
          </a:xfrm>
        </p:spPr>
        <p:txBody>
          <a:bodyPr>
            <a:normAutofit/>
          </a:bodyPr>
          <a:lstStyle/>
          <a:p>
            <a:r>
              <a:rPr lang="uk-UA" sz="2000" dirty="0" smtClean="0">
                <a:latin typeface="Times New Roman" pitchFamily="18" charset="0"/>
                <a:cs typeface="Times New Roman" pitchFamily="18" charset="0"/>
              </a:rPr>
              <a:t>Фактори росту прибутку на ТОВ «ОЛІМП», дотримання яких приведе до ефективної політики розподілу прибутку</a:t>
            </a:r>
            <a:endParaRPr lang="uk-UA"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428728" y="6791340"/>
            <a:ext cx="6400800" cy="66660"/>
          </a:xfrm>
        </p:spPr>
        <p:txBody>
          <a:bodyPr>
            <a:normAutofit fontScale="25000" lnSpcReduction="20000"/>
          </a:bodyPr>
          <a:lstStyle/>
          <a:p>
            <a:endParaRPr lang="uk-UA" dirty="0"/>
          </a:p>
        </p:txBody>
      </p:sp>
      <p:graphicFrame>
        <p:nvGraphicFramePr>
          <p:cNvPr id="4" name="Таблица 3"/>
          <p:cNvGraphicFramePr>
            <a:graphicFrameLocks noGrp="1"/>
          </p:cNvGraphicFramePr>
          <p:nvPr/>
        </p:nvGraphicFramePr>
        <p:xfrm>
          <a:off x="500034" y="857233"/>
          <a:ext cx="8215370" cy="5786476"/>
        </p:xfrm>
        <a:graphic>
          <a:graphicData uri="http://schemas.openxmlformats.org/drawingml/2006/table">
            <a:tbl>
              <a:tblPr/>
              <a:tblGrid>
                <a:gridCol w="686927"/>
                <a:gridCol w="2622427"/>
                <a:gridCol w="4906016"/>
              </a:tblGrid>
              <a:tr h="852043">
                <a:tc>
                  <a:txBody>
                    <a:bodyPr/>
                    <a:lstStyle/>
                    <a:p>
                      <a:pPr algn="just">
                        <a:lnSpc>
                          <a:spcPct val="115000"/>
                        </a:lnSpc>
                        <a:spcAft>
                          <a:spcPts val="0"/>
                        </a:spcAft>
                      </a:pPr>
                      <a:r>
                        <a:rPr lang="uk-UA" sz="1600" dirty="0">
                          <a:latin typeface="Times New Roman"/>
                          <a:ea typeface="Times New Roman"/>
                          <a:cs typeface="Times New Roman"/>
                        </a:rPr>
                        <a:t>№</a:t>
                      </a:r>
                      <a:endParaRPr lang="uk-UA" sz="1600" dirty="0">
                        <a:latin typeface="Calibri"/>
                        <a:ea typeface="Times New Roman"/>
                        <a:cs typeface="Times New Roman"/>
                      </a:endParaRPr>
                    </a:p>
                    <a:p>
                      <a:pPr algn="just">
                        <a:lnSpc>
                          <a:spcPct val="115000"/>
                        </a:lnSpc>
                        <a:spcAft>
                          <a:spcPts val="0"/>
                        </a:spcAft>
                      </a:pPr>
                      <a:r>
                        <a:rPr lang="uk-UA" sz="1600" dirty="0">
                          <a:latin typeface="Times New Roman"/>
                          <a:ea typeface="Times New Roman"/>
                          <a:cs typeface="Times New Roman"/>
                        </a:rPr>
                        <a:t>п/</a:t>
                      </a:r>
                      <a:r>
                        <a:rPr lang="uk-UA" sz="1600" dirty="0" err="1">
                          <a:latin typeface="Times New Roman"/>
                          <a:ea typeface="Times New Roman"/>
                          <a:cs typeface="Times New Roman"/>
                        </a:rPr>
                        <a:t>п</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Фактор росту прибутку</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Вплив фактора на збільшення прибутку та ефективного його розподілу</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227">
                <a:tc>
                  <a:txBody>
                    <a:bodyPr/>
                    <a:lstStyle/>
                    <a:p>
                      <a:pPr algn="just">
                        <a:lnSpc>
                          <a:spcPct val="115000"/>
                        </a:lnSpc>
                        <a:spcAft>
                          <a:spcPts val="0"/>
                        </a:spcAft>
                      </a:pPr>
                      <a:r>
                        <a:rPr lang="uk-UA" sz="1600">
                          <a:latin typeface="Times New Roman"/>
                          <a:ea typeface="Times New Roman"/>
                          <a:cs typeface="Times New Roman"/>
                        </a:rPr>
                        <a:t>1</a:t>
                      </a:r>
                      <a:endParaRPr lang="uk-UA" sz="1600">
                        <a:latin typeface="Calibri"/>
                        <a:ea typeface="Times New Roman"/>
                        <a:cs typeface="Times New Roman"/>
                      </a:endParaRPr>
                    </a:p>
                  </a:txBody>
                  <a:tcPr marL="67380" marR="67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ct val="115000"/>
                        </a:lnSpc>
                        <a:spcAft>
                          <a:spcPts val="0"/>
                        </a:spcAft>
                      </a:pPr>
                      <a:r>
                        <a:rPr lang="uk-UA" sz="1600" dirty="0">
                          <a:latin typeface="Times New Roman"/>
                          <a:ea typeface="Times New Roman"/>
                          <a:cs typeface="Times New Roman"/>
                        </a:rPr>
                        <a:t>2</a:t>
                      </a:r>
                      <a:endParaRPr lang="uk-UA" sz="1600" dirty="0">
                        <a:latin typeface="Calibri"/>
                        <a:ea typeface="Times New Roman"/>
                        <a:cs typeface="Times New Roman"/>
                      </a:endParaRPr>
                    </a:p>
                  </a:txBody>
                  <a:tcPr marL="67380" marR="67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54000" algn="just">
                        <a:lnSpc>
                          <a:spcPct val="115000"/>
                        </a:lnSpc>
                        <a:spcAft>
                          <a:spcPts val="0"/>
                        </a:spcAft>
                      </a:pPr>
                      <a:r>
                        <a:rPr lang="uk-UA" sz="1600" dirty="0">
                          <a:latin typeface="Times New Roman"/>
                          <a:ea typeface="Times New Roman"/>
                          <a:cs typeface="Times New Roman"/>
                        </a:rPr>
                        <a:t>3</a:t>
                      </a:r>
                      <a:endParaRPr lang="uk-UA" sz="1600" dirty="0">
                        <a:latin typeface="Calibri"/>
                        <a:ea typeface="Times New Roman"/>
                        <a:cs typeface="Times New Roman"/>
                      </a:endParaRPr>
                    </a:p>
                  </a:txBody>
                  <a:tcPr marL="67380" marR="673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7703">
                <a:tc>
                  <a:txBody>
                    <a:bodyPr/>
                    <a:lstStyle/>
                    <a:p>
                      <a:pPr algn="just">
                        <a:lnSpc>
                          <a:spcPct val="115000"/>
                        </a:lnSpc>
                        <a:spcAft>
                          <a:spcPts val="0"/>
                        </a:spcAft>
                      </a:pPr>
                      <a:r>
                        <a:rPr lang="uk-UA" sz="1600">
                          <a:latin typeface="Times New Roman"/>
                          <a:ea typeface="Times New Roman"/>
                          <a:cs typeface="Times New Roman"/>
                        </a:rPr>
                        <a:t>1</a:t>
                      </a:r>
                      <a:endParaRPr lang="uk-UA" sz="160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tabLst>
                          <a:tab pos="679450" algn="l"/>
                        </a:tabLst>
                      </a:pPr>
                      <a:r>
                        <a:rPr lang="uk-UA" sz="1600" dirty="0">
                          <a:latin typeface="Times New Roman"/>
                          <a:ea typeface="Times New Roman"/>
                          <a:cs typeface="Times New Roman"/>
                        </a:rPr>
                        <a:t>зниження собівартості продукції</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Зниження собівартості допомагає збільшити прибуток за рахунок вивільнення капіталу, який можливо використати для виготовлення додаткових одиниць товару</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28278">
                <a:tc>
                  <a:txBody>
                    <a:bodyPr/>
                    <a:lstStyle/>
                    <a:p>
                      <a:pPr algn="just">
                        <a:lnSpc>
                          <a:spcPct val="115000"/>
                        </a:lnSpc>
                        <a:spcAft>
                          <a:spcPts val="0"/>
                        </a:spcAft>
                      </a:pPr>
                      <a:r>
                        <a:rPr lang="uk-UA" sz="1600">
                          <a:latin typeface="Times New Roman"/>
                          <a:ea typeface="Times New Roman"/>
                          <a:cs typeface="Times New Roman"/>
                        </a:rPr>
                        <a:t>2</a:t>
                      </a:r>
                      <a:endParaRPr lang="uk-UA" sz="160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tabLst>
                          <a:tab pos="679450" algn="l"/>
                        </a:tabLst>
                      </a:pPr>
                      <a:r>
                        <a:rPr lang="uk-UA" sz="1600">
                          <a:latin typeface="Times New Roman"/>
                          <a:ea typeface="Times New Roman"/>
                          <a:cs typeface="Times New Roman"/>
                        </a:rPr>
                        <a:t>зміна цін на матеріали, сировину, інші види виробничих затрат</a:t>
                      </a:r>
                      <a:endParaRPr lang="uk-UA" sz="160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Зменшення закупівельних цін на сировину та матеріали дає змогу зберегти кошти в цій сфері та застосувати їх  в іншій</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7262">
                <a:tc>
                  <a:txBody>
                    <a:bodyPr/>
                    <a:lstStyle/>
                    <a:p>
                      <a:pPr algn="just">
                        <a:lnSpc>
                          <a:spcPct val="115000"/>
                        </a:lnSpc>
                        <a:spcAft>
                          <a:spcPts val="0"/>
                        </a:spcAft>
                      </a:pPr>
                      <a:r>
                        <a:rPr lang="uk-UA" sz="1600">
                          <a:latin typeface="Times New Roman"/>
                          <a:ea typeface="Times New Roman"/>
                          <a:cs typeface="Times New Roman"/>
                        </a:rPr>
                        <a:t>3</a:t>
                      </a:r>
                      <a:endParaRPr lang="uk-UA" sz="160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a:ea typeface="Times New Roman"/>
                          <a:cs typeface="Times New Roman"/>
                        </a:rPr>
                        <a:t>збільшення обсягу реалізованої продукції</a:t>
                      </a:r>
                      <a:endParaRPr lang="uk-UA" sz="160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Збільшуючи обсяг реалізованої продукції підприємство тим самим отримує більший прибуток, який можна розподілити на всі необхідні заходи</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7963">
                <a:tc>
                  <a:txBody>
                    <a:bodyPr/>
                    <a:lstStyle/>
                    <a:p>
                      <a:pPr algn="just">
                        <a:lnSpc>
                          <a:spcPct val="115000"/>
                        </a:lnSpc>
                        <a:spcAft>
                          <a:spcPts val="0"/>
                        </a:spcAft>
                      </a:pPr>
                      <a:r>
                        <a:rPr lang="uk-UA" sz="1600">
                          <a:latin typeface="Times New Roman"/>
                          <a:ea typeface="Times New Roman"/>
                          <a:cs typeface="Times New Roman"/>
                        </a:rPr>
                        <a:t>4</a:t>
                      </a:r>
                      <a:endParaRPr lang="uk-UA" sz="160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a:latin typeface="Times New Roman"/>
                          <a:ea typeface="Times New Roman"/>
                          <a:cs typeface="Times New Roman"/>
                        </a:rPr>
                        <a:t>поліпшення якості продукції, підвищення конкурентоспроможності</a:t>
                      </a:r>
                      <a:endParaRPr lang="uk-UA" sz="160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uk-UA" sz="1600" dirty="0">
                          <a:latin typeface="Times New Roman"/>
                          <a:ea typeface="Times New Roman"/>
                          <a:cs typeface="Times New Roman"/>
                        </a:rPr>
                        <a:t>Фактори підвищення якості та конкурентоспроможності продукції забезпечують високий попит споживачів, що в сою чергу приносить високий прибуток підприємству</a:t>
                      </a:r>
                      <a:endParaRPr lang="uk-UA" sz="1600" dirty="0">
                        <a:latin typeface="Calibri"/>
                        <a:ea typeface="Times New Roman"/>
                        <a:cs typeface="Times New Roman"/>
                      </a:endParaRPr>
                    </a:p>
                  </a:txBody>
                  <a:tcPr marL="67380" marR="673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0"/>
            <a:ext cx="7772400" cy="655633"/>
          </a:xfrm>
        </p:spPr>
        <p:txBody>
          <a:bodyPr>
            <a:normAutofit fontScale="90000"/>
          </a:bodyPr>
          <a:lstStyle/>
          <a:p>
            <a:r>
              <a:rPr lang="uk-UA" sz="2000" dirty="0" smtClean="0">
                <a:latin typeface="Times New Roman" pitchFamily="18" charset="0"/>
                <a:cs typeface="Times New Roman" pitchFamily="18" charset="0"/>
              </a:rPr>
              <a:t>Пропозиції щодо удосконалення інформаційних систем та технологій в управлінні організацією</a:t>
            </a:r>
            <a:endParaRPr lang="uk-UA"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928662" y="714356"/>
            <a:ext cx="7572428" cy="5857916"/>
          </a:xfrm>
        </p:spPr>
        <p:txBody>
          <a:bodyPr>
            <a:normAutofit fontScale="55000" lnSpcReduction="20000"/>
          </a:bodyPr>
          <a:lstStyle/>
          <a:p>
            <a:pPr algn="just"/>
            <a:r>
              <a:rPr lang="uk-UA" sz="3300" dirty="0" smtClean="0">
                <a:solidFill>
                  <a:schemeClr val="tx1"/>
                </a:solidFill>
                <a:latin typeface="Times New Roman" pitchFamily="18" charset="0"/>
                <a:cs typeface="Times New Roman" pitchFamily="18" charset="0"/>
              </a:rPr>
              <a:t>	Підприємство </a:t>
            </a:r>
            <a:r>
              <a:rPr lang="uk-UA" sz="3300" dirty="0" smtClean="0">
                <a:solidFill>
                  <a:schemeClr val="tx1"/>
                </a:solidFill>
                <a:latin typeface="Times New Roman" pitchFamily="18" charset="0"/>
                <a:cs typeface="Times New Roman" pitchFamily="18" charset="0"/>
              </a:rPr>
              <a:t>ТОВ «ОЛІМП» не має офіційного сайту. Я вважаю, що варто було б створити сайт ТОВ «ОЛІМП</a:t>
            </a:r>
            <a:r>
              <a:rPr lang="uk-UA" sz="3300" dirty="0" smtClean="0">
                <a:solidFill>
                  <a:schemeClr val="tx1"/>
                </a:solidFill>
                <a:latin typeface="Times New Roman" pitchFamily="18" charset="0"/>
                <a:cs typeface="Times New Roman" pitchFamily="18" charset="0"/>
              </a:rPr>
              <a:t>».</a:t>
            </a:r>
            <a:r>
              <a:rPr lang="uk-UA" sz="3300" dirty="0" smtClean="0">
                <a:solidFill>
                  <a:schemeClr val="tx1"/>
                </a:solidFill>
                <a:latin typeface="Times New Roman" pitchFamily="18" charset="0"/>
                <a:cs typeface="Times New Roman" pitchFamily="18" charset="0"/>
              </a:rPr>
              <a:t> </a:t>
            </a:r>
            <a:r>
              <a:rPr lang="uk-UA" sz="3300" dirty="0" smtClean="0">
                <a:solidFill>
                  <a:schemeClr val="tx1"/>
                </a:solidFill>
                <a:latin typeface="Times New Roman" pitchFamily="18" charset="0"/>
                <a:cs typeface="Times New Roman" pitchFamily="18" charset="0"/>
              </a:rPr>
              <a:t>Електронне </a:t>
            </a:r>
            <a:r>
              <a:rPr lang="uk-UA" sz="3300" dirty="0" smtClean="0">
                <a:solidFill>
                  <a:schemeClr val="tx1"/>
                </a:solidFill>
                <a:latin typeface="Times New Roman" pitchFamily="18" charset="0"/>
                <a:cs typeface="Times New Roman" pitchFamily="18" charset="0"/>
              </a:rPr>
              <a:t>середовище володіє цілим рядом безперечних переваг і можливостей, серед яких: </a:t>
            </a:r>
          </a:p>
          <a:p>
            <a:pPr lvl="0" algn="just"/>
            <a:r>
              <a:rPr lang="uk-UA" sz="3300" dirty="0" smtClean="0">
                <a:solidFill>
                  <a:schemeClr val="tx1"/>
                </a:solidFill>
                <a:latin typeface="Times New Roman" pitchFamily="18" charset="0"/>
                <a:cs typeface="Times New Roman" pitchFamily="18" charset="0"/>
              </a:rPr>
              <a:t>- доступність </a:t>
            </a:r>
            <a:r>
              <a:rPr lang="uk-UA" sz="3300" dirty="0" smtClean="0">
                <a:solidFill>
                  <a:schemeClr val="tx1"/>
                </a:solidFill>
                <a:latin typeface="Times New Roman" pitchFamily="18" charset="0"/>
                <a:cs typeface="Times New Roman" pitchFamily="18" charset="0"/>
              </a:rPr>
              <a:t>інформації протягом  24 годин користувачам всього світу;</a:t>
            </a:r>
          </a:p>
          <a:p>
            <a:pPr lvl="0" algn="just"/>
            <a:r>
              <a:rPr lang="uk-UA" sz="3300" dirty="0" smtClean="0">
                <a:solidFill>
                  <a:schemeClr val="tx1"/>
                </a:solidFill>
                <a:latin typeface="Times New Roman" pitchFamily="18" charset="0"/>
                <a:cs typeface="Times New Roman" pitchFamily="18" charset="0"/>
              </a:rPr>
              <a:t>- оперативне </a:t>
            </a:r>
            <a:r>
              <a:rPr lang="uk-UA" sz="3300" dirty="0" smtClean="0">
                <a:solidFill>
                  <a:schemeClr val="tx1"/>
                </a:solidFill>
                <a:latin typeface="Times New Roman" pitchFamily="18" charset="0"/>
                <a:cs typeface="Times New Roman" pitchFamily="18" charset="0"/>
              </a:rPr>
              <a:t>оновлення інформації, в тому числі її доповнення з урахуванням питань або пропозицій відвідувачів сайту;</a:t>
            </a:r>
          </a:p>
          <a:p>
            <a:pPr lvl="0" algn="just"/>
            <a:r>
              <a:rPr lang="uk-UA" sz="3300" dirty="0" smtClean="0">
                <a:solidFill>
                  <a:schemeClr val="tx1"/>
                </a:solidFill>
                <a:latin typeface="Times New Roman" pitchFamily="18" charset="0"/>
                <a:cs typeface="Times New Roman" pitchFamily="18" charset="0"/>
              </a:rPr>
              <a:t>- надання </a:t>
            </a:r>
            <a:r>
              <a:rPr lang="uk-UA" sz="3300" dirty="0" smtClean="0">
                <a:solidFill>
                  <a:schemeClr val="tx1"/>
                </a:solidFill>
                <a:latin typeface="Times New Roman" pitchFamily="18" charset="0"/>
                <a:cs typeface="Times New Roman" pitchFamily="18" charset="0"/>
              </a:rPr>
              <a:t>необмеженого обсягу інформації, причому крім текстової та графічної, ще звукової та відеоінформації;</a:t>
            </a:r>
          </a:p>
          <a:p>
            <a:pPr lvl="0" algn="just"/>
            <a:r>
              <a:rPr lang="uk-UA" sz="3300" dirty="0" smtClean="0">
                <a:solidFill>
                  <a:schemeClr val="tx1"/>
                </a:solidFill>
                <a:latin typeface="Times New Roman" pitchFamily="18" charset="0"/>
                <a:cs typeface="Times New Roman" pitchFamily="18" charset="0"/>
              </a:rPr>
              <a:t>- формування </a:t>
            </a:r>
            <a:r>
              <a:rPr lang="uk-UA" sz="3300" dirty="0" smtClean="0">
                <a:solidFill>
                  <a:schemeClr val="tx1"/>
                </a:solidFill>
                <a:latin typeface="Times New Roman" pitchFamily="18" charset="0"/>
                <a:cs typeface="Times New Roman" pitchFamily="18" charset="0"/>
              </a:rPr>
              <a:t>привабливого образу підприємства за рахунок сумарного впливу відомостей про його історію, сучасний стан, фінансові можливості, науково-технічний потенціал, участь у реалізації великомасштабних проектах і т. д.;</a:t>
            </a:r>
          </a:p>
          <a:p>
            <a:pPr lvl="0" algn="just"/>
            <a:r>
              <a:rPr lang="uk-UA" sz="3300" dirty="0" smtClean="0">
                <a:solidFill>
                  <a:schemeClr val="tx1"/>
                </a:solidFill>
                <a:latin typeface="Times New Roman" pitchFamily="18" charset="0"/>
                <a:cs typeface="Times New Roman" pitchFamily="18" charset="0"/>
              </a:rPr>
              <a:t> </a:t>
            </a:r>
            <a:r>
              <a:rPr lang="uk-UA" sz="3300" dirty="0" smtClean="0">
                <a:solidFill>
                  <a:schemeClr val="tx1"/>
                </a:solidFill>
                <a:latin typeface="Times New Roman" pitchFamily="18" charset="0"/>
                <a:cs typeface="Times New Roman" pitchFamily="18" charset="0"/>
              </a:rPr>
              <a:t>- персоналізація </a:t>
            </a:r>
            <a:r>
              <a:rPr lang="uk-UA" sz="3300" dirty="0" smtClean="0">
                <a:solidFill>
                  <a:schemeClr val="tx1"/>
                </a:solidFill>
                <a:latin typeface="Times New Roman" pitchFamily="18" charset="0"/>
                <a:cs typeface="Times New Roman" pitchFamily="18" charset="0"/>
              </a:rPr>
              <a:t>інформації, призначеної для різних цільових груп;</a:t>
            </a:r>
          </a:p>
          <a:p>
            <a:pPr lvl="0" algn="just"/>
            <a:r>
              <a:rPr lang="uk-UA" sz="3300" dirty="0" smtClean="0">
                <a:solidFill>
                  <a:schemeClr val="tx1"/>
                </a:solidFill>
                <a:latin typeface="Times New Roman" pitchFamily="18" charset="0"/>
                <a:cs typeface="Times New Roman" pitchFamily="18" charset="0"/>
              </a:rPr>
              <a:t>багатоаспектний і швидкий пошук необхідної інформації у великих масивах інформації;</a:t>
            </a:r>
          </a:p>
          <a:p>
            <a:pPr lvl="0" algn="just"/>
            <a:r>
              <a:rPr lang="uk-UA" sz="3300" dirty="0" smtClean="0">
                <a:solidFill>
                  <a:schemeClr val="tx1"/>
                </a:solidFill>
                <a:latin typeface="Times New Roman" pitchFamily="18" charset="0"/>
                <a:cs typeface="Times New Roman" pitchFamily="18" charset="0"/>
              </a:rPr>
              <a:t>- отримання </a:t>
            </a:r>
            <a:r>
              <a:rPr lang="uk-UA" sz="3300" dirty="0" smtClean="0">
                <a:solidFill>
                  <a:schemeClr val="tx1"/>
                </a:solidFill>
                <a:latin typeface="Times New Roman" pitchFamily="18" charset="0"/>
                <a:cs typeface="Times New Roman" pitchFamily="18" charset="0"/>
              </a:rPr>
              <a:t>відомостей про відвідуваність сайту, тобто його результативності як засобу комунікації;</a:t>
            </a:r>
          </a:p>
          <a:p>
            <a:pPr lvl="0" algn="just"/>
            <a:r>
              <a:rPr lang="uk-UA" sz="3300" dirty="0" smtClean="0">
                <a:solidFill>
                  <a:schemeClr val="tx1"/>
                </a:solidFill>
                <a:latin typeface="Times New Roman" pitchFamily="18" charset="0"/>
                <a:cs typeface="Times New Roman" pitchFamily="18" charset="0"/>
              </a:rPr>
              <a:t>- створення </a:t>
            </a:r>
            <a:r>
              <a:rPr lang="uk-UA" sz="3300" dirty="0" smtClean="0">
                <a:solidFill>
                  <a:schemeClr val="tx1"/>
                </a:solidFill>
                <a:latin typeface="Times New Roman" pitchFamily="18" charset="0"/>
                <a:cs typeface="Times New Roman" pitchFamily="18" charset="0"/>
              </a:rPr>
              <a:t>сайтів, присвячених окремим товарів або послуг, або орієнтованим на різні цільові аудиторії.</a:t>
            </a:r>
          </a:p>
          <a:p>
            <a:pPr algn="just"/>
            <a:r>
              <a:rPr lang="uk-UA" sz="3300" dirty="0" smtClean="0">
                <a:solidFill>
                  <a:schemeClr val="tx1"/>
                </a:solidFill>
                <a:latin typeface="Times New Roman" pitchFamily="18" charset="0"/>
                <a:cs typeface="Times New Roman" pitchFamily="18" charset="0"/>
              </a:rPr>
              <a:t>	Хороший </a:t>
            </a:r>
            <a:r>
              <a:rPr lang="uk-UA" sz="3300" dirty="0" smtClean="0">
                <a:solidFill>
                  <a:schemeClr val="tx1"/>
                </a:solidFill>
                <a:latin typeface="Times New Roman" pitchFamily="18" charset="0"/>
                <a:cs typeface="Times New Roman" pitchFamily="18" charset="0"/>
              </a:rPr>
              <a:t>сайт, вбираючи в себе всю корисну інформацію, є найкращою візитною карткою підприємства , що працює у будь-який час доби.</a:t>
            </a:r>
          </a:p>
          <a:p>
            <a:endParaRPr lang="uk-UA" dirty="0">
              <a:solidFill>
                <a:schemeClr val="tx1"/>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357430"/>
            <a:ext cx="8229600" cy="1143000"/>
          </a:xfrm>
        </p:spPr>
        <p:txBody>
          <a:bodyPr/>
          <a:lstStyle/>
          <a:p>
            <a:r>
              <a:rPr lang="uk-UA" dirty="0" smtClean="0"/>
              <a:t>Дякую за увагу</a:t>
            </a:r>
            <a:endParaRPr lang="uk-U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r>
              <a:rPr lang="uk-UA" sz="2800" dirty="0" smtClean="0">
                <a:latin typeface="Times New Roman" pitchFamily="18" charset="0"/>
                <a:cs typeface="Times New Roman" pitchFamily="18" charset="0"/>
              </a:rPr>
              <a:t>Метою даної дипломної роботи є розробка пропозицій щодо вдосконалення управління чистим прибутком на основі дослідження формування та розподілу чистого прибутку підприємства</a:t>
            </a:r>
            <a:r>
              <a:rPr lang="uk-UA" sz="2800" dirty="0" smtClean="0">
                <a:latin typeface="Times New Roman" pitchFamily="18" charset="0"/>
                <a:cs typeface="Times New Roman" pitchFamily="18" charset="0"/>
              </a:rPr>
              <a:t>.</a:t>
            </a:r>
            <a:br>
              <a:rPr lang="uk-UA" sz="2800" dirty="0" smtClean="0">
                <a:latin typeface="Times New Roman" pitchFamily="18" charset="0"/>
                <a:cs typeface="Times New Roman" pitchFamily="18" charset="0"/>
              </a:rPr>
            </a:br>
            <a:r>
              <a:rPr lang="uk-UA" sz="2800" dirty="0" smtClean="0">
                <a:latin typeface="Times New Roman" pitchFamily="18" charset="0"/>
                <a:cs typeface="Times New Roman" pitchFamily="18" charset="0"/>
              </a:rPr>
              <a:t/>
            </a:r>
            <a:br>
              <a:rPr lang="uk-UA" sz="2800" dirty="0" smtClean="0">
                <a:latin typeface="Times New Roman" pitchFamily="18" charset="0"/>
                <a:cs typeface="Times New Roman" pitchFamily="18" charset="0"/>
              </a:rPr>
            </a:br>
            <a:r>
              <a:rPr lang="uk-UA" sz="2800" dirty="0" smtClean="0">
                <a:latin typeface="Times New Roman" pitchFamily="18" charset="0"/>
                <a:cs typeface="Times New Roman" pitchFamily="18" charset="0"/>
              </a:rPr>
              <a:t>Об’єктом дослідження є процес організації управління чистим прибутком на підприємстві</a:t>
            </a:r>
            <a:r>
              <a:rPr lang="uk-UA" sz="2800" dirty="0" smtClean="0">
                <a:latin typeface="Times New Roman" pitchFamily="18" charset="0"/>
                <a:cs typeface="Times New Roman" pitchFamily="18" charset="0"/>
              </a:rPr>
              <a:t>.</a:t>
            </a:r>
            <a:br>
              <a:rPr lang="uk-UA" sz="2800" dirty="0" smtClean="0">
                <a:latin typeface="Times New Roman" pitchFamily="18" charset="0"/>
                <a:cs typeface="Times New Roman" pitchFamily="18" charset="0"/>
              </a:rPr>
            </a:br>
            <a:r>
              <a:rPr lang="uk-UA" sz="2800" dirty="0" smtClean="0">
                <a:latin typeface="Times New Roman" pitchFamily="18" charset="0"/>
                <a:cs typeface="Times New Roman" pitchFamily="18" charset="0"/>
              </a:rPr>
              <a:t/>
            </a:r>
            <a:br>
              <a:rPr lang="uk-UA" sz="2800" dirty="0" smtClean="0">
                <a:latin typeface="Times New Roman" pitchFamily="18" charset="0"/>
                <a:cs typeface="Times New Roman" pitchFamily="18" charset="0"/>
              </a:rPr>
            </a:br>
            <a:r>
              <a:rPr lang="uk-UA" sz="2800" dirty="0" smtClean="0">
                <a:latin typeface="Times New Roman" pitchFamily="18" charset="0"/>
                <a:cs typeface="Times New Roman" pitchFamily="18" charset="0"/>
              </a:rPr>
              <a:t>Предметом </a:t>
            </a:r>
            <a:r>
              <a:rPr lang="uk-UA" sz="2800" dirty="0" smtClean="0">
                <a:latin typeface="Times New Roman" pitchFamily="18" charset="0"/>
                <a:cs typeface="Times New Roman" pitchFamily="18" charset="0"/>
              </a:rPr>
              <a:t>дослідження </a:t>
            </a:r>
            <a:r>
              <a:rPr lang="uk-UA" sz="2800" dirty="0" smtClean="0">
                <a:latin typeface="Times New Roman" pitchFamily="18" charset="0"/>
                <a:cs typeface="Times New Roman" pitchFamily="18" charset="0"/>
              </a:rPr>
              <a:t>є </a:t>
            </a:r>
            <a:r>
              <a:rPr lang="uk-UA" sz="2800" dirty="0" smtClean="0">
                <a:latin typeface="Times New Roman" pitchFamily="18" charset="0"/>
                <a:cs typeface="Times New Roman" pitchFamily="18" charset="0"/>
              </a:rPr>
              <a:t>методи і механізми управління використанням чистого прибутку підприємства .</a:t>
            </a:r>
            <a:br>
              <a:rPr lang="uk-UA" sz="2800" dirty="0" smtClean="0">
                <a:latin typeface="Times New Roman" pitchFamily="18" charset="0"/>
                <a:cs typeface="Times New Roman" pitchFamily="18" charset="0"/>
              </a:rPr>
            </a:br>
            <a:endParaRPr lang="uk-UA" sz="28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39850"/>
          </a:xfrm>
        </p:spPr>
        <p:txBody>
          <a:bodyPr>
            <a:normAutofit fontScale="90000"/>
          </a:bodyPr>
          <a:lstStyle/>
          <a:p>
            <a:pPr algn="just"/>
            <a:r>
              <a:rPr lang="uk-UA" dirty="0" smtClean="0"/>
              <a:t/>
            </a:r>
            <a:br>
              <a:rPr lang="uk-UA" dirty="0" smtClean="0"/>
            </a:br>
            <a:r>
              <a:rPr lang="uk-UA" dirty="0" smtClean="0"/>
              <a:t/>
            </a:r>
            <a:br>
              <a:rPr lang="uk-UA" dirty="0" smtClean="0"/>
            </a:br>
            <a:r>
              <a:rPr lang="uk-UA" dirty="0" smtClean="0"/>
              <a:t/>
            </a:r>
            <a:br>
              <a:rPr lang="uk-UA" dirty="0" smtClean="0"/>
            </a:br>
            <a:r>
              <a:rPr lang="uk-UA" sz="3600" dirty="0" smtClean="0">
                <a:latin typeface="Times New Roman" pitchFamily="18" charset="0"/>
                <a:cs typeface="Times New Roman" pitchFamily="18" charset="0"/>
              </a:rPr>
              <a:t/>
            </a:r>
            <a:br>
              <a:rPr lang="uk-UA" sz="3600" dirty="0" smtClean="0">
                <a:latin typeface="Times New Roman" pitchFamily="18" charset="0"/>
                <a:cs typeface="Times New Roman" pitchFamily="18" charset="0"/>
              </a:rPr>
            </a:br>
            <a:r>
              <a:rPr lang="uk-UA" sz="3600" dirty="0" smtClean="0">
                <a:latin typeface="Times New Roman" pitchFamily="18" charset="0"/>
                <a:cs typeface="Times New Roman" pitchFamily="18" charset="0"/>
              </a:rPr>
              <a:t/>
            </a:r>
            <a:br>
              <a:rPr lang="uk-UA" sz="3600" dirty="0" smtClean="0">
                <a:latin typeface="Times New Roman" pitchFamily="18" charset="0"/>
                <a:cs typeface="Times New Roman" pitchFamily="18" charset="0"/>
              </a:rPr>
            </a:br>
            <a:r>
              <a:rPr lang="uk-UA" sz="3100" dirty="0" smtClean="0">
                <a:latin typeface="Times New Roman" pitchFamily="18" charset="0"/>
                <a:cs typeface="Times New Roman" pitchFamily="18" charset="0"/>
              </a:rPr>
              <a:t> </a:t>
            </a:r>
            <a:r>
              <a:rPr lang="uk-UA" sz="3100" dirty="0" smtClean="0">
                <a:latin typeface="Times New Roman" pitchFamily="18" charset="0"/>
                <a:cs typeface="Times New Roman" pitchFamily="18" charset="0"/>
              </a:rPr>
              <a:t>	Для </a:t>
            </a:r>
            <a:r>
              <a:rPr lang="uk-UA" sz="3100" dirty="0" smtClean="0">
                <a:latin typeface="Times New Roman" pitchFamily="18" charset="0"/>
                <a:cs typeface="Times New Roman" pitchFamily="18" charset="0"/>
              </a:rPr>
              <a:t>дослідження </a:t>
            </a:r>
            <a:r>
              <a:rPr lang="uk-UA" sz="3100" dirty="0" smtClean="0">
                <a:latin typeface="Times New Roman" pitchFamily="18" charset="0"/>
                <a:cs typeface="Times New Roman" pitchFamily="18" charset="0"/>
              </a:rPr>
              <a:t>управління прибутком було </a:t>
            </a:r>
            <a:r>
              <a:rPr lang="uk-UA" sz="3100" dirty="0" smtClean="0">
                <a:latin typeface="Times New Roman" pitchFamily="18" charset="0"/>
                <a:cs typeface="Times New Roman" pitchFamily="18" charset="0"/>
              </a:rPr>
              <a:t>обрано ТОВ «</a:t>
            </a:r>
            <a:r>
              <a:rPr lang="uk-UA" sz="3100" dirty="0" smtClean="0">
                <a:latin typeface="Times New Roman" pitchFamily="18" charset="0"/>
                <a:cs typeface="Times New Roman" pitchFamily="18" charset="0"/>
              </a:rPr>
              <a:t>Олімп». </a:t>
            </a:r>
            <a:r>
              <a:rPr lang="uk-UA" sz="3100" dirty="0" smtClean="0">
                <a:latin typeface="Times New Roman" pitchFamily="18" charset="0"/>
                <a:cs typeface="Times New Roman" pitchFamily="18" charset="0"/>
              </a:rPr>
              <a:t>ТОВ «</a:t>
            </a:r>
            <a:r>
              <a:rPr lang="uk-UA" sz="3100" dirty="0" smtClean="0">
                <a:latin typeface="Times New Roman" pitchFamily="18" charset="0"/>
                <a:cs typeface="Times New Roman" pitchFamily="18" charset="0"/>
              </a:rPr>
              <a:t>Олімп» </a:t>
            </a:r>
            <a:r>
              <a:rPr lang="uk-UA" sz="3100" dirty="0" smtClean="0">
                <a:latin typeface="Times New Roman" pitchFamily="18" charset="0"/>
                <a:cs typeface="Times New Roman" pitchFamily="18" charset="0"/>
              </a:rPr>
              <a:t>функціонує </a:t>
            </a:r>
            <a:r>
              <a:rPr lang="uk-UA" sz="3100" dirty="0" smtClean="0">
                <a:latin typeface="Times New Roman" pitchFamily="18" charset="0"/>
                <a:cs typeface="Times New Roman" pitchFamily="18" charset="0"/>
              </a:rPr>
              <a:t>з 1997 року. Воно знаходиться у м. Хмільник. Підприємство </a:t>
            </a:r>
            <a:r>
              <a:rPr lang="uk-UA" sz="3100" dirty="0" smtClean="0">
                <a:latin typeface="Times New Roman" pitchFamily="18" charset="0"/>
                <a:cs typeface="Times New Roman" pitchFamily="18" charset="0"/>
              </a:rPr>
              <a:t>велике і випускає харчову продукцію різних видів і в широкому асортименті</a:t>
            </a:r>
            <a:r>
              <a:rPr lang="uk-UA" sz="3100" dirty="0" smtClean="0">
                <a:latin typeface="Times New Roman" pitchFamily="18" charset="0"/>
                <a:cs typeface="Times New Roman" pitchFamily="18" charset="0"/>
              </a:rPr>
              <a:t>. </a:t>
            </a:r>
            <a:endParaRPr lang="uk-UA" sz="3100" dirty="0">
              <a:latin typeface="Times New Roman" pitchFamily="18" charset="0"/>
              <a:cs typeface="Times New Roman" pitchFamily="18" charset="0"/>
            </a:endParaRPr>
          </a:p>
        </p:txBody>
      </p:sp>
      <p:sp>
        <p:nvSpPr>
          <p:cNvPr id="3" name="Прямоугольник 2"/>
          <p:cNvSpPr/>
          <p:nvPr/>
        </p:nvSpPr>
        <p:spPr>
          <a:xfrm>
            <a:off x="0" y="3857628"/>
            <a:ext cx="9144000" cy="1384995"/>
          </a:xfrm>
          <a:prstGeom prst="rect">
            <a:avLst/>
          </a:prstGeom>
        </p:spPr>
        <p:txBody>
          <a:bodyPr wrap="square">
            <a:spAutoFit/>
          </a:bodyPr>
          <a:lstStyle/>
          <a:p>
            <a:pPr algn="just"/>
            <a:r>
              <a:rPr lang="uk-UA" sz="2800" dirty="0" smtClean="0">
                <a:latin typeface="Times New Roman" pitchFamily="18" charset="0"/>
                <a:cs typeface="Times New Roman" pitchFamily="18" charset="0"/>
              </a:rPr>
              <a:t>	Продукція власного виробництва: хлібобулочні</a:t>
            </a:r>
            <a:r>
              <a:rPr lang="uk-UA" sz="2800" dirty="0" smtClean="0">
                <a:latin typeface="Times New Roman" pitchFamily="18" charset="0"/>
                <a:cs typeface="Times New Roman" pitchFamily="18" charset="0"/>
              </a:rPr>
              <a:t>, кондитерські, м’ясо ковбасні, рибні вироби, субпродукти при виробництві ковбас.</a:t>
            </a:r>
            <a:endParaRPr lang="uk-UA"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858000"/>
          </a:xfrm>
        </p:spPr>
        <p:txBody>
          <a:bodyPr>
            <a:normAutofit/>
          </a:bodyPr>
          <a:lstStyle/>
          <a:p>
            <a:pPr algn="just"/>
            <a:r>
              <a:rPr lang="uk-UA" sz="3200" dirty="0" smtClean="0">
                <a:latin typeface="Times New Roman" pitchFamily="18" charset="0"/>
                <a:cs typeface="Times New Roman" pitchFamily="18" charset="0"/>
              </a:rPr>
              <a:t>	</a:t>
            </a:r>
            <a:r>
              <a:rPr lang="uk-UA" sz="3600" dirty="0" smtClean="0">
                <a:latin typeface="Times New Roman" pitchFamily="18" charset="0"/>
                <a:cs typeface="Times New Roman" pitchFamily="18" charset="0"/>
              </a:rPr>
              <a:t>Прибуток - це втілений у грошовій формі чистий дохід підприємця на вкладений капітал, що характеризує його винагороду за ризик здійснення підприємницької діяльності та є різницею між сукупним доходом і сукупними витратами у процесі здійснення підприємницької діяльності.</a:t>
            </a:r>
            <a:endParaRPr lang="uk-UA" sz="36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800" dirty="0" smtClean="0"/>
              <a:t>Схема використання прибутку підприємства</a:t>
            </a:r>
            <a:endParaRPr lang="uk-UA" sz="2800" dirty="0"/>
          </a:p>
        </p:txBody>
      </p:sp>
      <p:pic>
        <p:nvPicPr>
          <p:cNvPr id="15363" name="Picture 3"/>
          <p:cNvPicPr>
            <a:picLocks noChangeAspect="1" noChangeArrowheads="1"/>
          </p:cNvPicPr>
          <p:nvPr/>
        </p:nvPicPr>
        <p:blipFill>
          <a:blip r:embed="rId2"/>
          <a:srcRect/>
          <a:stretch>
            <a:fillRect/>
          </a:stretch>
        </p:blipFill>
        <p:spPr bwMode="auto">
          <a:xfrm>
            <a:off x="1071538" y="1214446"/>
            <a:ext cx="7000924" cy="571501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a:bodyPr>
          <a:lstStyle/>
          <a:p>
            <a:r>
              <a:rPr lang="uk-UA" sz="1800" dirty="0" smtClean="0">
                <a:latin typeface="Times New Roman" pitchFamily="18" charset="0"/>
                <a:cs typeface="Times New Roman" pitchFamily="18" charset="0"/>
              </a:rPr>
              <a:t>                     SWOT-аналіз</a:t>
            </a:r>
            <a:endParaRPr lang="uk-UA" sz="1800" dirty="0">
              <a:latin typeface="Times New Roman" pitchFamily="18" charset="0"/>
              <a:cs typeface="Times New Roman" pitchFamily="18" charset="0"/>
            </a:endParaRPr>
          </a:p>
        </p:txBody>
      </p:sp>
      <p:pic>
        <p:nvPicPr>
          <p:cNvPr id="16386" name="Picture 2"/>
          <p:cNvPicPr>
            <a:picLocks noChangeAspect="1" noChangeArrowheads="1"/>
          </p:cNvPicPr>
          <p:nvPr/>
        </p:nvPicPr>
        <p:blipFill>
          <a:blip r:embed="rId2"/>
          <a:srcRect/>
          <a:stretch>
            <a:fillRect/>
          </a:stretch>
        </p:blipFill>
        <p:spPr bwMode="auto">
          <a:xfrm>
            <a:off x="1000100" y="714356"/>
            <a:ext cx="7572427" cy="6162048"/>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9718"/>
          </a:xfrm>
        </p:spPr>
        <p:txBody>
          <a:bodyPr>
            <a:normAutofit/>
          </a:bodyPr>
          <a:lstStyle/>
          <a:p>
            <a:r>
              <a:rPr lang="uk-UA" sz="2000" dirty="0" smtClean="0">
                <a:latin typeface="Times New Roman" pitchFamily="18" charset="0"/>
                <a:cs typeface="Times New Roman" pitchFamily="18" charset="0"/>
              </a:rPr>
              <a:t>Аналіз майнового стану підприємства</a:t>
            </a:r>
            <a:endParaRPr lang="uk-UA" sz="2000"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1142976" y="714356"/>
          <a:ext cx="7358114" cy="4239523"/>
        </p:xfrm>
        <a:graphic>
          <a:graphicData uri="http://schemas.openxmlformats.org/drawingml/2006/table">
            <a:tbl>
              <a:tblPr/>
              <a:tblGrid>
                <a:gridCol w="1357321"/>
                <a:gridCol w="772120"/>
                <a:gridCol w="871445"/>
                <a:gridCol w="1451954"/>
                <a:gridCol w="1452637"/>
                <a:gridCol w="1452637"/>
              </a:tblGrid>
              <a:tr h="305596">
                <a:tc rowSpan="3">
                  <a:txBody>
                    <a:bodyPr/>
                    <a:lstStyle/>
                    <a:p>
                      <a:pPr algn="ctr">
                        <a:lnSpc>
                          <a:spcPct val="115000"/>
                        </a:lnSpc>
                        <a:tabLst>
                          <a:tab pos="1990725" algn="l"/>
                        </a:tabLst>
                      </a:pPr>
                      <a:r>
                        <a:rPr lang="uk-UA" sz="1600" dirty="0">
                          <a:latin typeface="Times New Roman" pitchFamily="18" charset="0"/>
                          <a:cs typeface="Times New Roman" pitchFamily="18" charset="0"/>
                        </a:rPr>
                        <a:t>Показник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tabLst>
                          <a:tab pos="1990725" algn="l"/>
                        </a:tabLst>
                      </a:pPr>
                      <a:r>
                        <a:rPr lang="uk-UA" sz="1400" dirty="0">
                          <a:latin typeface="Times New Roman"/>
                          <a:cs typeface="Times New Roman"/>
                        </a:rPr>
                        <a:t>Значення</a:t>
                      </a:r>
                      <a:endParaRPr lang="uk-UA" sz="11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gridSpan="2">
                  <a:txBody>
                    <a:bodyPr/>
                    <a:lstStyle/>
                    <a:p>
                      <a:pPr algn="ctr">
                        <a:lnSpc>
                          <a:spcPct val="115000"/>
                        </a:lnSpc>
                        <a:tabLst>
                          <a:tab pos="1990725" algn="l"/>
                        </a:tabLst>
                      </a:pPr>
                      <a:r>
                        <a:rPr lang="uk-UA" sz="1400">
                          <a:latin typeface="Times New Roman"/>
                          <a:cs typeface="Times New Roman"/>
                        </a:rPr>
                        <a:t>Відхилення значень </a:t>
                      </a:r>
                      <a:endParaRPr lang="uk-UA" sz="11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r>
              <a:tr h="611192">
                <a:tc vMerge="1">
                  <a:txBody>
                    <a:bodyPr/>
                    <a:lstStyle/>
                    <a:p>
                      <a:endParaRPr lang="uk-UA"/>
                    </a:p>
                  </a:txBody>
                  <a:tcPr/>
                </a:tc>
                <a:tc rowSpan="2">
                  <a:txBody>
                    <a:bodyPr/>
                    <a:lstStyle/>
                    <a:p>
                      <a:pPr algn="ctr">
                        <a:lnSpc>
                          <a:spcPct val="115000"/>
                        </a:lnSpc>
                        <a:tabLst>
                          <a:tab pos="1990725" algn="l"/>
                        </a:tabLst>
                      </a:pPr>
                      <a:r>
                        <a:rPr lang="uk-UA" sz="1600" dirty="0">
                          <a:latin typeface="Times New Roman" pitchFamily="18" charset="0"/>
                          <a:cs typeface="Times New Roman" pitchFamily="18" charset="0"/>
                        </a:rPr>
                        <a:t>2012 рік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tabLst>
                          <a:tab pos="1990725" algn="l"/>
                        </a:tabLst>
                      </a:pPr>
                      <a:r>
                        <a:rPr lang="uk-UA" sz="1600" dirty="0">
                          <a:latin typeface="Times New Roman" pitchFamily="18" charset="0"/>
                          <a:cs typeface="Times New Roman" pitchFamily="18" charset="0"/>
                        </a:rPr>
                        <a:t>2013 рік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tabLst>
                          <a:tab pos="1990725" algn="l"/>
                        </a:tabLst>
                      </a:pPr>
                      <a:r>
                        <a:rPr lang="uk-UA" sz="1600" dirty="0">
                          <a:latin typeface="Times New Roman" pitchFamily="18" charset="0"/>
                          <a:cs typeface="Times New Roman" pitchFamily="18" charset="0"/>
                        </a:rPr>
                        <a:t>2014</a:t>
                      </a:r>
                    </a:p>
                    <a:p>
                      <a:pPr algn="ctr">
                        <a:lnSpc>
                          <a:spcPct val="115000"/>
                        </a:lnSpc>
                        <a:tabLst>
                          <a:tab pos="1990725" algn="l"/>
                        </a:tabLst>
                      </a:pPr>
                      <a:r>
                        <a:rPr lang="uk-UA" sz="1600" dirty="0">
                          <a:latin typeface="Times New Roman" pitchFamily="18" charset="0"/>
                          <a:cs typeface="Times New Roman" pitchFamily="18" charset="0"/>
                        </a:rPr>
                        <a:t>рік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tabLst>
                          <a:tab pos="1990725" algn="l"/>
                        </a:tabLst>
                      </a:pPr>
                      <a:r>
                        <a:rPr lang="uk-UA" sz="1600">
                          <a:latin typeface="Times New Roman" pitchFamily="18" charset="0"/>
                          <a:cs typeface="Times New Roman" pitchFamily="18" charset="0"/>
                        </a:rPr>
                        <a:t>2013 р. від 2012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tabLst>
                          <a:tab pos="1990725" algn="l"/>
                        </a:tabLst>
                      </a:pPr>
                      <a:r>
                        <a:rPr lang="uk-UA" sz="1600">
                          <a:latin typeface="Times New Roman" pitchFamily="18" charset="0"/>
                          <a:cs typeface="Times New Roman" pitchFamily="18" charset="0"/>
                        </a:rPr>
                        <a:t>2014 р. від 2013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596">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a:lnSpc>
                          <a:spcPct val="115000"/>
                        </a:lnSpc>
                        <a:tabLst>
                          <a:tab pos="1990725" algn="l"/>
                        </a:tabLst>
                      </a:pPr>
                      <a:r>
                        <a:rPr lang="uk-UA" sz="1600">
                          <a:latin typeface="Times New Roman" pitchFamily="18" charset="0"/>
                          <a:cs typeface="Times New Roman" pitchFamily="18" charset="0"/>
                        </a:rPr>
                        <a:t>Абсол. знач.</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tabLst>
                          <a:tab pos="1990725" algn="l"/>
                        </a:tabLst>
                      </a:pPr>
                      <a:r>
                        <a:rPr lang="uk-UA" sz="1600">
                          <a:latin typeface="Times New Roman" pitchFamily="18" charset="0"/>
                          <a:cs typeface="Times New Roman" pitchFamily="18" charset="0"/>
                        </a:rPr>
                        <a:t>Абсол. знач</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0222">
                <a:tc>
                  <a:txBody>
                    <a:bodyPr/>
                    <a:lstStyle/>
                    <a:p>
                      <a:pPr algn="ctr">
                        <a:lnSpc>
                          <a:spcPct val="115000"/>
                        </a:lnSpc>
                      </a:pPr>
                      <a:r>
                        <a:rPr lang="uk-UA" sz="1600" dirty="0">
                          <a:latin typeface="Times New Roman" pitchFamily="18" charset="0"/>
                          <a:cs typeface="Times New Roman" pitchFamily="18" charset="0"/>
                        </a:rPr>
                        <a:t>Коефіцієнт зносу основних засобів</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0,02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a:latin typeface="Times New Roman" pitchFamily="18" charset="0"/>
                          <a:cs typeface="Times New Roman" pitchFamily="18" charset="0"/>
                        </a:rPr>
                        <a:t>0,08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333">
                <a:tc>
                  <a:txBody>
                    <a:bodyPr/>
                    <a:lstStyle/>
                    <a:p>
                      <a:pPr algn="ctr">
                        <a:lnSpc>
                          <a:spcPct val="115000"/>
                        </a:lnSpc>
                      </a:pPr>
                      <a:r>
                        <a:rPr lang="uk-UA" sz="1600">
                          <a:latin typeface="Times New Roman" pitchFamily="18" charset="0"/>
                          <a:cs typeface="Times New Roman" pitchFamily="18" charset="0"/>
                        </a:rPr>
                        <a:t>Коефіцієнт оновлення основних засобів</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a:latin typeface="Times New Roman" pitchFamily="18" charset="0"/>
                          <a:cs typeface="Times New Roman" pitchFamily="18" charset="0"/>
                        </a:rPr>
                        <a:t>0,66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0,06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-0,27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333">
                <a:tc>
                  <a:txBody>
                    <a:bodyPr/>
                    <a:lstStyle/>
                    <a:p>
                      <a:pPr algn="ctr">
                        <a:lnSpc>
                          <a:spcPct val="115000"/>
                        </a:lnSpc>
                      </a:pPr>
                      <a:r>
                        <a:rPr lang="uk-UA" sz="1600">
                          <a:latin typeface="Times New Roman" pitchFamily="18" charset="0"/>
                          <a:cs typeface="Times New Roman" pitchFamily="18" charset="0"/>
                        </a:rPr>
                        <a:t>Коефіцієнт мобільності активів</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a:latin typeface="Times New Roman" pitchFamily="18" charset="0"/>
                          <a:cs typeface="Times New Roman" pitchFamily="18" charset="0"/>
                        </a:rPr>
                        <a:t>0,6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a:latin typeface="Times New Roman" pitchFamily="18" charset="0"/>
                          <a:cs typeface="Times New Roman" pitchFamily="18" charset="0"/>
                        </a:rPr>
                        <a:t>0,6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a:latin typeface="Times New Roman" pitchFamily="18" charset="0"/>
                          <a:cs typeface="Times New Roman" pitchFamily="18" charset="0"/>
                        </a:rPr>
                        <a:t>0,77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600" dirty="0">
                          <a:latin typeface="Times New Roman" pitchFamily="18" charset="0"/>
                          <a:cs typeface="Times New Roman" pitchFamily="18" charset="0"/>
                        </a:rPr>
                        <a:t>0,17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214290"/>
            <a:ext cx="7772400" cy="584195"/>
          </a:xfrm>
        </p:spPr>
        <p:txBody>
          <a:bodyPr>
            <a:normAutofit fontScale="90000"/>
          </a:bodyPr>
          <a:lstStyle/>
          <a:p>
            <a:r>
              <a:rPr lang="uk-UA" sz="2000" dirty="0" smtClean="0"/>
              <a:t>Аналіз ліквідності підприємства</a:t>
            </a:r>
            <a:br>
              <a:rPr lang="uk-UA" sz="2000" dirty="0" smtClean="0"/>
            </a:br>
            <a:endParaRPr lang="uk-UA" sz="2000" dirty="0"/>
          </a:p>
        </p:txBody>
      </p:sp>
      <p:sp>
        <p:nvSpPr>
          <p:cNvPr id="3" name="Подзаголовок 2"/>
          <p:cNvSpPr>
            <a:spLocks noGrp="1"/>
          </p:cNvSpPr>
          <p:nvPr>
            <p:ph type="subTitle" idx="1"/>
          </p:nvPr>
        </p:nvSpPr>
        <p:spPr>
          <a:xfrm>
            <a:off x="1371600" y="3886200"/>
            <a:ext cx="7272366" cy="2757510"/>
          </a:xfrm>
        </p:spPr>
        <p:txBody>
          <a:bodyPr>
            <a:noAutofit/>
          </a:bodyPr>
          <a:lstStyle/>
          <a:p>
            <a:pPr algn="just"/>
            <a:r>
              <a:rPr lang="uk-UA" sz="1600" dirty="0" smtClean="0">
                <a:solidFill>
                  <a:schemeClr val="tx1"/>
                </a:solidFill>
                <a:latin typeface="Times New Roman" pitchFamily="18" charset="0"/>
                <a:cs typeface="Times New Roman" pitchFamily="18" charset="0"/>
              </a:rPr>
              <a:t>	В </a:t>
            </a:r>
            <a:r>
              <a:rPr lang="uk-UA" sz="1600" dirty="0" smtClean="0">
                <a:solidFill>
                  <a:schemeClr val="tx1"/>
                </a:solidFill>
                <a:latin typeface="Times New Roman" pitchFamily="18" charset="0"/>
                <a:cs typeface="Times New Roman" pitchFamily="18" charset="0"/>
              </a:rPr>
              <a:t>2012 році на кожну гривню поточних зобов'язань припадає 0,84 грн. оборотних </a:t>
            </a:r>
            <a:r>
              <a:rPr lang="uk-UA" sz="1600" dirty="0" smtClean="0">
                <a:solidFill>
                  <a:schemeClr val="tx1"/>
                </a:solidFill>
                <a:latin typeface="Times New Roman" pitchFamily="18" charset="0"/>
                <a:cs typeface="Times New Roman" pitchFamily="18" charset="0"/>
              </a:rPr>
              <a:t>активів в 2013 </a:t>
            </a:r>
            <a:r>
              <a:rPr lang="uk-UA" sz="1600" dirty="0" smtClean="0">
                <a:solidFill>
                  <a:schemeClr val="tx1"/>
                </a:solidFill>
                <a:latin typeface="Times New Roman" pitchFamily="18" charset="0"/>
                <a:cs typeface="Times New Roman" pitchFamily="18" charset="0"/>
              </a:rPr>
              <a:t>році  </a:t>
            </a:r>
            <a:r>
              <a:rPr lang="uk-UA" sz="1600" dirty="0" smtClean="0">
                <a:solidFill>
                  <a:schemeClr val="tx1"/>
                </a:solidFill>
                <a:latin typeface="Times New Roman" pitchFamily="18" charset="0"/>
                <a:cs typeface="Times New Roman" pitchFamily="18" charset="0"/>
              </a:rPr>
              <a:t>0,83 </a:t>
            </a:r>
            <a:r>
              <a:rPr lang="uk-UA" sz="1600" dirty="0" smtClean="0">
                <a:solidFill>
                  <a:schemeClr val="tx1"/>
                </a:solidFill>
                <a:latin typeface="Times New Roman" pitchFamily="18" charset="0"/>
                <a:cs typeface="Times New Roman" pitchFamily="18" charset="0"/>
              </a:rPr>
              <a:t>грн. </a:t>
            </a:r>
            <a:r>
              <a:rPr lang="uk-UA" sz="1600" dirty="0" smtClean="0">
                <a:solidFill>
                  <a:schemeClr val="tx1"/>
                </a:solidFill>
                <a:latin typeface="Times New Roman" pitchFamily="18" charset="0"/>
                <a:cs typeface="Times New Roman" pitchFamily="18" charset="0"/>
              </a:rPr>
              <a:t>в 2014 </a:t>
            </a:r>
            <a:r>
              <a:rPr lang="uk-UA" sz="1600" dirty="0" smtClean="0">
                <a:solidFill>
                  <a:schemeClr val="tx1"/>
                </a:solidFill>
                <a:latin typeface="Times New Roman" pitchFamily="18" charset="0"/>
                <a:cs typeface="Times New Roman" pitchFamily="18" charset="0"/>
              </a:rPr>
              <a:t>році - 1 грн. Це свідчить про те, що ліквідність в межах норми. Підприємство  здатне погасити всі свої зобов'язання.</a:t>
            </a:r>
          </a:p>
          <a:p>
            <a:pPr algn="just"/>
            <a:r>
              <a:rPr lang="uk-UA" sz="1600" dirty="0" smtClean="0">
                <a:solidFill>
                  <a:schemeClr val="tx1"/>
                </a:solidFill>
                <a:latin typeface="Times New Roman" pitchFamily="18" charset="0"/>
                <a:cs typeface="Times New Roman" pitchFamily="18" charset="0"/>
              </a:rPr>
              <a:t>Щодо показника швидкої ліквідності, в 2012 році підприємство могло швидко погасити 66 % поточних </a:t>
            </a:r>
            <a:r>
              <a:rPr lang="uk-UA" sz="1600" dirty="0" smtClean="0">
                <a:solidFill>
                  <a:schemeClr val="tx1"/>
                </a:solidFill>
                <a:latin typeface="Times New Roman" pitchFamily="18" charset="0"/>
                <a:cs typeface="Times New Roman" pitchFamily="18" charset="0"/>
              </a:rPr>
              <a:t>зобов'язань в 2013 – 52%, а в 2014 році 65%.. </a:t>
            </a:r>
            <a:r>
              <a:rPr lang="uk-UA" sz="1600" dirty="0" smtClean="0">
                <a:solidFill>
                  <a:schemeClr val="tx1"/>
                </a:solidFill>
                <a:latin typeface="Times New Roman" pitchFamily="18" charset="0"/>
                <a:cs typeface="Times New Roman" pitchFamily="18" charset="0"/>
              </a:rPr>
              <a:t>Тобто значення показника нижче нормативного. </a:t>
            </a:r>
          </a:p>
          <a:p>
            <a:pPr algn="just"/>
            <a:r>
              <a:rPr lang="uk-UA" sz="1600" dirty="0" smtClean="0">
                <a:solidFill>
                  <a:schemeClr val="tx1"/>
                </a:solidFill>
                <a:latin typeface="Times New Roman" pitchFamily="18" charset="0"/>
                <a:cs typeface="Times New Roman" pitchFamily="18" charset="0"/>
              </a:rPr>
              <a:t>Щодо показника абсолютної ліквідності, то в 2012 році підприємство могло негайно погасити </a:t>
            </a:r>
            <a:r>
              <a:rPr lang="uk-UA" sz="1600" dirty="0" smtClean="0">
                <a:solidFill>
                  <a:schemeClr val="tx1"/>
                </a:solidFill>
                <a:latin typeface="Times New Roman" pitchFamily="18" charset="0"/>
                <a:cs typeface="Times New Roman" pitchFamily="18" charset="0"/>
              </a:rPr>
              <a:t>0,6 </a:t>
            </a:r>
            <a:r>
              <a:rPr lang="uk-UA" sz="1600" dirty="0" smtClean="0">
                <a:solidFill>
                  <a:schemeClr val="tx1"/>
                </a:solidFill>
                <a:latin typeface="Times New Roman" pitchFamily="18" charset="0"/>
                <a:cs typeface="Times New Roman" pitchFamily="18" charset="0"/>
              </a:rPr>
              <a:t>%</a:t>
            </a:r>
            <a:r>
              <a:rPr lang="uk-UA" sz="1600" dirty="0" smtClean="0">
                <a:solidFill>
                  <a:schemeClr val="tx1"/>
                </a:solidFill>
                <a:latin typeface="Times New Roman" pitchFamily="18" charset="0"/>
                <a:cs typeface="Times New Roman" pitchFamily="18" charset="0"/>
              </a:rPr>
              <a:t>. </a:t>
            </a:r>
            <a:r>
              <a:rPr lang="uk-UA" sz="1600" dirty="0" smtClean="0">
                <a:solidFill>
                  <a:schemeClr val="tx1"/>
                </a:solidFill>
                <a:latin typeface="Times New Roman" pitchFamily="18" charset="0"/>
                <a:cs typeface="Times New Roman" pitchFamily="18" charset="0"/>
              </a:rPr>
              <a:t>поточних </a:t>
            </a:r>
            <a:r>
              <a:rPr lang="uk-UA" sz="1600" dirty="0" smtClean="0">
                <a:solidFill>
                  <a:schemeClr val="tx1"/>
                </a:solidFill>
                <a:latin typeface="Times New Roman" pitchFamily="18" charset="0"/>
                <a:cs typeface="Times New Roman" pitchFamily="18" charset="0"/>
              </a:rPr>
              <a:t>зобов'язань</a:t>
            </a:r>
            <a:r>
              <a:rPr lang="uk-UA" sz="1600" dirty="0" smtClean="0">
                <a:solidFill>
                  <a:schemeClr val="tx1"/>
                </a:solidFill>
                <a:latin typeface="Times New Roman" pitchFamily="18" charset="0"/>
                <a:cs typeface="Times New Roman" pitchFamily="18" charset="0"/>
              </a:rPr>
              <a:t> </a:t>
            </a:r>
            <a:r>
              <a:rPr lang="uk-UA" sz="1600" dirty="0" smtClean="0">
                <a:solidFill>
                  <a:schemeClr val="tx1"/>
                </a:solidFill>
                <a:latin typeface="Times New Roman" pitchFamily="18" charset="0"/>
                <a:cs typeface="Times New Roman" pitchFamily="18" charset="0"/>
              </a:rPr>
              <a:t>в  </a:t>
            </a:r>
            <a:r>
              <a:rPr lang="uk-UA" sz="1600" dirty="0" smtClean="0">
                <a:solidFill>
                  <a:schemeClr val="tx1"/>
                </a:solidFill>
                <a:latin typeface="Times New Roman" pitchFamily="18" charset="0"/>
                <a:cs typeface="Times New Roman" pitchFamily="18" charset="0"/>
              </a:rPr>
              <a:t>2014 році </a:t>
            </a:r>
            <a:r>
              <a:rPr lang="uk-UA" sz="1600" dirty="0" smtClean="0">
                <a:solidFill>
                  <a:schemeClr val="tx1"/>
                </a:solidFill>
                <a:latin typeface="Times New Roman" pitchFamily="18" charset="0"/>
                <a:cs typeface="Times New Roman" pitchFamily="18" charset="0"/>
              </a:rPr>
              <a:t> 3 %, </a:t>
            </a:r>
            <a:r>
              <a:rPr lang="uk-UA" sz="1600" dirty="0" smtClean="0">
                <a:solidFill>
                  <a:schemeClr val="tx1"/>
                </a:solidFill>
                <a:latin typeface="Times New Roman" pitchFamily="18" charset="0"/>
                <a:cs typeface="Times New Roman" pitchFamily="18" charset="0"/>
              </a:rPr>
              <a:t>а на кінець досліджуваного періоду — </a:t>
            </a:r>
            <a:r>
              <a:rPr lang="uk-UA" sz="1600" dirty="0" smtClean="0">
                <a:solidFill>
                  <a:schemeClr val="tx1"/>
                </a:solidFill>
                <a:latin typeface="Times New Roman" pitchFamily="18" charset="0"/>
                <a:cs typeface="Times New Roman" pitchFamily="18" charset="0"/>
              </a:rPr>
              <a:t>0,12 %.</a:t>
            </a:r>
            <a:r>
              <a:rPr lang="uk-UA" sz="1600" dirty="0" smtClean="0">
                <a:solidFill>
                  <a:schemeClr val="tx1"/>
                </a:solidFill>
                <a:latin typeface="Times New Roman" pitchFamily="18" charset="0"/>
                <a:cs typeface="Times New Roman" pitchFamily="18" charset="0"/>
              </a:rPr>
              <a:t> Отже, підприємство не готове негайно ліквідувати  короткострокову заборгованість.</a:t>
            </a:r>
          </a:p>
          <a:p>
            <a:pPr algn="just"/>
            <a:endParaRPr lang="uk-UA" sz="1600" dirty="0">
              <a:solidFill>
                <a:schemeClr val="tx1"/>
              </a:solidFill>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1643042" y="571480"/>
          <a:ext cx="6429421" cy="3364992"/>
        </p:xfrm>
        <a:graphic>
          <a:graphicData uri="http://schemas.openxmlformats.org/drawingml/2006/table">
            <a:tbl>
              <a:tblPr/>
              <a:tblGrid>
                <a:gridCol w="1268302"/>
                <a:gridCol w="555477"/>
                <a:gridCol w="638350"/>
                <a:gridCol w="1268302"/>
                <a:gridCol w="1349495"/>
                <a:gridCol w="1349495"/>
              </a:tblGrid>
              <a:tr h="267893">
                <a:tc rowSpan="3">
                  <a:txBody>
                    <a:bodyPr/>
                    <a:lstStyle/>
                    <a:p>
                      <a:pPr algn="just">
                        <a:lnSpc>
                          <a:spcPct val="115000"/>
                        </a:lnSpc>
                        <a:tabLst>
                          <a:tab pos="1990725" algn="l"/>
                        </a:tabLst>
                      </a:pPr>
                      <a:r>
                        <a:rPr lang="uk-UA" sz="1600" dirty="0">
                          <a:latin typeface="Times New Roman"/>
                          <a:cs typeface="Times New Roman"/>
                        </a:rPr>
                        <a:t>Показник</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lnSpc>
                          <a:spcPct val="115000"/>
                        </a:lnSpc>
                        <a:tabLst>
                          <a:tab pos="1990725" algn="l"/>
                        </a:tabLst>
                      </a:pPr>
                      <a:r>
                        <a:rPr lang="uk-UA" sz="1600" dirty="0">
                          <a:latin typeface="Times New Roman"/>
                          <a:cs typeface="Times New Roman"/>
                        </a:rPr>
                        <a:t>Значення</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c hMerge="1">
                  <a:txBody>
                    <a:bodyPr/>
                    <a:lstStyle/>
                    <a:p>
                      <a:endParaRPr lang="uk-UA"/>
                    </a:p>
                  </a:txBody>
                  <a:tcPr/>
                </a:tc>
                <a:tc gridSpan="2">
                  <a:txBody>
                    <a:bodyPr/>
                    <a:lstStyle/>
                    <a:p>
                      <a:pPr algn="just">
                        <a:lnSpc>
                          <a:spcPct val="115000"/>
                        </a:lnSpc>
                        <a:tabLst>
                          <a:tab pos="1990725" algn="l"/>
                        </a:tabLst>
                      </a:pPr>
                      <a:r>
                        <a:rPr lang="uk-UA" sz="1600">
                          <a:latin typeface="Times New Roman"/>
                          <a:cs typeface="Times New Roman"/>
                        </a:rPr>
                        <a:t>Відхилення значень </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r>
              <a:tr h="535785">
                <a:tc vMerge="1">
                  <a:txBody>
                    <a:bodyPr/>
                    <a:lstStyle/>
                    <a:p>
                      <a:endParaRPr lang="uk-UA"/>
                    </a:p>
                  </a:txBody>
                  <a:tcPr/>
                </a:tc>
                <a:tc rowSpan="2">
                  <a:txBody>
                    <a:bodyPr/>
                    <a:lstStyle/>
                    <a:p>
                      <a:pPr algn="just">
                        <a:lnSpc>
                          <a:spcPct val="115000"/>
                        </a:lnSpc>
                        <a:tabLst>
                          <a:tab pos="1990725" algn="l"/>
                        </a:tabLst>
                      </a:pPr>
                      <a:r>
                        <a:rPr lang="uk-UA" sz="1600" dirty="0">
                          <a:latin typeface="Times New Roman"/>
                          <a:cs typeface="Times New Roman"/>
                        </a:rPr>
                        <a:t>2012 рік</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lnSpc>
                          <a:spcPct val="115000"/>
                        </a:lnSpc>
                        <a:tabLst>
                          <a:tab pos="1990725" algn="l"/>
                        </a:tabLst>
                      </a:pPr>
                      <a:r>
                        <a:rPr lang="uk-UA" sz="1600" dirty="0">
                          <a:latin typeface="Times New Roman"/>
                          <a:cs typeface="Times New Roman"/>
                        </a:rPr>
                        <a:t>2013 рік</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lnSpc>
                          <a:spcPct val="115000"/>
                        </a:lnSpc>
                        <a:tabLst>
                          <a:tab pos="1990725" algn="l"/>
                        </a:tabLst>
                      </a:pPr>
                      <a:r>
                        <a:rPr lang="uk-UA" sz="1600" dirty="0">
                          <a:latin typeface="Times New Roman"/>
                          <a:cs typeface="Times New Roman"/>
                        </a:rPr>
                        <a:t>2014</a:t>
                      </a:r>
                      <a:endParaRPr lang="uk-UA" sz="1600" dirty="0">
                        <a:latin typeface="Calibri"/>
                        <a:cs typeface="Times New Roman"/>
                      </a:endParaRPr>
                    </a:p>
                    <a:p>
                      <a:pPr algn="just">
                        <a:lnSpc>
                          <a:spcPct val="115000"/>
                        </a:lnSpc>
                        <a:tabLst>
                          <a:tab pos="1990725" algn="l"/>
                        </a:tabLst>
                      </a:pPr>
                      <a:r>
                        <a:rPr lang="uk-UA" sz="1600" dirty="0">
                          <a:latin typeface="Times New Roman"/>
                          <a:cs typeface="Times New Roman"/>
                        </a:rPr>
                        <a:t>рік</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2013 р. від 2012 </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2014 р. від 2013 </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893">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just">
                        <a:lnSpc>
                          <a:spcPct val="115000"/>
                        </a:lnSpc>
                        <a:tabLst>
                          <a:tab pos="1990725" algn="l"/>
                        </a:tabLst>
                      </a:pPr>
                      <a:r>
                        <a:rPr lang="uk-UA" sz="1600">
                          <a:latin typeface="Times New Roman"/>
                          <a:cs typeface="Times New Roman"/>
                        </a:rPr>
                        <a:t>Абсол. знач.</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Абсол. знач.</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785">
                <a:tc>
                  <a:txBody>
                    <a:bodyPr/>
                    <a:lstStyle/>
                    <a:p>
                      <a:pPr algn="just">
                        <a:lnSpc>
                          <a:spcPct val="115000"/>
                        </a:lnSpc>
                        <a:tabLst>
                          <a:tab pos="1990725" algn="l"/>
                        </a:tabLst>
                      </a:pPr>
                      <a:r>
                        <a:rPr lang="uk-UA" sz="1600">
                          <a:latin typeface="Times New Roman"/>
                          <a:cs typeface="Times New Roman"/>
                        </a:rPr>
                        <a:t>Коефіцієнт покриття</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0,84</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0,83</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dirty="0">
                          <a:latin typeface="Times New Roman"/>
                          <a:cs typeface="Times New Roman"/>
                        </a:rPr>
                        <a:t>1</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dirty="0">
                          <a:latin typeface="Times New Roman"/>
                          <a:cs typeface="Times New Roman"/>
                        </a:rPr>
                        <a:t>-0,01</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a:latin typeface="Times New Roman"/>
                          <a:ea typeface="Calibri"/>
                          <a:cs typeface="Times New Roman"/>
                        </a:rPr>
                        <a:t>0,17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678">
                <a:tc>
                  <a:txBody>
                    <a:bodyPr/>
                    <a:lstStyle/>
                    <a:p>
                      <a:pPr algn="just">
                        <a:lnSpc>
                          <a:spcPct val="115000"/>
                        </a:lnSpc>
                        <a:tabLst>
                          <a:tab pos="3149600" algn="ctr"/>
                          <a:tab pos="3905250" algn="l"/>
                          <a:tab pos="5943600" algn="l"/>
                          <a:tab pos="6299835" algn="r"/>
                        </a:tabLst>
                      </a:pPr>
                      <a:r>
                        <a:rPr lang="uk-UA" sz="1600">
                          <a:latin typeface="Times New Roman"/>
                          <a:cs typeface="Times New Roman"/>
                        </a:rPr>
                        <a:t>Коефіцієнт швидкої ліквідності</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0,66</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0,52</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0,65</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dirty="0">
                          <a:latin typeface="Times New Roman"/>
                          <a:cs typeface="Times New Roman"/>
                        </a:rPr>
                        <a:t>-0,14</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dirty="0">
                          <a:latin typeface="Times New Roman"/>
                          <a:ea typeface="Calibri"/>
                          <a:cs typeface="Times New Roman"/>
                        </a:rPr>
                        <a:t>0,13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3678">
                <a:tc>
                  <a:txBody>
                    <a:bodyPr/>
                    <a:lstStyle/>
                    <a:p>
                      <a:pPr algn="just">
                        <a:lnSpc>
                          <a:spcPct val="115000"/>
                        </a:lnSpc>
                        <a:tabLst>
                          <a:tab pos="3149600" algn="ctr"/>
                          <a:tab pos="3905250" algn="l"/>
                          <a:tab pos="5943600" algn="l"/>
                          <a:tab pos="6299835" algn="r"/>
                        </a:tabLst>
                      </a:pPr>
                      <a:r>
                        <a:rPr lang="uk-UA" sz="1600" dirty="0">
                          <a:latin typeface="Times New Roman"/>
                          <a:cs typeface="Times New Roman"/>
                        </a:rPr>
                        <a:t>Коефіцієнт абсолютної ліквідності</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0,006</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just">
                        <a:lnSpc>
                          <a:spcPct val="115000"/>
                        </a:lnSpc>
                        <a:tabLst>
                          <a:tab pos="1990725" algn="l"/>
                        </a:tabLst>
                      </a:pPr>
                      <a:r>
                        <a:rPr lang="uk-UA" sz="1600">
                          <a:latin typeface="Times New Roman"/>
                          <a:cs typeface="Times New Roman"/>
                        </a:rPr>
                        <a:t>0,03</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68580" algn="just">
                        <a:lnSpc>
                          <a:spcPct val="115000"/>
                        </a:lnSpc>
                        <a:tabLst>
                          <a:tab pos="1990725" algn="l"/>
                        </a:tabLst>
                      </a:pPr>
                      <a:r>
                        <a:rPr lang="uk-UA" sz="1600" dirty="0">
                          <a:latin typeface="Times New Roman"/>
                          <a:cs typeface="Times New Roman"/>
                        </a:rPr>
                        <a:t>0,012</a:t>
                      </a:r>
                      <a:endParaRPr lang="uk-UA" sz="1600" dirty="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tabLst>
                          <a:tab pos="1990725" algn="l"/>
                        </a:tabLst>
                      </a:pPr>
                      <a:r>
                        <a:rPr lang="uk-UA" sz="1600">
                          <a:latin typeface="Times New Roman"/>
                          <a:cs typeface="Times New Roman"/>
                        </a:rPr>
                        <a:t>0,024</a:t>
                      </a:r>
                      <a:endParaRPr lang="uk-UA" sz="1600">
                        <a:latin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600" dirty="0">
                          <a:latin typeface="Times New Roman"/>
                          <a:ea typeface="Calibri"/>
                          <a:cs typeface="Times New Roman"/>
                        </a:rPr>
                        <a:t>-0,018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0"/>
            <a:ext cx="7772400" cy="357190"/>
          </a:xfrm>
        </p:spPr>
        <p:txBody>
          <a:bodyPr>
            <a:normAutofit fontScale="90000"/>
          </a:bodyPr>
          <a:lstStyle/>
          <a:p>
            <a:r>
              <a:rPr lang="uk-UA" sz="2000" dirty="0" smtClean="0">
                <a:latin typeface="Times New Roman" pitchFamily="18" charset="0"/>
                <a:cs typeface="Times New Roman" pitchFamily="18" charset="0"/>
              </a:rPr>
              <a:t>Аналіз структури доходів</a:t>
            </a:r>
            <a:endParaRPr lang="uk-UA"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5286388"/>
            <a:ext cx="7415242" cy="1428760"/>
          </a:xfrm>
        </p:spPr>
        <p:txBody>
          <a:bodyPr>
            <a:normAutofit fontScale="47500" lnSpcReduction="20000"/>
          </a:bodyPr>
          <a:lstStyle/>
          <a:p>
            <a:r>
              <a:rPr lang="uk-UA" sz="2900" dirty="0" smtClean="0"/>
              <a:t> </a:t>
            </a:r>
          </a:p>
          <a:p>
            <a:r>
              <a:rPr lang="uk-UA" sz="3300" dirty="0" smtClean="0">
                <a:solidFill>
                  <a:schemeClr val="tx1"/>
                </a:solidFill>
                <a:latin typeface="Times New Roman" pitchFamily="18" charset="0"/>
                <a:cs typeface="Times New Roman" pitchFamily="18" charset="0"/>
              </a:rPr>
              <a:t>На основі отриманих даних можна зробити наступні висновки. Доходи підприємства зросли на 1500,6 тис. грн. у 2014 році порівняно з 2012 роком за рахунок збільшення виручки від реалізації продукції на 1208,8 тис. грн., зростання операційних доходів на 199,3 тис. грн. та зростання інших доходів від звичайної діяльності на 92,5 тис. грн.</a:t>
            </a:r>
          </a:p>
          <a:p>
            <a:endParaRPr lang="uk-UA" dirty="0"/>
          </a:p>
        </p:txBody>
      </p:sp>
      <p:graphicFrame>
        <p:nvGraphicFramePr>
          <p:cNvPr id="4" name="Таблица 3"/>
          <p:cNvGraphicFramePr>
            <a:graphicFrameLocks noGrp="1"/>
          </p:cNvGraphicFramePr>
          <p:nvPr/>
        </p:nvGraphicFramePr>
        <p:xfrm>
          <a:off x="1285851" y="357166"/>
          <a:ext cx="7215239" cy="5143537"/>
        </p:xfrm>
        <a:graphic>
          <a:graphicData uri="http://schemas.openxmlformats.org/drawingml/2006/table">
            <a:tbl>
              <a:tblPr/>
              <a:tblGrid>
                <a:gridCol w="1984137"/>
                <a:gridCol w="850344"/>
                <a:gridCol w="775752"/>
                <a:gridCol w="911507"/>
                <a:gridCol w="895098"/>
                <a:gridCol w="911507"/>
                <a:gridCol w="886894"/>
              </a:tblGrid>
              <a:tr h="466595">
                <a:tc rowSpan="3">
                  <a:txBody>
                    <a:bodyPr/>
                    <a:lstStyle/>
                    <a:p>
                      <a:pPr indent="285750" algn="ctr">
                        <a:lnSpc>
                          <a:spcPct val="115000"/>
                        </a:lnSpc>
                      </a:pPr>
                      <a:r>
                        <a:rPr lang="uk-UA" sz="1400" dirty="0">
                          <a:latin typeface="Times New Roman"/>
                          <a:cs typeface="Times New Roman"/>
                        </a:rPr>
                        <a:t>Показник</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indent="285750" algn="ctr">
                        <a:lnSpc>
                          <a:spcPct val="115000"/>
                        </a:lnSpc>
                      </a:pPr>
                      <a:r>
                        <a:rPr lang="uk-UA" sz="1100">
                          <a:latin typeface="Times New Roman"/>
                          <a:cs typeface="Times New Roman"/>
                        </a:rPr>
                        <a:t>2012р.</a:t>
                      </a:r>
                      <a:endParaRPr lang="uk-UA" sz="9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c gridSpan="2">
                  <a:txBody>
                    <a:bodyPr/>
                    <a:lstStyle/>
                    <a:p>
                      <a:pPr indent="285750" algn="ctr">
                        <a:lnSpc>
                          <a:spcPct val="115000"/>
                        </a:lnSpc>
                      </a:pPr>
                      <a:r>
                        <a:rPr lang="uk-UA" sz="1100">
                          <a:latin typeface="Times New Roman"/>
                          <a:cs typeface="Times New Roman"/>
                        </a:rPr>
                        <a:t>2013р.</a:t>
                      </a:r>
                      <a:endParaRPr lang="uk-UA" sz="9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c gridSpan="2">
                  <a:txBody>
                    <a:bodyPr/>
                    <a:lstStyle/>
                    <a:p>
                      <a:pPr indent="285750" algn="ctr">
                        <a:lnSpc>
                          <a:spcPct val="115000"/>
                        </a:lnSpc>
                      </a:pPr>
                      <a:endParaRPr lang="uk-UA" sz="1100">
                        <a:latin typeface="Times New Roman"/>
                        <a:cs typeface="Times New Roman"/>
                      </a:endParaRPr>
                    </a:p>
                    <a:p>
                      <a:pPr indent="449580" algn="ctr">
                        <a:lnSpc>
                          <a:spcPct val="115000"/>
                        </a:lnSpc>
                      </a:pPr>
                      <a:r>
                        <a:rPr lang="uk-UA" sz="1100">
                          <a:latin typeface="Times New Roman"/>
                          <a:cs typeface="Times New Roman"/>
                        </a:rPr>
                        <a:t>2014р.</a:t>
                      </a:r>
                      <a:endParaRPr lang="uk-UA" sz="900">
                        <a:latin typeface="Calibri"/>
                        <a:cs typeface="Times New Roman"/>
                      </a:endParaRPr>
                    </a:p>
                  </a:txBody>
                  <a:tcPr marL="54027" marR="540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uk-UA"/>
                    </a:p>
                  </a:txBody>
                  <a:tcPr/>
                </a:tc>
              </a:tr>
              <a:tr h="328593">
                <a:tc vMerge="1">
                  <a:txBody>
                    <a:bodyPr/>
                    <a:lstStyle/>
                    <a:p>
                      <a:endParaRPr lang="uk-UA"/>
                    </a:p>
                  </a:txBody>
                  <a:tcPr/>
                </a:tc>
                <a:tc rowSpan="2">
                  <a:txBody>
                    <a:bodyPr/>
                    <a:lstStyle/>
                    <a:p>
                      <a:pPr algn="ctr">
                        <a:lnSpc>
                          <a:spcPct val="115000"/>
                        </a:lnSpc>
                      </a:pPr>
                      <a:r>
                        <a:rPr lang="uk-UA" sz="1400" dirty="0">
                          <a:latin typeface="Times New Roman"/>
                          <a:cs typeface="Times New Roman"/>
                        </a:rPr>
                        <a:t>сума</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15000"/>
                        </a:lnSpc>
                      </a:pPr>
                      <a:r>
                        <a:rPr lang="uk-UA" sz="1400" dirty="0">
                          <a:latin typeface="Times New Roman"/>
                          <a:cs typeface="Times New Roman"/>
                        </a:rPr>
                        <a:t>питома вага, %</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50000"/>
                        </a:lnSpc>
                      </a:pP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uk-UA"/>
                    </a:p>
                  </a:txBody>
                  <a:tcPr/>
                </a:tc>
                <a:tc rowSpan="2">
                  <a:txBody>
                    <a:bodyPr/>
                    <a:lstStyle/>
                    <a:p>
                      <a:pPr indent="285750" algn="ctr">
                        <a:lnSpc>
                          <a:spcPct val="115000"/>
                        </a:lnSpc>
                      </a:pPr>
                      <a:endParaRPr lang="uk-UA" sz="1400">
                        <a:latin typeface="Times New Roman"/>
                        <a:cs typeface="Times New Roman"/>
                      </a:endParaRPr>
                    </a:p>
                    <a:p>
                      <a:pPr algn="ctr">
                        <a:lnSpc>
                          <a:spcPct val="115000"/>
                        </a:lnSpc>
                      </a:pPr>
                      <a:r>
                        <a:rPr lang="uk-UA" sz="1400">
                          <a:latin typeface="Times New Roman"/>
                          <a:cs typeface="Times New Roman"/>
                        </a:rPr>
                        <a:t>сума</a:t>
                      </a:r>
                      <a:endParaRPr lang="uk-UA" sz="1400">
                        <a:latin typeface="Calibri"/>
                        <a:cs typeface="Times New Roman"/>
                      </a:endParaRPr>
                    </a:p>
                  </a:txBody>
                  <a:tcPr marL="54027" marR="540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285750" algn="ctr">
                        <a:lnSpc>
                          <a:spcPct val="115000"/>
                        </a:lnSpc>
                      </a:pPr>
                      <a:endParaRPr lang="uk-UA" sz="1400">
                        <a:latin typeface="Times New Roman"/>
                        <a:cs typeface="Times New Roman"/>
                      </a:endParaRPr>
                    </a:p>
                    <a:p>
                      <a:pPr algn="ctr">
                        <a:lnSpc>
                          <a:spcPct val="115000"/>
                        </a:lnSpc>
                      </a:pPr>
                      <a:r>
                        <a:rPr lang="uk-UA" sz="1400">
                          <a:latin typeface="Times New Roman"/>
                          <a:cs typeface="Times New Roman"/>
                        </a:rPr>
                        <a:t>питома вага,%</a:t>
                      </a:r>
                      <a:endParaRPr lang="uk-UA" sz="1400">
                        <a:latin typeface="Calibri"/>
                        <a:cs typeface="Times New Roman"/>
                      </a:endParaRPr>
                    </a:p>
                  </a:txBody>
                  <a:tcPr marL="54027" marR="540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843">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a:lnSpc>
                          <a:spcPct val="115000"/>
                        </a:lnSpc>
                      </a:pPr>
                      <a:r>
                        <a:rPr lang="uk-UA" sz="1400" dirty="0">
                          <a:latin typeface="Times New Roman"/>
                          <a:cs typeface="Times New Roman"/>
                        </a:rPr>
                        <a:t>сума</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питома вага, %</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uk-UA"/>
                    </a:p>
                  </a:txBody>
                  <a:tcPr/>
                </a:tc>
                <a:tc vMerge="1">
                  <a:txBody>
                    <a:bodyPr/>
                    <a:lstStyle/>
                    <a:p>
                      <a:endParaRPr lang="uk-UA"/>
                    </a:p>
                  </a:txBody>
                  <a:tcPr/>
                </a:tc>
              </a:tr>
              <a:tr h="251922">
                <a:tc>
                  <a:txBody>
                    <a:bodyPr/>
                    <a:lstStyle/>
                    <a:p>
                      <a:pPr indent="285750" algn="ctr">
                        <a:lnSpc>
                          <a:spcPct val="115000"/>
                        </a:lnSpc>
                      </a:pPr>
                      <a:r>
                        <a:rPr lang="uk-UA" sz="1400">
                          <a:latin typeface="Times New Roman"/>
                          <a:cs typeface="Times New Roman"/>
                        </a:rPr>
                        <a:t>1</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2</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3</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4</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5</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dirty="0">
                          <a:latin typeface="Times New Roman"/>
                          <a:cs typeface="Times New Roman"/>
                        </a:rPr>
                        <a:t>6</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dirty="0">
                          <a:latin typeface="Times New Roman"/>
                          <a:cs typeface="Times New Roman"/>
                        </a:rPr>
                        <a:t>7</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893">
                <a:tc>
                  <a:txBody>
                    <a:bodyPr/>
                    <a:lstStyle/>
                    <a:p>
                      <a:pPr indent="285750" algn="ctr">
                        <a:lnSpc>
                          <a:spcPct val="115000"/>
                        </a:lnSpc>
                      </a:pPr>
                      <a:r>
                        <a:rPr lang="uk-UA" sz="1400">
                          <a:latin typeface="Times New Roman"/>
                          <a:cs typeface="Times New Roman"/>
                        </a:rPr>
                        <a:t>Дохід (виручка) від реалізації продукції</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12987.6</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99,995</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15523.3</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98,727</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endParaRPr lang="uk-UA" sz="1400" dirty="0">
                        <a:latin typeface="Times New Roman"/>
                        <a:cs typeface="Times New Roman"/>
                      </a:endParaRPr>
                    </a:p>
                    <a:p>
                      <a:pPr algn="ctr">
                        <a:lnSpc>
                          <a:spcPct val="115000"/>
                        </a:lnSpc>
                      </a:pPr>
                      <a:r>
                        <a:rPr lang="uk-UA" sz="1400" dirty="0">
                          <a:latin typeface="Times New Roman"/>
                          <a:cs typeface="Times New Roman"/>
                        </a:rPr>
                        <a:t>14196,4</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endParaRPr lang="uk-UA" sz="1400" dirty="0">
                        <a:latin typeface="Times New Roman"/>
                        <a:cs typeface="Times New Roman"/>
                      </a:endParaRPr>
                    </a:p>
                    <a:p>
                      <a:pPr algn="ctr">
                        <a:lnSpc>
                          <a:spcPct val="115000"/>
                        </a:lnSpc>
                      </a:pPr>
                      <a:r>
                        <a:rPr lang="uk-UA" sz="1400" dirty="0">
                          <a:latin typeface="Times New Roman"/>
                          <a:cs typeface="Times New Roman"/>
                        </a:rPr>
                        <a:t>97,98</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6595">
                <a:tc>
                  <a:txBody>
                    <a:bodyPr/>
                    <a:lstStyle/>
                    <a:p>
                      <a:pPr indent="285750" algn="ctr">
                        <a:lnSpc>
                          <a:spcPct val="115000"/>
                        </a:lnSpc>
                      </a:pPr>
                      <a:r>
                        <a:rPr lang="uk-UA" sz="1400">
                          <a:latin typeface="Times New Roman"/>
                          <a:cs typeface="Times New Roman"/>
                        </a:rPr>
                        <a:t>Операційні доходи</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0.7</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0,005</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153.7</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0,978</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200</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1,38</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843">
                <a:tc>
                  <a:txBody>
                    <a:bodyPr/>
                    <a:lstStyle/>
                    <a:p>
                      <a:pPr indent="285750" algn="ctr">
                        <a:lnSpc>
                          <a:spcPct val="115000"/>
                        </a:lnSpc>
                      </a:pPr>
                      <a:r>
                        <a:rPr lang="uk-UA" sz="1400">
                          <a:latin typeface="Times New Roman"/>
                          <a:cs typeface="Times New Roman"/>
                        </a:rPr>
                        <a:t>Дохід від участі в капіталі</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dirty="0">
                          <a:latin typeface="Times New Roman"/>
                          <a:cs typeface="Times New Roman"/>
                        </a:rPr>
                        <a:t>-</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843">
                <a:tc>
                  <a:txBody>
                    <a:bodyPr/>
                    <a:lstStyle/>
                    <a:p>
                      <a:pPr indent="285750" algn="ctr">
                        <a:lnSpc>
                          <a:spcPct val="115000"/>
                        </a:lnSpc>
                      </a:pPr>
                      <a:r>
                        <a:rPr lang="uk-UA" sz="1400">
                          <a:latin typeface="Times New Roman"/>
                          <a:cs typeface="Times New Roman"/>
                        </a:rPr>
                        <a:t>Інші фінансові доходи</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dirty="0">
                          <a:latin typeface="Times New Roman"/>
                          <a:cs typeface="Times New Roman"/>
                        </a:rPr>
                        <a:t>-</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dirty="0">
                          <a:latin typeface="Times New Roman"/>
                          <a:cs typeface="Times New Roman"/>
                        </a:rPr>
                        <a:t>-</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9893">
                <a:tc>
                  <a:txBody>
                    <a:bodyPr/>
                    <a:lstStyle/>
                    <a:p>
                      <a:pPr indent="285750" algn="ctr">
                        <a:lnSpc>
                          <a:spcPct val="115000"/>
                        </a:lnSpc>
                      </a:pPr>
                      <a:r>
                        <a:rPr lang="uk-UA" sz="1400">
                          <a:latin typeface="Times New Roman"/>
                          <a:cs typeface="Times New Roman"/>
                        </a:rPr>
                        <a:t>Інші доходи від звичайної діяльності</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46,3</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0,295</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92,5</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0,64</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6595">
                <a:tc>
                  <a:txBody>
                    <a:bodyPr/>
                    <a:lstStyle/>
                    <a:p>
                      <a:pPr indent="285750" algn="ctr">
                        <a:lnSpc>
                          <a:spcPct val="115000"/>
                        </a:lnSpc>
                      </a:pPr>
                      <a:r>
                        <a:rPr lang="uk-UA" sz="1400">
                          <a:latin typeface="Times New Roman"/>
                          <a:cs typeface="Times New Roman"/>
                        </a:rPr>
                        <a:t>Надзвичайні доходи</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dirty="0">
                          <a:latin typeface="Times New Roman"/>
                          <a:cs typeface="Times New Roman"/>
                        </a:rPr>
                        <a:t>-</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a:latin typeface="Times New Roman"/>
                          <a:cs typeface="Times New Roman"/>
                        </a:rPr>
                        <a:t>-</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85750" algn="ctr">
                        <a:lnSpc>
                          <a:spcPct val="115000"/>
                        </a:lnSpc>
                      </a:pPr>
                      <a:r>
                        <a:rPr lang="uk-UA" sz="1400" dirty="0">
                          <a:latin typeface="Times New Roman"/>
                          <a:cs typeface="Times New Roman"/>
                        </a:rPr>
                        <a:t>-</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922">
                <a:tc>
                  <a:txBody>
                    <a:bodyPr/>
                    <a:lstStyle/>
                    <a:p>
                      <a:pPr indent="285750" algn="ctr">
                        <a:lnSpc>
                          <a:spcPct val="115000"/>
                        </a:lnSpc>
                      </a:pPr>
                      <a:r>
                        <a:rPr lang="uk-UA" sz="1400">
                          <a:latin typeface="Times New Roman"/>
                          <a:cs typeface="Times New Roman"/>
                        </a:rPr>
                        <a:t>Усього доходів</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12988,3</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100</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15723,3</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100</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a:latin typeface="Times New Roman"/>
                          <a:cs typeface="Times New Roman"/>
                        </a:rPr>
                        <a:t>14488,9</a:t>
                      </a:r>
                      <a:endParaRPr lang="uk-UA" sz="140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pPr>
                      <a:r>
                        <a:rPr lang="uk-UA" sz="1400" dirty="0">
                          <a:latin typeface="Times New Roman"/>
                          <a:cs typeface="Times New Roman"/>
                        </a:rPr>
                        <a:t>100</a:t>
                      </a:r>
                      <a:endParaRPr lang="uk-UA" sz="1400" dirty="0">
                        <a:latin typeface="Calibri"/>
                        <a:cs typeface="Times New Roman"/>
                      </a:endParaRPr>
                    </a:p>
                  </a:txBody>
                  <a:tcPr marL="54027" marR="540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TotalTime>
  <Words>668</Words>
  <Application>Microsoft Office PowerPoint</Application>
  <PresentationFormat>Экран (4:3)</PresentationFormat>
  <Paragraphs>327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Вінницький національний технічний університет Факультет інтеграції навчання з виробництвом Центр післядипломної освіти   Факультет менеджменту Кафедра підготовки менеджерів   Пояснювальна записка до дипломної роботи за освітньо-кваліфікаційним рівнем «Спеціаліст»   на тему: УПРАВЛІННЯ ФОРМУВАННЯМ І РОЗПОДІЛОМ ПРИБУТКУ ПІДПРИЄМСТВА                                                        Керівник: к.е.н., доц. кафедри ПМЕН Ткачук Л.М.                                                 Розробив: слухач 2 курсу, групи 2М-14 Дремух Т.В.           </vt:lpstr>
      <vt:lpstr>Метою даної дипломної роботи є розробка пропозицій щодо вдосконалення управління чистим прибутком на основі дослідження формування та розподілу чистого прибутку підприємства.  Об’єктом дослідження є процес організації управління чистим прибутком на підприємстві.  Предметом дослідження є методи і механізми управління використанням чистого прибутку підприємства . </vt:lpstr>
      <vt:lpstr>       Для дослідження управління прибутком було обрано ТОВ «Олімп». ТОВ «Олімп» функціонує з 1997 року. Воно знаходиться у м. Хмільник. Підприємство велике і випускає харчову продукцію різних видів і в широкому асортименті. </vt:lpstr>
      <vt:lpstr> Прибуток - це втілений у грошовій формі чистий дохід підприємця на вкладений капітал, що характеризує його винагороду за ризик здійснення підприємницької діяльності та є різницею між сукупним доходом і сукупними витратами у процесі здійснення підприємницької діяльності.</vt:lpstr>
      <vt:lpstr>Схема використання прибутку підприємства</vt:lpstr>
      <vt:lpstr>                     SWOT-аналіз</vt:lpstr>
      <vt:lpstr>Аналіз майнового стану підприємства</vt:lpstr>
      <vt:lpstr>Аналіз ліквідності підприємства </vt:lpstr>
      <vt:lpstr>Аналіз структури доходів</vt:lpstr>
      <vt:lpstr>Аналіз структури витрат і відрахувань</vt:lpstr>
      <vt:lpstr>Аналіз прибутку</vt:lpstr>
      <vt:lpstr>Фактори росту прибутку на ТОВ «ОЛІМП», дотримання яких приведе до ефективної політики розподілу прибутку</vt:lpstr>
      <vt:lpstr>Пропозиції щодо удосконалення інформаційних систем та технологій в управлінні організацією</vt:lpstr>
      <vt:lpstr>Дякую за увагу</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Таня</dc:creator>
  <cp:lastModifiedBy>Таня</cp:lastModifiedBy>
  <cp:revision>19</cp:revision>
  <dcterms:created xsi:type="dcterms:W3CDTF">2016-03-28T14:19:02Z</dcterms:created>
  <dcterms:modified xsi:type="dcterms:W3CDTF">2016-03-28T20:43:44Z</dcterms:modified>
</cp:coreProperties>
</file>