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7561263" cy="990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44" autoAdjust="0"/>
  </p:normalViewPr>
  <p:slideViewPr>
    <p:cSldViewPr>
      <p:cViewPr varScale="1">
        <p:scale>
          <a:sx n="70" d="100"/>
          <a:sy n="70" d="100"/>
        </p:scale>
        <p:origin x="2940" y="342"/>
      </p:cViewPr>
      <p:guideLst>
        <p:guide orient="horz" pos="3120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D1FE63-E5B7-476D-A0C3-CF1DC33552CC}" type="doc">
      <dgm:prSet loTypeId="urn:microsoft.com/office/officeart/2005/8/layout/hProcess9" loCatId="process" qsTypeId="urn:microsoft.com/office/officeart/2005/8/quickstyle/simple2" qsCatId="simple" csTypeId="urn:microsoft.com/office/officeart/2005/8/colors/colorful5" csCatId="colorful" phldr="1"/>
      <dgm:spPr/>
    </dgm:pt>
    <dgm:pt modelId="{83B1A4BC-B2D9-480E-98FC-EC5E3BC6CDC3}">
      <dgm:prSet phldrT="[Текст]"/>
      <dgm:spPr/>
      <dgm:t>
        <a:bodyPr/>
        <a:lstStyle/>
        <a:p>
          <a:r>
            <a:rPr lang="ru-RU"/>
            <a:t>П</a:t>
          </a:r>
          <a:r>
            <a:rPr lang="uk-UA"/>
            <a:t>ідвищення ефективності використання основних засобів</a:t>
          </a:r>
          <a:endParaRPr lang="ru-RU"/>
        </a:p>
      </dgm:t>
    </dgm:pt>
    <dgm:pt modelId="{D350E387-7373-4D21-8538-F8258758ACF2}" type="parTrans" cxnId="{33502DD3-33B5-4B1A-8660-39E1F5DED528}">
      <dgm:prSet/>
      <dgm:spPr/>
      <dgm:t>
        <a:bodyPr/>
        <a:lstStyle/>
        <a:p>
          <a:endParaRPr lang="ru-RU"/>
        </a:p>
      </dgm:t>
    </dgm:pt>
    <dgm:pt modelId="{BC3DFB84-5FC2-4DF7-925A-E524962E13F4}" type="sibTrans" cxnId="{33502DD3-33B5-4B1A-8660-39E1F5DED528}">
      <dgm:prSet/>
      <dgm:spPr/>
      <dgm:t>
        <a:bodyPr/>
        <a:lstStyle/>
        <a:p>
          <a:endParaRPr lang="ru-RU"/>
        </a:p>
      </dgm:t>
    </dgm:pt>
    <dgm:pt modelId="{27145E17-F789-44C2-8883-1D7A081DB36C}">
      <dgm:prSet phldrT="[Текст]"/>
      <dgm:spPr/>
      <dgm:t>
        <a:bodyPr/>
        <a:lstStyle/>
        <a:p>
          <a:r>
            <a:rPr lang="uk-UA"/>
            <a:t>Зменшення потреби у додаткових основних засобах</a:t>
          </a:r>
          <a:endParaRPr lang="ru-RU"/>
        </a:p>
      </dgm:t>
    </dgm:pt>
    <dgm:pt modelId="{98A76C3F-D4AF-4DE7-91D6-194D1315B098}" type="parTrans" cxnId="{DAC8B3D0-A229-4C68-A09D-40C11BD1E773}">
      <dgm:prSet/>
      <dgm:spPr/>
      <dgm:t>
        <a:bodyPr/>
        <a:lstStyle/>
        <a:p>
          <a:endParaRPr lang="ru-RU"/>
        </a:p>
      </dgm:t>
    </dgm:pt>
    <dgm:pt modelId="{CE0C605A-41F9-4309-9794-1D5A8CC90A7C}" type="sibTrans" cxnId="{DAC8B3D0-A229-4C68-A09D-40C11BD1E773}">
      <dgm:prSet/>
      <dgm:spPr/>
      <dgm:t>
        <a:bodyPr/>
        <a:lstStyle/>
        <a:p>
          <a:endParaRPr lang="ru-RU"/>
        </a:p>
      </dgm:t>
    </dgm:pt>
    <dgm:pt modelId="{B7109CCE-EA92-4603-AE70-F3A21B2939D0}">
      <dgm:prSet phldrT="[Текст]"/>
      <dgm:spPr/>
      <dgm:t>
        <a:bodyPr/>
        <a:lstStyle/>
        <a:p>
          <a:r>
            <a:rPr lang="uk-UA"/>
            <a:t>Зменшення потреби у позиковому капіталі </a:t>
          </a:r>
          <a:endParaRPr lang="ru-RU"/>
        </a:p>
      </dgm:t>
    </dgm:pt>
    <dgm:pt modelId="{B29D7EAE-076A-4A44-AFEB-62FC6E420BEE}" type="parTrans" cxnId="{1D1A4AA1-D438-4817-A0AF-2D29F20B4FFA}">
      <dgm:prSet/>
      <dgm:spPr/>
      <dgm:t>
        <a:bodyPr/>
        <a:lstStyle/>
        <a:p>
          <a:endParaRPr lang="ru-RU"/>
        </a:p>
      </dgm:t>
    </dgm:pt>
    <dgm:pt modelId="{03E5F967-339D-4525-8971-130EBB9C406F}" type="sibTrans" cxnId="{1D1A4AA1-D438-4817-A0AF-2D29F20B4FFA}">
      <dgm:prSet/>
      <dgm:spPr/>
      <dgm:t>
        <a:bodyPr/>
        <a:lstStyle/>
        <a:p>
          <a:endParaRPr lang="ru-RU"/>
        </a:p>
      </dgm:t>
    </dgm:pt>
    <dgm:pt modelId="{D1C699C5-87D8-48BE-A458-0B978420D9E8}">
      <dgm:prSet phldrT="[Текст]"/>
      <dgm:spPr/>
      <dgm:t>
        <a:bodyPr/>
        <a:lstStyle/>
        <a:p>
          <a:r>
            <a:rPr lang="uk-UA"/>
            <a:t>Підвищення темпів економічного розвитку за рахунок більш раціонального використання власних фінансових ресурсів</a:t>
          </a:r>
          <a:endParaRPr lang="ru-RU"/>
        </a:p>
      </dgm:t>
    </dgm:pt>
    <dgm:pt modelId="{BA2BE083-8815-4647-91BD-B15731B270CC}" type="parTrans" cxnId="{7CE18EF5-75A1-47E7-A8AA-7100C933E532}">
      <dgm:prSet/>
      <dgm:spPr/>
      <dgm:t>
        <a:bodyPr/>
        <a:lstStyle/>
        <a:p>
          <a:endParaRPr lang="ru-RU"/>
        </a:p>
      </dgm:t>
    </dgm:pt>
    <dgm:pt modelId="{FC74CC4E-5C60-4422-8E16-CB14D4DFDF4C}" type="sibTrans" cxnId="{7CE18EF5-75A1-47E7-A8AA-7100C933E532}">
      <dgm:prSet/>
      <dgm:spPr/>
      <dgm:t>
        <a:bodyPr/>
        <a:lstStyle/>
        <a:p>
          <a:endParaRPr lang="ru-RU"/>
        </a:p>
      </dgm:t>
    </dgm:pt>
    <dgm:pt modelId="{BC465233-43D3-4420-A69A-BDC49EB47F8A}" type="pres">
      <dgm:prSet presAssocID="{97D1FE63-E5B7-476D-A0C3-CF1DC33552CC}" presName="CompostProcess" presStyleCnt="0">
        <dgm:presLayoutVars>
          <dgm:dir/>
          <dgm:resizeHandles val="exact"/>
        </dgm:presLayoutVars>
      </dgm:prSet>
      <dgm:spPr/>
    </dgm:pt>
    <dgm:pt modelId="{F408AF75-5398-4375-91FE-2D57B606784B}" type="pres">
      <dgm:prSet presAssocID="{97D1FE63-E5B7-476D-A0C3-CF1DC33552CC}" presName="arrow" presStyleLbl="bgShp" presStyleIdx="0" presStyleCnt="1" custScaleX="117647"/>
      <dgm:spPr/>
    </dgm:pt>
    <dgm:pt modelId="{C57B2028-C437-45E1-AF88-92F2124096BA}" type="pres">
      <dgm:prSet presAssocID="{97D1FE63-E5B7-476D-A0C3-CF1DC33552CC}" presName="linearProcess" presStyleCnt="0"/>
      <dgm:spPr/>
    </dgm:pt>
    <dgm:pt modelId="{D0AB5438-3BC2-4054-B3C8-C7D6EFFD1D0C}" type="pres">
      <dgm:prSet presAssocID="{83B1A4BC-B2D9-480E-98FC-EC5E3BC6CDC3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11057-1AE9-4361-A072-D83FCCD4CE2F}" type="pres">
      <dgm:prSet presAssocID="{BC3DFB84-5FC2-4DF7-925A-E524962E13F4}" presName="sibTrans" presStyleCnt="0"/>
      <dgm:spPr/>
    </dgm:pt>
    <dgm:pt modelId="{E962A241-C02D-4FBA-A414-B6DD57AA68BC}" type="pres">
      <dgm:prSet presAssocID="{27145E17-F789-44C2-8883-1D7A081DB36C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9A671F-AF62-4D46-8E7C-F06F326DF9F8}" type="pres">
      <dgm:prSet presAssocID="{CE0C605A-41F9-4309-9794-1D5A8CC90A7C}" presName="sibTrans" presStyleCnt="0"/>
      <dgm:spPr/>
    </dgm:pt>
    <dgm:pt modelId="{C6060DA5-CD62-41BA-BF8F-4262A2AE93AC}" type="pres">
      <dgm:prSet presAssocID="{B7109CCE-EA92-4603-AE70-F3A21B2939D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F1A3FF-2259-45B7-8122-4C4C5D8E2EB8}" type="pres">
      <dgm:prSet presAssocID="{03E5F967-339D-4525-8971-130EBB9C406F}" presName="sibTrans" presStyleCnt="0"/>
      <dgm:spPr/>
    </dgm:pt>
    <dgm:pt modelId="{5798C3F2-1E1E-457A-AAE5-4287BCBB3070}" type="pres">
      <dgm:prSet presAssocID="{D1C699C5-87D8-48BE-A458-0B978420D9E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103859-0465-4376-835A-40C71FD69126}" type="presOf" srcId="{83B1A4BC-B2D9-480E-98FC-EC5E3BC6CDC3}" destId="{D0AB5438-3BC2-4054-B3C8-C7D6EFFD1D0C}" srcOrd="0" destOrd="0" presId="urn:microsoft.com/office/officeart/2005/8/layout/hProcess9"/>
    <dgm:cxn modelId="{1D1A4AA1-D438-4817-A0AF-2D29F20B4FFA}" srcId="{97D1FE63-E5B7-476D-A0C3-CF1DC33552CC}" destId="{B7109CCE-EA92-4603-AE70-F3A21B2939D0}" srcOrd="2" destOrd="0" parTransId="{B29D7EAE-076A-4A44-AFEB-62FC6E420BEE}" sibTransId="{03E5F967-339D-4525-8971-130EBB9C406F}"/>
    <dgm:cxn modelId="{DAC8B3D0-A229-4C68-A09D-40C11BD1E773}" srcId="{97D1FE63-E5B7-476D-A0C3-CF1DC33552CC}" destId="{27145E17-F789-44C2-8883-1D7A081DB36C}" srcOrd="1" destOrd="0" parTransId="{98A76C3F-D4AF-4DE7-91D6-194D1315B098}" sibTransId="{CE0C605A-41F9-4309-9794-1D5A8CC90A7C}"/>
    <dgm:cxn modelId="{D042A92B-A756-4C31-AF1F-436CAE1E5A43}" type="presOf" srcId="{D1C699C5-87D8-48BE-A458-0B978420D9E8}" destId="{5798C3F2-1E1E-457A-AAE5-4287BCBB3070}" srcOrd="0" destOrd="0" presId="urn:microsoft.com/office/officeart/2005/8/layout/hProcess9"/>
    <dgm:cxn modelId="{E4F50B4F-16CC-47D1-ABD0-96FFACFCA22F}" type="presOf" srcId="{97D1FE63-E5B7-476D-A0C3-CF1DC33552CC}" destId="{BC465233-43D3-4420-A69A-BDC49EB47F8A}" srcOrd="0" destOrd="0" presId="urn:microsoft.com/office/officeart/2005/8/layout/hProcess9"/>
    <dgm:cxn modelId="{33502DD3-33B5-4B1A-8660-39E1F5DED528}" srcId="{97D1FE63-E5B7-476D-A0C3-CF1DC33552CC}" destId="{83B1A4BC-B2D9-480E-98FC-EC5E3BC6CDC3}" srcOrd="0" destOrd="0" parTransId="{D350E387-7373-4D21-8538-F8258758ACF2}" sibTransId="{BC3DFB84-5FC2-4DF7-925A-E524962E13F4}"/>
    <dgm:cxn modelId="{D4ECD508-4862-441A-97AB-64CF682255D0}" type="presOf" srcId="{B7109CCE-EA92-4603-AE70-F3A21B2939D0}" destId="{C6060DA5-CD62-41BA-BF8F-4262A2AE93AC}" srcOrd="0" destOrd="0" presId="urn:microsoft.com/office/officeart/2005/8/layout/hProcess9"/>
    <dgm:cxn modelId="{F1A2149A-5CF1-47F9-AE6B-5F6EC5481CF1}" type="presOf" srcId="{27145E17-F789-44C2-8883-1D7A081DB36C}" destId="{E962A241-C02D-4FBA-A414-B6DD57AA68BC}" srcOrd="0" destOrd="0" presId="urn:microsoft.com/office/officeart/2005/8/layout/hProcess9"/>
    <dgm:cxn modelId="{7CE18EF5-75A1-47E7-A8AA-7100C933E532}" srcId="{97D1FE63-E5B7-476D-A0C3-CF1DC33552CC}" destId="{D1C699C5-87D8-48BE-A458-0B978420D9E8}" srcOrd="3" destOrd="0" parTransId="{BA2BE083-8815-4647-91BD-B15731B270CC}" sibTransId="{FC74CC4E-5C60-4422-8E16-CB14D4DFDF4C}"/>
    <dgm:cxn modelId="{C5ACEAD2-F6D9-45DA-A4A2-3A9A35D5229E}" type="presParOf" srcId="{BC465233-43D3-4420-A69A-BDC49EB47F8A}" destId="{F408AF75-5398-4375-91FE-2D57B606784B}" srcOrd="0" destOrd="0" presId="urn:microsoft.com/office/officeart/2005/8/layout/hProcess9"/>
    <dgm:cxn modelId="{64BE2A61-2EA0-4985-A069-842FFB3F7927}" type="presParOf" srcId="{BC465233-43D3-4420-A69A-BDC49EB47F8A}" destId="{C57B2028-C437-45E1-AF88-92F2124096BA}" srcOrd="1" destOrd="0" presId="urn:microsoft.com/office/officeart/2005/8/layout/hProcess9"/>
    <dgm:cxn modelId="{A2F783E5-1B57-45E4-9D26-490C3176E674}" type="presParOf" srcId="{C57B2028-C437-45E1-AF88-92F2124096BA}" destId="{D0AB5438-3BC2-4054-B3C8-C7D6EFFD1D0C}" srcOrd="0" destOrd="0" presId="urn:microsoft.com/office/officeart/2005/8/layout/hProcess9"/>
    <dgm:cxn modelId="{3BD99F0D-B814-4E4C-B1C3-ED6D3A3B7B2E}" type="presParOf" srcId="{C57B2028-C437-45E1-AF88-92F2124096BA}" destId="{C2E11057-1AE9-4361-A072-D83FCCD4CE2F}" srcOrd="1" destOrd="0" presId="urn:microsoft.com/office/officeart/2005/8/layout/hProcess9"/>
    <dgm:cxn modelId="{B3DFCAFC-0E7F-44C2-9551-30B463ED996B}" type="presParOf" srcId="{C57B2028-C437-45E1-AF88-92F2124096BA}" destId="{E962A241-C02D-4FBA-A414-B6DD57AA68BC}" srcOrd="2" destOrd="0" presId="urn:microsoft.com/office/officeart/2005/8/layout/hProcess9"/>
    <dgm:cxn modelId="{3D661081-5AB8-4238-9398-E217041DE331}" type="presParOf" srcId="{C57B2028-C437-45E1-AF88-92F2124096BA}" destId="{929A671F-AF62-4D46-8E7C-F06F326DF9F8}" srcOrd="3" destOrd="0" presId="urn:microsoft.com/office/officeart/2005/8/layout/hProcess9"/>
    <dgm:cxn modelId="{E8EA77C8-8083-4D7C-9D01-1AC21F7398CC}" type="presParOf" srcId="{C57B2028-C437-45E1-AF88-92F2124096BA}" destId="{C6060DA5-CD62-41BA-BF8F-4262A2AE93AC}" srcOrd="4" destOrd="0" presId="urn:microsoft.com/office/officeart/2005/8/layout/hProcess9"/>
    <dgm:cxn modelId="{3A930690-AA36-4646-9882-3BA339E95075}" type="presParOf" srcId="{C57B2028-C437-45E1-AF88-92F2124096BA}" destId="{6AF1A3FF-2259-45B7-8122-4C4C5D8E2EB8}" srcOrd="5" destOrd="0" presId="urn:microsoft.com/office/officeart/2005/8/layout/hProcess9"/>
    <dgm:cxn modelId="{C073B88D-423B-4AB2-8DD5-8B3A9A40B9DA}" type="presParOf" srcId="{C57B2028-C437-45E1-AF88-92F2124096BA}" destId="{5798C3F2-1E1E-457A-AAE5-4287BCBB307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8AF75-5398-4375-91FE-2D57B606784B}">
      <dsp:nvSpPr>
        <dsp:cNvPr id="0" name=""/>
        <dsp:cNvSpPr/>
      </dsp:nvSpPr>
      <dsp:spPr>
        <a:xfrm>
          <a:off x="1" y="0"/>
          <a:ext cx="6651888" cy="49722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B5438-3BC2-4054-B3C8-C7D6EFFD1D0C}">
      <dsp:nvSpPr>
        <dsp:cNvPr id="0" name=""/>
        <dsp:cNvSpPr/>
      </dsp:nvSpPr>
      <dsp:spPr>
        <a:xfrm>
          <a:off x="3329" y="1491678"/>
          <a:ext cx="1601261" cy="19889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/>
            <a:t>П</a:t>
          </a:r>
          <a:r>
            <a:rPr lang="uk-UA" sz="1200" kern="1200"/>
            <a:t>ідвищення ефективності використання основних засобів</a:t>
          </a:r>
          <a:endParaRPr lang="ru-RU" sz="1200" kern="1200"/>
        </a:p>
      </dsp:txBody>
      <dsp:txXfrm>
        <a:off x="81496" y="1569845"/>
        <a:ext cx="1444927" cy="1832571"/>
      </dsp:txXfrm>
    </dsp:sp>
    <dsp:sp modelId="{E962A241-C02D-4FBA-A414-B6DD57AA68BC}">
      <dsp:nvSpPr>
        <dsp:cNvPr id="0" name=""/>
        <dsp:cNvSpPr/>
      </dsp:nvSpPr>
      <dsp:spPr>
        <a:xfrm>
          <a:off x="1684653" y="1491678"/>
          <a:ext cx="1601261" cy="1988905"/>
        </a:xfrm>
        <a:prstGeom prst="roundRect">
          <a:avLst/>
        </a:prstGeom>
        <a:solidFill>
          <a:schemeClr val="accent5">
            <a:hueOff val="2436877"/>
            <a:satOff val="265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/>
            <a:t>Зменшення потреби у додаткових основних засобах</a:t>
          </a:r>
          <a:endParaRPr lang="ru-RU" sz="1200" kern="1200"/>
        </a:p>
      </dsp:txBody>
      <dsp:txXfrm>
        <a:off x="1762820" y="1569845"/>
        <a:ext cx="1444927" cy="1832571"/>
      </dsp:txXfrm>
    </dsp:sp>
    <dsp:sp modelId="{C6060DA5-CD62-41BA-BF8F-4262A2AE93AC}">
      <dsp:nvSpPr>
        <dsp:cNvPr id="0" name=""/>
        <dsp:cNvSpPr/>
      </dsp:nvSpPr>
      <dsp:spPr>
        <a:xfrm>
          <a:off x="3365977" y="1491678"/>
          <a:ext cx="1601261" cy="1988905"/>
        </a:xfrm>
        <a:prstGeom prst="roundRect">
          <a:avLst/>
        </a:prstGeom>
        <a:solidFill>
          <a:schemeClr val="accent5">
            <a:hueOff val="4873755"/>
            <a:satOff val="530"/>
            <a:lumOff val="-1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/>
            <a:t>Зменшення потреби у позиковому капіталі </a:t>
          </a:r>
          <a:endParaRPr lang="ru-RU" sz="1200" kern="1200"/>
        </a:p>
      </dsp:txBody>
      <dsp:txXfrm>
        <a:off x="3444144" y="1569845"/>
        <a:ext cx="1444927" cy="1832571"/>
      </dsp:txXfrm>
    </dsp:sp>
    <dsp:sp modelId="{5798C3F2-1E1E-457A-AAE5-4287BCBB3070}">
      <dsp:nvSpPr>
        <dsp:cNvPr id="0" name=""/>
        <dsp:cNvSpPr/>
      </dsp:nvSpPr>
      <dsp:spPr>
        <a:xfrm>
          <a:off x="5047301" y="1491678"/>
          <a:ext cx="1601261" cy="1988905"/>
        </a:xfrm>
        <a:prstGeom prst="roundRect">
          <a:avLst/>
        </a:prstGeom>
        <a:solidFill>
          <a:schemeClr val="accent5">
            <a:hueOff val="7310632"/>
            <a:satOff val="795"/>
            <a:lumOff val="-1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/>
            <a:t>Підвищення темпів економічного розвитку за рахунок більш раціонального використання власних фінансових ресурсів</a:t>
          </a:r>
          <a:endParaRPr lang="ru-RU" sz="1200" kern="1200"/>
        </a:p>
      </dsp:txBody>
      <dsp:txXfrm>
        <a:off x="5125468" y="1569845"/>
        <a:ext cx="1444927" cy="1832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4D888-2B76-4E89-8C4D-D8D012880DD8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685800"/>
            <a:ext cx="2616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5E4AF-1CBD-4C28-B80C-50A03BE22F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70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284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54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933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засоби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матеріальні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активи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підприємство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утримує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метою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використання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виробничому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постачання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товарів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надання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послуг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здавання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оренду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14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79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Показники аналізу основних засобів переважно поділяються на дві великі групи . Класифікація показників стану та ефективності використання основних фондів.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365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Аналіз основних економічних показників діяльності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ВАТ «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Ружинський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молочний завод"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47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20900" y="685800"/>
            <a:ext cx="26162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Аналіз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структури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первісної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вартості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засобів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Літинський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молочний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завод"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63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Аналіз показників фондовіддачі, фондомісткості та фондоозброєності ВАТ «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Ружинський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молочний завод» за 2012 - 2014 роки.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445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Аналіз показників руху основних засобів ВАТ «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Ружинський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молочний завод" за 2012 - 2014 роки.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5E4AF-1CBD-4C28-B80C-50A03BE22F5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5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6469" y="2091269"/>
            <a:ext cx="5474943" cy="4809395"/>
          </a:xfrm>
        </p:spPr>
        <p:txBody>
          <a:bodyPr anchor="b"/>
          <a:lstStyle>
            <a:lvl1pPr>
              <a:defRPr sz="595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6469" y="6900660"/>
            <a:ext cx="5474943" cy="1244273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6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4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2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90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8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4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23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71" y="6934181"/>
            <a:ext cx="5474942" cy="818622"/>
          </a:xfrm>
        </p:spPr>
        <p:txBody>
          <a:bodyPr anchor="b">
            <a:normAutofit/>
          </a:bodyPr>
          <a:lstStyle>
            <a:lvl1pPr algn="l">
              <a:defRPr sz="1985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6469" y="990600"/>
            <a:ext cx="5474943" cy="525874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8059" indent="0">
              <a:buNone/>
              <a:defRPr sz="1323"/>
            </a:lvl2pPr>
            <a:lvl3pPr marL="756117" indent="0">
              <a:buNone/>
              <a:defRPr sz="1323"/>
            </a:lvl3pPr>
            <a:lvl4pPr marL="1134176" indent="0">
              <a:buNone/>
              <a:defRPr sz="1323"/>
            </a:lvl4pPr>
            <a:lvl5pPr marL="1512235" indent="0">
              <a:buNone/>
              <a:defRPr sz="1323"/>
            </a:lvl5pPr>
            <a:lvl6pPr marL="1890293" indent="0">
              <a:buNone/>
              <a:defRPr sz="1323"/>
            </a:lvl6pPr>
            <a:lvl7pPr marL="2268352" indent="0">
              <a:buNone/>
              <a:defRPr sz="1323"/>
            </a:lvl7pPr>
            <a:lvl8pPr marL="2646411" indent="0">
              <a:buNone/>
              <a:defRPr sz="1323"/>
            </a:lvl8pPr>
            <a:lvl9pPr marL="3024469" indent="0">
              <a:buNone/>
              <a:defRPr sz="132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470" y="7752803"/>
            <a:ext cx="5474942" cy="713140"/>
          </a:xfrm>
        </p:spPr>
        <p:txBody>
          <a:bodyPr>
            <a:normAutofit/>
          </a:bodyPr>
          <a:lstStyle>
            <a:lvl1pPr marL="0" indent="0">
              <a:buNone/>
              <a:defRPr sz="992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2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69" y="2091267"/>
            <a:ext cx="5474943" cy="2861733"/>
          </a:xfrm>
        </p:spPr>
        <p:txBody>
          <a:bodyPr/>
          <a:lstStyle>
            <a:lvl1pPr>
              <a:defRPr sz="396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469" y="5283200"/>
            <a:ext cx="5474943" cy="3412067"/>
          </a:xfrm>
        </p:spPr>
        <p:txBody>
          <a:bodyPr anchor="ctr">
            <a:normAutofit/>
          </a:bodyPr>
          <a:lstStyle>
            <a:lvl1pPr marL="0" indent="0">
              <a:buNone/>
              <a:defRPr sz="148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42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919" y="2091267"/>
            <a:ext cx="4962326" cy="3355985"/>
          </a:xfrm>
        </p:spPr>
        <p:txBody>
          <a:bodyPr/>
          <a:lstStyle>
            <a:lvl1pPr>
              <a:defRPr sz="396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197512" y="5447252"/>
            <a:ext cx="4515886" cy="49425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158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469" y="6284282"/>
            <a:ext cx="5474943" cy="2421467"/>
          </a:xfrm>
        </p:spPr>
        <p:txBody>
          <a:bodyPr anchor="ctr">
            <a:normAutofit/>
          </a:bodyPr>
          <a:lstStyle>
            <a:lvl1pPr marL="0" indent="0">
              <a:buNone/>
              <a:defRPr sz="148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57253" y="1402921"/>
            <a:ext cx="497461" cy="1644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0088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88113" y="3775470"/>
            <a:ext cx="497461" cy="1644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0088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351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69" y="4512735"/>
            <a:ext cx="5474944" cy="2387927"/>
          </a:xfrm>
        </p:spPr>
        <p:txBody>
          <a:bodyPr anchor="b"/>
          <a:lstStyle>
            <a:lvl1pPr algn="l">
              <a:defRPr sz="3308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469" y="6900661"/>
            <a:ext cx="5474943" cy="1242800"/>
          </a:xfrm>
        </p:spPr>
        <p:txBody>
          <a:bodyPr anchor="t"/>
          <a:lstStyle>
            <a:lvl1pPr marL="0" indent="0" algn="l">
              <a:buNone/>
              <a:defRPr sz="1654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117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176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23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293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3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41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46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7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45" y="2861734"/>
            <a:ext cx="1828070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04752" y="3852334"/>
            <a:ext cx="1815963" cy="5184599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09205" y="2861734"/>
            <a:ext cx="1821479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02658" y="3852334"/>
            <a:ext cx="1828025" cy="5184599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19764" y="2861734"/>
            <a:ext cx="1818919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19764" y="3852334"/>
            <a:ext cx="1818919" cy="5184599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311489" y="3081867"/>
            <a:ext cx="0" cy="5723467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18975" y="3081867"/>
            <a:ext cx="0" cy="5729941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559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7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752" y="6140260"/>
            <a:ext cx="1823842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04752" y="3191934"/>
            <a:ext cx="1823842" cy="22013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8059" indent="0">
              <a:buNone/>
              <a:defRPr sz="1323"/>
            </a:lvl2pPr>
            <a:lvl3pPr marL="756117" indent="0">
              <a:buNone/>
              <a:defRPr sz="1323"/>
            </a:lvl3pPr>
            <a:lvl4pPr marL="1134176" indent="0">
              <a:buNone/>
              <a:defRPr sz="1323"/>
            </a:lvl4pPr>
            <a:lvl5pPr marL="1512235" indent="0">
              <a:buNone/>
              <a:defRPr sz="1323"/>
            </a:lvl5pPr>
            <a:lvl6pPr marL="1890293" indent="0">
              <a:buNone/>
              <a:defRPr sz="1323"/>
            </a:lvl6pPr>
            <a:lvl7pPr marL="2268352" indent="0">
              <a:buNone/>
              <a:defRPr sz="1323"/>
            </a:lvl7pPr>
            <a:lvl8pPr marL="2646411" indent="0">
              <a:buNone/>
              <a:defRPr sz="1323"/>
            </a:lvl8pPr>
            <a:lvl9pPr marL="3024469" indent="0">
              <a:buNone/>
              <a:defRPr sz="132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04752" y="6972640"/>
            <a:ext cx="1823842" cy="952162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2751" y="6140260"/>
            <a:ext cx="1817933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412750" y="3191934"/>
            <a:ext cx="1817933" cy="22013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8059" indent="0">
              <a:buNone/>
              <a:defRPr sz="1323"/>
            </a:lvl2pPr>
            <a:lvl3pPr marL="756117" indent="0">
              <a:buNone/>
              <a:defRPr sz="1323"/>
            </a:lvl3pPr>
            <a:lvl4pPr marL="1134176" indent="0">
              <a:buNone/>
              <a:defRPr sz="1323"/>
            </a:lvl4pPr>
            <a:lvl5pPr marL="1512235" indent="0">
              <a:buNone/>
              <a:defRPr sz="1323"/>
            </a:lvl5pPr>
            <a:lvl6pPr marL="1890293" indent="0">
              <a:buNone/>
              <a:defRPr sz="1323"/>
            </a:lvl6pPr>
            <a:lvl7pPr marL="2268352" indent="0">
              <a:buNone/>
              <a:defRPr sz="1323"/>
            </a:lvl7pPr>
            <a:lvl8pPr marL="2646411" indent="0">
              <a:buNone/>
              <a:defRPr sz="1323"/>
            </a:lvl8pPr>
            <a:lvl9pPr marL="3024469" indent="0">
              <a:buNone/>
              <a:defRPr sz="132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11911" y="6972639"/>
            <a:ext cx="1820341" cy="952162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19764" y="6140260"/>
            <a:ext cx="1818919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419763" y="3191934"/>
            <a:ext cx="1818919" cy="22013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8059" indent="0">
              <a:buNone/>
              <a:defRPr sz="1323"/>
            </a:lvl2pPr>
            <a:lvl3pPr marL="756117" indent="0">
              <a:buNone/>
              <a:defRPr sz="1323"/>
            </a:lvl3pPr>
            <a:lvl4pPr marL="1134176" indent="0">
              <a:buNone/>
              <a:defRPr sz="1323"/>
            </a:lvl4pPr>
            <a:lvl5pPr marL="1512235" indent="0">
              <a:buNone/>
              <a:defRPr sz="1323"/>
            </a:lvl5pPr>
            <a:lvl6pPr marL="1890293" indent="0">
              <a:buNone/>
              <a:defRPr sz="1323"/>
            </a:lvl6pPr>
            <a:lvl7pPr marL="2268352" indent="0">
              <a:buNone/>
              <a:defRPr sz="1323"/>
            </a:lvl7pPr>
            <a:lvl8pPr marL="2646411" indent="0">
              <a:buNone/>
              <a:defRPr sz="1323"/>
            </a:lvl8pPr>
            <a:lvl9pPr marL="3024469" indent="0">
              <a:buNone/>
              <a:defRPr sz="132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19688" y="6972636"/>
            <a:ext cx="1821327" cy="952162"/>
          </a:xfrm>
        </p:spPr>
        <p:txBody>
          <a:bodyPr anchor="t"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311489" y="3081867"/>
            <a:ext cx="0" cy="5723467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18975" y="3081867"/>
            <a:ext cx="0" cy="5729941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11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37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1468" y="621421"/>
            <a:ext cx="1087215" cy="8415514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752" y="1116852"/>
            <a:ext cx="4604905" cy="792008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4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9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71" y="4133616"/>
            <a:ext cx="5474942" cy="2767046"/>
          </a:xfrm>
        </p:spPr>
        <p:txBody>
          <a:bodyPr anchor="b"/>
          <a:lstStyle>
            <a:lvl1pPr algn="l">
              <a:defRPr sz="3308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469" y="6900661"/>
            <a:ext cx="5474943" cy="1242800"/>
          </a:xfrm>
        </p:spPr>
        <p:txBody>
          <a:bodyPr anchor="t"/>
          <a:lstStyle>
            <a:lvl1pPr marL="0" indent="0" algn="l">
              <a:buNone/>
              <a:defRPr sz="1654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117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176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23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293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3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41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46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80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434" y="2976388"/>
            <a:ext cx="2727242" cy="6060547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8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7731" y="2969913"/>
            <a:ext cx="2727244" cy="6067021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8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06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433" y="2751667"/>
            <a:ext cx="2727241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434" y="3632200"/>
            <a:ext cx="2727242" cy="5404733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8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07732" y="2751667"/>
            <a:ext cx="2727242" cy="832378"/>
          </a:xfrm>
        </p:spPr>
        <p:txBody>
          <a:bodyPr anchor="b">
            <a:noAutofit/>
          </a:bodyPr>
          <a:lstStyle>
            <a:lvl1pPr marL="0" indent="0">
              <a:buNone/>
              <a:defRPr sz="1985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78059" indent="0">
              <a:buNone/>
              <a:defRPr sz="1654" b="1"/>
            </a:lvl2pPr>
            <a:lvl3pPr marL="756117" indent="0">
              <a:buNone/>
              <a:defRPr sz="1488" b="1"/>
            </a:lvl3pPr>
            <a:lvl4pPr marL="1134176" indent="0">
              <a:buNone/>
              <a:defRPr sz="1323" b="1"/>
            </a:lvl4pPr>
            <a:lvl5pPr marL="1512235" indent="0">
              <a:buNone/>
              <a:defRPr sz="1323" b="1"/>
            </a:lvl5pPr>
            <a:lvl6pPr marL="1890293" indent="0">
              <a:buNone/>
              <a:defRPr sz="1323" b="1"/>
            </a:lvl6pPr>
            <a:lvl7pPr marL="2268352" indent="0">
              <a:buNone/>
              <a:defRPr sz="1323" b="1"/>
            </a:lvl7pPr>
            <a:lvl8pPr marL="2646411" indent="0">
              <a:buNone/>
              <a:defRPr sz="1323" b="1"/>
            </a:lvl8pPr>
            <a:lvl9pPr marL="3024469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7732" y="3632200"/>
            <a:ext cx="2727242" cy="5404733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8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0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8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64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68" y="2091267"/>
            <a:ext cx="2109829" cy="2091267"/>
          </a:xfrm>
        </p:spPr>
        <p:txBody>
          <a:bodyPr anchor="b"/>
          <a:lstStyle>
            <a:lvl1pPr algn="l">
              <a:defRPr sz="1985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108" y="2091267"/>
            <a:ext cx="3223305" cy="6604000"/>
          </a:xfrm>
        </p:spPr>
        <p:txBody>
          <a:bodyPr anchor="ctr">
            <a:normAutofit/>
          </a:bodyPr>
          <a:lstStyle>
            <a:lvl1pPr>
              <a:defRPr sz="1654"/>
            </a:lvl1pPr>
            <a:lvl2pPr>
              <a:defRPr sz="1488"/>
            </a:lvl2pPr>
            <a:lvl3pPr>
              <a:defRPr sz="1323"/>
            </a:lvl3pPr>
            <a:lvl4pPr>
              <a:defRPr sz="1158"/>
            </a:lvl4pPr>
            <a:lvl5pPr>
              <a:defRPr sz="1158"/>
            </a:lvl5pPr>
            <a:lvl6pPr>
              <a:defRPr sz="1158"/>
            </a:lvl6pPr>
            <a:lvl7pPr>
              <a:defRPr sz="1158"/>
            </a:lvl7pPr>
            <a:lvl8pPr>
              <a:defRPr sz="1158"/>
            </a:lvl8pPr>
            <a:lvl9pPr>
              <a:defRPr sz="1158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468" y="4520073"/>
            <a:ext cx="2109829" cy="4182532"/>
          </a:xfrm>
        </p:spPr>
        <p:txBody>
          <a:bodyPr/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1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819" y="2678277"/>
            <a:ext cx="3159353" cy="2274723"/>
          </a:xfrm>
        </p:spPr>
        <p:txBody>
          <a:bodyPr anchor="b">
            <a:normAutofit/>
          </a:bodyPr>
          <a:lstStyle>
            <a:lvl1pPr algn="l">
              <a:defRPr sz="2977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1109" y="1651000"/>
            <a:ext cx="1985348" cy="660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8059" indent="0">
              <a:buNone/>
              <a:defRPr sz="1323"/>
            </a:lvl2pPr>
            <a:lvl3pPr marL="756117" indent="0">
              <a:buNone/>
              <a:defRPr sz="1323"/>
            </a:lvl3pPr>
            <a:lvl4pPr marL="1134176" indent="0">
              <a:buNone/>
              <a:defRPr sz="1323"/>
            </a:lvl4pPr>
            <a:lvl5pPr marL="1512235" indent="0">
              <a:buNone/>
              <a:defRPr sz="1323"/>
            </a:lvl5pPr>
            <a:lvl6pPr marL="1890293" indent="0">
              <a:buNone/>
              <a:defRPr sz="1323"/>
            </a:lvl6pPr>
            <a:lvl7pPr marL="2268352" indent="0">
              <a:buNone/>
              <a:defRPr sz="1323"/>
            </a:lvl7pPr>
            <a:lvl8pPr marL="2646411" indent="0">
              <a:buNone/>
              <a:defRPr sz="1323"/>
            </a:lvl8pPr>
            <a:lvl9pPr marL="3024469" indent="0">
              <a:buNone/>
              <a:defRPr sz="132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468" y="5283200"/>
            <a:ext cx="3154436" cy="1981200"/>
          </a:xfrm>
        </p:spPr>
        <p:txBody>
          <a:bodyPr>
            <a:normAutofit/>
          </a:bodyPr>
          <a:lstStyle>
            <a:lvl1pPr marL="0" indent="0">
              <a:buNone/>
              <a:defRPr sz="1158"/>
            </a:lvl1pPr>
            <a:lvl2pPr marL="378059" indent="0">
              <a:buNone/>
              <a:defRPr sz="992"/>
            </a:lvl2pPr>
            <a:lvl3pPr marL="756117" indent="0">
              <a:buNone/>
              <a:defRPr sz="827"/>
            </a:lvl3pPr>
            <a:lvl4pPr marL="1134176" indent="0">
              <a:buNone/>
              <a:defRPr sz="744"/>
            </a:lvl4pPr>
            <a:lvl5pPr marL="1512235" indent="0">
              <a:buNone/>
              <a:defRPr sz="744"/>
            </a:lvl5pPr>
            <a:lvl6pPr marL="1890293" indent="0">
              <a:buNone/>
              <a:defRPr sz="744"/>
            </a:lvl6pPr>
            <a:lvl7pPr marL="2268352" indent="0">
              <a:buNone/>
              <a:defRPr sz="744"/>
            </a:lvl7pPr>
            <a:lvl8pPr marL="2646411" indent="0">
              <a:buNone/>
              <a:defRPr sz="744"/>
            </a:lvl8pPr>
            <a:lvl9pPr marL="3024469" indent="0">
              <a:buNone/>
              <a:defRPr sz="74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1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5209062" y="2421467"/>
            <a:ext cx="2331389" cy="4072467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4704978" y="-660400"/>
            <a:ext cx="1323221" cy="2311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5209062" y="8805333"/>
            <a:ext cx="819137" cy="1430867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27334" y="3852333"/>
            <a:ext cx="3465579" cy="6053667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694429" y="4182533"/>
            <a:ext cx="1953326" cy="3412067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6404949" y="0"/>
            <a:ext cx="567095" cy="1588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811" y="653926"/>
            <a:ext cx="5834163" cy="2022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433" y="2965337"/>
            <a:ext cx="5549932" cy="6060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5891816" y="2712161"/>
            <a:ext cx="1430865" cy="18908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1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965ABA8-2124-4D50-B1DA-F70A86E7F01E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3962628" y="4784361"/>
            <a:ext cx="5575259" cy="1890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1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422138" y="427175"/>
            <a:ext cx="519972" cy="11088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316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CAAA-953A-4E09-8931-D143BB2A6C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8774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378064" rtl="0" eaLnBrk="1" latinLnBrk="0" hangingPunct="1">
        <a:spcBef>
          <a:spcPct val="0"/>
        </a:spcBef>
        <a:buNone/>
        <a:defRPr sz="3473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3549" indent="-283549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54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614355" indent="-236291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88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945163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323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323228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701292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079357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457422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2835487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213552" indent="-189033" algn="l" defTabSz="378064" rtl="0" eaLnBrk="1" latinLnBrk="0" hangingPunct="1">
        <a:spcBef>
          <a:spcPts val="827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158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64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130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94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260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325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390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455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520" algn="l" defTabSz="37806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0701" y="632520"/>
            <a:ext cx="6428919" cy="50428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/>
              <a:t/>
            </a:r>
            <a:br>
              <a:rPr lang="en-US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/>
              <a:t/>
            </a:r>
            <a:br>
              <a:rPr lang="uk-UA" i="1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uk-UA" cap="all" dirty="0"/>
              <a:t> </a:t>
            </a:r>
            <a:r>
              <a:rPr lang="uk-UA" sz="3600" b="1" i="1" dirty="0"/>
              <a:t> </a:t>
            </a:r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3600" b="1" i="1" dirty="0"/>
              <a:t/>
            </a:r>
            <a:br>
              <a:rPr lang="uk-UA" sz="3600" b="1" i="1" dirty="0"/>
            </a:br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3600" b="1" i="1" dirty="0"/>
              <a:t/>
            </a:r>
            <a:br>
              <a:rPr lang="uk-UA" sz="3600" b="1" i="1" dirty="0"/>
            </a:br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3600" b="1" i="1" dirty="0"/>
              <a:t/>
            </a:r>
            <a:br>
              <a:rPr lang="uk-UA" sz="3600" b="1" i="1" dirty="0"/>
            </a:br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3600" b="1" i="1" dirty="0" smtClean="0"/>
              <a:t>Дипломна </a:t>
            </a:r>
            <a:r>
              <a:rPr lang="uk-UA" sz="3600" b="1" i="1" dirty="0"/>
              <a:t>робота </a:t>
            </a:r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3600" b="1" i="1" dirty="0" smtClean="0"/>
              <a:t>на </a:t>
            </a:r>
            <a:r>
              <a:rPr lang="uk-UA" sz="3600" b="1" i="1" dirty="0"/>
              <a:t>тему</a:t>
            </a:r>
            <a:r>
              <a:rPr lang="ru-RU" sz="3600" b="1" i="1" dirty="0"/>
              <a:t>: </a:t>
            </a:r>
            <a:r>
              <a:rPr lang="ru-RU" sz="4000" b="1" i="1" dirty="0"/>
              <a:t> </a:t>
            </a:r>
            <a:br>
              <a:rPr lang="ru-RU" sz="4000" b="1" i="1" dirty="0"/>
            </a:br>
            <a:r>
              <a:rPr lang="uk-UA" sz="4000" b="1" i="1" dirty="0">
                <a:latin typeface="AGZeppelin" pitchFamily="2" charset="0"/>
              </a:rPr>
              <a:t>УПРАВЛІННЯ ОСНОВНИМИ ЗАСОБАМИ </a:t>
            </a:r>
            <a:r>
              <a:rPr lang="uk-UA" sz="4000" b="1" i="1" dirty="0" smtClean="0">
                <a:latin typeface="AGZeppelin" pitchFamily="2" charset="0"/>
              </a:rPr>
              <a:t>ПІДПРИЄМСТВА</a:t>
            </a:r>
            <a:r>
              <a:rPr lang="ru-RU" i="1" dirty="0" smtClean="0">
                <a:latin typeface="AGZeppelin" pitchFamily="2" charset="0"/>
              </a:rPr>
              <a:t/>
            </a:r>
            <a:br>
              <a:rPr lang="ru-RU" i="1" dirty="0" smtClean="0">
                <a:latin typeface="AGZeppelin" pitchFamily="2" charset="0"/>
              </a:rPr>
            </a:br>
            <a:r>
              <a:rPr lang="uk-UA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2357" y="6249144"/>
            <a:ext cx="5897263" cy="2304256"/>
          </a:xfrm>
        </p:spPr>
        <p:txBody>
          <a:bodyPr>
            <a:normAutofit fontScale="92500"/>
          </a:bodyPr>
          <a:lstStyle/>
          <a:p>
            <a:r>
              <a:rPr lang="uk-UA" u="sng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Виконав:</a:t>
            </a: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слухач 2 курсу, групи 1М-14</a:t>
            </a:r>
            <a: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спеціальності 7.03060101 – </a:t>
            </a:r>
          </a:p>
          <a:p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«Менеджмент організацій і адміністрування »</a:t>
            </a:r>
            <a: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Дячук Роман Сергійович</a:t>
            </a:r>
            <a: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                               </a:t>
            </a:r>
            <a:r>
              <a:rPr lang="uk-UA" u="sng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Керівник:</a:t>
            </a: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uk-UA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к.е.н</a:t>
            </a:r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., доцент каф. ПМЕН</a:t>
            </a:r>
          </a:p>
          <a:p>
            <a:r>
              <a:rPr lang="uk-UA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Чаплигіна Леся Василівна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6495" y="89425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>
                <a:latin typeface="Bookman Old Style" panose="02050604050505020204" pitchFamily="18" charset="0"/>
              </a:rPr>
              <a:t>Вінниця ВНТУ 2016р.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95475"/>
              </p:ext>
            </p:extLst>
          </p:nvPr>
        </p:nvGraphicFramePr>
        <p:xfrm>
          <a:off x="252239" y="920551"/>
          <a:ext cx="7000924" cy="7344814"/>
        </p:xfrm>
        <a:graphic>
          <a:graphicData uri="http://schemas.openxmlformats.org/drawingml/2006/table">
            <a:tbl>
              <a:tblPr/>
              <a:tblGrid>
                <a:gridCol w="3056034"/>
                <a:gridCol w="712811"/>
                <a:gridCol w="712811"/>
                <a:gridCol w="819158"/>
                <a:gridCol w="850055"/>
                <a:gridCol w="850055"/>
              </a:tblGrid>
              <a:tr h="33385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рік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Відхилення (+,-)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1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Вартість введених основних засобів, </a:t>
                      </a:r>
                      <a:r>
                        <a:rPr lang="uk-UA" sz="18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тис.грн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2747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6631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8778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2147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6031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Вартість виведених основних засобів, </a:t>
                      </a:r>
                      <a:r>
                        <a:rPr lang="uk-UA" sz="18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тис.грн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426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-298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-365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Вартість основних засобів на початок року, тис.грн.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31904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34225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40495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6270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8591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Вартість основних засобів на кінець року, тис. грн. 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34225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40495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49214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14989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8719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Коефіцієнт оновлення основних засобів (р.1/р.4)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0,164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0,014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0,098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Коефіцієнт вибуття основних засобів (р.2/р.3)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0,013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0,0015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-0,0085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-0,0115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5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Коефіцєнт приросту основних засобів 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[(р.1-р.2)/р.3]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0,075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0,183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0,215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0,14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5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</a:t>
                      </a:r>
                      <a:r>
                        <a:rPr lang="uk-UA" sz="18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Коефіцєнт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компенсації вибуття  основних засобів (р.2/р.1)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0,155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0,054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0,0069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-0,0471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-0,1481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147" marR="27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806247"/>
              </p:ext>
            </p:extLst>
          </p:nvPr>
        </p:nvGraphicFramePr>
        <p:xfrm>
          <a:off x="208731" y="1424608"/>
          <a:ext cx="7072362" cy="190659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878792"/>
                <a:gridCol w="1655831"/>
                <a:gridCol w="1864758"/>
                <a:gridCol w="1672981"/>
              </a:tblGrid>
              <a:tr h="8165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Назва приміщення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Кількість </a:t>
                      </a:r>
                      <a:r>
                        <a:rPr lang="uk-UA" sz="1600" dirty="0" err="1"/>
                        <a:t>кв.м</a:t>
                      </a:r>
                      <a:r>
                        <a:rPr lang="uk-UA" sz="1600" dirty="0"/>
                        <a:t>.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Ціна за один </a:t>
                      </a:r>
                      <a:r>
                        <a:rPr lang="uk-UA" sz="1600" dirty="0" err="1"/>
                        <a:t>кв.м</a:t>
                      </a:r>
                      <a:r>
                        <a:rPr lang="uk-UA" sz="1600" dirty="0"/>
                        <a:t>., грн.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Надходження  від оренди, грн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</a:tr>
              <a:tr h="272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Склад 1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83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100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8300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</a:tr>
              <a:tr h="272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Склад 2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150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57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8550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</a:tr>
              <a:tr h="272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Гараж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250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85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21250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</a:tr>
              <a:tr h="272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Всього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483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/>
                        <a:t>х</a:t>
                      </a:r>
                      <a:endParaRPr lang="ru-RU" sz="14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/>
                        <a:t>38100</a:t>
                      </a:r>
                      <a:endParaRPr lang="ru-RU" sz="1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010" marR="6001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10783" y="3728864"/>
            <a:ext cx="4739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Варіант № 1 Звернутись у лізингову компанію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500145"/>
              </p:ext>
            </p:extLst>
          </p:nvPr>
        </p:nvGraphicFramePr>
        <p:xfrm>
          <a:off x="208731" y="4304928"/>
          <a:ext cx="7143800" cy="368290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659226"/>
                <a:gridCol w="1319999"/>
                <a:gridCol w="1208450"/>
                <a:gridCol w="1022536"/>
                <a:gridCol w="974507"/>
                <a:gridCol w="977605"/>
                <a:gridCol w="981477"/>
              </a:tblGrid>
              <a:tr h="108639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Рік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 rowSpan="2">
                  <a:txBody>
                    <a:bodyPr/>
                    <a:lstStyle/>
                    <a:p>
                      <a:pPr marL="12065" marR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Амортизаційні </a:t>
                      </a:r>
                      <a:r>
                        <a:rPr lang="uk-UA" sz="1400" spc="-10" dirty="0"/>
                        <a:t>відрахування </a:t>
                      </a:r>
                      <a:r>
                        <a:rPr lang="uk-UA" sz="1400" dirty="0"/>
                        <a:t>(</a:t>
                      </a:r>
                      <a:r>
                        <a:rPr lang="ru-RU" sz="1400" dirty="0"/>
                        <a:t>А)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Лізинговий відсоток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err="1"/>
                        <a:t>Лізинговіий</a:t>
                      </a:r>
                      <a:r>
                        <a:rPr lang="uk-UA" sz="1400" spc="-10" dirty="0"/>
                        <a:t> </a:t>
                      </a:r>
                      <a:r>
                        <a:rPr lang="uk-UA" sz="1400" dirty="0"/>
                        <a:t>відсоток</a:t>
                      </a:r>
                      <a:endParaRPr lang="ru-RU" sz="105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(</a:t>
                      </a:r>
                      <a:r>
                        <a:rPr lang="uk-UA" sz="1400" dirty="0" err="1"/>
                        <a:t>Л</a:t>
                      </a:r>
                      <a:r>
                        <a:rPr lang="uk-UA" sz="1400" baseline="-25000" dirty="0" err="1"/>
                        <a:t>від</a:t>
                      </a:r>
                      <a:r>
                        <a:rPr lang="uk-UA" sz="1400" dirty="0"/>
                        <a:t>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/>
                        <a:t>Лізингові</a:t>
                      </a:r>
                      <a:endParaRPr lang="ru-RU" sz="105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платежі</a:t>
                      </a:r>
                      <a:endParaRPr lang="ru-RU" sz="105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(ЛП)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  <a:tr h="996310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3655" marR="368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Плата за </a:t>
                      </a:r>
                      <a:r>
                        <a:rPr lang="ru-RU" sz="1400" spc="-30" dirty="0"/>
                        <a:t>кредит (</a:t>
                      </a:r>
                      <a:r>
                        <a:rPr lang="ru-RU" sz="1400" spc="-30" dirty="0" err="1"/>
                        <a:t>П</a:t>
                      </a:r>
                      <a:r>
                        <a:rPr lang="ru-RU" sz="1400" spc="-30" baseline="-25000" dirty="0" err="1"/>
                        <a:t>к</a:t>
                      </a:r>
                      <a:r>
                        <a:rPr lang="ru-RU" sz="1400" spc="-30" dirty="0"/>
                        <a:t>), </a:t>
                      </a:r>
                      <a:r>
                        <a:rPr lang="ru-RU" sz="1400" spc="-20" dirty="0"/>
                        <a:t>(</a:t>
                      </a:r>
                      <a:r>
                        <a:rPr lang="ru-RU" sz="1400" spc="-20" dirty="0" err="1"/>
                        <a:t>В</a:t>
                      </a:r>
                      <a:r>
                        <a:rPr lang="ru-RU" sz="1400" spc="-20" baseline="-25000" dirty="0" err="1"/>
                        <a:t>с</a:t>
                      </a:r>
                      <a:r>
                        <a:rPr lang="ru-RU" sz="1400" spc="-20" dirty="0"/>
                        <a:t> х 10 </a:t>
                      </a:r>
                      <a:r>
                        <a:rPr lang="uk-UA" sz="1400" spc="-20" dirty="0"/>
                        <a:t>%)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/>
                        <a:t>Комісійні</a:t>
                      </a:r>
                      <a:endParaRPr lang="ru-RU" sz="1050" dirty="0"/>
                    </a:p>
                    <a:p>
                      <a:pPr marL="27305" marR="304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(</a:t>
                      </a:r>
                      <a:r>
                        <a:rPr lang="uk-UA" sz="1400" dirty="0" err="1"/>
                        <a:t>П</a:t>
                      </a:r>
                      <a:r>
                        <a:rPr lang="uk-UA" sz="1400" baseline="-25000" dirty="0" err="1"/>
                        <a:t>ком</a:t>
                      </a:r>
                      <a:r>
                        <a:rPr lang="uk-UA" sz="1400" dirty="0"/>
                        <a:t>), </a:t>
                      </a:r>
                      <a:endParaRPr lang="ru-RU" sz="1050" dirty="0"/>
                    </a:p>
                    <a:p>
                      <a:pPr marL="27305" marR="304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/>
                        <a:t>(</a:t>
                      </a:r>
                      <a:r>
                        <a:rPr lang="ru-RU" sz="1400" spc="-25" dirty="0" err="1"/>
                        <a:t>В</a:t>
                      </a:r>
                      <a:r>
                        <a:rPr lang="ru-RU" sz="1400" spc="-25" baseline="-25000" dirty="0" err="1"/>
                        <a:t>с</a:t>
                      </a:r>
                      <a:r>
                        <a:rPr lang="ru-RU" sz="1400" spc="-25" dirty="0"/>
                        <a:t> х 5 </a:t>
                      </a:r>
                      <a:r>
                        <a:rPr lang="uk-UA" sz="1400" spc="-25" dirty="0"/>
                        <a:t>%)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Послуги</a:t>
                      </a:r>
                      <a:endParaRPr lang="ru-RU" sz="105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(</a:t>
                      </a:r>
                      <a:r>
                        <a:rPr lang="ru-RU" sz="1400" dirty="0" err="1"/>
                        <a:t>П</a:t>
                      </a:r>
                      <a:r>
                        <a:rPr lang="ru-RU" sz="1400" baseline="-25000" dirty="0" err="1"/>
                        <a:t>к</a:t>
                      </a:r>
                      <a:r>
                        <a:rPr lang="ru-RU" sz="1400" dirty="0"/>
                        <a:t>),</a:t>
                      </a:r>
                      <a:endParaRPr lang="ru-RU" sz="1050" dirty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/>
                        <a:t>(</a:t>
                      </a:r>
                      <a:r>
                        <a:rPr lang="uk-UA" sz="1400" spc="-30" dirty="0" err="1"/>
                        <a:t>В</a:t>
                      </a:r>
                      <a:r>
                        <a:rPr lang="uk-UA" sz="1400" spc="-30" baseline="-25000" dirty="0" err="1"/>
                        <a:t>п</a:t>
                      </a:r>
                      <a:r>
                        <a:rPr lang="uk-UA" sz="1400" spc="-30" dirty="0"/>
                        <a:t> </a:t>
                      </a:r>
                      <a:r>
                        <a:rPr lang="ru-RU" sz="1400" spc="-30" dirty="0"/>
                        <a:t>х 2 </a:t>
                      </a:r>
                      <a:r>
                        <a:rPr lang="uk-UA" sz="1400" spc="-30" dirty="0"/>
                        <a:t>%)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2016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5250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3237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1618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75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140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/>
                        <a:t>4996</a:t>
                      </a:r>
                      <a:r>
                        <a:rPr lang="uk-UA" sz="1400" spc="-30"/>
                        <a:t>,</a:t>
                      </a:r>
                      <a:r>
                        <a:rPr lang="ru-RU" sz="1400" spc="-30"/>
                        <a:t>25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 dirty="0"/>
                        <a:t>10246</a:t>
                      </a:r>
                      <a:r>
                        <a:rPr lang="uk-UA" sz="1400" spc="-40" dirty="0"/>
                        <a:t>,</a:t>
                      </a:r>
                      <a:r>
                        <a:rPr lang="ru-RU" sz="1400" spc="-40" dirty="0"/>
                        <a:t>25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  <a:tr h="304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2017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5250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2712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1356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25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140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/>
                        <a:t>4208</a:t>
                      </a:r>
                      <a:r>
                        <a:rPr lang="uk-UA" sz="1400" spc="-30"/>
                        <a:t>,</a:t>
                      </a:r>
                      <a:r>
                        <a:rPr lang="ru-RU" sz="1400" spc="-30"/>
                        <a:t>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/>
                        <a:t>9458</a:t>
                      </a:r>
                      <a:r>
                        <a:rPr lang="uk-UA" sz="1400" spc="-30" dirty="0"/>
                        <a:t>,</a:t>
                      </a:r>
                      <a:r>
                        <a:rPr lang="ru-RU" sz="1400" spc="-30" dirty="0"/>
                        <a:t>75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  <a:tr h="304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2018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5250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2187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1093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75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140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3421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25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8671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25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  <a:tr h="304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2019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5250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1662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831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25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140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/>
                        <a:t>2633</a:t>
                      </a:r>
                      <a:r>
                        <a:rPr lang="uk-UA" sz="1400" spc="-30" dirty="0"/>
                        <a:t>,</a:t>
                      </a:r>
                      <a:r>
                        <a:rPr lang="ru-RU" sz="1400" spc="-30" dirty="0"/>
                        <a:t>75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/>
                        <a:t>7883</a:t>
                      </a:r>
                      <a:r>
                        <a:rPr lang="uk-UA" sz="1400" spc="-30" dirty="0"/>
                        <a:t>,</a:t>
                      </a:r>
                      <a:r>
                        <a:rPr lang="ru-RU" sz="1400" spc="-30" dirty="0"/>
                        <a:t>75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  <a:tr h="3044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2020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5250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1137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568</a:t>
                      </a:r>
                      <a:r>
                        <a:rPr lang="uk-UA" sz="1400"/>
                        <a:t>,</a:t>
                      </a:r>
                      <a:r>
                        <a:rPr lang="ru-RU" sz="1400"/>
                        <a:t>75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140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1846</a:t>
                      </a:r>
                      <a:r>
                        <a:rPr lang="uk-UA" sz="1400" dirty="0"/>
                        <a:t>,</a:t>
                      </a:r>
                      <a:r>
                        <a:rPr lang="ru-RU" sz="1400" dirty="0"/>
                        <a:t>25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/>
                        <a:t>7096</a:t>
                      </a:r>
                      <a:r>
                        <a:rPr lang="uk-UA" sz="1400" spc="-30" dirty="0"/>
                        <a:t>,</a:t>
                      </a:r>
                      <a:r>
                        <a:rPr lang="ru-RU" sz="1400" spc="-30" dirty="0"/>
                        <a:t>25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1864" marR="21864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106730"/>
              </p:ext>
            </p:extLst>
          </p:nvPr>
        </p:nvGraphicFramePr>
        <p:xfrm>
          <a:off x="423045" y="666720"/>
          <a:ext cx="6715170" cy="19220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80582"/>
                <a:gridCol w="821316"/>
                <a:gridCol w="821316"/>
                <a:gridCol w="821316"/>
                <a:gridCol w="821316"/>
                <a:gridCol w="821316"/>
                <a:gridCol w="928008"/>
              </a:tblGrid>
              <a:tr h="32048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Види витрат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Періоди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Разом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</a:tr>
              <a:tr h="320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2014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2015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2016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2017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2018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5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/>
                        <a:t>Погашення кредиту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8750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8750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8750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8750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35000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</a:tr>
              <a:tr h="3204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% за кредит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7000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5250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3500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1750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17500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</a:tr>
              <a:tr h="3204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/>
                        <a:t>Повні витрати (В</a:t>
                      </a:r>
                      <a:r>
                        <a:rPr lang="uk-UA" sz="1400" spc="-20" baseline="-25000"/>
                        <a:t>п</a:t>
                      </a:r>
                      <a:r>
                        <a:rPr lang="uk-UA" sz="1400" spc="-20"/>
                        <a:t>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7000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/>
                        <a:t>14000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/>
                        <a:t>12250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/>
                        <a:t>10500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8750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52500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01" marR="21501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2279" y="2740190"/>
            <a:ext cx="624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Варіант № 3 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рахунок вільних коштів, і звернутись у лізингову компанію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9580" y="219374"/>
            <a:ext cx="355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Варіант № 2 Взяти кредит в банку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066095"/>
              </p:ext>
            </p:extLst>
          </p:nvPr>
        </p:nvGraphicFramePr>
        <p:xfrm>
          <a:off x="294251" y="3542550"/>
          <a:ext cx="6858048" cy="352044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19596"/>
                <a:gridCol w="1122365"/>
                <a:gridCol w="1122365"/>
                <a:gridCol w="1122365"/>
                <a:gridCol w="1245533"/>
                <a:gridCol w="1125824"/>
              </a:tblGrid>
              <a:tr h="2563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Рік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 rowSpan="2">
                  <a:txBody>
                    <a:bodyPr/>
                    <a:lstStyle/>
                    <a:p>
                      <a:pPr marL="12065" marR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/>
                        <a:t>Аморти-заційні</a:t>
                      </a:r>
                      <a:r>
                        <a:rPr lang="uk-UA" sz="1400" dirty="0"/>
                        <a:t> </a:t>
                      </a:r>
                      <a:r>
                        <a:rPr lang="uk-UA" sz="1400" spc="-10" dirty="0"/>
                        <a:t>відрахування </a:t>
                      </a:r>
                      <a:r>
                        <a:rPr lang="uk-UA" sz="1400" dirty="0"/>
                        <a:t>(А)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/>
                        <a:t>Лізинговий відсоток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830" marR="368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Лізинговий </a:t>
                      </a:r>
                      <a:r>
                        <a:rPr lang="uk-UA" sz="1400" spc="-35"/>
                        <a:t>відсоток (Л</a:t>
                      </a:r>
                      <a:r>
                        <a:rPr lang="uk-UA" sz="1400" spc="-35" baseline="-25000"/>
                        <a:t>від</a:t>
                      </a:r>
                      <a:r>
                        <a:rPr lang="uk-UA" sz="1400" spc="-35"/>
                        <a:t>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"/>
                        <a:t>Лізингові</a:t>
                      </a:r>
                      <a:endParaRPr lang="ru-RU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платежі</a:t>
                      </a:r>
                      <a:endParaRPr lang="ru-RU" sz="140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(ЛП)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769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070" marR="52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Плата за </a:t>
                      </a:r>
                      <a:r>
                        <a:rPr lang="uk-UA" sz="1400" spc="-25" dirty="0"/>
                        <a:t>кредит (</a:t>
                      </a:r>
                      <a:r>
                        <a:rPr lang="uk-UA" sz="1400" spc="-25" dirty="0" err="1"/>
                        <a:t>П</a:t>
                      </a:r>
                      <a:r>
                        <a:rPr lang="uk-UA" sz="1400" spc="-25" baseline="-25000" dirty="0" err="1"/>
                        <a:t>к</a:t>
                      </a:r>
                      <a:r>
                        <a:rPr lang="uk-UA" sz="1400" spc="-25" dirty="0"/>
                        <a:t>), </a:t>
                      </a:r>
                      <a:r>
                        <a:rPr lang="uk-UA" sz="1400" spc="-20" dirty="0"/>
                        <a:t>(</a:t>
                      </a:r>
                      <a:r>
                        <a:rPr lang="uk-UA" sz="1400" spc="-20" dirty="0" err="1"/>
                        <a:t>В</a:t>
                      </a:r>
                      <a:r>
                        <a:rPr lang="uk-UA" sz="1400" spc="-20" baseline="-25000" dirty="0" err="1"/>
                        <a:t>с</a:t>
                      </a:r>
                      <a:r>
                        <a:rPr lang="uk-UA" sz="1400" spc="-20" dirty="0"/>
                        <a:t> х 15 %)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marL="125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/>
                        <a:t>Комісійні</a:t>
                      </a:r>
                      <a:endParaRPr lang="ru-RU" sz="1400"/>
                    </a:p>
                    <a:p>
                      <a:pPr marL="125095" marR="12192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(П</a:t>
                      </a:r>
                      <a:r>
                        <a:rPr lang="uk-UA" sz="1400" baseline="-25000"/>
                        <a:t>ком</a:t>
                      </a:r>
                      <a:r>
                        <a:rPr lang="uk-UA" sz="1400"/>
                        <a:t>), </a:t>
                      </a:r>
                      <a:r>
                        <a:rPr lang="uk-UA" sz="1400" spc="-25"/>
                        <a:t>(В</a:t>
                      </a:r>
                      <a:r>
                        <a:rPr lang="uk-UA" sz="1400" spc="-25" baseline="-25000"/>
                        <a:t>с</a:t>
                      </a:r>
                      <a:r>
                        <a:rPr lang="uk-UA" sz="1400" spc="-25"/>
                        <a:t> х 5 %)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3468,75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1156,25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4625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8375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2906,25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968,25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3875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7625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2343,75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781,25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3125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6875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1781,25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593,75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2375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6125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2020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1218,75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406,25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1625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5375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  <a:tr h="256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Разом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18750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11718,75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3906,25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16325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34375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0344" marR="20344" marT="0" marB="0"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807909"/>
              </p:ext>
            </p:extLst>
          </p:nvPr>
        </p:nvGraphicFramePr>
        <p:xfrm>
          <a:off x="351607" y="7617299"/>
          <a:ext cx="6929484" cy="16561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70814"/>
                <a:gridCol w="730496"/>
                <a:gridCol w="730496"/>
                <a:gridCol w="730496"/>
                <a:gridCol w="730496"/>
                <a:gridCol w="730496"/>
                <a:gridCol w="706190"/>
              </a:tblGrid>
              <a:tr h="33123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Види витрат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Періоди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Разом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</a:tr>
              <a:tr h="3312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2019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/>
                        <a:t>2020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/>
                        <a:t>Погашення кредиту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6250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6250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6250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6250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/>
                        <a:t>25000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</a:tr>
              <a:tr h="3312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% за кредит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5000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3750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2500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1250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 dirty="0"/>
                        <a:t>12500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</a:tr>
              <a:tr h="3312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/>
                        <a:t>Повні витрати (В</a:t>
                      </a:r>
                      <a:r>
                        <a:rPr lang="uk-UA" sz="1400" spc="-20" baseline="-25000"/>
                        <a:t>п</a:t>
                      </a:r>
                      <a:r>
                        <a:rPr lang="uk-UA" sz="1400" spc="-20"/>
                        <a:t>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/>
                        <a:t>5000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/>
                        <a:t>10000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8750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7500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/>
                        <a:t>6250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/>
                        <a:t>37500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1514" marR="21514" marT="0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66625" y="7101909"/>
            <a:ext cx="5699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Варіант № 4 За рахунок вільних коштів, і кредиту банку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2279" y="2648744"/>
            <a:ext cx="6428919" cy="33843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19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kumimoji="0" lang="uk-UA" sz="19200" b="1" i="1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всім за увагу !</a:t>
            </a: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</a:rPr>
              <a:t/>
            </a:r>
            <a:b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</a:rPr>
            </a:br>
            <a:r>
              <a:rPr kumimoji="0" lang="ru-RU" sz="10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</a:rPr>
              <a:t/>
            </a:r>
            <a:br>
              <a:rPr kumimoji="0" lang="ru-RU" sz="10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</a:rPr>
            </a:br>
            <a:r>
              <a:rPr kumimoji="0" lang="uk-UA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410" y="515906"/>
            <a:ext cx="6805137" cy="1651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b="1" dirty="0" smtClean="0">
                <a:latin typeface="AGZeppelin" pitchFamily="2" charset="0"/>
                <a:cs typeface="Times New Roman" pitchFamily="18" charset="0"/>
              </a:rPr>
              <a:t>Мета </a:t>
            </a:r>
            <a:r>
              <a:rPr lang="uk-UA" b="1" dirty="0">
                <a:latin typeface="AGZeppelin" pitchFamily="2" charset="0"/>
                <a:cs typeface="Times New Roman" pitchFamily="18" charset="0"/>
              </a:rPr>
              <a:t>і завдання дипломної роботи</a:t>
            </a:r>
            <a:endParaRPr lang="ru-RU" b="1" dirty="0">
              <a:latin typeface="AGZeppelin" pitchFamily="2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314499"/>
              </p:ext>
            </p:extLst>
          </p:nvPr>
        </p:nvGraphicFramePr>
        <p:xfrm>
          <a:off x="354410" y="2288705"/>
          <a:ext cx="6805137" cy="716853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02303"/>
                <a:gridCol w="5402834"/>
              </a:tblGrid>
              <a:tr h="219159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0" dirty="0" smtClean="0">
                          <a:latin typeface="Bookman Old Style" panose="02050604050505020204" pitchFamily="18" charset="0"/>
                        </a:rPr>
                        <a:t>Мета</a:t>
                      </a:r>
                      <a:endParaRPr lang="ru-RU" sz="2000" b="0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2000" b="0" kern="1200" dirty="0" smtClean="0">
                          <a:latin typeface="Bookman Old Style" panose="02050604050505020204" pitchFamily="18" charset="0"/>
                        </a:rPr>
                        <a:t>Метою дипломної роботи є дослідження основних засад управління основними засобами та підвищення  ефективності їх використання в процесі виробництва.</a:t>
                      </a:r>
                      <a:endParaRPr lang="ru-RU" sz="2000" b="0" kern="1200" dirty="0">
                        <a:solidFill>
                          <a:schemeClr val="lt1"/>
                        </a:solidFill>
                        <a:latin typeface="Bookman Old Style" panose="02050604050505020204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</a:tr>
              <a:tr h="2142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uk-UA" sz="2000" dirty="0"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Bookman Old Style" panose="02050604050505020204" pitchFamily="18" charset="0"/>
                        </a:rPr>
                        <a:t>Завдання</a:t>
                      </a:r>
                      <a:endParaRPr lang="ru-RU" sz="2000" b="1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  <a:tc>
                  <a:txBody>
                    <a:bodyPr/>
                    <a:lstStyle/>
                    <a:p>
                      <a:pPr marL="0" marR="0" indent="44958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kern="1200" dirty="0" smtClean="0">
                          <a:latin typeface="Bookman Old Style" panose="02050604050505020204" pitchFamily="18" charset="0"/>
                        </a:rPr>
                        <a:t>В процесі виконання науково-дослідної роботі потрібно розробити</a:t>
                      </a:r>
                      <a:r>
                        <a:rPr lang="uk-UA" sz="2000" kern="1200" baseline="0" dirty="0" smtClean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2000" kern="1200" dirty="0" smtClean="0">
                          <a:latin typeface="Bookman Old Style" panose="02050604050505020204" pitchFamily="18" charset="0"/>
                        </a:rPr>
                        <a:t>обґрунтовані пропозиції щодо ефективної моделі управління основними</a:t>
                      </a:r>
                      <a:r>
                        <a:rPr lang="uk-UA" sz="2000" kern="1200" baseline="0" dirty="0" smtClean="0">
                          <a:latin typeface="Bookman Old Style" panose="02050604050505020204" pitchFamily="18" charset="0"/>
                        </a:rPr>
                        <a:t> засобами</a:t>
                      </a:r>
                      <a:r>
                        <a:rPr lang="uk-UA" sz="2000" kern="1200" dirty="0" smtClean="0">
                          <a:latin typeface="Bookman Old Style" panose="02050604050505020204" pitchFamily="18" charset="0"/>
                        </a:rPr>
                        <a:t> підприємства.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Bookman Old Style" panose="02050604050505020204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</a:tr>
              <a:tr h="1010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Bookman Old Style" panose="02050604050505020204" pitchFamily="18" charset="0"/>
                        </a:rPr>
                        <a:t>Об’єкт</a:t>
                      </a:r>
                      <a:endParaRPr lang="ru-RU" sz="2000" b="1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ВАТ «</a:t>
                      </a:r>
                      <a:r>
                        <a:rPr lang="ru-RU" sz="2000" kern="1200" dirty="0" err="1" smtClean="0">
                          <a:latin typeface="Bookman Old Style" panose="02050604050505020204" pitchFamily="18" charset="0"/>
                        </a:rPr>
                        <a:t>Ружинський</a:t>
                      </a: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latin typeface="Bookman Old Style" panose="02050604050505020204" pitchFamily="18" charset="0"/>
                        </a:rPr>
                        <a:t>молочний</a:t>
                      </a: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 завод"</a:t>
                      </a:r>
                      <a:endParaRPr lang="ru-RU" sz="2000" b="1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</a:tr>
              <a:tr h="16807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latin typeface="Bookman Old Style" panose="02050604050505020204" pitchFamily="18" charset="0"/>
                        </a:rPr>
                        <a:t>Предмет</a:t>
                      </a:r>
                      <a:endParaRPr lang="ru-RU" sz="2000" b="1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latin typeface="Bookman Old Style" panose="02050604050505020204" pitchFamily="18" charset="0"/>
                        </a:rPr>
                        <a:t>Управління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latin typeface="Bookman Old Style" panose="02050604050505020204" pitchFamily="18" charset="0"/>
                        </a:rPr>
                        <a:t>основними засобами на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ВАТ «</a:t>
                      </a:r>
                      <a:r>
                        <a:rPr lang="ru-RU" sz="2000" kern="1200" dirty="0" err="1" smtClean="0">
                          <a:latin typeface="Bookman Old Style" panose="02050604050505020204" pitchFamily="18" charset="0"/>
                        </a:rPr>
                        <a:t>Ружинський</a:t>
                      </a: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latin typeface="Bookman Old Style" panose="02050604050505020204" pitchFamily="18" charset="0"/>
                        </a:rPr>
                        <a:t>молочний</a:t>
                      </a:r>
                      <a:r>
                        <a:rPr lang="ru-RU" sz="2000" kern="1200" dirty="0" smtClean="0">
                          <a:latin typeface="Bookman Old Style" panose="02050604050505020204" pitchFamily="18" charset="0"/>
                        </a:rPr>
                        <a:t> завод"</a:t>
                      </a:r>
                      <a:endParaRPr lang="ru-RU" sz="2000" b="1" dirty="0">
                        <a:latin typeface="Bookman Old Style" panose="02050604050505020204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50" marR="4745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 noChangeAspect="1"/>
          </p:cNvGrpSpPr>
          <p:nvPr/>
        </p:nvGrpSpPr>
        <p:grpSpPr bwMode="auto">
          <a:xfrm>
            <a:off x="354410" y="515910"/>
            <a:ext cx="6852443" cy="8667812"/>
            <a:chOff x="1418" y="4635"/>
            <a:chExt cx="9600" cy="13005"/>
          </a:xfrm>
          <a:solidFill>
            <a:schemeClr val="accent4">
              <a:lumMod val="50000"/>
            </a:schemeClr>
          </a:solidFill>
        </p:grpSpPr>
        <p:sp>
          <p:nvSpPr>
            <p:cNvPr id="36904" name="AutoShape 40"/>
            <p:cNvSpPr>
              <a:spLocks noChangeAspect="1" noChangeArrowheads="1" noTextEdit="1"/>
            </p:cNvSpPr>
            <p:nvPr/>
          </p:nvSpPr>
          <p:spPr bwMode="auto">
            <a:xfrm>
              <a:off x="1418" y="4635"/>
              <a:ext cx="9600" cy="13005"/>
            </a:xfrm>
            <a:prstGeom prst="rect">
              <a:avLst/>
            </a:prstGeom>
            <a:grp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902" name="Text Box 38"/>
            <p:cNvSpPr txBox="1">
              <a:spLocks noChangeArrowheads="1"/>
            </p:cNvSpPr>
            <p:nvPr/>
          </p:nvSpPr>
          <p:spPr bwMode="auto">
            <a:xfrm>
              <a:off x="2258" y="5715"/>
              <a:ext cx="804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 функціональним призначенням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01" name="Text Box 37"/>
            <p:cNvSpPr txBox="1">
              <a:spLocks noChangeArrowheads="1"/>
            </p:cNvSpPr>
            <p:nvPr/>
          </p:nvSpPr>
          <p:spPr bwMode="auto">
            <a:xfrm>
              <a:off x="3098" y="643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виробничі основні засоби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00" name="Text Box 36"/>
            <p:cNvSpPr txBox="1">
              <a:spLocks noChangeArrowheads="1"/>
            </p:cNvSpPr>
            <p:nvPr/>
          </p:nvSpPr>
          <p:spPr bwMode="auto">
            <a:xfrm>
              <a:off x="3098" y="715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невиробничі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засоби</a:t>
              </a:r>
              <a:endPara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99" name="Line 35"/>
            <p:cNvSpPr>
              <a:spLocks noChangeShapeType="1"/>
            </p:cNvSpPr>
            <p:nvPr/>
          </p:nvSpPr>
          <p:spPr bwMode="auto">
            <a:xfrm flipH="1">
              <a:off x="1898" y="4995"/>
              <a:ext cx="156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8" name="Line 34"/>
            <p:cNvSpPr>
              <a:spLocks noChangeShapeType="1"/>
            </p:cNvSpPr>
            <p:nvPr/>
          </p:nvSpPr>
          <p:spPr bwMode="auto">
            <a:xfrm>
              <a:off x="1898" y="4995"/>
              <a:ext cx="1" cy="852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7" name="Line 33"/>
            <p:cNvSpPr>
              <a:spLocks noChangeShapeType="1"/>
            </p:cNvSpPr>
            <p:nvPr/>
          </p:nvSpPr>
          <p:spPr bwMode="auto">
            <a:xfrm>
              <a:off x="1898" y="5955"/>
              <a:ext cx="36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6" name="Line 32"/>
            <p:cNvSpPr>
              <a:spLocks noChangeShapeType="1"/>
            </p:cNvSpPr>
            <p:nvPr/>
          </p:nvSpPr>
          <p:spPr bwMode="auto">
            <a:xfrm>
              <a:off x="2618" y="6195"/>
              <a:ext cx="1" cy="120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5" name="Line 31"/>
            <p:cNvSpPr>
              <a:spLocks noChangeShapeType="1"/>
            </p:cNvSpPr>
            <p:nvPr/>
          </p:nvSpPr>
          <p:spPr bwMode="auto">
            <a:xfrm>
              <a:off x="2618" y="6675"/>
              <a:ext cx="48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auto">
            <a:xfrm>
              <a:off x="2618" y="7395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3" name="Text Box 29"/>
            <p:cNvSpPr txBox="1">
              <a:spLocks noChangeArrowheads="1"/>
            </p:cNvSpPr>
            <p:nvPr/>
          </p:nvSpPr>
          <p:spPr bwMode="auto">
            <a:xfrm>
              <a:off x="2258" y="7875"/>
              <a:ext cx="804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 ступенем використання в окремих видах діяльності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92" name="Line 28"/>
            <p:cNvSpPr>
              <a:spLocks noChangeShapeType="1"/>
            </p:cNvSpPr>
            <p:nvPr/>
          </p:nvSpPr>
          <p:spPr bwMode="auto">
            <a:xfrm>
              <a:off x="1898" y="8115"/>
              <a:ext cx="36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1" name="Line 27"/>
            <p:cNvSpPr>
              <a:spLocks noChangeShapeType="1"/>
            </p:cNvSpPr>
            <p:nvPr/>
          </p:nvSpPr>
          <p:spPr bwMode="auto">
            <a:xfrm>
              <a:off x="2618" y="8354"/>
              <a:ext cx="1" cy="216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>
              <a:off x="1898" y="11355"/>
              <a:ext cx="36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9" name="Line 25"/>
            <p:cNvSpPr>
              <a:spLocks noChangeShapeType="1"/>
            </p:cNvSpPr>
            <p:nvPr/>
          </p:nvSpPr>
          <p:spPr bwMode="auto">
            <a:xfrm>
              <a:off x="2618" y="8834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8" name="Line 24"/>
            <p:cNvSpPr>
              <a:spLocks noChangeShapeType="1"/>
            </p:cNvSpPr>
            <p:nvPr/>
          </p:nvSpPr>
          <p:spPr bwMode="auto">
            <a:xfrm>
              <a:off x="2618" y="9555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7" name="Text Box 23"/>
            <p:cNvSpPr txBox="1">
              <a:spLocks noChangeArrowheads="1"/>
            </p:cNvSpPr>
            <p:nvPr/>
          </p:nvSpPr>
          <p:spPr bwMode="auto">
            <a:xfrm>
              <a:off x="3098" y="859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засоби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які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обслуговують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операційну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діяльність</a:t>
              </a:r>
              <a:endPara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86" name="Text Box 22"/>
            <p:cNvSpPr txBox="1">
              <a:spLocks noChangeArrowheads="1"/>
            </p:cNvSpPr>
            <p:nvPr/>
          </p:nvSpPr>
          <p:spPr bwMode="auto">
            <a:xfrm>
              <a:off x="3098" y="931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 засоби, які обслуговують інвестиційну діяльність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85" name="Text Box 21"/>
            <p:cNvSpPr txBox="1">
              <a:spLocks noChangeArrowheads="1"/>
            </p:cNvSpPr>
            <p:nvPr/>
          </p:nvSpPr>
          <p:spPr bwMode="auto">
            <a:xfrm>
              <a:off x="3098" y="10035"/>
              <a:ext cx="7200" cy="8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 засоби, які задовольняють соціальні потреби персоналу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>
              <a:off x="2618" y="10514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3" name="Text Box 19"/>
            <p:cNvSpPr txBox="1">
              <a:spLocks noChangeArrowheads="1"/>
            </p:cNvSpPr>
            <p:nvPr/>
          </p:nvSpPr>
          <p:spPr bwMode="auto">
            <a:xfrm>
              <a:off x="2258" y="11115"/>
              <a:ext cx="804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 характером належності (володіння)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>
              <a:off x="2618" y="12074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>
              <a:off x="2618" y="12795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3098" y="1183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власні основні засоби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3098" y="1255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орендовані основні засоби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 flipV="1">
              <a:off x="2618" y="11595"/>
              <a:ext cx="0" cy="120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2258" y="13275"/>
              <a:ext cx="804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 галузями національної економіки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3098" y="1399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 засоби промисловості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3098" y="1471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 засоби сільського господарства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4" name="Text Box 10"/>
            <p:cNvSpPr txBox="1">
              <a:spLocks noChangeArrowheads="1"/>
            </p:cNvSpPr>
            <p:nvPr/>
          </p:nvSpPr>
          <p:spPr bwMode="auto">
            <a:xfrm>
              <a:off x="3098" y="1543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основні засоби торгівлі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3098" y="16155"/>
              <a:ext cx="7200" cy="48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і т.д. за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галузями</a:t>
              </a:r>
              <a:r>
                <a:rPr kumimoji="0" lang="ru-RU" sz="1400" i="0" u="none" strike="noStrike" normalizeH="0" baseline="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i="0" u="none" strike="noStrike" normalizeH="0" baseline="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економіки</a:t>
              </a:r>
              <a:endPara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2" name="Line 8"/>
            <p:cNvSpPr>
              <a:spLocks noChangeShapeType="1"/>
            </p:cNvSpPr>
            <p:nvPr/>
          </p:nvSpPr>
          <p:spPr bwMode="auto">
            <a:xfrm>
              <a:off x="2618" y="14234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71" name="Line 7"/>
            <p:cNvSpPr>
              <a:spLocks noChangeShapeType="1"/>
            </p:cNvSpPr>
            <p:nvPr/>
          </p:nvSpPr>
          <p:spPr bwMode="auto">
            <a:xfrm>
              <a:off x="2618" y="14955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70" name="Line 6"/>
            <p:cNvSpPr>
              <a:spLocks noChangeShapeType="1"/>
            </p:cNvSpPr>
            <p:nvPr/>
          </p:nvSpPr>
          <p:spPr bwMode="auto">
            <a:xfrm>
              <a:off x="2618" y="15674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69" name="Line 5"/>
            <p:cNvSpPr>
              <a:spLocks noChangeShapeType="1"/>
            </p:cNvSpPr>
            <p:nvPr/>
          </p:nvSpPr>
          <p:spPr bwMode="auto">
            <a:xfrm>
              <a:off x="2618" y="16395"/>
              <a:ext cx="48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68" name="Line 4"/>
            <p:cNvSpPr>
              <a:spLocks noChangeShapeType="1"/>
            </p:cNvSpPr>
            <p:nvPr/>
          </p:nvSpPr>
          <p:spPr bwMode="auto">
            <a:xfrm flipV="1">
              <a:off x="2618" y="13755"/>
              <a:ext cx="0" cy="264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867" name="Line 3"/>
            <p:cNvSpPr>
              <a:spLocks noChangeShapeType="1"/>
            </p:cNvSpPr>
            <p:nvPr/>
          </p:nvSpPr>
          <p:spPr bwMode="auto">
            <a:xfrm>
              <a:off x="1898" y="13515"/>
              <a:ext cx="36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903" name="Text Box 39"/>
            <p:cNvSpPr txBox="1">
              <a:spLocks noChangeArrowheads="1"/>
            </p:cNvSpPr>
            <p:nvPr/>
          </p:nvSpPr>
          <p:spPr bwMode="auto">
            <a:xfrm>
              <a:off x="3458" y="4635"/>
              <a:ext cx="5760" cy="72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normalizeH="0" baseline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КЛАСИФІКАЦІЯ ОСНОВНИХ ЗАСОБІВ</a:t>
              </a:r>
              <a:endParaRPr kumimoji="0" lang="ru-RU" sz="2000" i="0" u="none" strike="noStrike" normalizeH="0" baseline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905" name="Rectangle 41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0703" y="885220"/>
            <a:ext cx="6498006" cy="7892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При обліку основних засобів відповідно до Національних положень (стандартів) вони об'єднуються в групи об'єктів, однакових за технічними характеристиками, призначенням і способом використання: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земельні ділянки;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капітальні витрати на покращення земель;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будинки, будівлі і передаточні пристрої;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машини і обладнання;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транспортні засоби;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інструменти, приладдя, інвентар (меблі);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робоча і продуктивна худоба;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багаторічні насадження;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інші основні засоби. </a:t>
            </a:r>
            <a:endParaRPr lang="ru-RU" sz="2000" b="1" dirty="0" smtClean="0">
              <a:latin typeface="Book Antiqua" panose="02040602050305030304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000" b="1" dirty="0" smtClean="0">
                <a:latin typeface="Book Antiqua" panose="02040602050305030304" pitchFamily="18" charset="0"/>
                <a:cs typeface="Times New Roman" pitchFamily="18" charset="0"/>
              </a:rPr>
              <a:t>Оприбуткування основних засобів у бухгалтерському обліку здійснюється за первісною вартістю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36985722"/>
              </p:ext>
            </p:extLst>
          </p:nvPr>
        </p:nvGraphicFramePr>
        <p:xfrm>
          <a:off x="540271" y="1568624"/>
          <a:ext cx="6651892" cy="497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4083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8673" name="Group 1"/>
          <p:cNvGrpSpPr>
            <a:grpSpLocks/>
          </p:cNvGrpSpPr>
          <p:nvPr/>
        </p:nvGrpSpPr>
        <p:grpSpPr bwMode="auto">
          <a:xfrm>
            <a:off x="354413" y="515910"/>
            <a:ext cx="6911516" cy="8874187"/>
            <a:chOff x="2421" y="1142"/>
            <a:chExt cx="9360" cy="8640"/>
          </a:xfrm>
        </p:grpSpPr>
        <p:sp>
          <p:nvSpPr>
            <p:cNvPr id="28714" name="Line 42"/>
            <p:cNvSpPr>
              <a:spLocks noChangeShapeType="1"/>
            </p:cNvSpPr>
            <p:nvPr/>
          </p:nvSpPr>
          <p:spPr bwMode="auto">
            <a:xfrm flipH="1">
              <a:off x="2595" y="4914"/>
              <a:ext cx="6" cy="380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ru-RU" sz="1400">
                <a:solidFill>
                  <a:schemeClr val="bg1"/>
                </a:solidFill>
              </a:endParaRPr>
            </a:p>
          </p:txBody>
        </p:sp>
        <p:grpSp>
          <p:nvGrpSpPr>
            <p:cNvPr id="28674" name="Group 2"/>
            <p:cNvGrpSpPr>
              <a:grpSpLocks/>
            </p:cNvGrpSpPr>
            <p:nvPr/>
          </p:nvGrpSpPr>
          <p:grpSpPr bwMode="auto">
            <a:xfrm>
              <a:off x="2421" y="1142"/>
              <a:ext cx="9360" cy="8640"/>
              <a:chOff x="2061" y="1656"/>
              <a:chExt cx="9360" cy="8640"/>
            </a:xfrm>
          </p:grpSpPr>
          <p:sp>
            <p:nvSpPr>
              <p:cNvPr id="28713" name="Line 41"/>
              <p:cNvSpPr>
                <a:spLocks noChangeShapeType="1"/>
              </p:cNvSpPr>
              <p:nvPr/>
            </p:nvSpPr>
            <p:spPr bwMode="auto">
              <a:xfrm>
                <a:off x="2238" y="5991"/>
                <a:ext cx="540" cy="0"/>
              </a:xfrm>
              <a:prstGeom prst="line">
                <a:avLst/>
              </a:prstGeom>
              <a:noFill/>
              <a:ln w="9398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28712" name="Line 40"/>
              <p:cNvSpPr>
                <a:spLocks noChangeShapeType="1"/>
              </p:cNvSpPr>
              <p:nvPr/>
            </p:nvSpPr>
            <p:spPr bwMode="auto">
              <a:xfrm>
                <a:off x="2238" y="7072"/>
                <a:ext cx="540" cy="0"/>
              </a:xfrm>
              <a:prstGeom prst="line">
                <a:avLst/>
              </a:prstGeom>
              <a:noFill/>
              <a:ln w="9398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28711" name="Line 39"/>
              <p:cNvSpPr>
                <a:spLocks noChangeShapeType="1"/>
              </p:cNvSpPr>
              <p:nvPr/>
            </p:nvSpPr>
            <p:spPr bwMode="auto">
              <a:xfrm>
                <a:off x="2238" y="8151"/>
                <a:ext cx="540" cy="0"/>
              </a:xfrm>
              <a:prstGeom prst="line">
                <a:avLst/>
              </a:prstGeom>
              <a:noFill/>
              <a:ln w="9398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28710" name="Line 38"/>
              <p:cNvSpPr>
                <a:spLocks noChangeShapeType="1"/>
              </p:cNvSpPr>
              <p:nvPr/>
            </p:nvSpPr>
            <p:spPr bwMode="auto">
              <a:xfrm>
                <a:off x="2238" y="9231"/>
                <a:ext cx="540" cy="0"/>
              </a:xfrm>
              <a:prstGeom prst="line">
                <a:avLst/>
              </a:prstGeom>
              <a:noFill/>
              <a:ln w="9398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14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8675" name="Group 3"/>
              <p:cNvGrpSpPr>
                <a:grpSpLocks/>
              </p:cNvGrpSpPr>
              <p:nvPr/>
            </p:nvGrpSpPr>
            <p:grpSpPr bwMode="auto">
              <a:xfrm>
                <a:off x="2061" y="1656"/>
                <a:ext cx="9360" cy="8640"/>
                <a:chOff x="360" y="39"/>
                <a:chExt cx="9359" cy="8639"/>
              </a:xfrm>
            </p:grpSpPr>
            <p:sp>
              <p:nvSpPr>
                <p:cNvPr id="28709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080" y="6339"/>
                  <a:ext cx="1619" cy="719"/>
                </a:xfrm>
                <a:prstGeom prst="rect">
                  <a:avLst/>
                </a:prstGeom>
                <a:solidFill>
                  <a:srgbClr val="FFFFFF"/>
                </a:solidFill>
                <a:ln w="939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Коефіцієнт зносу</a:t>
                  </a:r>
                  <a:endParaRPr kumimoji="0" lang="uk-UA" sz="14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08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080" y="7419"/>
                  <a:ext cx="1619" cy="719"/>
                </a:xfrm>
                <a:prstGeom prst="rect">
                  <a:avLst/>
                </a:prstGeom>
                <a:solidFill>
                  <a:srgbClr val="FFFFFF"/>
                </a:solidFill>
                <a:ln w="939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Коефіцієнт придатності</a:t>
                  </a:r>
                  <a:endParaRPr kumimoji="0" lang="uk-UA" sz="14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07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1080" y="5259"/>
                  <a:ext cx="1619" cy="719"/>
                </a:xfrm>
                <a:prstGeom prst="rect">
                  <a:avLst/>
                </a:prstGeom>
                <a:solidFill>
                  <a:srgbClr val="FFFFFF"/>
                </a:solidFill>
                <a:ln w="939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Коефіцієнт вибуття</a:t>
                  </a:r>
                  <a:endParaRPr kumimoji="0" lang="uk-UA" sz="14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8676" name="Group 4"/>
                <p:cNvGrpSpPr>
                  <a:grpSpLocks/>
                </p:cNvGrpSpPr>
                <p:nvPr/>
              </p:nvGrpSpPr>
              <p:grpSpPr bwMode="auto">
                <a:xfrm>
                  <a:off x="360" y="39"/>
                  <a:ext cx="9359" cy="8639"/>
                  <a:chOff x="360" y="39"/>
                  <a:chExt cx="9359" cy="8639"/>
                </a:xfrm>
              </p:grpSpPr>
              <p:sp>
                <p:nvSpPr>
                  <p:cNvPr id="28706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20" y="2379"/>
                    <a:ext cx="2699" cy="14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Узагальнюючі показники, що характеризують використання ОФ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05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60" y="2379"/>
                    <a:ext cx="3059" cy="161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Приватні показники, що характеризують використання певної частини ОФ  (виробничого обладнання)</a:t>
                    </a:r>
                    <a:endParaRPr kumimoji="0" lang="uk-UA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04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4860" y="1839"/>
                    <a:ext cx="0" cy="539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703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1839"/>
                    <a:ext cx="0" cy="539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702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" y="5259"/>
                    <a:ext cx="2339" cy="5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Фондомісткість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01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" y="4359"/>
                    <a:ext cx="2339" cy="5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Фондовіддача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00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" y="6159"/>
                    <a:ext cx="2339" cy="5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Фондоозброєність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9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" y="7059"/>
                    <a:ext cx="2339" cy="5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Рентабельність ОФ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8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80" y="4179"/>
                    <a:ext cx="1799" cy="107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Коефіцієнт інтенсивного завантаження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7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80" y="7959"/>
                    <a:ext cx="1799" cy="71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Коефіцієнт змінності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6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80" y="5439"/>
                    <a:ext cx="1799" cy="107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Коефіцієнт екстенсивного завантаження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5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80" y="6699"/>
                    <a:ext cx="1799" cy="107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Коефіцієнт інтегрального завантаження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4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" y="39"/>
                    <a:ext cx="1979" cy="71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Вартісні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3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80" y="39"/>
                    <a:ext cx="1979" cy="71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Натуральні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2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0" y="1053"/>
                    <a:ext cx="5219" cy="785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Показники стану та ефективності використання основних засобів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9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160" y="759"/>
                    <a:ext cx="1082" cy="296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90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2" y="759"/>
                    <a:ext cx="1256" cy="296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9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" y="2379"/>
                    <a:ext cx="2519" cy="143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Показники, що характеризують технічний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стан ОФ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8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520" y="1839"/>
                    <a:ext cx="0" cy="539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7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80" y="4179"/>
                    <a:ext cx="1619" cy="719"/>
                  </a:xfrm>
                  <a:prstGeom prst="rect">
                    <a:avLst/>
                  </a:prstGeom>
                  <a:solidFill>
                    <a:srgbClr val="FFFFFF"/>
                  </a:solidFill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Коефіцієнт оновлення</a:t>
                    </a:r>
                    <a:endParaRPr kumimoji="0" lang="uk-UA" sz="14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68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3819"/>
                    <a:ext cx="0" cy="3419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5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45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54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63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72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3999"/>
                    <a:ext cx="0" cy="4139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8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471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79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597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78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72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8677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6840" y="8139"/>
                    <a:ext cx="539" cy="0"/>
                  </a:xfrm>
                  <a:prstGeom prst="line">
                    <a:avLst/>
                  </a:prstGeom>
                  <a:noFill/>
                  <a:ln w="9398">
                    <a:solidFill>
                      <a:srgbClr val="000000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ru-RU" sz="140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67891"/>
              </p:ext>
            </p:extLst>
          </p:nvPr>
        </p:nvGraphicFramePr>
        <p:xfrm>
          <a:off x="295339" y="515905"/>
          <a:ext cx="7029660" cy="9045605"/>
        </p:xfrm>
        <a:graphic>
          <a:graphicData uri="http://schemas.openxmlformats.org/drawingml/2006/table">
            <a:tbl>
              <a:tblPr/>
              <a:tblGrid>
                <a:gridCol w="2909228"/>
                <a:gridCol w="718940"/>
                <a:gridCol w="571504"/>
                <a:gridCol w="571504"/>
                <a:gridCol w="642942"/>
                <a:gridCol w="571504"/>
                <a:gridCol w="571459"/>
                <a:gridCol w="472579"/>
              </a:tblGrid>
              <a:tr h="2847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Роки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Відхилення 2012 від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</a:t>
                      </a: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</a:t>
                      </a:r>
                      <a:r>
                        <a:rPr lang="uk-UA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 indent="177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Чистий дохід (виручка) від реалізації продукції, тис. грн. 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172973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157829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170632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-2341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1,35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12803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8,11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 indent="355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Собівартість реалізованої продукції, тис. грн.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162262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151001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169218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6956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4,28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18217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12,06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 indent="355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Прибуток від реалізації продукції, тис. грн.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10711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6828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1414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-9297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86,8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-5414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79,29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0">
                <a:tc>
                  <a:txBody>
                    <a:bodyPr/>
                    <a:lstStyle/>
                    <a:p>
                      <a:pPr indent="355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Чистий прибуток, тис. грн.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4007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7843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-4007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-643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Середньорічна вартість основних засобів, тис. грн. 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33064,5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37361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44855,5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11791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35,66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7495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20,06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17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Валюта балансу, тис. грн. 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174456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145616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160931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-13525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7,75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15315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10,52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7.Середньооблікова </a:t>
                      </a:r>
                      <a:r>
                        <a:rPr lang="uk-UA" sz="14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чисель-ність</a:t>
                      </a: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працівників, </a:t>
                      </a:r>
                      <a:r>
                        <a:rPr lang="uk-UA" sz="14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чол</a:t>
                      </a: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448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21,92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10,49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Продуктивність праці, тис. грн./</a:t>
                      </a:r>
                      <a:r>
                        <a:rPr lang="uk-UA" sz="14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чол</a:t>
                      </a: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latin typeface="Times New Roman"/>
                          <a:ea typeface="Times New Roman"/>
                          <a:cs typeface="Times New Roman"/>
                        </a:rPr>
                        <a:t>394,02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latin typeface="Times New Roman"/>
                          <a:ea typeface="Times New Roman"/>
                          <a:cs typeface="Times New Roman"/>
                        </a:rPr>
                        <a:t>352,3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latin typeface="Times New Roman"/>
                          <a:ea typeface="Times New Roman"/>
                          <a:cs typeface="Times New Roman"/>
                        </a:rPr>
                        <a:t>344,7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-49,32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-7,6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2,16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Рентабельність реалізованої продукції, %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6,19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4,32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0,83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-5,36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86,59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-3,49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87,79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 Витрати на 1 грн. реалізованої продукції, грн.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0,94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0,957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0,992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0,052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5,53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0,035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3,66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 Фондовіддача, грн./грн.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5,23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4,22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-1,43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27,34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-0,42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9,95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81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 Середня вартість оборотних активів </a:t>
                      </a:r>
                      <a:r>
                        <a:rPr lang="uk-UA" sz="1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</a:t>
                      </a: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грн.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63304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74542,5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82820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19516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30,83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8278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 </a:t>
                      </a:r>
                      <a:r>
                        <a:rPr lang="uk-UA" sz="1400" b="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Коєфіцієн</a:t>
                      </a: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оборотності оборотних </a:t>
                      </a:r>
                      <a:r>
                        <a:rPr lang="uk-UA" sz="1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активів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2,73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2,12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2,06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-0,67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24,54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-0,06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2,83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 </a:t>
                      </a:r>
                      <a:r>
                        <a:rPr lang="uk-UA" sz="1400" b="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Коєфіцієнт</a:t>
                      </a: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покриття оборотних </a:t>
                      </a:r>
                      <a:r>
                        <a:rPr lang="uk-UA" sz="1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активів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2,39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2,25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-0,26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10,88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-0,12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17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15.Коєфіцієнт абсолютної </a:t>
                      </a:r>
                      <a:r>
                        <a:rPr lang="uk-UA" sz="1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ліквідності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0,025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0,008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0,003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47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16.Коєфіцієнт автономії  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0,18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0,177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0,11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-0,07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38,88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-0,07</a:t>
                      </a:r>
                      <a:endParaRPr lang="ru-RU" sz="1400" b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37,85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4495" marR="14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126629"/>
              </p:ext>
            </p:extLst>
          </p:nvPr>
        </p:nvGraphicFramePr>
        <p:xfrm>
          <a:off x="423046" y="380972"/>
          <a:ext cx="6715170" cy="9144000"/>
        </p:xfrm>
        <a:graphic>
          <a:graphicData uri="http://schemas.openxmlformats.org/drawingml/2006/table">
            <a:tbl>
              <a:tblPr/>
              <a:tblGrid>
                <a:gridCol w="1123586"/>
                <a:gridCol w="545802"/>
                <a:gridCol w="545802"/>
                <a:gridCol w="545802"/>
                <a:gridCol w="612584"/>
                <a:gridCol w="545802"/>
                <a:gridCol w="612584"/>
                <a:gridCol w="545802"/>
                <a:gridCol w="545802"/>
                <a:gridCol w="545802"/>
                <a:gridCol w="545802"/>
              </a:tblGrid>
              <a:tr h="72580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кінець року, тис. грн.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Відхилення,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тис.грн</a:t>
                      </a: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Питома вага в підсумку на кінець року, %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Земельні ділянки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Будівлі та споруди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6121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6517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13229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4219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6712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19,19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19,05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22,25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26,88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Машини та обладнання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19929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21238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24505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28857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4352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7619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62,47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62,06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60,51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58,64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Транспортні засоби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4967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5475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5495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14,12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14,51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13,52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11,17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Інструменти, прилади, інвентар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297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0,59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Інші основні засоби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323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0,92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0,69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6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Малоцінні необоротні </a:t>
                      </a:r>
                      <a:r>
                        <a:rPr lang="uk-UA" sz="1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матеріальні </a:t>
                      </a: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активи 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893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2,61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2,16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2,01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Всього основні засоби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31904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34223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40495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49214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8719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14991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648060"/>
              </p:ext>
            </p:extLst>
          </p:nvPr>
        </p:nvGraphicFramePr>
        <p:xfrm>
          <a:off x="324247" y="1352600"/>
          <a:ext cx="6858048" cy="6948298"/>
        </p:xfrm>
        <a:graphic>
          <a:graphicData uri="http://schemas.openxmlformats.org/drawingml/2006/table">
            <a:tbl>
              <a:tblPr/>
              <a:tblGrid>
                <a:gridCol w="2635611"/>
                <a:gridCol w="818914"/>
                <a:gridCol w="790181"/>
                <a:gridCol w="870636"/>
                <a:gridCol w="871353"/>
                <a:gridCol w="871353"/>
              </a:tblGrid>
              <a:tr h="45003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рік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Відхилення (+,-)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0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 </a:t>
                      </a:r>
                      <a:r>
                        <a:rPr lang="uk-UA" sz="1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Середньорічна вартість основних засобів, тис. грн.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33064,5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37361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44855,5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11791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74945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7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2.Чистий доход (виручка) від реалізації продукції (товарів, робіт, послуг), тис. грн.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172973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157829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170632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12803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-2341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2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Середньооблікова чисельність працюючих, чол.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Фондовіддача, грн./грн.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5,23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-0,425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-1,43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Фондомісткість, грн./грн.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0,19115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0,23672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0,26329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0,07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Фондоозброєність, </a:t>
                      </a:r>
                      <a:r>
                        <a:rPr lang="uk-UA" sz="18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тис.грн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./</a:t>
                      </a:r>
                      <a:r>
                        <a:rPr lang="uk-UA" sz="18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чол</a:t>
                      </a: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75,32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83,39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90,62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7,23</a:t>
                      </a:r>
                      <a:endParaRPr lang="ru-RU" sz="18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15,3</a:t>
                      </a:r>
                      <a:endParaRPr lang="ru-RU" sz="1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846" marR="308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418</TotalTime>
  <Words>1449</Words>
  <Application>Microsoft Office PowerPoint</Application>
  <PresentationFormat>Произвольный</PresentationFormat>
  <Paragraphs>607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AGZeppelin</vt:lpstr>
      <vt:lpstr>Arial</vt:lpstr>
      <vt:lpstr>Book Antiqua</vt:lpstr>
      <vt:lpstr>Bookman Old Style</vt:lpstr>
      <vt:lpstr>Calibri</vt:lpstr>
      <vt:lpstr>Century Gothic</vt:lpstr>
      <vt:lpstr>Times New Roman</vt:lpstr>
      <vt:lpstr>Wingdings 3</vt:lpstr>
      <vt:lpstr>Ион</vt:lpstr>
      <vt:lpstr>                                                   Дипломна робота  на тему:   УПРАВЛІННЯ ОСНОВНИМИ ЗАСОБАМИ ПІДПРИЄМСТВА  </vt:lpstr>
      <vt:lpstr>Мета і завдання дипломної роботи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на тему:   УПРАВЛІННЯ ДЕБІТОРСЬКОЮ ЗАБОРГОВАНІСТЮ НА ПІДПРИЄМСТВІ. ОРГАНІЗАЦІЙНІ АСПЕКТИ.</dc:title>
  <dc:creator>BOSS</dc:creator>
  <cp:lastModifiedBy>Рома Дячук</cp:lastModifiedBy>
  <cp:revision>47</cp:revision>
  <dcterms:created xsi:type="dcterms:W3CDTF">2014-03-24T17:03:50Z</dcterms:created>
  <dcterms:modified xsi:type="dcterms:W3CDTF">2016-04-04T09:54:41Z</dcterms:modified>
</cp:coreProperties>
</file>