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 id="266" r:id="rId10"/>
    <p:sldId id="265" r:id="rId11"/>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114" y="-86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uk-UA"/>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5" name="Нижний колонтитул 4"/>
          <p:cNvSpPr>
            <a:spLocks noGrp="1"/>
          </p:cNvSpPr>
          <p:nvPr>
            <p:ph type="ftr" sz="quarter" idx="11"/>
          </p:nvPr>
        </p:nvSpPr>
        <p:spPr/>
        <p:txBody>
          <a:bodyPr/>
          <a:lstStyle/>
          <a:p>
            <a:endParaRPr lang="uk-UA" dirty="0"/>
          </a:p>
        </p:txBody>
      </p:sp>
      <p:sp>
        <p:nvSpPr>
          <p:cNvPr id="6" name="Номер слайда 5"/>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1705658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5" name="Нижний колонтитул 4"/>
          <p:cNvSpPr>
            <a:spLocks noGrp="1"/>
          </p:cNvSpPr>
          <p:nvPr>
            <p:ph type="ftr" sz="quarter" idx="11"/>
          </p:nvPr>
        </p:nvSpPr>
        <p:spPr/>
        <p:txBody>
          <a:bodyPr/>
          <a:lstStyle/>
          <a:p>
            <a:endParaRPr lang="uk-UA" dirty="0"/>
          </a:p>
        </p:txBody>
      </p:sp>
      <p:sp>
        <p:nvSpPr>
          <p:cNvPr id="6" name="Номер слайда 5"/>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39230438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5" name="Нижний колонтитул 4"/>
          <p:cNvSpPr>
            <a:spLocks noGrp="1"/>
          </p:cNvSpPr>
          <p:nvPr>
            <p:ph type="ftr" sz="quarter" idx="11"/>
          </p:nvPr>
        </p:nvSpPr>
        <p:spPr/>
        <p:txBody>
          <a:bodyPr/>
          <a:lstStyle/>
          <a:p>
            <a:endParaRPr lang="uk-UA" dirty="0"/>
          </a:p>
        </p:txBody>
      </p:sp>
      <p:sp>
        <p:nvSpPr>
          <p:cNvPr id="6" name="Номер слайда 5"/>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3253901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5" name="Нижний колонтитул 4"/>
          <p:cNvSpPr>
            <a:spLocks noGrp="1"/>
          </p:cNvSpPr>
          <p:nvPr>
            <p:ph type="ftr" sz="quarter" idx="11"/>
          </p:nvPr>
        </p:nvSpPr>
        <p:spPr/>
        <p:txBody>
          <a:bodyPr/>
          <a:lstStyle/>
          <a:p>
            <a:endParaRPr lang="uk-UA" dirty="0"/>
          </a:p>
        </p:txBody>
      </p:sp>
      <p:sp>
        <p:nvSpPr>
          <p:cNvPr id="6" name="Номер слайда 5"/>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1252713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uk-UA"/>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5" name="Нижний колонтитул 4"/>
          <p:cNvSpPr>
            <a:spLocks noGrp="1"/>
          </p:cNvSpPr>
          <p:nvPr>
            <p:ph type="ftr" sz="quarter" idx="11"/>
          </p:nvPr>
        </p:nvSpPr>
        <p:spPr/>
        <p:txBody>
          <a:bodyPr/>
          <a:lstStyle/>
          <a:p>
            <a:endParaRPr lang="uk-UA" dirty="0"/>
          </a:p>
        </p:txBody>
      </p:sp>
      <p:sp>
        <p:nvSpPr>
          <p:cNvPr id="6" name="Номер слайда 5"/>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3110124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6" name="Нижний колонтитул 5"/>
          <p:cNvSpPr>
            <a:spLocks noGrp="1"/>
          </p:cNvSpPr>
          <p:nvPr>
            <p:ph type="ftr" sz="quarter" idx="11"/>
          </p:nvPr>
        </p:nvSpPr>
        <p:spPr/>
        <p:txBody>
          <a:bodyPr/>
          <a:lstStyle/>
          <a:p>
            <a:endParaRPr lang="uk-UA" dirty="0"/>
          </a:p>
        </p:txBody>
      </p:sp>
      <p:sp>
        <p:nvSpPr>
          <p:cNvPr id="7" name="Номер слайда 6"/>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39577696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8" name="Нижний колонтитул 7"/>
          <p:cNvSpPr>
            <a:spLocks noGrp="1"/>
          </p:cNvSpPr>
          <p:nvPr>
            <p:ph type="ftr" sz="quarter" idx="11"/>
          </p:nvPr>
        </p:nvSpPr>
        <p:spPr/>
        <p:txBody>
          <a:bodyPr/>
          <a:lstStyle/>
          <a:p>
            <a:endParaRPr lang="uk-UA" dirty="0"/>
          </a:p>
        </p:txBody>
      </p:sp>
      <p:sp>
        <p:nvSpPr>
          <p:cNvPr id="9" name="Номер слайда 8"/>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3179212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4" name="Нижний колонтитул 3"/>
          <p:cNvSpPr>
            <a:spLocks noGrp="1"/>
          </p:cNvSpPr>
          <p:nvPr>
            <p:ph type="ftr" sz="quarter" idx="11"/>
          </p:nvPr>
        </p:nvSpPr>
        <p:spPr/>
        <p:txBody>
          <a:bodyPr/>
          <a:lstStyle/>
          <a:p>
            <a:endParaRPr lang="uk-UA" dirty="0"/>
          </a:p>
        </p:txBody>
      </p:sp>
      <p:sp>
        <p:nvSpPr>
          <p:cNvPr id="5" name="Номер слайда 4"/>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3666300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3" name="Нижний колонтитул 2"/>
          <p:cNvSpPr>
            <a:spLocks noGrp="1"/>
          </p:cNvSpPr>
          <p:nvPr>
            <p:ph type="ftr" sz="quarter" idx="11"/>
          </p:nvPr>
        </p:nvSpPr>
        <p:spPr/>
        <p:txBody>
          <a:bodyPr/>
          <a:lstStyle/>
          <a:p>
            <a:endParaRPr lang="uk-UA" dirty="0"/>
          </a:p>
        </p:txBody>
      </p:sp>
      <p:sp>
        <p:nvSpPr>
          <p:cNvPr id="4" name="Номер слайда 3"/>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1938187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6" name="Нижний колонтитул 5"/>
          <p:cNvSpPr>
            <a:spLocks noGrp="1"/>
          </p:cNvSpPr>
          <p:nvPr>
            <p:ph type="ftr" sz="quarter" idx="11"/>
          </p:nvPr>
        </p:nvSpPr>
        <p:spPr/>
        <p:txBody>
          <a:bodyPr/>
          <a:lstStyle/>
          <a:p>
            <a:endParaRPr lang="uk-UA" dirty="0"/>
          </a:p>
        </p:txBody>
      </p:sp>
      <p:sp>
        <p:nvSpPr>
          <p:cNvPr id="7" name="Номер слайда 6"/>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575959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uk-UA"/>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dirty="0"/>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8DBD69A-A6F5-4B93-B2BE-A6178E4CB92F}" type="datetimeFigureOut">
              <a:rPr lang="uk-UA" smtClean="0"/>
              <a:t>30.03.2016</a:t>
            </a:fld>
            <a:endParaRPr lang="uk-UA" dirty="0"/>
          </a:p>
        </p:txBody>
      </p:sp>
      <p:sp>
        <p:nvSpPr>
          <p:cNvPr id="6" name="Нижний колонтитул 5"/>
          <p:cNvSpPr>
            <a:spLocks noGrp="1"/>
          </p:cNvSpPr>
          <p:nvPr>
            <p:ph type="ftr" sz="quarter" idx="11"/>
          </p:nvPr>
        </p:nvSpPr>
        <p:spPr/>
        <p:txBody>
          <a:bodyPr/>
          <a:lstStyle/>
          <a:p>
            <a:endParaRPr lang="uk-UA" dirty="0"/>
          </a:p>
        </p:txBody>
      </p:sp>
      <p:sp>
        <p:nvSpPr>
          <p:cNvPr id="7" name="Номер слайда 6"/>
          <p:cNvSpPr>
            <a:spLocks noGrp="1"/>
          </p:cNvSpPr>
          <p:nvPr>
            <p:ph type="sldNum" sz="quarter" idx="12"/>
          </p:nvPr>
        </p:nvSpPr>
        <p:spPr/>
        <p:txBody>
          <a:bodyPr/>
          <a:lstStyle/>
          <a:p>
            <a:fld id="{745ACFA0-5E1E-47EC-9995-C8BEE9E86C74}" type="slidenum">
              <a:rPr lang="uk-UA" smtClean="0"/>
              <a:t>‹#›</a:t>
            </a:fld>
            <a:endParaRPr lang="uk-UA" dirty="0"/>
          </a:p>
        </p:txBody>
      </p:sp>
    </p:spTree>
    <p:extLst>
      <p:ext uri="{BB962C8B-B14F-4D97-AF65-F5344CB8AC3E}">
        <p14:creationId xmlns:p14="http://schemas.microsoft.com/office/powerpoint/2010/main" val="3992915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DBD69A-A6F5-4B93-B2BE-A6178E4CB92F}" type="datetimeFigureOut">
              <a:rPr lang="uk-UA" smtClean="0"/>
              <a:t>30.03.2016</a:t>
            </a:fld>
            <a:endParaRPr lang="uk-UA" dirty="0"/>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dirty="0"/>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5ACFA0-5E1E-47EC-9995-C8BEE9E86C74}" type="slidenum">
              <a:rPr lang="uk-UA" smtClean="0"/>
              <a:t>‹#›</a:t>
            </a:fld>
            <a:endParaRPr lang="uk-UA" dirty="0"/>
          </a:p>
        </p:txBody>
      </p:sp>
    </p:spTree>
    <p:extLst>
      <p:ext uri="{BB962C8B-B14F-4D97-AF65-F5344CB8AC3E}">
        <p14:creationId xmlns:p14="http://schemas.microsoft.com/office/powerpoint/2010/main" val="2262166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09182"/>
            <a:ext cx="9144000" cy="6496334"/>
          </a:xfrm>
        </p:spPr>
        <p:txBody>
          <a:bodyPr>
            <a:noAutofit/>
          </a:bodyPr>
          <a:lstStyle/>
          <a:p>
            <a:pPr>
              <a:lnSpc>
                <a:spcPct val="100000"/>
              </a:lnSpc>
            </a:pPr>
            <a:r>
              <a:rPr lang="uk-UA" sz="1600" u="sng" dirty="0">
                <a:latin typeface="Times New Roman" panose="02020603050405020304" pitchFamily="18" charset="0"/>
                <a:cs typeface="Times New Roman" panose="02020603050405020304" pitchFamily="18" charset="0"/>
              </a:rPr>
              <a:t>Вінницький національний технічний </a:t>
            </a:r>
            <a:r>
              <a:rPr lang="uk-UA" sz="1600" u="sng" dirty="0" smtClean="0">
                <a:latin typeface="Times New Roman" panose="02020603050405020304" pitchFamily="18" charset="0"/>
                <a:cs typeface="Times New Roman" panose="02020603050405020304" pitchFamily="18" charset="0"/>
              </a:rPr>
              <a:t>університет</a:t>
            </a:r>
            <a:r>
              <a:rPr lang="uk-UA" sz="1600" dirty="0" smtClean="0">
                <a:latin typeface="Times New Roman" panose="02020603050405020304" pitchFamily="18" charset="0"/>
                <a:cs typeface="Times New Roman" panose="02020603050405020304" pitchFamily="18" charset="0"/>
              </a:rPr>
              <a:t/>
            </a:r>
            <a:br>
              <a:rPr lang="uk-UA" sz="1600" dirty="0" smtClean="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 </a:t>
            </a:r>
            <a:r>
              <a:rPr lang="uk-UA" sz="1600" u="sng" dirty="0" smtClean="0">
                <a:latin typeface="Times New Roman" panose="02020603050405020304" pitchFamily="18" charset="0"/>
                <a:cs typeface="Times New Roman" panose="02020603050405020304" pitchFamily="18" charset="0"/>
              </a:rPr>
              <a:t>Факультет </a:t>
            </a:r>
            <a:r>
              <a:rPr lang="uk-UA" sz="1600" u="sng" dirty="0">
                <a:latin typeface="Times New Roman" panose="02020603050405020304" pitchFamily="18" charset="0"/>
                <a:cs typeface="Times New Roman" panose="02020603050405020304" pitchFamily="18" charset="0"/>
              </a:rPr>
              <a:t>комп’ютерних систем і автоматики</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u="sng" dirty="0" smtClean="0">
                <a:latin typeface="Times New Roman" panose="02020603050405020304" pitchFamily="18" charset="0"/>
                <a:cs typeface="Times New Roman" panose="02020603050405020304" pitchFamily="18" charset="0"/>
              </a:rPr>
              <a:t>Кафедра </a:t>
            </a:r>
            <a:r>
              <a:rPr lang="uk-UA" sz="1600" u="sng" dirty="0">
                <a:latin typeface="Times New Roman" panose="02020603050405020304" pitchFamily="18" charset="0"/>
                <a:cs typeface="Times New Roman" panose="02020603050405020304" pitchFamily="18" charset="0"/>
              </a:rPr>
              <a:t>метрології та промислової автоматики</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 </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 </a:t>
            </a:r>
            <a:br>
              <a:rPr lang="uk-UA" sz="1600" dirty="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Презентаційний матеріал</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до дипломного проекту </a:t>
            </a:r>
            <a:br>
              <a:rPr lang="uk-UA" sz="1600" dirty="0">
                <a:latin typeface="Times New Roman" panose="02020603050405020304" pitchFamily="18" charset="0"/>
                <a:cs typeface="Times New Roman" panose="02020603050405020304" pitchFamily="18" charset="0"/>
              </a:rPr>
            </a:br>
            <a:r>
              <a:rPr lang="uk-UA" sz="1600" u="sng" dirty="0">
                <a:latin typeface="Times New Roman" panose="02020603050405020304" pitchFamily="18" charset="0"/>
                <a:cs typeface="Times New Roman" panose="02020603050405020304" pitchFamily="18" charset="0"/>
              </a:rPr>
              <a:t>спеціаліст</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100" dirty="0">
                <a:latin typeface="Times New Roman" panose="02020603050405020304" pitchFamily="18" charset="0"/>
                <a:cs typeface="Times New Roman" panose="02020603050405020304" pitchFamily="18" charset="0"/>
              </a:rPr>
              <a:t>(освітньо-кваліфікаційний рівень)</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 </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на тему </a:t>
            </a:r>
            <a:r>
              <a:rPr lang="uk-UA" sz="1600" u="sng" dirty="0">
                <a:latin typeface="Times New Roman" panose="02020603050405020304" pitchFamily="18" charset="0"/>
                <a:cs typeface="Times New Roman" panose="02020603050405020304" pitchFamily="18" charset="0"/>
              </a:rPr>
              <a:t>Мікропроцесорний прилад для вимірювання параметрів </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u="sng" dirty="0">
                <a:latin typeface="Times New Roman" panose="02020603050405020304" pitchFamily="18" charset="0"/>
                <a:cs typeface="Times New Roman" panose="02020603050405020304" pitchFamily="18" charset="0"/>
              </a:rPr>
              <a:t>електричних схем</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  </a:t>
            </a:r>
            <a:r>
              <a:rPr lang="uk-UA" sz="1600" dirty="0" smtClean="0">
                <a:latin typeface="Times New Roman" panose="02020603050405020304" pitchFamily="18" charset="0"/>
                <a:cs typeface="Times New Roman" panose="02020603050405020304" pitchFamily="18" charset="0"/>
              </a:rPr>
              <a:t/>
            </a:r>
            <a:br>
              <a:rPr lang="uk-UA" sz="1600" dirty="0" smtClean="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				                                      Виконав</a:t>
            </a:r>
            <a:r>
              <a:rPr lang="uk-UA" sz="1600" dirty="0">
                <a:latin typeface="Times New Roman" panose="02020603050405020304" pitchFamily="18" charset="0"/>
                <a:cs typeface="Times New Roman" panose="02020603050405020304" pitchFamily="18" charset="0"/>
              </a:rPr>
              <a:t>: студент </a:t>
            </a:r>
            <a:r>
              <a:rPr lang="uk-UA" sz="1600" dirty="0" smtClean="0">
                <a:latin typeface="Times New Roman" panose="02020603050405020304" pitchFamily="18" charset="0"/>
                <a:cs typeface="Times New Roman" panose="02020603050405020304" pitchFamily="18" charset="0"/>
              </a:rPr>
              <a:t>спеціальності          </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                                                                                                     </a:t>
            </a:r>
            <a:r>
              <a:rPr lang="uk-UA" sz="1600" u="sng" dirty="0" smtClean="0">
                <a:latin typeface="Times New Roman" panose="02020603050405020304" pitchFamily="18" charset="0"/>
                <a:cs typeface="Times New Roman" panose="02020603050405020304" pitchFamily="18" charset="0"/>
              </a:rPr>
              <a:t>7.05100101 </a:t>
            </a:r>
            <a:r>
              <a:rPr lang="uk-UA" sz="1600" u="sng" dirty="0">
                <a:latin typeface="Times New Roman" panose="02020603050405020304" pitchFamily="18" charset="0"/>
                <a:cs typeface="Times New Roman" panose="02020603050405020304" pitchFamily="18" charset="0"/>
              </a:rPr>
              <a:t>Метрологія </a:t>
            </a:r>
            <a:r>
              <a:rPr lang="uk-UA" sz="1600" u="sng" dirty="0" smtClean="0">
                <a:latin typeface="Times New Roman" panose="02020603050405020304" pitchFamily="18" charset="0"/>
                <a:cs typeface="Times New Roman" panose="02020603050405020304" pitchFamily="18" charset="0"/>
              </a:rPr>
              <a:t>та</a:t>
            </a:r>
            <a:br>
              <a:rPr lang="uk-UA" sz="1600" u="sng" dirty="0" smtClean="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                                                                                               </a:t>
            </a:r>
            <a:r>
              <a:rPr lang="uk-UA" sz="1600" u="sng" dirty="0" smtClean="0">
                <a:latin typeface="Times New Roman" panose="02020603050405020304" pitchFamily="18" charset="0"/>
                <a:cs typeface="Times New Roman" panose="02020603050405020304" pitchFamily="18" charset="0"/>
              </a:rPr>
              <a:t>вимірювальна техніка</a:t>
            </a:r>
            <a:r>
              <a:rPr lang="uk-UA" sz="1600" dirty="0" smtClean="0">
                <a:latin typeface="Times New Roman" panose="02020603050405020304" pitchFamily="18" charset="0"/>
                <a:cs typeface="Times New Roman" panose="02020603050405020304" pitchFamily="18" charset="0"/>
              </a:rPr>
              <a:t>  </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		                                               </a:t>
            </a:r>
            <a:br>
              <a:rPr lang="uk-UA" sz="1600" dirty="0" smtClean="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  </a:t>
            </a:r>
            <a:r>
              <a:rPr lang="uk-UA" sz="1600" dirty="0" smtClean="0">
                <a:latin typeface="Times New Roman" panose="02020603050405020304" pitchFamily="18" charset="0"/>
                <a:cs typeface="Times New Roman" panose="02020603050405020304" pitchFamily="18" charset="0"/>
              </a:rPr>
              <a:t>                                                                               Костюк Ю.М.</a:t>
            </a: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a:latin typeface="Times New Roman" panose="02020603050405020304" pitchFamily="18" charset="0"/>
                <a:cs typeface="Times New Roman" panose="02020603050405020304" pitchFamily="18" charset="0"/>
              </a:rPr>
              <a:t/>
            </a:r>
            <a:br>
              <a:rPr lang="uk-UA" sz="1600" dirty="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
            </a:r>
            <a:br>
              <a:rPr lang="uk-UA" sz="1600" dirty="0" smtClean="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
            </a:r>
            <a:br>
              <a:rPr lang="uk-UA" sz="1600" dirty="0" smtClean="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
            </a:r>
            <a:br>
              <a:rPr lang="uk-UA" sz="1600" dirty="0" smtClean="0">
                <a:latin typeface="Times New Roman" panose="02020603050405020304" pitchFamily="18" charset="0"/>
                <a:cs typeface="Times New Roman" panose="02020603050405020304" pitchFamily="18" charset="0"/>
              </a:rPr>
            </a:br>
            <a:r>
              <a:rPr lang="uk-UA" sz="1600" dirty="0" smtClean="0">
                <a:latin typeface="Times New Roman" panose="02020603050405020304" pitchFamily="18" charset="0"/>
                <a:cs typeface="Times New Roman" panose="02020603050405020304" pitchFamily="18" charset="0"/>
              </a:rPr>
              <a:t>Вінниця ВНТУ 2016</a:t>
            </a:r>
            <a:endParaRPr lang="uk-UA"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0549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dirty="0"/>
          </a:p>
        </p:txBody>
      </p:sp>
      <p:sp>
        <p:nvSpPr>
          <p:cNvPr id="3" name="Объект 2"/>
          <p:cNvSpPr>
            <a:spLocks noGrp="1"/>
          </p:cNvSpPr>
          <p:nvPr>
            <p:ph idx="1"/>
          </p:nvPr>
        </p:nvSpPr>
        <p:spPr/>
        <p:txBody>
          <a:bodyPr>
            <a:normAutofit/>
          </a:bodyPr>
          <a:lstStyle/>
          <a:p>
            <a:pPr marL="0" indent="0" algn="ctr">
              <a:buNone/>
            </a:pPr>
            <a:r>
              <a:rPr lang="uk-UA" sz="7200" dirty="0" smtClean="0">
                <a:latin typeface="Times New Roman" panose="02020603050405020304" pitchFamily="18" charset="0"/>
                <a:cs typeface="Times New Roman" panose="02020603050405020304" pitchFamily="18" charset="0"/>
              </a:rPr>
              <a:t>Дякую за увагу</a:t>
            </a:r>
            <a:endParaRPr lang="uk-UA"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8468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2800" dirty="0" smtClean="0">
                <a:latin typeface="Times New Roman" panose="02020603050405020304" pitchFamily="18" charset="0"/>
                <a:cs typeface="Times New Roman" panose="02020603050405020304" pitchFamily="18" charset="0"/>
              </a:rPr>
              <a:t>Мета та завдання роботи</a:t>
            </a:r>
            <a:endParaRPr lang="uk-UA"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607167"/>
            <a:ext cx="10515600" cy="4351338"/>
          </a:xfrm>
        </p:spPr>
        <p:txBody>
          <a:bodyPr>
            <a:noAutofit/>
          </a:bodyPr>
          <a:lstStyle/>
          <a:p>
            <a:pPr marL="0" indent="0" algn="just">
              <a:lnSpc>
                <a:spcPct val="100000"/>
              </a:lnSpc>
              <a:buNone/>
            </a:pPr>
            <a:r>
              <a:rPr lang="uk-UA" sz="2400" dirty="0" smtClean="0">
                <a:latin typeface="Times New Roman" panose="02020603050405020304" pitchFamily="18" charset="0"/>
                <a:cs typeface="Times New Roman" panose="02020603050405020304" pitchFamily="18" charset="0"/>
              </a:rPr>
              <a:t>	Метою </a:t>
            </a:r>
            <a:r>
              <a:rPr lang="uk-UA" sz="2400" dirty="0">
                <a:latin typeface="Times New Roman" panose="02020603050405020304" pitchFamily="18" charset="0"/>
                <a:cs typeface="Times New Roman" panose="02020603050405020304" pitchFamily="18" charset="0"/>
              </a:rPr>
              <a:t>роботи </a:t>
            </a:r>
            <a:r>
              <a:rPr lang="uk-UA" sz="2400" dirty="0" smtClean="0">
                <a:latin typeface="Times New Roman" panose="02020603050405020304" pitchFamily="18" charset="0"/>
                <a:cs typeface="Times New Roman" panose="02020603050405020304" pitchFamily="18" charset="0"/>
              </a:rPr>
              <a:t>є </a:t>
            </a:r>
            <a:r>
              <a:rPr lang="uk-UA" sz="2400" dirty="0">
                <a:latin typeface="Times New Roman" panose="02020603050405020304" pitchFamily="18" charset="0"/>
                <a:cs typeface="Times New Roman" panose="02020603050405020304" pitchFamily="18" charset="0"/>
              </a:rPr>
              <a:t>розробка мікропроцесорного приладу для вимірювання параметрів електричних схем на базі мікроконтролера</a:t>
            </a:r>
            <a:r>
              <a:rPr lang="uk-UA" sz="2400" dirty="0" smtClean="0">
                <a:latin typeface="Times New Roman" panose="02020603050405020304" pitchFamily="18" charset="0"/>
                <a:cs typeface="Times New Roman" panose="02020603050405020304" pitchFamily="18" charset="0"/>
              </a:rPr>
              <a:t>.</a:t>
            </a:r>
          </a:p>
          <a:p>
            <a:pPr marL="0" indent="0" algn="just">
              <a:lnSpc>
                <a:spcPct val="100000"/>
              </a:lnSpc>
              <a:buNone/>
            </a:pPr>
            <a:r>
              <a:rPr lang="uk-UA" sz="2400" dirty="0" smtClean="0">
                <a:latin typeface="Times New Roman" panose="02020603050405020304" pitchFamily="18" charset="0"/>
                <a:cs typeface="Times New Roman" panose="02020603050405020304" pitchFamily="18" charset="0"/>
              </a:rPr>
              <a:t>Завданням є:</a:t>
            </a:r>
            <a:endParaRPr lang="uk-UA" sz="2400" dirty="0">
              <a:latin typeface="Times New Roman" panose="02020603050405020304" pitchFamily="18" charset="0"/>
              <a:cs typeface="Times New Roman" panose="02020603050405020304" pitchFamily="18" charset="0"/>
            </a:endParaRPr>
          </a:p>
          <a:p>
            <a:pPr marL="0" indent="0" algn="just">
              <a:lnSpc>
                <a:spcPct val="100000"/>
              </a:lnSpc>
              <a:buNone/>
            </a:pPr>
            <a:r>
              <a:rPr lang="uk-UA" sz="2400" dirty="0" smtClean="0">
                <a:latin typeface="Times New Roman" panose="02020603050405020304" pitchFamily="18" charset="0"/>
                <a:cs typeface="Times New Roman" panose="02020603050405020304" pitchFamily="18" charset="0"/>
              </a:rPr>
              <a:t>- провести аналіз сучасних методів та засобів вимірювання параметрів електричних схем;</a:t>
            </a:r>
          </a:p>
          <a:p>
            <a:pPr algn="just">
              <a:lnSpc>
                <a:spcPct val="100000"/>
              </a:lnSpc>
              <a:buFontTx/>
              <a:buChar char="-"/>
            </a:pPr>
            <a:r>
              <a:rPr lang="uk-UA" sz="2400" dirty="0" smtClean="0">
                <a:latin typeface="Times New Roman" panose="02020603050405020304" pitchFamily="18" charset="0"/>
                <a:cs typeface="Times New Roman" panose="02020603050405020304" pitchFamily="18" charset="0"/>
              </a:rPr>
              <a:t>розробити електричну структурну, функціональну та принципову схеми приладу;</a:t>
            </a:r>
          </a:p>
          <a:p>
            <a:pPr algn="just">
              <a:lnSpc>
                <a:spcPct val="100000"/>
              </a:lnSpc>
              <a:buFontTx/>
              <a:buChar char="-"/>
            </a:pPr>
            <a:r>
              <a:rPr lang="uk-UA" sz="2400" dirty="0" smtClean="0">
                <a:latin typeface="Times New Roman" panose="02020603050405020304" pitchFamily="18" charset="0"/>
                <a:cs typeface="Times New Roman" panose="02020603050405020304" pitchFamily="18" charset="0"/>
              </a:rPr>
              <a:t>описати принцип дії приладу;</a:t>
            </a:r>
          </a:p>
          <a:p>
            <a:pPr algn="just">
              <a:lnSpc>
                <a:spcPct val="100000"/>
              </a:lnSpc>
              <a:buFontTx/>
              <a:buChar char="-"/>
            </a:pPr>
            <a:r>
              <a:rPr lang="uk-UA" sz="2400" dirty="0" smtClean="0">
                <a:latin typeface="Times New Roman" panose="02020603050405020304" pitchFamily="18" charset="0"/>
                <a:cs typeface="Times New Roman" panose="02020603050405020304" pitchFamily="18" charset="0"/>
              </a:rPr>
              <a:t>розрахувати метрологічні характеристики приладу;</a:t>
            </a:r>
          </a:p>
          <a:p>
            <a:pPr algn="just">
              <a:lnSpc>
                <a:spcPct val="100000"/>
              </a:lnSpc>
              <a:buFontTx/>
              <a:buChar char="-"/>
            </a:pPr>
            <a:r>
              <a:rPr lang="uk-UA" sz="2400" dirty="0">
                <a:latin typeface="Times New Roman" panose="02020603050405020304" pitchFamily="18" charset="0"/>
                <a:cs typeface="Times New Roman" panose="02020603050405020304" pitchFamily="18" charset="0"/>
              </a:rPr>
              <a:t>р</a:t>
            </a:r>
            <a:r>
              <a:rPr lang="uk-UA" sz="2400" dirty="0" smtClean="0">
                <a:latin typeface="Times New Roman" panose="02020603050405020304" pitchFamily="18" charset="0"/>
                <a:cs typeface="Times New Roman" panose="02020603050405020304" pitchFamily="18" charset="0"/>
              </a:rPr>
              <a:t>озрахувати економічну доцільність розробки та реалізації мікропроцесорного приладу для вимірювання параметрів електричних схем. </a:t>
            </a:r>
            <a:endParaRPr lang="uk-UA"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738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9394" y="4677818"/>
            <a:ext cx="10515600" cy="1325563"/>
          </a:xfrm>
        </p:spPr>
        <p:txBody>
          <a:bodyPr>
            <a:normAutofit fontScale="90000"/>
          </a:bodyPr>
          <a:lstStyle/>
          <a:p>
            <a:pPr algn="ctr"/>
            <a:r>
              <a:rPr lang="uk-UA" sz="3100" dirty="0" smtClean="0">
                <a:latin typeface="Times New Roman" panose="02020603050405020304" pitchFamily="18" charset="0"/>
                <a:cs typeface="Times New Roman" panose="02020603050405020304" pitchFamily="18" charset="0"/>
              </a:rPr>
              <a:t>Електрична структурна </a:t>
            </a:r>
            <a:r>
              <a:rPr lang="uk-UA" sz="3100" dirty="0">
                <a:latin typeface="Times New Roman" panose="02020603050405020304" pitchFamily="18" charset="0"/>
                <a:cs typeface="Times New Roman" panose="02020603050405020304" pitchFamily="18" charset="0"/>
              </a:rPr>
              <a:t>схема мікропроцесорного приладу для </a:t>
            </a:r>
            <a:br>
              <a:rPr lang="uk-UA" sz="3100" dirty="0">
                <a:latin typeface="Times New Roman" panose="02020603050405020304" pitchFamily="18" charset="0"/>
                <a:cs typeface="Times New Roman" panose="02020603050405020304" pitchFamily="18" charset="0"/>
              </a:rPr>
            </a:br>
            <a:r>
              <a:rPr lang="uk-UA" sz="3100" dirty="0">
                <a:latin typeface="Times New Roman" panose="02020603050405020304" pitchFamily="18" charset="0"/>
                <a:cs typeface="Times New Roman" panose="02020603050405020304" pitchFamily="18" charset="0"/>
              </a:rPr>
              <a:t>вимірювання параметрів електричних схем</a:t>
            </a:r>
            <a:r>
              <a:rPr lang="uk-UA" dirty="0"/>
              <a:t/>
            </a:r>
            <a:br>
              <a:rPr lang="uk-UA" dirty="0"/>
            </a:br>
            <a:endParaRPr lang="uk-UA" dirty="0"/>
          </a:p>
        </p:txBody>
      </p:sp>
      <p:pic>
        <p:nvPicPr>
          <p:cNvPr id="4" name="Объект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8364" y="378281"/>
            <a:ext cx="9812549" cy="3879821"/>
          </a:xfrm>
          <a:prstGeom prst="rect">
            <a:avLst/>
          </a:prstGeom>
          <a:noFill/>
          <a:ln>
            <a:noFill/>
          </a:ln>
        </p:spPr>
      </p:pic>
    </p:spTree>
    <p:extLst>
      <p:ext uri="{BB962C8B-B14F-4D97-AF65-F5344CB8AC3E}">
        <p14:creationId xmlns:p14="http://schemas.microsoft.com/office/powerpoint/2010/main" val="38451568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8451" y="5046307"/>
            <a:ext cx="10515600" cy="1325563"/>
          </a:xfrm>
        </p:spPr>
        <p:txBody>
          <a:bodyPr>
            <a:normAutofit/>
          </a:bodyPr>
          <a:lstStyle/>
          <a:p>
            <a:pPr algn="ctr"/>
            <a:r>
              <a:rPr lang="uk-UA" sz="2800" dirty="0">
                <a:latin typeface="Times New Roman" panose="02020603050405020304" pitchFamily="18" charset="0"/>
                <a:cs typeface="Times New Roman" panose="02020603050405020304" pitchFamily="18" charset="0"/>
              </a:rPr>
              <a:t>Електрична функціональна схема мікропроцесорного </a:t>
            </a:r>
            <a:br>
              <a:rPr lang="uk-UA" sz="2800" dirty="0">
                <a:latin typeface="Times New Roman" panose="02020603050405020304" pitchFamily="18" charset="0"/>
                <a:cs typeface="Times New Roman" panose="02020603050405020304" pitchFamily="18" charset="0"/>
              </a:rPr>
            </a:br>
            <a:r>
              <a:rPr lang="uk-UA" sz="2800" dirty="0">
                <a:latin typeface="Times New Roman" panose="02020603050405020304" pitchFamily="18" charset="0"/>
                <a:cs typeface="Times New Roman" panose="02020603050405020304" pitchFamily="18" charset="0"/>
              </a:rPr>
              <a:t>приладу для вимірювання параметрів електричних схем</a:t>
            </a:r>
          </a:p>
        </p:txBody>
      </p:sp>
      <p:pic>
        <p:nvPicPr>
          <p:cNvPr id="4" name="Объект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17485" y="446203"/>
            <a:ext cx="10437452" cy="4426047"/>
          </a:xfrm>
          <a:prstGeom prst="rect">
            <a:avLst/>
          </a:prstGeom>
          <a:noFill/>
          <a:ln>
            <a:noFill/>
          </a:ln>
        </p:spPr>
      </p:pic>
    </p:spTree>
    <p:extLst>
      <p:ext uri="{BB962C8B-B14F-4D97-AF65-F5344CB8AC3E}">
        <p14:creationId xmlns:p14="http://schemas.microsoft.com/office/powerpoint/2010/main" val="38907527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1029" y="5532437"/>
            <a:ext cx="10515600" cy="1325563"/>
          </a:xfrm>
        </p:spPr>
        <p:txBody>
          <a:bodyPr>
            <a:normAutofit/>
          </a:bodyPr>
          <a:lstStyle/>
          <a:p>
            <a:pPr algn="ctr"/>
            <a:r>
              <a:rPr lang="uk-UA" sz="2800" dirty="0" smtClean="0">
                <a:latin typeface="Times New Roman" panose="02020603050405020304" pitchFamily="18" charset="0"/>
                <a:cs typeface="Times New Roman" panose="02020603050405020304" pitchFamily="18" charset="0"/>
              </a:rPr>
              <a:t> </a:t>
            </a:r>
            <a:r>
              <a:rPr lang="uk-UA" sz="2800" dirty="0">
                <a:latin typeface="Times New Roman" panose="02020603050405020304" pitchFamily="18" charset="0"/>
                <a:cs typeface="Times New Roman" panose="02020603050405020304" pitchFamily="18" charset="0"/>
              </a:rPr>
              <a:t>Електрична </a:t>
            </a:r>
            <a:r>
              <a:rPr lang="uk-UA" sz="2800" dirty="0" smtClean="0">
                <a:latin typeface="Times New Roman" panose="02020603050405020304" pitchFamily="18" charset="0"/>
                <a:cs typeface="Times New Roman" panose="02020603050405020304" pitchFamily="18" charset="0"/>
              </a:rPr>
              <a:t>принципова </a:t>
            </a:r>
            <a:r>
              <a:rPr lang="uk-UA" sz="2800" dirty="0">
                <a:latin typeface="Times New Roman" panose="02020603050405020304" pitchFamily="18" charset="0"/>
                <a:cs typeface="Times New Roman" panose="02020603050405020304" pitchFamily="18" charset="0"/>
              </a:rPr>
              <a:t>схема мікропроцесорного </a:t>
            </a:r>
            <a:br>
              <a:rPr lang="uk-UA" sz="2800" dirty="0">
                <a:latin typeface="Times New Roman" panose="02020603050405020304" pitchFamily="18" charset="0"/>
                <a:cs typeface="Times New Roman" panose="02020603050405020304" pitchFamily="18" charset="0"/>
              </a:rPr>
            </a:br>
            <a:r>
              <a:rPr lang="uk-UA" sz="2800" dirty="0">
                <a:latin typeface="Times New Roman" panose="02020603050405020304" pitchFamily="18" charset="0"/>
                <a:cs typeface="Times New Roman" panose="02020603050405020304" pitchFamily="18" charset="0"/>
              </a:rPr>
              <a:t>приладу для вимірювання параметрів електричних схем</a:t>
            </a:r>
          </a:p>
        </p:txBody>
      </p:sp>
      <p:pic>
        <p:nvPicPr>
          <p:cNvPr id="4" name="Объект 3"/>
          <p:cNvPicPr>
            <a:picLocks noGrp="1" noChangeAspect="1"/>
          </p:cNvPicPr>
          <p:nvPr>
            <p:ph idx="1"/>
          </p:nvPr>
        </p:nvPicPr>
        <p:blipFill>
          <a:blip r:embed="rId2"/>
          <a:stretch>
            <a:fillRect/>
          </a:stretch>
        </p:blipFill>
        <p:spPr>
          <a:xfrm>
            <a:off x="1813446" y="0"/>
            <a:ext cx="8810767" cy="5763435"/>
          </a:xfrm>
          <a:prstGeom prst="rect">
            <a:avLst/>
          </a:prstGeom>
        </p:spPr>
      </p:pic>
    </p:spTree>
    <p:extLst>
      <p:ext uri="{BB962C8B-B14F-4D97-AF65-F5344CB8AC3E}">
        <p14:creationId xmlns:p14="http://schemas.microsoft.com/office/powerpoint/2010/main" val="2801069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3200" dirty="0" smtClean="0">
                <a:latin typeface="Times New Roman" panose="02020603050405020304" pitchFamily="18" charset="0"/>
                <a:cs typeface="Times New Roman" panose="02020603050405020304" pitchFamily="18" charset="0"/>
              </a:rPr>
              <a:t>Метрологічні характеристики</a:t>
            </a:r>
            <a:endParaRPr lang="uk-UA"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38200" y="1825624"/>
            <a:ext cx="10515600" cy="4561527"/>
          </a:xfrm>
        </p:spPr>
        <p:txBody>
          <a:bodyPr numCol="2">
            <a:normAutofit/>
          </a:bodyPr>
          <a:lstStyle/>
          <a:p>
            <a:pPr marL="0" indent="0">
              <a:buNone/>
            </a:pPr>
            <a:r>
              <a:rPr lang="uk-UA" sz="2000" dirty="0" smtClean="0">
                <a:latin typeface="Times New Roman" panose="02020603050405020304" pitchFamily="18" charset="0"/>
                <a:cs typeface="Times New Roman" panose="02020603050405020304" pitchFamily="18" charset="0"/>
              </a:rPr>
              <a:t>Похибка пристрою:</a:t>
            </a:r>
          </a:p>
          <a:p>
            <a:pPr>
              <a:buFontTx/>
              <a:buChar char="-"/>
            </a:pPr>
            <a:r>
              <a:rPr lang="uk-UA" sz="2000" dirty="0" smtClean="0">
                <a:latin typeface="Times New Roman" panose="02020603050405020304" pitchFamily="18" charset="0"/>
                <a:cs typeface="Times New Roman" panose="02020603050405020304" pitchFamily="18" charset="0"/>
              </a:rPr>
              <a:t>похибка квантування:</a:t>
            </a:r>
          </a:p>
          <a:p>
            <a:pPr marL="0" indent="0">
              <a:buNone/>
            </a:pPr>
            <a:endParaRPr lang="uk-UA" sz="2000" dirty="0">
              <a:latin typeface="Times New Roman" panose="02020603050405020304" pitchFamily="18" charset="0"/>
              <a:cs typeface="Times New Roman" panose="02020603050405020304" pitchFamily="18" charset="0"/>
            </a:endParaRPr>
          </a:p>
          <a:p>
            <a:pPr marL="0" indent="0">
              <a:buNone/>
            </a:pPr>
            <a:endParaRPr lang="uk-UA" sz="2000" dirty="0" smtClean="0">
              <a:latin typeface="Times New Roman" panose="02020603050405020304" pitchFamily="18" charset="0"/>
              <a:cs typeface="Times New Roman" panose="02020603050405020304" pitchFamily="18" charset="0"/>
            </a:endParaRPr>
          </a:p>
          <a:p>
            <a:pPr marL="0" indent="0">
              <a:buNone/>
            </a:pPr>
            <a:endParaRPr lang="uk-UA" sz="2000" dirty="0">
              <a:latin typeface="Times New Roman" panose="02020603050405020304" pitchFamily="18" charset="0"/>
              <a:cs typeface="Times New Roman" panose="02020603050405020304" pitchFamily="18" charset="0"/>
            </a:endParaRPr>
          </a:p>
          <a:p>
            <a:pPr marL="0" indent="0">
              <a:buNone/>
            </a:pPr>
            <a:endParaRPr lang="uk-UA" sz="2000" dirty="0" smtClean="0">
              <a:latin typeface="Times New Roman" panose="02020603050405020304" pitchFamily="18" charset="0"/>
              <a:cs typeface="Times New Roman" panose="02020603050405020304" pitchFamily="18" charset="0"/>
            </a:endParaRPr>
          </a:p>
          <a:p>
            <a:pPr marL="0" indent="0">
              <a:buNone/>
            </a:pPr>
            <a:endParaRPr lang="uk-UA" sz="2000" dirty="0">
              <a:latin typeface="Times New Roman" panose="02020603050405020304" pitchFamily="18" charset="0"/>
              <a:cs typeface="Times New Roman" panose="02020603050405020304" pitchFamily="18" charset="0"/>
            </a:endParaRPr>
          </a:p>
          <a:p>
            <a:pPr>
              <a:buFontTx/>
              <a:buChar char="-"/>
            </a:pPr>
            <a:r>
              <a:rPr lang="uk-UA" sz="2000" dirty="0" smtClean="0">
                <a:latin typeface="Times New Roman" panose="02020603050405020304" pitchFamily="18" charset="0"/>
                <a:cs typeface="Times New Roman" panose="02020603050405020304" pitchFamily="18" charset="0"/>
              </a:rPr>
              <a:t>похибка мікроконтролера</a:t>
            </a:r>
          </a:p>
          <a:p>
            <a:pPr marL="0" indent="0">
              <a:buNone/>
            </a:pPr>
            <a:r>
              <a:rPr lang="uk-UA" sz="2000" dirty="0" smtClean="0"/>
              <a:t>    </a:t>
            </a:r>
            <a:r>
              <a:rPr lang="en-US" sz="1600" dirty="0" smtClean="0">
                <a:latin typeface="Times New Roman" panose="02020603050405020304" pitchFamily="18" charset="0"/>
                <a:cs typeface="Times New Roman" panose="02020603050405020304" pitchFamily="18" charset="0"/>
              </a:rPr>
              <a:t>δ</a:t>
            </a:r>
            <a:r>
              <a:rPr lang="uk-UA" sz="1600" baseline="-25000" dirty="0">
                <a:latin typeface="Times New Roman" panose="02020603050405020304" pitchFamily="18" charset="0"/>
                <a:cs typeface="Times New Roman" panose="02020603050405020304" pitchFamily="18" charset="0"/>
              </a:rPr>
              <a:t>2</a:t>
            </a:r>
            <a:r>
              <a:rPr lang="uk-UA" sz="1600" dirty="0" smtClean="0">
                <a:latin typeface="Times New Roman" panose="02020603050405020304" pitchFamily="18" charset="0"/>
                <a:cs typeface="Times New Roman" panose="02020603050405020304" pitchFamily="18" charset="0"/>
              </a:rPr>
              <a:t> </a:t>
            </a:r>
            <a:r>
              <a:rPr lang="uk-UA" sz="1600" dirty="0">
                <a:latin typeface="Times New Roman" panose="02020603050405020304" pitchFamily="18" charset="0"/>
                <a:cs typeface="Times New Roman" panose="02020603050405020304" pitchFamily="18" charset="0"/>
              </a:rPr>
              <a:t>= 0,04 </a:t>
            </a:r>
            <a:r>
              <a:rPr lang="uk-UA" sz="1600" dirty="0" smtClean="0">
                <a:latin typeface="Times New Roman" panose="02020603050405020304" pitchFamily="18" charset="0"/>
                <a:cs typeface="Times New Roman" panose="02020603050405020304" pitchFamily="18" charset="0"/>
              </a:rPr>
              <a:t>%</a:t>
            </a:r>
          </a:p>
          <a:p>
            <a:pPr>
              <a:buFontTx/>
              <a:buChar char="-"/>
            </a:pPr>
            <a:r>
              <a:rPr lang="uk-UA" sz="2000" dirty="0" smtClean="0">
                <a:latin typeface="Times New Roman" panose="02020603050405020304" pitchFamily="18" charset="0"/>
                <a:cs typeface="Times New Roman" panose="02020603050405020304" pitchFamily="18" charset="0"/>
              </a:rPr>
              <a:t>похибка підсилювача</a:t>
            </a:r>
          </a:p>
          <a:p>
            <a:pPr marL="0" indent="0">
              <a:buNone/>
            </a:pPr>
            <a:r>
              <a:rPr lang="uk-UA" sz="2000" dirty="0"/>
              <a:t> </a:t>
            </a:r>
            <a:r>
              <a:rPr lang="uk-UA" sz="2000" dirty="0" smtClean="0"/>
              <a:t>   </a:t>
            </a:r>
            <a:r>
              <a:rPr lang="en-US" sz="1600" dirty="0" smtClean="0">
                <a:latin typeface="Times New Roman" panose="02020603050405020304" pitchFamily="18" charset="0"/>
                <a:cs typeface="Times New Roman" panose="02020603050405020304" pitchFamily="18" charset="0"/>
              </a:rPr>
              <a:t>δ</a:t>
            </a:r>
            <a:r>
              <a:rPr lang="uk-UA" sz="1600" baseline="-25000" dirty="0">
                <a:latin typeface="Times New Roman" panose="02020603050405020304" pitchFamily="18" charset="0"/>
                <a:cs typeface="Times New Roman" panose="02020603050405020304" pitchFamily="18" charset="0"/>
              </a:rPr>
              <a:t>3</a:t>
            </a:r>
            <a:r>
              <a:rPr lang="uk-UA" sz="1600" dirty="0" smtClean="0">
                <a:latin typeface="Times New Roman" panose="02020603050405020304" pitchFamily="18" charset="0"/>
                <a:cs typeface="Times New Roman" panose="02020603050405020304" pitchFamily="18" charset="0"/>
              </a:rPr>
              <a:t> </a:t>
            </a:r>
            <a:r>
              <a:rPr lang="uk-UA" sz="1600" dirty="0">
                <a:latin typeface="Times New Roman" panose="02020603050405020304" pitchFamily="18" charset="0"/>
                <a:cs typeface="Times New Roman" panose="02020603050405020304" pitchFamily="18" charset="0"/>
              </a:rPr>
              <a:t>= 0,3</a:t>
            </a:r>
            <a:r>
              <a:rPr lang="uk-UA" sz="1600" dirty="0" smtClean="0">
                <a:latin typeface="Times New Roman" panose="02020603050405020304" pitchFamily="18" charset="0"/>
                <a:cs typeface="Times New Roman" panose="02020603050405020304" pitchFamily="18" charset="0"/>
              </a:rPr>
              <a:t>%</a:t>
            </a:r>
          </a:p>
          <a:p>
            <a:pPr marL="0" indent="0">
              <a:buNone/>
            </a:pPr>
            <a:r>
              <a:rPr lang="uk-UA" sz="2000" dirty="0">
                <a:latin typeface="Times New Roman" panose="02020603050405020304" pitchFamily="18" charset="0"/>
                <a:cs typeface="Times New Roman" panose="02020603050405020304" pitchFamily="18" charset="0"/>
              </a:rPr>
              <a:t>Розрахунок загального СКВ похибки </a:t>
            </a:r>
            <a:r>
              <a:rPr lang="uk-UA" sz="2000" dirty="0" smtClean="0">
                <a:latin typeface="Times New Roman" panose="02020603050405020304" pitchFamily="18" charset="0"/>
                <a:cs typeface="Times New Roman" panose="02020603050405020304" pitchFamily="18" charset="0"/>
              </a:rPr>
              <a:t>приладу</a:t>
            </a:r>
          </a:p>
          <a:p>
            <a:pPr marL="0" indent="0">
              <a:buNone/>
            </a:pPr>
            <a:endParaRPr lang="uk-UA" sz="2000" dirty="0">
              <a:latin typeface="Times New Roman" panose="02020603050405020304" pitchFamily="18" charset="0"/>
              <a:cs typeface="Times New Roman" panose="02020603050405020304" pitchFamily="18" charset="0"/>
            </a:endParaRPr>
          </a:p>
          <a:p>
            <a:pPr marL="0" indent="0">
              <a:buNone/>
            </a:pPr>
            <a:endParaRPr lang="uk-UA" sz="2000" dirty="0" smtClean="0">
              <a:latin typeface="Times New Roman" panose="02020603050405020304" pitchFamily="18" charset="0"/>
              <a:cs typeface="Times New Roman" panose="02020603050405020304" pitchFamily="18" charset="0"/>
            </a:endParaRPr>
          </a:p>
          <a:p>
            <a:pPr marL="0" indent="0">
              <a:buNone/>
            </a:pPr>
            <a:endParaRPr lang="uk-UA" sz="2000" dirty="0">
              <a:latin typeface="Times New Roman" panose="02020603050405020304" pitchFamily="18" charset="0"/>
              <a:cs typeface="Times New Roman" panose="02020603050405020304" pitchFamily="18" charset="0"/>
            </a:endParaRPr>
          </a:p>
          <a:p>
            <a:pPr marL="0" indent="0">
              <a:buNone/>
            </a:pPr>
            <a:r>
              <a:rPr lang="uk-UA" sz="2000" dirty="0" smtClean="0">
                <a:latin typeface="Times New Roman" panose="02020603050405020304" pitchFamily="18" charset="0"/>
                <a:cs typeface="Times New Roman" panose="02020603050405020304" pitchFamily="18" charset="0"/>
              </a:rPr>
              <a:t>Рівняння перетворення приладу:</a:t>
            </a:r>
          </a:p>
          <a:p>
            <a:pPr marL="0" indent="0">
              <a:buNone/>
            </a:pPr>
            <a:endParaRPr lang="uk-UA" sz="2000" dirty="0">
              <a:latin typeface="Times New Roman" panose="02020603050405020304" pitchFamily="18" charset="0"/>
              <a:cs typeface="Times New Roman" panose="02020603050405020304" pitchFamily="18" charset="0"/>
            </a:endParaRPr>
          </a:p>
          <a:p>
            <a:pPr marL="0" indent="0">
              <a:buNone/>
            </a:pPr>
            <a:endParaRPr lang="uk-UA" sz="2000"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2"/>
          <a:stretch>
            <a:fillRect/>
          </a:stretch>
        </p:blipFill>
        <p:spPr>
          <a:xfrm>
            <a:off x="1024151" y="2711995"/>
            <a:ext cx="1600200" cy="1952625"/>
          </a:xfrm>
          <a:prstGeom prst="rect">
            <a:avLst/>
          </a:prstGeom>
        </p:spPr>
      </p:pic>
      <p:pic>
        <p:nvPicPr>
          <p:cNvPr id="7" name="Рисунок 6"/>
          <p:cNvPicPr>
            <a:picLocks noChangeAspect="1"/>
          </p:cNvPicPr>
          <p:nvPr/>
        </p:nvPicPr>
        <p:blipFill>
          <a:blip r:embed="rId3"/>
          <a:stretch>
            <a:fillRect/>
          </a:stretch>
        </p:blipFill>
        <p:spPr>
          <a:xfrm>
            <a:off x="6702378" y="2446181"/>
            <a:ext cx="2714625" cy="942975"/>
          </a:xfrm>
          <a:prstGeom prst="rect">
            <a:avLst/>
          </a:prstGeom>
        </p:spPr>
      </p:pic>
      <p:pic>
        <p:nvPicPr>
          <p:cNvPr id="8" name="Рисунок 7"/>
          <p:cNvPicPr>
            <a:picLocks noChangeAspect="1"/>
          </p:cNvPicPr>
          <p:nvPr/>
        </p:nvPicPr>
        <p:blipFill>
          <a:blip r:embed="rId4"/>
          <a:stretch>
            <a:fillRect/>
          </a:stretch>
        </p:blipFill>
        <p:spPr>
          <a:xfrm>
            <a:off x="7393884" y="4106387"/>
            <a:ext cx="2495550" cy="1762125"/>
          </a:xfrm>
          <a:prstGeom prst="rect">
            <a:avLst/>
          </a:prstGeom>
        </p:spPr>
      </p:pic>
    </p:spTree>
    <p:extLst>
      <p:ext uri="{BB962C8B-B14F-4D97-AF65-F5344CB8AC3E}">
        <p14:creationId xmlns:p14="http://schemas.microsoft.com/office/powerpoint/2010/main" val="28309317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3200" dirty="0" smtClean="0">
                <a:latin typeface="Times New Roman" panose="02020603050405020304" pitchFamily="18" charset="0"/>
                <a:cs typeface="Times New Roman" panose="02020603050405020304" pitchFamily="18" charset="0"/>
              </a:rPr>
              <a:t>Економічні розрахунки</a:t>
            </a:r>
            <a:endParaRPr lang="uk-UA"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pPr marL="0" indent="0" algn="just">
              <a:lnSpc>
                <a:spcPct val="150000"/>
              </a:lnSpc>
              <a:buNone/>
            </a:pPr>
            <a:r>
              <a:rPr lang="uk-UA" sz="2400" dirty="0" smtClean="0">
                <a:latin typeface="Times New Roman" panose="02020603050405020304" pitchFamily="18" charset="0"/>
                <a:cs typeface="Times New Roman" panose="02020603050405020304" pitchFamily="18" charset="0"/>
              </a:rPr>
              <a:t>	Нова </a:t>
            </a:r>
            <a:r>
              <a:rPr lang="uk-UA" sz="2400" dirty="0">
                <a:latin typeface="Times New Roman" panose="02020603050405020304" pitchFamily="18" charset="0"/>
                <a:cs typeface="Times New Roman" panose="02020603050405020304" pitchFamily="18" charset="0"/>
              </a:rPr>
              <a:t>розробка має не тільки кращі економічні показники, але й кращий економічний ефект. </a:t>
            </a:r>
            <a:r>
              <a:rPr lang="uk-UA" sz="2400" dirty="0" smtClean="0">
                <a:latin typeface="Times New Roman" panose="02020603050405020304" pitchFamily="18" charset="0"/>
                <a:cs typeface="Times New Roman" panose="02020603050405020304" pitchFamily="18" charset="0"/>
              </a:rPr>
              <a:t>Собівартість приладу становить 963,59грн та ціну 1618,83грн. Окрім </a:t>
            </a:r>
            <a:r>
              <a:rPr lang="uk-UA" sz="2400" dirty="0">
                <a:latin typeface="Times New Roman" panose="02020603050405020304" pitchFamily="18" charset="0"/>
                <a:cs typeface="Times New Roman" panose="02020603050405020304" pitchFamily="18" charset="0"/>
              </a:rPr>
              <a:t>цього, підприємство, яке запровадить виробництво нового пристрою буде мати прибуток приблизно 7197,35  грн. за </a:t>
            </a:r>
            <a:r>
              <a:rPr lang="uk-UA" sz="2400" dirty="0" smtClean="0">
                <a:latin typeface="Times New Roman" panose="02020603050405020304" pitchFamily="18" charset="0"/>
                <a:cs typeface="Times New Roman" panose="02020603050405020304" pitchFamily="18" charset="0"/>
              </a:rPr>
              <a:t>рік з продажу 25шт. </a:t>
            </a:r>
            <a:r>
              <a:rPr lang="uk-UA" sz="2400" dirty="0">
                <a:latin typeface="Times New Roman" panose="02020603050405020304" pitchFamily="18" charset="0"/>
                <a:cs typeface="Times New Roman" panose="02020603050405020304" pitchFamily="18" charset="0"/>
              </a:rPr>
              <a:t>Що стосується терміну окупності витрат для виробника, то він складає 2,7 року, а допускається для виробів електроніки термін 3...5 років; тобто, випуск приладу за ціною 1618,83 грн себе виправдовує.</a:t>
            </a:r>
          </a:p>
          <a:p>
            <a:pPr marL="0" indent="0">
              <a:buNone/>
            </a:pPr>
            <a:endParaRPr lang="uk-UA" dirty="0"/>
          </a:p>
        </p:txBody>
      </p:sp>
    </p:spTree>
    <p:extLst>
      <p:ext uri="{BB962C8B-B14F-4D97-AF65-F5344CB8AC3E}">
        <p14:creationId xmlns:p14="http://schemas.microsoft.com/office/powerpoint/2010/main" val="4129328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uk-UA" sz="3200" dirty="0" smtClean="0">
                <a:latin typeface="Times New Roman" panose="02020603050405020304" pitchFamily="18" charset="0"/>
                <a:cs typeface="Times New Roman" panose="02020603050405020304" pitchFamily="18" charset="0"/>
              </a:rPr>
              <a:t>Висновки</a:t>
            </a:r>
            <a:endParaRPr lang="uk-UA"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85000" lnSpcReduction="10000"/>
          </a:bodyPr>
          <a:lstStyle/>
          <a:p>
            <a:pPr marL="0" indent="0" algn="just">
              <a:buNone/>
            </a:pPr>
            <a:r>
              <a:rPr lang="uk-UA" dirty="0" smtClean="0"/>
              <a:t>	</a:t>
            </a:r>
            <a:r>
              <a:rPr lang="uk-UA" dirty="0" smtClean="0">
                <a:latin typeface="Times New Roman" panose="02020603050405020304" pitchFamily="18" charset="0"/>
                <a:cs typeface="Times New Roman" panose="02020603050405020304" pitchFamily="18" charset="0"/>
              </a:rPr>
              <a:t>В </a:t>
            </a:r>
            <a:r>
              <a:rPr lang="uk-UA" dirty="0">
                <a:latin typeface="Times New Roman" panose="02020603050405020304" pitchFamily="18" charset="0"/>
                <a:cs typeface="Times New Roman" panose="02020603050405020304" pitchFamily="18" charset="0"/>
              </a:rPr>
              <a:t>даному проекті було проведено аналіз та методи вимірювання параметрів електричних кіл, а саме електричного опору, ємності та частоти. Наведено вимірювання опору методами прямого перетворення, методом мостової схеми. Представлені та проаналізовані електричні структурні схеми цифрових пристроїв. Наведені методи вимірювання ємності. Представлені та проаналізовані різні варіанти реалізації електричної структурної схеми мікропроцесорного прилад для вимірювання параметрів електричних схем. Розглянуто методи вимірювання частоти.</a:t>
            </a:r>
          </a:p>
          <a:p>
            <a:pPr marL="0" indent="0" algn="just">
              <a:buNone/>
            </a:pPr>
            <a:r>
              <a:rPr lang="uk-UA" dirty="0">
                <a:latin typeface="Times New Roman" panose="02020603050405020304" pitchFamily="18" charset="0"/>
                <a:cs typeface="Times New Roman" panose="02020603050405020304" pitchFamily="18" charset="0"/>
              </a:rPr>
              <a:t>	</a:t>
            </a:r>
            <a:r>
              <a:rPr lang="uk-UA" dirty="0" smtClean="0">
                <a:latin typeface="Times New Roman" panose="02020603050405020304" pitchFamily="18" charset="0"/>
                <a:cs typeface="Times New Roman" panose="02020603050405020304" pitchFamily="18" charset="0"/>
              </a:rPr>
              <a:t>Розроблено </a:t>
            </a:r>
            <a:r>
              <a:rPr lang="uk-UA" dirty="0">
                <a:latin typeface="Times New Roman" panose="02020603050405020304" pitchFamily="18" charset="0"/>
                <a:cs typeface="Times New Roman" panose="02020603050405020304" pitchFamily="18" charset="0"/>
              </a:rPr>
              <a:t>структурну </a:t>
            </a:r>
            <a:r>
              <a:rPr lang="uk-UA" dirty="0" smtClean="0">
                <a:latin typeface="Times New Roman" panose="02020603050405020304" pitchFamily="18" charset="0"/>
                <a:cs typeface="Times New Roman" panose="02020603050405020304" pitchFamily="18" charset="0"/>
              </a:rPr>
              <a:t>схему, функціональну схему, електричну </a:t>
            </a:r>
            <a:r>
              <a:rPr lang="uk-UA" dirty="0">
                <a:latin typeface="Times New Roman" panose="02020603050405020304" pitchFamily="18" charset="0"/>
                <a:cs typeface="Times New Roman" panose="02020603050405020304" pitchFamily="18" charset="0"/>
              </a:rPr>
              <a:t>принципову схему. Всі функціональні </a:t>
            </a:r>
            <a:r>
              <a:rPr lang="uk-UA" dirty="0" smtClean="0">
                <a:latin typeface="Times New Roman" panose="02020603050405020304" pitchFamily="18" charset="0"/>
                <a:cs typeface="Times New Roman" panose="02020603050405020304" pitchFamily="18" charset="0"/>
              </a:rPr>
              <a:t>вузли схем </a:t>
            </a:r>
            <a:r>
              <a:rPr lang="uk-UA" dirty="0">
                <a:latin typeface="Times New Roman" panose="02020603050405020304" pitchFamily="18" charset="0"/>
                <a:cs typeface="Times New Roman" panose="02020603050405020304" pitchFamily="18" charset="0"/>
              </a:rPr>
              <a:t>розглянуті та проаналізовані їх технічні характеристики. Описано принцип дії </a:t>
            </a:r>
            <a:r>
              <a:rPr lang="uk-UA" dirty="0" smtClean="0">
                <a:latin typeface="Times New Roman" panose="02020603050405020304" pitchFamily="18" charset="0"/>
                <a:cs typeface="Times New Roman" panose="02020603050405020304" pitchFamily="18" charset="0"/>
              </a:rPr>
              <a:t>даного приладу.</a:t>
            </a:r>
            <a:endParaRPr lang="uk-UA" dirty="0">
              <a:latin typeface="Times New Roman" panose="02020603050405020304" pitchFamily="18" charset="0"/>
              <a:cs typeface="Times New Roman" panose="02020603050405020304" pitchFamily="18" charset="0"/>
            </a:endParaRPr>
          </a:p>
          <a:p>
            <a:pPr marL="0" indent="0" algn="just">
              <a:buNone/>
            </a:pPr>
            <a:r>
              <a:rPr lang="uk-UA" dirty="0" smtClean="0">
                <a:latin typeface="Times New Roman" panose="02020603050405020304" pitchFamily="18" charset="0"/>
                <a:cs typeface="Times New Roman" panose="02020603050405020304" pitchFamily="18" charset="0"/>
              </a:rPr>
              <a:t>	Визначено </a:t>
            </a:r>
            <a:r>
              <a:rPr lang="uk-UA" dirty="0">
                <a:latin typeface="Times New Roman" panose="02020603050405020304" pitchFamily="18" charset="0"/>
                <a:cs typeface="Times New Roman" panose="02020603050405020304" pitchFamily="18" charset="0"/>
              </a:rPr>
              <a:t>основні статичні метрологічні характеристики пристрою. Виведено три рівняння перетворення по трьом вимірювальним каналам.  </a:t>
            </a:r>
          </a:p>
          <a:p>
            <a:pPr marL="0" indent="0">
              <a:buNone/>
            </a:pPr>
            <a:endParaRPr lang="uk-UA" dirty="0"/>
          </a:p>
        </p:txBody>
      </p:sp>
    </p:spTree>
    <p:extLst>
      <p:ext uri="{BB962C8B-B14F-4D97-AF65-F5344CB8AC3E}">
        <p14:creationId xmlns:p14="http://schemas.microsoft.com/office/powerpoint/2010/main" val="16683169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r>
              <a:rPr lang="ru-RU" dirty="0" err="1"/>
              <a:t>Отже</a:t>
            </a:r>
            <a:r>
              <a:rPr lang="ru-RU" dirty="0"/>
              <a:t>, нова </a:t>
            </a:r>
            <a:r>
              <a:rPr lang="ru-RU" dirty="0" err="1"/>
              <a:t>розробка</a:t>
            </a:r>
            <a:r>
              <a:rPr lang="ru-RU" dirty="0"/>
              <a:t> </a:t>
            </a:r>
            <a:r>
              <a:rPr lang="ru-RU" dirty="0" err="1"/>
              <a:t>має</a:t>
            </a:r>
            <a:r>
              <a:rPr lang="ru-RU" dirty="0"/>
              <a:t> не </a:t>
            </a:r>
            <a:r>
              <a:rPr lang="ru-RU" dirty="0" err="1"/>
              <a:t>тільки</a:t>
            </a:r>
            <a:r>
              <a:rPr lang="ru-RU" dirty="0"/>
              <a:t> </a:t>
            </a:r>
            <a:r>
              <a:rPr lang="ru-RU" dirty="0" err="1"/>
              <a:t>кращі</a:t>
            </a:r>
            <a:r>
              <a:rPr lang="ru-RU" dirty="0"/>
              <a:t> </a:t>
            </a:r>
            <a:r>
              <a:rPr lang="ru-RU" dirty="0" err="1"/>
              <a:t>економічні</a:t>
            </a:r>
            <a:r>
              <a:rPr lang="ru-RU" dirty="0"/>
              <a:t> </a:t>
            </a:r>
            <a:r>
              <a:rPr lang="ru-RU" dirty="0" err="1"/>
              <a:t>показники</a:t>
            </a:r>
            <a:r>
              <a:rPr lang="ru-RU" dirty="0"/>
              <a:t>, але й </a:t>
            </a:r>
            <a:r>
              <a:rPr lang="ru-RU" dirty="0" err="1"/>
              <a:t>кращий</a:t>
            </a:r>
            <a:r>
              <a:rPr lang="ru-RU" dirty="0"/>
              <a:t> </a:t>
            </a:r>
            <a:r>
              <a:rPr lang="ru-RU" dirty="0" err="1"/>
              <a:t>економічний</a:t>
            </a:r>
            <a:r>
              <a:rPr lang="ru-RU" dirty="0"/>
              <a:t> </a:t>
            </a:r>
            <a:r>
              <a:rPr lang="ru-RU" dirty="0" err="1"/>
              <a:t>ефект</a:t>
            </a:r>
            <a:r>
              <a:rPr lang="ru-RU" dirty="0"/>
              <a:t>. </a:t>
            </a:r>
          </a:p>
          <a:p>
            <a:r>
              <a:rPr lang="ru-RU" dirty="0"/>
              <a:t>Метою дипломного проекту </a:t>
            </a:r>
            <a:r>
              <a:rPr lang="ru-RU" dirty="0" err="1"/>
              <a:t>була</a:t>
            </a:r>
            <a:r>
              <a:rPr lang="ru-RU" dirty="0"/>
              <a:t> </a:t>
            </a:r>
            <a:r>
              <a:rPr lang="ru-RU" dirty="0" err="1"/>
              <a:t>розробка</a:t>
            </a:r>
            <a:r>
              <a:rPr lang="ru-RU" dirty="0"/>
              <a:t> </a:t>
            </a:r>
            <a:r>
              <a:rPr lang="ru-RU" dirty="0" err="1"/>
              <a:t>мікропроцесорного</a:t>
            </a:r>
            <a:r>
              <a:rPr lang="ru-RU" dirty="0"/>
              <a:t> </a:t>
            </a:r>
            <a:r>
              <a:rPr lang="ru-RU" dirty="0" err="1"/>
              <a:t>приладу</a:t>
            </a:r>
            <a:r>
              <a:rPr lang="ru-RU" dirty="0"/>
              <a:t> для </a:t>
            </a:r>
            <a:r>
              <a:rPr lang="ru-RU" dirty="0" err="1"/>
              <a:t>вимірювання</a:t>
            </a:r>
            <a:r>
              <a:rPr lang="ru-RU" dirty="0"/>
              <a:t> </a:t>
            </a:r>
            <a:r>
              <a:rPr lang="ru-RU" dirty="0" err="1"/>
              <a:t>параметрів</a:t>
            </a:r>
            <a:r>
              <a:rPr lang="ru-RU" dirty="0"/>
              <a:t> </a:t>
            </a:r>
            <a:r>
              <a:rPr lang="ru-RU" dirty="0" err="1"/>
              <a:t>електричних</a:t>
            </a:r>
            <a:r>
              <a:rPr lang="ru-RU" dirty="0"/>
              <a:t> схем на </a:t>
            </a:r>
            <a:r>
              <a:rPr lang="ru-RU" dirty="0" err="1"/>
              <a:t>базі</a:t>
            </a:r>
            <a:r>
              <a:rPr lang="ru-RU" dirty="0"/>
              <a:t> </a:t>
            </a:r>
            <a:r>
              <a:rPr lang="ru-RU" dirty="0" err="1"/>
              <a:t>мікроконтролера</a:t>
            </a:r>
            <a:r>
              <a:rPr lang="ru-RU" dirty="0"/>
              <a:t> </a:t>
            </a:r>
            <a:r>
              <a:rPr lang="ru-RU" dirty="0" err="1"/>
              <a:t>із</a:t>
            </a:r>
            <a:r>
              <a:rPr lang="ru-RU" dirty="0"/>
              <a:t> </a:t>
            </a:r>
            <a:r>
              <a:rPr lang="ru-RU" dirty="0" err="1"/>
              <a:t>відносною</a:t>
            </a:r>
            <a:r>
              <a:rPr lang="ru-RU" dirty="0"/>
              <a:t> </a:t>
            </a:r>
            <a:r>
              <a:rPr lang="ru-RU" dirty="0" err="1"/>
              <a:t>похибкою</a:t>
            </a:r>
            <a:r>
              <a:rPr lang="ru-RU" dirty="0"/>
              <a:t> 1%. </a:t>
            </a:r>
            <a:r>
              <a:rPr lang="ru-RU" dirty="0" err="1"/>
              <a:t>Завдання</a:t>
            </a:r>
            <a:r>
              <a:rPr lang="ru-RU" dirty="0"/>
              <a:t> </a:t>
            </a:r>
            <a:r>
              <a:rPr lang="ru-RU" dirty="0" err="1"/>
              <a:t>виконано</a:t>
            </a:r>
            <a:r>
              <a:rPr lang="ru-RU" dirty="0"/>
              <a:t> і </a:t>
            </a:r>
            <a:r>
              <a:rPr lang="ru-RU" dirty="0" err="1"/>
              <a:t>загальна</a:t>
            </a:r>
            <a:r>
              <a:rPr lang="ru-RU" dirty="0"/>
              <a:t> </a:t>
            </a:r>
            <a:r>
              <a:rPr lang="ru-RU" dirty="0" err="1"/>
              <a:t>похибка</a:t>
            </a:r>
            <a:r>
              <a:rPr lang="ru-RU" dirty="0"/>
              <a:t> </a:t>
            </a:r>
            <a:r>
              <a:rPr lang="ru-RU" dirty="0" err="1"/>
              <a:t>приладу</a:t>
            </a:r>
            <a:r>
              <a:rPr lang="ru-RU" dirty="0"/>
              <a:t> становить 0,3027%. Даний </a:t>
            </a:r>
            <a:r>
              <a:rPr lang="ru-RU" dirty="0" err="1"/>
              <a:t>прилад</a:t>
            </a:r>
            <a:r>
              <a:rPr lang="ru-RU" dirty="0"/>
              <a:t> </a:t>
            </a:r>
            <a:r>
              <a:rPr lang="ru-RU" dirty="0" err="1"/>
              <a:t>може</a:t>
            </a:r>
            <a:r>
              <a:rPr lang="ru-RU" dirty="0"/>
              <a:t> бути </a:t>
            </a:r>
            <a:r>
              <a:rPr lang="ru-RU" dirty="0" err="1"/>
              <a:t>використаний</a:t>
            </a:r>
            <a:r>
              <a:rPr lang="ru-RU" dirty="0"/>
              <a:t> як для </a:t>
            </a:r>
            <a:r>
              <a:rPr lang="ru-RU" dirty="0" err="1"/>
              <a:t>діагностування</a:t>
            </a:r>
            <a:r>
              <a:rPr lang="ru-RU" dirty="0"/>
              <a:t>, </a:t>
            </a:r>
            <a:r>
              <a:rPr lang="ru-RU" dirty="0" err="1"/>
              <a:t>тестування</a:t>
            </a:r>
            <a:r>
              <a:rPr lang="ru-RU" dirty="0"/>
              <a:t> та і для </a:t>
            </a:r>
            <a:r>
              <a:rPr lang="ru-RU" dirty="0" err="1"/>
              <a:t>вимірювання</a:t>
            </a:r>
            <a:r>
              <a:rPr lang="ru-RU" dirty="0"/>
              <a:t> </a:t>
            </a:r>
            <a:r>
              <a:rPr lang="ru-RU" dirty="0" err="1"/>
              <a:t>параметрів</a:t>
            </a:r>
            <a:r>
              <a:rPr lang="ru-RU" dirty="0"/>
              <a:t> </a:t>
            </a:r>
            <a:r>
              <a:rPr lang="ru-RU" dirty="0" err="1"/>
              <a:t>елементів</a:t>
            </a:r>
            <a:r>
              <a:rPr lang="ru-RU" dirty="0"/>
              <a:t> у </a:t>
            </a:r>
            <a:r>
              <a:rPr lang="ru-RU" dirty="0" err="1"/>
              <a:t>електричних</a:t>
            </a:r>
            <a:r>
              <a:rPr lang="ru-RU" dirty="0"/>
              <a:t> схемах. </a:t>
            </a:r>
          </a:p>
          <a:p>
            <a:r>
              <a:rPr lang="ru-RU" dirty="0"/>
              <a:t>За результатом </a:t>
            </a:r>
            <a:r>
              <a:rPr lang="ru-RU" dirty="0" err="1"/>
              <a:t>даного</a:t>
            </a:r>
            <a:r>
              <a:rPr lang="ru-RU" dirty="0"/>
              <a:t> дипломного проекту </a:t>
            </a:r>
            <a:r>
              <a:rPr lang="ru-RU" dirty="0" err="1"/>
              <a:t>усі</a:t>
            </a:r>
            <a:r>
              <a:rPr lang="ru-RU" dirty="0"/>
              <a:t> </a:t>
            </a:r>
            <a:r>
              <a:rPr lang="ru-RU" dirty="0" err="1"/>
              <a:t>завдання</a:t>
            </a:r>
            <a:r>
              <a:rPr lang="ru-RU" dirty="0"/>
              <a:t> </a:t>
            </a:r>
            <a:r>
              <a:rPr lang="ru-RU" dirty="0" err="1"/>
              <a:t>виконані</a:t>
            </a:r>
            <a:r>
              <a:rPr lang="ru-RU" dirty="0"/>
              <a:t>.</a:t>
            </a:r>
          </a:p>
          <a:p>
            <a:endParaRPr lang="ru-RU" dirty="0"/>
          </a:p>
        </p:txBody>
      </p:sp>
    </p:spTree>
    <p:extLst>
      <p:ext uri="{BB962C8B-B14F-4D97-AF65-F5344CB8AC3E}">
        <p14:creationId xmlns:p14="http://schemas.microsoft.com/office/powerpoint/2010/main" val="100647400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TotalTime>
  <Words>137</Words>
  <Application>Microsoft Office PowerPoint</Application>
  <PresentationFormat>Произвольный</PresentationFormat>
  <Paragraphs>39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Вінницький національний технічний університет  Факультет комп’ютерних систем і автоматики Кафедра метрології та промислової автоматики      Презентаційний матеріал до дипломного проекту  спеціаліст (освітньо-кваліфікаційний рівень)   на тему Мікропроцесорний прилад для вимірювання параметрів  електричних схем                                                Виконав: студент спеціальності                                                                                                                7.05100101 Метрологія та                                                                                                вимірювальна техніка                                                                                                                                      Костюк Ю.М.     Вінниця ВНТУ 2016</vt:lpstr>
      <vt:lpstr>Мета та завдання роботи</vt:lpstr>
      <vt:lpstr>Електрична структурна схема мікропроцесорного приладу для  вимірювання параметрів електричних схем </vt:lpstr>
      <vt:lpstr>Електрична функціональна схема мікропроцесорного  приладу для вимірювання параметрів електричних схем</vt:lpstr>
      <vt:lpstr> Електрична принципова схема мікропроцесорного  приладу для вимірювання параметрів електричних схем</vt:lpstr>
      <vt:lpstr>Метрологічні характеристики</vt:lpstr>
      <vt:lpstr>Економічні розрахунки</vt:lpstr>
      <vt:lpstr>Висновки</vt:lpstr>
      <vt:lpstr>Презентация PowerPoint</vt:lpstr>
      <vt:lpstr>Презентация PowerPoint</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Вінницький національний технічний університет  Факультет комп’ютерних систем і автоматики Кафедра метрології та промислової автоматики      Презентаційний матеріал до дипломного проекту  спеціаліст (освітньо-кваліфікаційний рівень)   на тему Мікропроцесорний прилад для вимірювання параметрів  електричних схем                                               Виконав: студент спеціальності                                                                                                                7.05100101 Метрологія та                                                                                                вимірювальна техніка                                                                                                                                      Костюк Ю.В.     Вінниця ВНТУ 2016</dc:title>
  <dc:creator>RePack by Diakov</dc:creator>
  <cp:lastModifiedBy>KOSTUK</cp:lastModifiedBy>
  <cp:revision>14</cp:revision>
  <dcterms:created xsi:type="dcterms:W3CDTF">2016-03-29T14:15:51Z</dcterms:created>
  <dcterms:modified xsi:type="dcterms:W3CDTF">2016-03-30T07:07:46Z</dcterms:modified>
</cp:coreProperties>
</file>