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1" r:id="rId4"/>
    <p:sldId id="258" r:id="rId5"/>
    <p:sldId id="259" r:id="rId6"/>
    <p:sldId id="264" r:id="rId7"/>
    <p:sldId id="268" r:id="rId8"/>
    <p:sldId id="261" r:id="rId9"/>
    <p:sldId id="265" r:id="rId10"/>
    <p:sldId id="270" r:id="rId11"/>
    <p:sldId id="267" r:id="rId12"/>
    <p:sldId id="266" r:id="rId13"/>
    <p:sldId id="269" r:id="rId14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821" autoAdjust="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50" d="100"/>
        <a:sy n="5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81226-B992-4B9B-9A6E-F69C34088FC9}" type="datetimeFigureOut">
              <a:rPr lang="uk-UA" smtClean="0"/>
              <a:pPr/>
              <a:t>20.03.2016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5154"/>
            <a:ext cx="5486400" cy="44758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721"/>
            <a:ext cx="29718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721"/>
            <a:ext cx="29718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3695B-93AF-4DDE-B1CD-F02CDB20C6D4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3695B-93AF-4DDE-B1CD-F02CDB20C6D4}" type="slidenum">
              <a:rPr lang="uk-UA" smtClean="0"/>
              <a:pPr/>
              <a:t>7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A491-33FB-4B80-9A33-1A6B16280E24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5BDA-FC13-43D0-8E13-CCC7FE83C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A491-33FB-4B80-9A33-1A6B16280E24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5BDA-FC13-43D0-8E13-CCC7FE83C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A491-33FB-4B80-9A33-1A6B16280E24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5BDA-FC13-43D0-8E13-CCC7FE83C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A491-33FB-4B80-9A33-1A6B16280E24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5BDA-FC13-43D0-8E13-CCC7FE83C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A491-33FB-4B80-9A33-1A6B16280E24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5BDA-FC13-43D0-8E13-CCC7FE83C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A491-33FB-4B80-9A33-1A6B16280E24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5BDA-FC13-43D0-8E13-CCC7FE83C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A491-33FB-4B80-9A33-1A6B16280E24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5BDA-FC13-43D0-8E13-CCC7FE83C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A491-33FB-4B80-9A33-1A6B16280E24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5BDA-FC13-43D0-8E13-CCC7FE83C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A491-33FB-4B80-9A33-1A6B16280E24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5BDA-FC13-43D0-8E13-CCC7FE83C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A491-33FB-4B80-9A33-1A6B16280E24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5BDA-FC13-43D0-8E13-CCC7FE83C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A491-33FB-4B80-9A33-1A6B16280E24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B5BDA-FC13-43D0-8E13-CCC7FE83C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8A491-33FB-4B80-9A33-1A6B16280E24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B5BDA-FC13-43D0-8E13-CCC7FE83C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1500174"/>
            <a:ext cx="72866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/>
              <a:t>Модернізація електропривода механізму переміщення мостового крана в умовах Південно-Західної залізниці у Відокремленому підрозділі Жмеринської дистанції електропостачання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5008" y="4857760"/>
            <a:ext cx="2857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Керівник роботи:  </a:t>
            </a:r>
          </a:p>
          <a:p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доц.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Левицький С.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Виконав: ст. 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гр. 7ЕП-14 </a:t>
            </a:r>
            <a:endParaRPr lang="uk-UA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Козинець М.М.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1985" name="Object 1"/>
          <p:cNvGraphicFramePr>
            <a:graphicFrameLocks noChangeAspect="1"/>
          </p:cNvGraphicFramePr>
          <p:nvPr/>
        </p:nvGraphicFramePr>
        <p:xfrm>
          <a:off x="1714480" y="1214422"/>
          <a:ext cx="5652824" cy="4500594"/>
        </p:xfrm>
        <a:graphic>
          <a:graphicData uri="http://schemas.openxmlformats.org/presentationml/2006/ole">
            <p:oleObj spid="_x0000_s41985" name="Visio" r:id="rId3" imgW="4556602" imgH="3628152" progId="Visio.Drawing.11">
              <p:embed/>
            </p:oleObj>
          </a:graphicData>
        </a:graphic>
      </p:graphicFrame>
      <p:sp>
        <p:nvSpPr>
          <p:cNvPr id="41" name="Прямоугольник 40"/>
          <p:cNvSpPr/>
          <p:nvPr/>
        </p:nvSpPr>
        <p:spPr>
          <a:xfrm>
            <a:off x="2071670" y="785794"/>
            <a:ext cx="6072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Статичні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характеристики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електропривода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71736" y="5786454"/>
            <a:ext cx="4857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Механічні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характеристики асинхронного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двигуна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при частотному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керуванні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785794"/>
            <a:ext cx="6072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Структурна схема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керування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електроприводом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2428860" y="5929330"/>
            <a:ext cx="508369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Структурна схема моделі системи в ППП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Matlab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Simulink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2500298" y="3500438"/>
            <a:ext cx="48577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Структурна схема системи керування 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Object 9"/>
          <p:cNvGraphicFramePr>
            <a:graphicFrameLocks noChangeAspect="1"/>
          </p:cNvGraphicFramePr>
          <p:nvPr/>
        </p:nvGraphicFramePr>
        <p:xfrm>
          <a:off x="1285852" y="1285860"/>
          <a:ext cx="7308301" cy="2214578"/>
        </p:xfrm>
        <a:graphic>
          <a:graphicData uri="http://schemas.openxmlformats.org/presentationml/2006/ole">
            <p:oleObj spid="_x0000_s36873" name="Visio" r:id="rId3" imgW="8119116" imgH="2462616" progId="Visio.Drawing.11">
              <p:embed/>
            </p:oleObj>
          </a:graphicData>
        </a:graphic>
      </p:graphicFrame>
      <p:pic>
        <p:nvPicPr>
          <p:cNvPr id="14" name="Рисунок 1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786190"/>
            <a:ext cx="800105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500042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Результати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моделювання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перехідних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електропривода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714348" y="6143644"/>
            <a:ext cx="76438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Uз</a:t>
            </a:r>
            <a:r>
              <a:rPr kumimoji="0" lang="uk-UA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=f(t)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uk-UA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задаюча</a:t>
            </a:r>
            <a:r>
              <a:rPr kumimoji="0" lang="uk-UA" sz="1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напруга;</a:t>
            </a:r>
            <a:r>
              <a:rPr kumimoji="0" lang="uk-UA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uk-UA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M=f</a:t>
            </a:r>
            <a:r>
              <a:rPr kumimoji="0" lang="uk-UA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(t) </a:t>
            </a:r>
            <a:r>
              <a:rPr lang="uk-UA" sz="1400" baseline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uk-UA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момент двигуна;</a:t>
            </a:r>
            <a:r>
              <a:rPr kumimoji="0" lang="uk-UA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</a:t>
            </a:r>
            <a:r>
              <a:rPr kumimoji="0" lang="uk-UA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=f(t) – кутова швидкість обертання двигуна;  f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uk-UA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=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uk-UA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 pitchFamily="18" charset="2"/>
              </a:rPr>
              <a:t>f(t) – частота статора двигуна.</a:t>
            </a:r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5850" name="Object 10"/>
          <p:cNvGraphicFramePr>
            <a:graphicFrameLocks noChangeAspect="1"/>
          </p:cNvGraphicFramePr>
          <p:nvPr/>
        </p:nvGraphicFramePr>
        <p:xfrm>
          <a:off x="1643042" y="906481"/>
          <a:ext cx="6111875" cy="5165725"/>
        </p:xfrm>
        <a:graphic>
          <a:graphicData uri="http://schemas.openxmlformats.org/presentationml/2006/ole">
            <p:oleObj spid="_x0000_s35850" name="Visio" r:id="rId3" imgW="7158955" imgH="6050376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0968" name="Object 8"/>
          <p:cNvGraphicFramePr>
            <a:graphicFrameLocks noChangeAspect="1"/>
          </p:cNvGraphicFramePr>
          <p:nvPr/>
        </p:nvGraphicFramePr>
        <p:xfrm>
          <a:off x="214282" y="-1214470"/>
          <a:ext cx="8781825" cy="7929618"/>
        </p:xfrm>
        <a:graphic>
          <a:graphicData uri="http://schemas.openxmlformats.org/presentationml/2006/ole">
            <p:oleObj spid="_x0000_s40968" name="Visio" r:id="rId3" imgW="29839749" imgH="26958312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500042"/>
            <a:ext cx="74295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Технічна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характеристика </a:t>
            </a:r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виробничого механізму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5286388"/>
            <a:ext cx="378621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Зовнішній вигляд </a:t>
            </a:r>
            <a:r>
              <a:rPr lang="uk-UA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мостового </a:t>
            </a:r>
            <a:r>
              <a:rPr lang="uk-UA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крана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500562" y="1285860"/>
            <a:ext cx="4458336" cy="620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Технічні характеристики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мостового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крана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КМ</a:t>
            </a:r>
            <a:r>
              <a:rPr kumimoji="0" lang="uk-UA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714876" y="1928802"/>
          <a:ext cx="4143404" cy="4160520"/>
        </p:xfrm>
        <a:graphic>
          <a:graphicData uri="http://schemas.openxmlformats.org/drawingml/2006/table">
            <a:tbl>
              <a:tblPr/>
              <a:tblGrid>
                <a:gridCol w="2752049"/>
                <a:gridCol w="1391355"/>
              </a:tblGrid>
              <a:tr h="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Параметр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Значення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Режим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роботи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крана 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А3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Швидкість підйому крана, м/с 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0,16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Вантажопідйомність крана, т 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Швидкість пересування крана, м/с 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0,85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Швидкість пересування візка, м/с 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0,85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Висота підйому крана</a:t>
                      </a: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м 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12,2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Рід споживаного струму 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змінний</a:t>
                      </a: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380 В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Проліт крана, L1, м 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Габаритні розміри крана H / B / L, мм 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66240 / 16482 / 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860</a:t>
                      </a: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Маса конструкції з підвісною візком, тонн</a:t>
                      </a:r>
                      <a:endParaRPr lang="uk-UA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" name="Рисунок 12" descr="мостовой кран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428868"/>
            <a:ext cx="4500594" cy="215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4500570"/>
            <a:ext cx="39290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Кінематична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схема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механізму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переміщення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мостового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357166"/>
            <a:ext cx="77153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Кінематична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схема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механізму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переміщення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крана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/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/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/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571604" y="5214950"/>
            <a:ext cx="61436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1 – ліве приводне колесо; 2 – лівий редуктор; 3, 9 – муфта редуктора; 4, 8 – муфта двигуна; 5 – двигун механізму переміщення моста; 6 – балка моста; 7 – гальмівний барабан; 10 – правий редуктор; 11 ‑ праве приводне колесо.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785786" y="1214422"/>
          <a:ext cx="7724312" cy="3381840"/>
        </p:xfrm>
        <a:graphic>
          <a:graphicData uri="http://schemas.openxmlformats.org/presentationml/2006/ole">
            <p:oleObj spid="_x0000_s43011" name="Visio" r:id="rId3" imgW="6674877" imgH="2919672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428604"/>
            <a:ext cx="7715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Розрахунок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потужності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двигуна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механізму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переміщення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мост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ового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крана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Object 20"/>
          <p:cNvGraphicFramePr>
            <a:graphicFrameLocks noChangeAspect="1"/>
          </p:cNvGraphicFramePr>
          <p:nvPr/>
        </p:nvGraphicFramePr>
        <p:xfrm>
          <a:off x="642910" y="928670"/>
          <a:ext cx="4030663" cy="5616575"/>
        </p:xfrm>
        <a:graphic>
          <a:graphicData uri="http://schemas.openxmlformats.org/presentationml/2006/ole">
            <p:oleObj spid="_x0000_s15380" name="Visio" r:id="rId3" imgW="6678767" imgH="9263592" progId="Visio.Drawing.11">
              <p:embed/>
            </p:oleObj>
          </a:graphicData>
        </a:graphic>
      </p:graphicFrame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4714876" y="1785926"/>
          <a:ext cx="4244575" cy="4754880"/>
        </p:xfrm>
        <a:graphic>
          <a:graphicData uri="http://schemas.openxmlformats.org/drawingml/2006/table">
            <a:tbl>
              <a:tblPr/>
              <a:tblGrid>
                <a:gridCol w="3128018"/>
                <a:gridCol w="1116557"/>
              </a:tblGrid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Times New Roman"/>
                          <a:cs typeface="Times New Roman"/>
                        </a:rPr>
                        <a:t>Параметр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Значення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Тип двигуна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ДМТKF 112-6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Номінальна потужність , 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5,0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Номінальна частота обертання , 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900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Напруга статора, В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380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Номінальний струм статора , А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14,0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ККД, %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Коефіцієнт потужності в номінальному режимі 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0,74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Пусковий струм , А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24,2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Пусковий момент , 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145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Максимальний момент , 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155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Струм холостого ходу для номінального режиму ,А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Момент інерції двигуна , 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0,09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Маса, кг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</a:p>
                  </a:txBody>
                  <a:tcPr marL="62204" marR="622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5929322" y="1428736"/>
            <a:ext cx="19920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Паспортні дані двигуна</a:t>
            </a:r>
            <a:endParaRPr lang="uk-UA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500042"/>
            <a:ext cx="8286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Техніко-економічне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обгрунтування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вибору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електропривода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071546"/>
          <a:ext cx="8643999" cy="5429287"/>
        </p:xfrm>
        <a:graphic>
          <a:graphicData uri="http://schemas.openxmlformats.org/drawingml/2006/table">
            <a:tbl>
              <a:tblPr/>
              <a:tblGrid>
                <a:gridCol w="3857652"/>
                <a:gridCol w="935135"/>
                <a:gridCol w="896815"/>
                <a:gridCol w="879837"/>
                <a:gridCol w="1037280"/>
                <a:gridCol w="1037280"/>
              </a:tblGrid>
              <a:tr h="226104"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Показники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Тип системи електроприводу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5220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РКС-ДПС</a:t>
                      </a: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РКС-АД з ФР</a:t>
                      </a: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ТП-ДПС</a:t>
                      </a: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ТРН-АД</a:t>
                      </a: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ПЧ-АД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04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Потужність двигуна Рн, кВт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5,0</a:t>
                      </a: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26104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Вартість двигуна (Д), грн.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9720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8400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9720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6480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6480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04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Вартість системи керування (СК), грн.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4200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4580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7577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6741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9168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04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Капіталовкладення К=Д+СК, грн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13920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12980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17297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13221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15648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04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uk-UA" sz="1200" baseline="-2500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08447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Амортизаційні 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відрахування, </a:t>
                      </a:r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Еа∙К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грн.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1392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1298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1322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156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04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Ео</a:t>
                      </a: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0,05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08447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Витрати на обслуговування і ремонт, Со = Ео∙К, грн.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696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865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661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782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04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Вартістьелектроенергії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mo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,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грн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/кВт 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1,65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26104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Kоефіцієнт завантаження, kз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0,7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26104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Річний час роботи Т</a:t>
                      </a:r>
                      <a:r>
                        <a:rPr lang="uk-UA" sz="1200" baseline="-25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год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4000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26104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ККД  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Symbol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uk-UA" sz="1200" baseline="-25000">
                          <a:solidFill>
                            <a:srgbClr val="000000"/>
                          </a:solidFill>
                          <a:latin typeface="Symbol"/>
                          <a:ea typeface="Times New Roman"/>
                          <a:cs typeface="Times New Roman"/>
                        </a:rPr>
                        <a:t>ä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Symbol"/>
                          <a:ea typeface="Times New Roman"/>
                          <a:cs typeface="Times New Roman"/>
                        </a:rPr>
                        <a:t>, %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0,85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0,82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0,87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0,92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11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Втрати потужності, </a:t>
                      </a:r>
                      <a:r>
                        <a:rPr lang="uk-UA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200" dirty="0" err="1" smtClean="0">
                          <a:latin typeface="Symbol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uk-UA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Р=kз</a:t>
                      </a:r>
                      <a:r>
                        <a:rPr lang="uk-UA" sz="1200" dirty="0" err="1">
                          <a:latin typeface="Times New Roman"/>
                          <a:ea typeface="Times New Roman"/>
                          <a:cs typeface="Times New Roman"/>
                        </a:rPr>
                        <a:t>∙Рн∙</a:t>
                      </a: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(1-</a:t>
                      </a:r>
                      <a:r>
                        <a:rPr lang="uk-UA" sz="1200" dirty="0">
                          <a:latin typeface="Symbol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uk-UA" sz="1200" baseline="-25000" dirty="0"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uk-UA" sz="1200" dirty="0" err="1">
                          <a:latin typeface="Symbol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uk-UA" sz="1200" baseline="-25000" dirty="0" err="1"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),  кВт</a:t>
                      </a: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0,88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0,62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0,77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0,52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447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Кількість втраченої енергії за рік 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Symbol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W=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Symbol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Р∙Т</a:t>
                      </a:r>
                      <a:r>
                        <a:rPr lang="uk-UA" sz="1200" baseline="-25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кВт∙год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3500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247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3073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209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1217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011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Витрати на 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електроенергію,</a:t>
                      </a:r>
                      <a:r>
                        <a:rPr lang="uk-UA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uk-UA" sz="1200" baseline="-25000" dirty="0" smtClean="0">
                          <a:solidFill>
                            <a:srgbClr val="000000"/>
                          </a:solidFill>
                          <a:latin typeface="Symbol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uk-UA" sz="1200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mo∙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latin typeface="Symbol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грн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5775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4076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507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345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447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Собіварітсть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+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+ С</a:t>
                      </a:r>
                      <a:r>
                        <a:rPr lang="uk-UA" sz="1200" baseline="-25000" dirty="0">
                          <a:solidFill>
                            <a:srgbClr val="000000"/>
                          </a:solidFill>
                          <a:latin typeface="Symbol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uk-UA" sz="1200" baseline="-25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грн.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7863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6023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7665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543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435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447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Нормативний коефіцієнт економічної ефективності Ен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0,17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31678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Зведені 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витрати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Ен∙К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+ С, грн.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10229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8230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10605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7682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7016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1230" marR="3123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" name="Object 10"/>
          <p:cNvGraphicFramePr>
            <a:graphicFrameLocks noChangeAspect="1"/>
          </p:cNvGraphicFramePr>
          <p:nvPr/>
        </p:nvGraphicFramePr>
        <p:xfrm>
          <a:off x="199589" y="539321"/>
          <a:ext cx="8730129" cy="6111543"/>
        </p:xfrm>
        <a:graphic>
          <a:graphicData uri="http://schemas.openxmlformats.org/presentationml/2006/ole">
            <p:oleObj spid="_x0000_s21514" name="Visio" r:id="rId3" imgW="20849076" imgH="14599008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7893" name="Object 5"/>
          <p:cNvGraphicFramePr>
            <a:graphicFrameLocks noChangeAspect="1"/>
          </p:cNvGraphicFramePr>
          <p:nvPr/>
        </p:nvGraphicFramePr>
        <p:xfrm>
          <a:off x="142845" y="549979"/>
          <a:ext cx="8858312" cy="6201278"/>
        </p:xfrm>
        <a:graphic>
          <a:graphicData uri="http://schemas.openxmlformats.org/presentationml/2006/ole">
            <p:oleObj spid="_x0000_s37893" name="Visio" r:id="rId4" imgW="20845835" imgH="14599008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" name="Object 6"/>
          <p:cNvGraphicFramePr>
            <a:graphicFrameLocks noChangeAspect="1"/>
          </p:cNvGraphicFramePr>
          <p:nvPr/>
        </p:nvGraphicFramePr>
        <p:xfrm>
          <a:off x="71406" y="500042"/>
          <a:ext cx="8950254" cy="6286544"/>
        </p:xfrm>
        <a:graphic>
          <a:graphicData uri="http://schemas.openxmlformats.org/presentationml/2006/ole">
            <p:oleObj spid="_x0000_s18438" name="Visio" r:id="rId3" imgW="29920789" imgH="21010968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4826" name="Object 10"/>
          <p:cNvGraphicFramePr>
            <a:graphicFrameLocks noChangeAspect="1"/>
          </p:cNvGraphicFramePr>
          <p:nvPr/>
        </p:nvGraphicFramePr>
        <p:xfrm>
          <a:off x="71406" y="428604"/>
          <a:ext cx="8965912" cy="6315728"/>
        </p:xfrm>
        <a:graphic>
          <a:graphicData uri="http://schemas.openxmlformats.org/presentationml/2006/ole">
            <p:oleObj spid="_x0000_s34826" name="Visio" r:id="rId3" imgW="29599871" imgH="20835360" progId="Visio.Drawing.11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549</Words>
  <Application>Microsoft Office PowerPoint</Application>
  <PresentationFormat>Экран (4:3)</PresentationFormat>
  <Paragraphs>161</Paragraphs>
  <Slides>13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Тема Office</vt:lpstr>
      <vt:lpstr>Visio</vt:lpstr>
      <vt:lpstr>Документ Microsoft Office Visio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56</cp:revision>
  <dcterms:created xsi:type="dcterms:W3CDTF">2012-01-22T19:41:42Z</dcterms:created>
  <dcterms:modified xsi:type="dcterms:W3CDTF">2016-03-20T21:05:44Z</dcterms:modified>
</cp:coreProperties>
</file>