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6" r:id="rId12"/>
    <p:sldId id="27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33" d="100"/>
          <a:sy n="33" d="100"/>
        </p:scale>
        <p:origin x="-3780" y="-16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07167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uk-UA" b="1" dirty="0" err="1" smtClean="0"/>
              <a:t>Мехатронна</a:t>
            </a:r>
            <a:r>
              <a:rPr lang="uk-UA" b="1" dirty="0" smtClean="0"/>
              <a:t> система транспортування матеріалів до обробного центру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715016"/>
            <a:ext cx="8329626" cy="495288"/>
          </a:xfrm>
        </p:spPr>
        <p:txBody>
          <a:bodyPr>
            <a:noAutofit/>
          </a:bodyPr>
          <a:lstStyle/>
          <a:p>
            <a:pPr algn="r"/>
            <a:r>
              <a:rPr lang="uk-UA" sz="2400" dirty="0">
                <a:solidFill>
                  <a:schemeClr val="tx1"/>
                </a:solidFill>
              </a:rPr>
              <a:t>Виконав: </a:t>
            </a:r>
            <a:r>
              <a:rPr lang="uk-UA" sz="2400" dirty="0" smtClean="0">
                <a:solidFill>
                  <a:schemeClr val="tx1"/>
                </a:solidFill>
              </a:rPr>
              <a:t>студент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uk-UA" sz="2400" dirty="0" smtClean="0">
                <a:solidFill>
                  <a:schemeClr val="tx1"/>
                </a:solidFill>
              </a:rPr>
              <a:t>групи </a:t>
            </a:r>
            <a:r>
              <a:rPr lang="uk-UA" sz="2400" dirty="0">
                <a:solidFill>
                  <a:schemeClr val="tx1"/>
                </a:solidFill>
              </a:rPr>
              <a:t> </a:t>
            </a:r>
            <a:r>
              <a:rPr lang="uk-UA" sz="2400" dirty="0" smtClean="0">
                <a:solidFill>
                  <a:schemeClr val="tx1"/>
                </a:solidFill>
              </a:rPr>
              <a:t>ЕПА</a:t>
            </a:r>
            <a:r>
              <a:rPr lang="ru-RU" sz="2400" dirty="0" err="1" smtClean="0">
                <a:solidFill>
                  <a:schemeClr val="tx1"/>
                </a:solidFill>
              </a:rPr>
              <a:t>сп</a:t>
            </a:r>
            <a:r>
              <a:rPr lang="uk-UA" sz="2400" dirty="0" smtClean="0">
                <a:solidFill>
                  <a:schemeClr val="tx1"/>
                </a:solidFill>
              </a:rPr>
              <a:t>-14з.н.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uk-UA" sz="2400" dirty="0" err="1" smtClean="0">
                <a:solidFill>
                  <a:schemeClr val="tx1"/>
                </a:solidFill>
              </a:rPr>
              <a:t>Которощук</a:t>
            </a:r>
            <a:r>
              <a:rPr lang="uk-UA" sz="2400" dirty="0" smtClean="0">
                <a:solidFill>
                  <a:schemeClr val="tx1"/>
                </a:solidFill>
              </a:rPr>
              <a:t> М.В.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5" y="445299"/>
            <a:ext cx="8715403" cy="612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85728"/>
            <a:ext cx="8858248" cy="638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07003"/>
            <a:ext cx="8777173" cy="6193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2285992"/>
            <a:ext cx="500027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4000" b="1" i="1" dirty="0" smtClean="0"/>
              <a:t>Дякую за увагу!</a:t>
            </a:r>
          </a:p>
          <a:p>
            <a:pPr algn="ctr"/>
            <a:endParaRPr lang="uk-UA" sz="4000" b="1" i="1" dirty="0" smtClean="0"/>
          </a:p>
          <a:p>
            <a:pPr algn="ctr"/>
            <a:r>
              <a:rPr lang="uk-UA" sz="4000" b="1" i="1" dirty="0" smtClean="0"/>
              <a:t>Доповідь завершено.</a:t>
            </a:r>
            <a:endParaRPr lang="ru-RU" sz="40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4" y="500042"/>
            <a:ext cx="8715404" cy="598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3" y="300038"/>
            <a:ext cx="8258175" cy="625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545" y="428853"/>
            <a:ext cx="8705735" cy="6143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612" y="357190"/>
            <a:ext cx="8808106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85785" y="-24"/>
          <a:ext cx="6929487" cy="6713352"/>
        </p:xfrm>
        <a:graphic>
          <a:graphicData uri="http://schemas.openxmlformats.org/drawingml/2006/table">
            <a:tbl>
              <a:tblPr/>
              <a:tblGrid>
                <a:gridCol w="3564356"/>
                <a:gridCol w="858490"/>
                <a:gridCol w="854865"/>
                <a:gridCol w="840377"/>
                <a:gridCol w="811399"/>
              </a:tblGrid>
              <a:tr h="457183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latin typeface="Times New Roman"/>
                        </a:rPr>
                        <a:t>Техніко-економічне порівняння варіантів систем електроприводів</a:t>
                      </a:r>
                    </a:p>
                  </a:txBody>
                  <a:tcPr marL="4427" marR="4427" marT="4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7274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4427" marR="4427" marT="4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4427" marR="4427" marT="44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4427" marR="4427" marT="44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4427" marR="4427" marT="44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4427" marR="4427" marT="44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7274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4427" marR="4427" marT="4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4427" marR="4427" marT="44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4427" marR="4427" marT="44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4427" marR="4427" marT="44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4427" marR="4427" marT="44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0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Показники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Тип системи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3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/>
                        </a:rPr>
                        <a:t>ТРН-АД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ПЧ-АД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/>
                        </a:rPr>
                        <a:t>ТП-Д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ПЧ-СД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Потужність двигуна Рн, кВт</a:t>
                      </a:r>
                    </a:p>
                  </a:txBody>
                  <a:tcPr marL="4427" marR="4427" marT="4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160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Вартість двигуна (Д), грн.</a:t>
                      </a:r>
                    </a:p>
                  </a:txBody>
                  <a:tcPr marL="4427" marR="4427" marT="4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2830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2830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4120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3870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77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Вартість системи керування (СК), грн.</a:t>
                      </a:r>
                    </a:p>
                  </a:txBody>
                  <a:tcPr marL="4427" marR="4427" marT="4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6340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8910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6790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8910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0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Капіталовкладення К=Д+СК, грн</a:t>
                      </a:r>
                    </a:p>
                  </a:txBody>
                  <a:tcPr marL="4427" marR="4427" marT="4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9170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11740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10910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12780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Times New Roman"/>
                        </a:rPr>
                        <a:t>Е</a:t>
                      </a:r>
                      <a:r>
                        <a:rPr lang="ru-RU" sz="1200" b="0" i="0" u="none" strike="noStrike" baseline="-25000">
                          <a:latin typeface="Times New Roman"/>
                        </a:rPr>
                        <a:t>а</a:t>
                      </a:r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4427" marR="4427" marT="4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0,1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196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Амортизаційні відрахування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Са = Еа 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×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К, грн.</a:t>
                      </a:r>
                    </a:p>
                  </a:txBody>
                  <a:tcPr marL="4427" marR="4427" marT="4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917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1174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1091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1278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0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Times New Roman"/>
                        </a:rPr>
                        <a:t>Ео</a:t>
                      </a:r>
                    </a:p>
                  </a:txBody>
                  <a:tcPr marL="4427" marR="4427" marT="4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0,015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196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Витрати на обслуговування і ремонт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 = Ео 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×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К, грн.</a:t>
                      </a:r>
                    </a:p>
                  </a:txBody>
                  <a:tcPr marL="4427" marR="4427" marT="4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138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176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164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192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96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Вартість електроенергії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mo, грн/кВт год </a:t>
                      </a:r>
                    </a:p>
                  </a:txBody>
                  <a:tcPr marL="4427" marR="4427" marT="4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1,59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3858">
                <a:tc>
                  <a:txBody>
                    <a:bodyPr/>
                    <a:lstStyle/>
                    <a:p>
                      <a:pPr algn="just" fontAlgn="b"/>
                      <a:r>
                        <a:rPr lang="en-A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оефіцієнт завантаження </a:t>
                      </a:r>
                      <a:r>
                        <a:rPr lang="en-A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</a:t>
                      </a:r>
                      <a:r>
                        <a:rPr lang="ru-RU" sz="1200" b="0" i="0" u="none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з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427" marR="4427" marT="4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0,98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385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Річний час роботи Т</a:t>
                      </a:r>
                      <a:r>
                        <a:rPr lang="ru-RU" sz="1200" b="0" i="0" u="none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р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год</a:t>
                      </a:r>
                    </a:p>
                  </a:txBody>
                  <a:tcPr marL="4427" marR="4427" marT="4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8760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297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ККД  </a:t>
                      </a:r>
                      <a:r>
                        <a:rPr lang="en-AU" sz="12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h</a:t>
                      </a:r>
                      <a:r>
                        <a:rPr lang="ru-RU" sz="12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, 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427" marR="4427" marT="4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0,94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127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Times New Roman"/>
                        </a:rPr>
                        <a:t>Втрати потужності</a:t>
                      </a:r>
                      <a:br>
                        <a:rPr lang="ru-RU" sz="1200" b="0" i="0" u="none" strike="noStrike">
                          <a:latin typeface="Times New Roman"/>
                        </a:rPr>
                      </a:br>
                      <a:r>
                        <a:rPr lang="ru-RU" sz="1200" b="0" i="0" u="none" strike="noStrike">
                          <a:latin typeface="Symbol"/>
                        </a:rPr>
                        <a:t>D</a:t>
                      </a:r>
                      <a:r>
                        <a:rPr lang="ru-RU" sz="1200" b="0" i="0" u="none" strike="noStrike">
                          <a:latin typeface="Times New Roman"/>
                        </a:rPr>
                        <a:t>Р=kз </a:t>
                      </a:r>
                      <a:r>
                        <a:rPr lang="ru-RU" sz="1200" b="0" i="0" u="none" strike="noStrike">
                          <a:latin typeface="Symbol"/>
                        </a:rPr>
                        <a:t>×</a:t>
                      </a:r>
                      <a:r>
                        <a:rPr lang="ru-RU" sz="1200" b="0" i="0" u="none" strike="noStrike">
                          <a:latin typeface="Times New Roman"/>
                        </a:rPr>
                        <a:t>Рн </a:t>
                      </a:r>
                      <a:r>
                        <a:rPr lang="ru-RU" sz="1200" b="0" i="0" u="none" strike="noStrike">
                          <a:latin typeface="Symbol"/>
                        </a:rPr>
                        <a:t>×</a:t>
                      </a:r>
                      <a:r>
                        <a:rPr lang="ru-RU" sz="1200" b="0" i="0" u="none" strike="noStrike">
                          <a:latin typeface="Times New Roman"/>
                        </a:rPr>
                        <a:t>(1-</a:t>
                      </a:r>
                      <a:r>
                        <a:rPr lang="ru-RU" sz="1200" b="0" i="0" u="none" strike="noStrike">
                          <a:latin typeface="Symbol"/>
                        </a:rPr>
                        <a:t>h</a:t>
                      </a:r>
                      <a:r>
                        <a:rPr lang="ru-RU" sz="1200" b="0" i="0" u="none" strike="noStrike" baseline="-25000">
                          <a:latin typeface="Arial"/>
                        </a:rPr>
                        <a:t>д</a:t>
                      </a:r>
                      <a:r>
                        <a:rPr lang="ru-RU" sz="1200" b="0" i="0" u="none" strike="noStrike">
                          <a:latin typeface="Times New Roman"/>
                        </a:rPr>
                        <a:t>/</a:t>
                      </a:r>
                      <a:r>
                        <a:rPr lang="ru-RU" sz="1200" b="0" i="0" u="none" strike="noStrike">
                          <a:latin typeface="Symbol"/>
                        </a:rPr>
                        <a:t>h</a:t>
                      </a:r>
                      <a:r>
                        <a:rPr lang="ru-RU" sz="1200" b="0" i="0" u="none" strike="noStrike" baseline="-25000">
                          <a:latin typeface="Arial"/>
                        </a:rPr>
                        <a:t>д</a:t>
                      </a:r>
                      <a:r>
                        <a:rPr lang="ru-RU" sz="1200" b="0" i="0" u="none" strike="noStrike">
                          <a:latin typeface="Times New Roman"/>
                        </a:rPr>
                        <a:t>), кВт</a:t>
                      </a:r>
                    </a:p>
                  </a:txBody>
                  <a:tcPr marL="4427" marR="4427" marT="4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0,25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0,25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0,25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0,25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27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Times New Roman"/>
                        </a:rPr>
                        <a:t>Коефіцєнт, що враховує діапазон регулювання кутової швидкості </a:t>
                      </a:r>
                      <a:r>
                        <a:rPr lang="en-AU" sz="1200" b="0" i="0" u="none" strike="noStrike">
                          <a:latin typeface="Times New Roman"/>
                        </a:rPr>
                        <a:t>k</a:t>
                      </a:r>
                      <a:r>
                        <a:rPr lang="en-AU" sz="1200" b="0" i="0" u="none" strike="noStrike" baseline="-25000">
                          <a:latin typeface="Symbol"/>
                        </a:rPr>
                        <a:t>w</a:t>
                      </a:r>
                      <a:endParaRPr lang="en-AU" sz="1200" b="0" i="0" u="none" strike="noStrike">
                        <a:latin typeface="Times New Roman"/>
                      </a:endParaRPr>
                    </a:p>
                  </a:txBody>
                  <a:tcPr marL="4427" marR="4427" marT="4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0,94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0,65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0,98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0,65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27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Кількість втраченої електроенергії за рік </a:t>
                      </a:r>
                      <a:r>
                        <a:rPr lang="en-AU" sz="12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D</a:t>
                      </a:r>
                      <a:r>
                        <a:rPr lang="en-A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W=</a:t>
                      </a:r>
                      <a:r>
                        <a:rPr lang="en-AU" sz="12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D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Р*Т</a:t>
                      </a:r>
                      <a:r>
                        <a:rPr lang="ru-RU" sz="1200" b="0" i="0" u="none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р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*</a:t>
                      </a:r>
                      <a:r>
                        <a:rPr lang="en-A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</a:t>
                      </a:r>
                      <a:r>
                        <a:rPr lang="en-AU" sz="1200" b="0" i="0" u="none" strike="noStrike" baseline="-25000">
                          <a:solidFill>
                            <a:srgbClr val="000000"/>
                          </a:solidFill>
                          <a:latin typeface="Symbol"/>
                        </a:rPr>
                        <a:t>w</a:t>
                      </a:r>
                      <a:r>
                        <a:rPr lang="en-A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кВт</a:t>
                      </a:r>
                    </a:p>
                  </a:txBody>
                  <a:tcPr marL="4427" marR="4427" marT="4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2060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1425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2148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1425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27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Витрати на електроенергію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</a:t>
                      </a:r>
                      <a:r>
                        <a:rPr lang="ru-RU" sz="1200" b="0" i="0" u="none" strike="noStrike" baseline="-25000">
                          <a:solidFill>
                            <a:srgbClr val="000000"/>
                          </a:solidFill>
                          <a:latin typeface="Symbol"/>
                        </a:rPr>
                        <a:t>D</a:t>
                      </a:r>
                      <a:r>
                        <a:rPr lang="ru-RU" sz="1200" b="0" i="0" u="none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W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= mo*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D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W, грн</a:t>
                      </a:r>
                    </a:p>
                  </a:txBody>
                  <a:tcPr marL="4427" marR="4427" marT="4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3276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2265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3415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2265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27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Собіварітсть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 = Са  + Со  + С</a:t>
                      </a:r>
                      <a:r>
                        <a:rPr lang="ru-RU" sz="1200" b="0" i="0" u="none" strike="noStrike" baseline="-25000">
                          <a:solidFill>
                            <a:srgbClr val="000000"/>
                          </a:solidFill>
                          <a:latin typeface="Symbol"/>
                        </a:rPr>
                        <a:t>D</a:t>
                      </a:r>
                      <a:r>
                        <a:rPr lang="ru-RU" sz="1200" b="0" i="0" u="none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W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грн.</a:t>
                      </a:r>
                    </a:p>
                  </a:txBody>
                  <a:tcPr marL="4427" marR="4427" marT="4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4331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3615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4670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3735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96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Нормативний коефіцієнт економічної ефективності Ен</a:t>
                      </a:r>
                    </a:p>
                  </a:txBody>
                  <a:tcPr marL="4427" marR="4427" marT="4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0,12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196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Зведені витрати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 = Ен 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×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 + С, грн.</a:t>
                      </a:r>
                    </a:p>
                  </a:txBody>
                  <a:tcPr marL="4427" marR="4427" marT="4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5 431 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5 024 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5 979 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5 269 </a:t>
                      </a:r>
                    </a:p>
                  </a:txBody>
                  <a:tcPr marL="4427" marR="4427" marT="4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22871"/>
            <a:ext cx="8677277" cy="61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8" y="212298"/>
            <a:ext cx="8215338" cy="635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4" y="506610"/>
            <a:ext cx="8715404" cy="570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169</Words>
  <Application>Microsoft Office PowerPoint</Application>
  <PresentationFormat>Экран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Мехатронна система транспортування матеріалів до обробного центру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vntu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системи електропривода насосної станції нафтопереробного заводу</dc:title>
  <dc:creator>rmp</dc:creator>
  <cp:lastModifiedBy>rmp</cp:lastModifiedBy>
  <cp:revision>4</cp:revision>
  <dcterms:created xsi:type="dcterms:W3CDTF">2015-06-15T09:38:16Z</dcterms:created>
  <dcterms:modified xsi:type="dcterms:W3CDTF">2015-06-15T13:31:14Z</dcterms:modified>
</cp:coreProperties>
</file>