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2850" y="-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65D4F-E9A4-4AA9-AF4C-F363D2E0E187}" type="datetimeFigureOut">
              <a:rPr lang="ru-RU" smtClean="0"/>
              <a:pPr/>
              <a:t>15.06.2015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7FC58B-6434-4F83-A1AA-6EE916192A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071678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uk-UA" b="1" dirty="0" smtClean="0"/>
              <a:t>Електропривод установки насосної станції подачі холодної води у водопровідну мережу житлового комплексу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5016"/>
            <a:ext cx="8329626" cy="495288"/>
          </a:xfrm>
        </p:spPr>
        <p:txBody>
          <a:bodyPr>
            <a:noAutofit/>
          </a:bodyPr>
          <a:lstStyle/>
          <a:p>
            <a:pPr algn="r"/>
            <a:r>
              <a:rPr lang="uk-UA" sz="2400" dirty="0">
                <a:solidFill>
                  <a:schemeClr val="tx1"/>
                </a:solidFill>
              </a:rPr>
              <a:t>Виконав: </a:t>
            </a:r>
            <a:r>
              <a:rPr lang="uk-UA" sz="2400" dirty="0" smtClean="0">
                <a:solidFill>
                  <a:schemeClr val="tx1"/>
                </a:solidFill>
              </a:rPr>
              <a:t>студент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smtClean="0">
                <a:solidFill>
                  <a:schemeClr val="tx1"/>
                </a:solidFill>
              </a:rPr>
              <a:t>групи </a:t>
            </a:r>
            <a:r>
              <a:rPr lang="uk-UA" sz="2400" dirty="0">
                <a:solidFill>
                  <a:schemeClr val="tx1"/>
                </a:solidFill>
              </a:rPr>
              <a:t> </a:t>
            </a:r>
            <a:r>
              <a:rPr lang="uk-UA" sz="2400" dirty="0" smtClean="0">
                <a:solidFill>
                  <a:schemeClr val="tx1"/>
                </a:solidFill>
              </a:rPr>
              <a:t>ЕПА</a:t>
            </a:r>
            <a:r>
              <a:rPr lang="en-US" sz="2400" dirty="0" smtClean="0">
                <a:solidFill>
                  <a:schemeClr val="tx1"/>
                </a:solidFill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</a:rPr>
              <a:t>п</a:t>
            </a:r>
            <a:r>
              <a:rPr lang="uk-UA" sz="2400" dirty="0" smtClean="0">
                <a:solidFill>
                  <a:schemeClr val="tx1"/>
                </a:solidFill>
              </a:rPr>
              <a:t>-14з.н.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uk-UA" sz="2400" dirty="0" err="1" smtClean="0">
                <a:solidFill>
                  <a:schemeClr val="tx1"/>
                </a:solidFill>
              </a:rPr>
              <a:t>Ротар</a:t>
            </a:r>
            <a:r>
              <a:rPr lang="uk-UA" sz="2400" dirty="0" smtClean="0">
                <a:solidFill>
                  <a:schemeClr val="tx1"/>
                </a:solidFill>
              </a:rPr>
              <a:t> О.Ю.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15967"/>
            <a:ext cx="8501122" cy="5456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621" y="214314"/>
            <a:ext cx="8831535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401004"/>
            <a:ext cx="8643966" cy="609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4" y="428605"/>
            <a:ext cx="8643966" cy="6099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6" y="274506"/>
            <a:ext cx="8929718" cy="6369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5" y="617724"/>
            <a:ext cx="8715403" cy="516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85918" y="2285992"/>
            <a:ext cx="500027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4000" b="1" dirty="0" smtClean="0"/>
              <a:t>Дякую за увагу!</a:t>
            </a:r>
          </a:p>
          <a:p>
            <a:pPr algn="ctr"/>
            <a:endParaRPr lang="uk-UA" sz="4000" b="1" dirty="0" smtClean="0"/>
          </a:p>
          <a:p>
            <a:pPr algn="ctr"/>
            <a:r>
              <a:rPr lang="uk-UA" sz="4000" b="1" dirty="0" smtClean="0"/>
              <a:t>Доповідь завершено.</a:t>
            </a:r>
            <a:endParaRPr lang="ru-RU" sz="40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28604"/>
            <a:ext cx="8839192" cy="6017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859499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8662" y="142852"/>
          <a:ext cx="7429552" cy="6596258"/>
        </p:xfrm>
        <a:graphic>
          <a:graphicData uri="http://schemas.openxmlformats.org/drawingml/2006/table">
            <a:tbl>
              <a:tblPr/>
              <a:tblGrid>
                <a:gridCol w="3821579"/>
                <a:gridCol w="920441"/>
                <a:gridCol w="916558"/>
                <a:gridCol w="901021"/>
                <a:gridCol w="869953"/>
              </a:tblGrid>
              <a:tr h="420989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>
                          <a:latin typeface="Times New Roman"/>
                        </a:rPr>
                        <a:t>Техніко-економічне порівняння варіантів систеп елеткрпориводів</a:t>
                      </a:r>
                    </a:p>
                  </a:txBody>
                  <a:tcPr marL="4347" marR="4347" marT="43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1520">
                <a:tc>
                  <a:txBody>
                    <a:bodyPr/>
                    <a:lstStyle/>
                    <a:p>
                      <a:pPr algn="l" fontAlgn="b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347" marR="4347" marT="434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347" marR="4347" marT="43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347" marR="4347" marT="43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347" marR="4347" marT="43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ru-RU" sz="1200" b="0" i="0" u="none" strike="noStrike">
                        <a:latin typeface="Arial Cyr"/>
                      </a:endParaRPr>
                    </a:p>
                  </a:txBody>
                  <a:tcPr marL="4347" marR="4347" marT="434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72">
                <a:tc rowSpan="2">
                  <a:txBody>
                    <a:bodyPr/>
                    <a:lstStyle/>
                    <a:p>
                      <a:pPr algn="ctr" fontAlgn="ctr">
                        <a:tabLst/>
                      </a:pPr>
                      <a:r>
                        <a:rPr lang="ru-RU" sz="12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Показники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Тип системи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02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ТРН-АД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ПЧ-АД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АВК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ПЧ-СД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Потужність двигуна Рн, кВт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latin typeface="Times New Roman"/>
                        </a:rPr>
                        <a:t>110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7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двигуна (Д),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32108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32108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32108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47830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7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системи керування (СК),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678109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84593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59360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86970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862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Капіталовкладення К=Д+СК, грн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710217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116701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91468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134800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Е</a:t>
                      </a:r>
                      <a:r>
                        <a:rPr lang="ru-RU" sz="1200" b="0" i="0" u="none" strike="noStrike" baseline="-25000">
                          <a:latin typeface="Times New Roman"/>
                        </a:rPr>
                        <a:t>а</a:t>
                      </a:r>
                      <a:endParaRPr lang="ru-RU" sz="1200" b="0" i="0" u="none" strike="noStrike">
                        <a:latin typeface="Times New Roman"/>
                      </a:endParaRP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0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Амортизаційні відрахування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Са = Еа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71022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11670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9147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13480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72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Ео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0,015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0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Витрати на обслуговування і ремонт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 = Ео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К,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10653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1751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1372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2022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Вартість електроенергії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mo, грн/кВт год 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1,59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72">
                <a:tc>
                  <a:txBody>
                    <a:bodyPr/>
                    <a:lstStyle/>
                    <a:p>
                      <a:pPr algn="just" fontAlgn="b"/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оефіцієнт завантаження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з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3172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Річний час роботи Т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р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год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8760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4183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ККД 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, %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0,94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09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Втрати потужності</a:t>
                      </a:r>
                      <a:br>
                        <a:rPr lang="ru-RU" sz="1200" b="0" i="0" u="none" strike="noStrike"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Р=kз </a:t>
                      </a:r>
                      <a:r>
                        <a:rPr lang="ru-RU" sz="1200" b="0" i="0" u="none" strike="noStrike"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Рн </a:t>
                      </a:r>
                      <a:r>
                        <a:rPr lang="ru-RU" sz="1200" b="0" i="0" u="none" strike="noStrike"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(1-</a:t>
                      </a:r>
                      <a:r>
                        <a:rPr lang="ru-RU" sz="1200" b="0" i="0" u="none" strike="noStrike"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/</a:t>
                      </a:r>
                      <a:r>
                        <a:rPr lang="ru-RU" sz="1200" b="0" i="0" u="none" strike="noStrike">
                          <a:latin typeface="Symbol"/>
                        </a:rPr>
                        <a:t>h</a:t>
                      </a:r>
                      <a:r>
                        <a:rPr lang="ru-RU" sz="1200" b="0" i="0" u="none" strike="noStrike" baseline="-25000">
                          <a:latin typeface="Arial"/>
                        </a:rPr>
                        <a:t>д</a:t>
                      </a:r>
                      <a:r>
                        <a:rPr lang="ru-RU" sz="1200" b="0" i="0" u="none" strike="noStrike">
                          <a:latin typeface="Times New Roman"/>
                        </a:rPr>
                        <a:t>), кВт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6,88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6,88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6,88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6,88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latin typeface="Times New Roman"/>
                        </a:rPr>
                        <a:t>Коефіцєнт, що враховує діапазон регулювання кутової швидкості </a:t>
                      </a:r>
                      <a:r>
                        <a:rPr lang="en-AU" sz="1200" b="0" i="0" u="none" strike="noStrike">
                          <a:latin typeface="Times New Roman"/>
                        </a:rPr>
                        <a:t>k</a:t>
                      </a:r>
                      <a:r>
                        <a:rPr lang="en-AU" sz="1200" b="0" i="0" u="none" strike="noStrike" baseline="-25000">
                          <a:latin typeface="Symbol"/>
                        </a:rPr>
                        <a:t>w</a:t>
                      </a:r>
                      <a:endParaRPr lang="en-AU" sz="1200" b="0" i="0" u="none" strike="noStrike">
                        <a:latin typeface="Times New Roman"/>
                      </a:endParaRP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0,94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0,65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0,98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0,65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Кількість втраченої електроенергії за рік 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W=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Р*Т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р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*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</a:t>
                      </a:r>
                      <a:r>
                        <a:rPr lang="en-A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w</a:t>
                      </a:r>
                      <a:r>
                        <a:rPr lang="en-A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кВт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56660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39180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59071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39180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Витрати на електроенергію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= mo*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W, грн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90089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62296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93922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62296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090"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Собіварітсть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 = Са  + Со  + С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Symbol"/>
                        </a:rPr>
                        <a:t>D</a:t>
                      </a:r>
                      <a:r>
                        <a:rPr lang="ru-RU" sz="1200" b="0" i="0" u="none" strike="noStrike" baseline="-25000">
                          <a:solidFill>
                            <a:srgbClr val="000000"/>
                          </a:solidFill>
                          <a:latin typeface="Times New Roman"/>
                        </a:rPr>
                        <a:t>W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171764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75716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104441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77798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89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Нормативний коефіцієнт економічної ефективності Ен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0,12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209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Зведені витрати</a:t>
                      </a:r>
                      <a:b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</a:b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 = Ен 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×</a:t>
                      </a:r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 + С, грн.</a:t>
                      </a:r>
                    </a:p>
                  </a:txBody>
                  <a:tcPr marL="4347" marR="4347" marT="434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256 990 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89 720 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115 417 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93 974 </a:t>
                      </a:r>
                    </a:p>
                  </a:txBody>
                  <a:tcPr marL="4347" marR="4347" marT="434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3323" y="357166"/>
            <a:ext cx="8613519" cy="606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5" y="314961"/>
            <a:ext cx="8572527" cy="6114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06" y="250421"/>
            <a:ext cx="8983252" cy="6321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" y="206941"/>
            <a:ext cx="8874722" cy="629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734" y="319558"/>
            <a:ext cx="8681984" cy="610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174</Words>
  <Application>Microsoft Office PowerPoint</Application>
  <PresentationFormat>Экран (4:3)</PresentationFormat>
  <Paragraphs>83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Електропривод установки насосної станції подачі холодної води у водопровідну мережу житлового комплексу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vntu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Розробка системи електропривода насосної станції нафтопереробного заводу</dc:title>
  <dc:creator>rmp</dc:creator>
  <cp:lastModifiedBy>rmp</cp:lastModifiedBy>
  <cp:revision>5</cp:revision>
  <dcterms:created xsi:type="dcterms:W3CDTF">2015-06-15T09:38:16Z</dcterms:created>
  <dcterms:modified xsi:type="dcterms:W3CDTF">2015-06-15T13:25:30Z</dcterms:modified>
</cp:coreProperties>
</file>