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72" r:id="rId1"/>
  </p:sldMasterIdLst>
  <p:notesMasterIdLst>
    <p:notesMasterId r:id="rId13"/>
  </p:notesMasterIdLst>
  <p:sldIdLst>
    <p:sldId id="257" r:id="rId2"/>
    <p:sldId id="422" r:id="rId3"/>
    <p:sldId id="353" r:id="rId4"/>
    <p:sldId id="349" r:id="rId5"/>
    <p:sldId id="429" r:id="rId6"/>
    <p:sldId id="430" r:id="rId7"/>
    <p:sldId id="431" r:id="rId8"/>
    <p:sldId id="432" r:id="rId9"/>
    <p:sldId id="434" r:id="rId10"/>
    <p:sldId id="433" r:id="rId11"/>
    <p:sldId id="381" r:id="rId12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030BA5"/>
    <a:srgbClr val="D2CCCD"/>
    <a:srgbClr val="7099CA"/>
    <a:srgbClr val="A5999C"/>
    <a:srgbClr val="9BCDB3"/>
    <a:srgbClr val="66FFFF"/>
    <a:srgbClr val="FFCC66"/>
    <a:srgbClr val="D2AA00"/>
    <a:srgbClr val="FFCC00"/>
    <a:srgbClr val="F9FEDA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912" autoAdjust="0"/>
    <p:restoredTop sz="94624" autoAdjust="0"/>
  </p:normalViewPr>
  <p:slideViewPr>
    <p:cSldViewPr>
      <p:cViewPr>
        <p:scale>
          <a:sx n="51" d="100"/>
          <a:sy n="51" d="100"/>
        </p:scale>
        <p:origin x="-2076" y="-48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8009A1-94FB-4031-8637-99BCBEB664A2}" type="datetimeFigureOut">
              <a:rPr lang="ru-RU" smtClean="0"/>
              <a:pPr/>
              <a:t>17.06.2015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468EA7-5C19-4F15-82C7-5F4EA786B4D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9752799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6468EA7-5C19-4F15-82C7-5F4EA786B4D6}" type="slidenum">
              <a:rPr lang="ru-RU" smtClean="0"/>
              <a:pPr/>
              <a:t>2</a:t>
            </a:fld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DDD8E95-628A-49AC-B8F2-B2DBA75A9A00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C96512-D840-44A7-B3F3-D66A529E7D38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337038-C22C-49F4-B1E7-65F21D7BB69E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4236F3-8668-4512-B56C-3EB4A277A418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E7E6E4-15D9-49D7-A7AA-1AB87F51CB4F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1F90A0-20D0-4918-93F4-E5B632DF7DA0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6244F89-4420-43D6-86AA-B09015046A5A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8DA2BDD-0157-4805-97BD-1C1F9EC091CD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7DDA26-6BB9-4631-9E22-56C72501B762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4A3DA9-05F7-4B14-9CA7-B388C12284EF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0E572A-627C-4928-B0AC-3DC5E5A2E87A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8E276-D1CA-4205-B700-F965B8AD87D0}" type="datetime1">
              <a:rPr lang="ru-RU" smtClean="0"/>
              <a:pPr/>
              <a:t>17.06.2015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78C2E-31AC-4AE0-8FE4-8EF24813E0D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3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4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4" Type="http://schemas.openxmlformats.org/officeDocument/2006/relationships/oleObject" Target="../embeddings/oleObject5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4" Type="http://schemas.openxmlformats.org/officeDocument/2006/relationships/oleObject" Target="../embeddings/oleObject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oleObject" Target="../embeddings/oleObject7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26988"/>
            <a:ext cx="9144000" cy="6884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Заголовок 1"/>
          <p:cNvSpPr txBox="1">
            <a:spLocks/>
          </p:cNvSpPr>
          <p:nvPr/>
        </p:nvSpPr>
        <p:spPr>
          <a:xfrm>
            <a:off x="685800" y="0"/>
            <a:ext cx="8062664" cy="6858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МІНІСТЕРСТВО ОСВІТИ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І НАУКИ 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ВІННИЦЬКИЙ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НАЦІОНАЛЬНИЙ</a:t>
            </a: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 ТЕХНІЧНИЙ УНІВЕРСИТЕТ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uk-UA" sz="1600" i="1" dirty="0" smtClean="0">
                <a:latin typeface="Times New Roman" pitchFamily="18" charset="0"/>
                <a:cs typeface="Times New Roman" pitchFamily="18" charset="0"/>
              </a:rPr>
              <a:t>Кафедра «Електричних станцій та систем»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Дипломний проект на тему:</a:t>
            </a:r>
            <a:b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Електрична частина АЕС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потужністю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1760 МВт </a:t>
            </a:r>
            <a:r>
              <a:rPr lang="ru-RU" sz="36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реакторами типу ВВЕР-440»</a:t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Вінниця, 2015</a:t>
            </a:r>
            <a:endParaRPr lang="ru-RU" sz="2800" i="1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одзаголовок 2"/>
          <p:cNvSpPr txBox="1">
            <a:spLocks/>
          </p:cNvSpPr>
          <p:nvPr/>
        </p:nvSpPr>
        <p:spPr>
          <a:xfrm>
            <a:off x="6227763" y="4437064"/>
            <a:ext cx="2716212" cy="1655762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Підготував:</a:t>
            </a:r>
          </a:p>
          <a:p>
            <a:pPr algn="r"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Студент групи ЕС-14сп</a:t>
            </a:r>
          </a:p>
          <a:p>
            <a:pPr algn="r"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Мартинович С.В.</a:t>
            </a:r>
          </a:p>
          <a:p>
            <a:pPr algn="r">
              <a:buFont typeface="Wingdings"/>
              <a:buNone/>
              <a:defRPr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Ке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рівник:</a:t>
            </a:r>
          </a:p>
          <a:p>
            <a:pPr algn="r">
              <a:buFont typeface="Wingdings"/>
              <a:buNone/>
              <a:defRPr/>
            </a:pP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Бурикін О.Б.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0" name="TextBox 9"/>
          <p:cNvSpPr txBox="1"/>
          <p:nvPr/>
        </p:nvSpPr>
        <p:spPr>
          <a:xfrm>
            <a:off x="179512" y="1196752"/>
            <a:ext cx="8712968" cy="5470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даному дипломному проекті спроектовано електричну частину АЕС потужністю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176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МВт з енергетичними реакторами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4хВВЕР-440 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дипломному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розраховано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графіки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добових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річних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навантажень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станції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видача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потужності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здійснюється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двох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класах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напруг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ВРП-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500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систему,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ВРП-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220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місцевий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район.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Перетоки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потужності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між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РП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здійснюються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через автотрансформатор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зв’язку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вибору </a:t>
            </a:r>
            <a:r>
              <a:rPr lang="uk-UA">
                <a:latin typeface="Times New Roman" panose="02020603050405020304" pitchFamily="18" charset="0"/>
                <a:cs typeface="Times New Roman" panose="02020603050405020304" pitchFamily="18" charset="0"/>
              </a:rPr>
              <a:t>схеми </a:t>
            </a:r>
            <a:r>
              <a:rPr lang="uk-UA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РП-500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кВ було розглянуто два варіанти. На основі розрахунку надійності і зведених витрат на будівництво і експлуатацію варіантів РП оптимальним було визнано варіант схеми 4/3.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відповідності до результатів проведеного розрахунку рівнів струмів КЗ та їх складових було проведено вибірку основного обладнання, комутаційної апаратури, струмоведучих частин, вимірювальних трансформаторів струму і напруги.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 РЗА приведено розрахунок захисту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блока генератор-трансформатор власних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потреб та вибрано уставки спрацювання всіх захистів.</a:t>
            </a: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розділі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охорони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було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проведено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аналіз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шкідливих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виробничих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факторів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АЕС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і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розроблено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засоби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покращення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умов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праці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економічній частині дипломного проекту  проведено розрахунки основних техніко-економічних показників електричної станції.</a:t>
            </a:r>
          </a:p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</a:t>
            </a:r>
            <a:endParaRPr lang="uk-UA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6963337" y="6468047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10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84209866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09" y="8871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7" name="Text Box 41"/>
          <p:cNvSpPr txBox="1">
            <a:spLocks noChangeArrowheads="1"/>
          </p:cNvSpPr>
          <p:nvPr/>
        </p:nvSpPr>
        <p:spPr bwMode="auto">
          <a:xfrm>
            <a:off x="444440" y="2367101"/>
            <a:ext cx="8520048" cy="1615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uk-UA" altLang="ru-RU" sz="66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Дякую за увагу</a:t>
            </a:r>
            <a:endParaRPr lang="uk-UA" altLang="ru-RU" sz="6600" b="1" i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981925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11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65561373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вал 5"/>
          <p:cNvSpPr/>
          <p:nvPr/>
        </p:nvSpPr>
        <p:spPr>
          <a:xfrm>
            <a:off x="8676456" y="6489340"/>
            <a:ext cx="216024" cy="216024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uk-UA"/>
          </a:p>
        </p:txBody>
      </p:sp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innerShdw blurRad="114300">
              <a:prstClr val="black"/>
            </a:innerShdw>
          </a:effectLst>
          <a:scene3d>
            <a:camera prst="orthographicFront"/>
            <a:lightRig rig="threePt" dir="t"/>
          </a:scene3d>
          <a:sp3d>
            <a:bevelT prst="angle"/>
          </a:sp3d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-21611" y="6854825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3366382" y="365596"/>
            <a:ext cx="2411238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uk-UA" altLang="ru-RU" sz="2200" b="1" dirty="0" smtClean="0">
                <a:solidFill>
                  <a:srgbClr val="030BA5"/>
                </a:solidFill>
                <a:latin typeface="Tahoma" pitchFamily="34" charset="0"/>
                <a:cs typeface="Tahoma" pitchFamily="34" charset="0"/>
              </a:rPr>
              <a:t>Мета та задачі </a:t>
            </a:r>
            <a:endParaRPr lang="ru-RU" altLang="ru-RU" sz="2200" b="1" dirty="0">
              <a:solidFill>
                <a:srgbClr val="030BA5"/>
              </a:solidFill>
              <a:latin typeface="Tahoma" pitchFamily="34" charset="0"/>
              <a:cs typeface="Tahoma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757237" y="1196975"/>
            <a:ext cx="7777163" cy="1295400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Мета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: проектування та розрахунок електричної частини АЕС загальною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потужністю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1760 МВт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реактоами</a:t>
            </a:r>
            <a:r>
              <a:rPr lang="ru-RU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типу ВВЕР-440</a:t>
            </a:r>
            <a: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15" name="Содержимое 2"/>
          <p:cNvSpPr>
            <a:spLocks noGrp="1"/>
          </p:cNvSpPr>
          <p:nvPr>
            <p:ph idx="1"/>
          </p:nvPr>
        </p:nvSpPr>
        <p:spPr>
          <a:xfrm>
            <a:off x="539554" y="2492376"/>
            <a:ext cx="8280599" cy="4176713"/>
          </a:xfrm>
        </p:spPr>
        <p:txBody>
          <a:bodyPr>
            <a:normAutofit fontScale="70000" lnSpcReduction="20000"/>
          </a:bodyPr>
          <a:lstStyle/>
          <a:p>
            <a:pPr marL="0" indent="0" algn="ctr">
              <a:buNone/>
            </a:pPr>
            <a:r>
              <a:rPr lang="ru-RU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Відповідно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поставленої мети в проекті розв’язуються такі 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задачі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Техніко-економічне обґрунтування вибору станції для виконання дипломного проекту;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Розрахунок електричної частини станції АЕС потужністю </a:t>
            </a:r>
            <a:r>
              <a:rPr lang="uk-UA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1760 </a:t>
            </a: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МВт;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Розрахунок уставок та вибір релейного захисту та автоматики АЕС;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Розрахунок автоматизованої системи керування технологічним процесом вироблення електроенергії АЕС;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 питань щодо охорони праці на АЕС;</a:t>
            </a:r>
          </a:p>
          <a:p>
            <a:pPr lvl="0">
              <a:buFont typeface="Wingdings" panose="05000000000000000000" pitchFamily="2" charset="2"/>
              <a:buChar char="ü"/>
            </a:pPr>
            <a:r>
              <a:rPr lang="uk-UA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Розрахунок та аналіз техніко-економічних показників проектованої АЕС.</a:t>
            </a:r>
          </a:p>
          <a:p>
            <a:pPr algn="just" eaLnBrk="1" hangingPunct="1">
              <a:buFont typeface="Arial" charset="0"/>
              <a:buNone/>
            </a:pPr>
            <a:endParaRPr lang="ru-RU" altLang="uk-UA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6804248" y="6381329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2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8816544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43334"/>
            <a:ext cx="9144000" cy="69013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електричних  з'єднань головна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Номер слайда 4"/>
          <p:cNvSpPr>
            <a:spLocks noGrp="1"/>
          </p:cNvSpPr>
          <p:nvPr/>
        </p:nvSpPr>
        <p:spPr bwMode="auto">
          <a:xfrm>
            <a:off x="1115616" y="1196752"/>
            <a:ext cx="7128792" cy="39604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ru-RU"/>
            </a:defPPr>
            <a:lvl1pPr algn="ctr" rtl="0" eaLnBrk="1" fontAlgn="base" latinLnBrk="0" hangingPunct="1">
              <a:spcBef>
                <a:spcPct val="0"/>
              </a:spcBef>
              <a:spcAft>
                <a:spcPct val="0"/>
              </a:spcAft>
              <a:defRPr kumimoji="0" sz="1400" b="1" kern="1200">
                <a:solidFill>
                  <a:srgbClr val="FFFFFF"/>
                </a:solidFill>
                <a:latin typeface="Arial" charset="0"/>
                <a:ea typeface="+mn-ea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Arial" charset="0"/>
              </a:defRPr>
            </a:lvl9pPr>
          </a:lstStyle>
          <a:p>
            <a:pPr eaLnBrk="1" hangingPunct="1"/>
            <a:fld id="{56143B93-D371-4B68-8F1F-D84E573C4E0D}" type="slidenum">
              <a:rPr lang="ru-RU" altLang="uk-UA" b="0" smtClean="0">
                <a:latin typeface="Times New Roman" pitchFamily="18" charset="0"/>
                <a:cs typeface="Times New Roman" pitchFamily="18" charset="0"/>
              </a:rPr>
              <a:pPr eaLnBrk="1" hangingPunct="1"/>
              <a:t>3</a:t>
            </a:fld>
            <a:endParaRPr lang="ru-RU" altLang="uk-UA" b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010400" y="6468047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3</a:t>
            </a:fld>
            <a:endParaRPr lang="ru-RU" dirty="0"/>
          </a:p>
        </p:txBody>
      </p:sp>
      <p:sp>
        <p:nvSpPr>
          <p:cNvPr id="162826" name="Rectangle 10"/>
          <p:cNvSpPr>
            <a:spLocks noChangeArrowheads="1"/>
          </p:cNvSpPr>
          <p:nvPr/>
        </p:nvSpPr>
        <p:spPr bwMode="auto">
          <a:xfrm>
            <a:off x="0" y="-184666"/>
            <a:ext cx="9144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2825" name="Object 9"/>
          <p:cNvGraphicFramePr>
            <a:graphicFrameLocks noChangeAspect="1"/>
          </p:cNvGraphicFramePr>
          <p:nvPr/>
        </p:nvGraphicFramePr>
        <p:xfrm>
          <a:off x="2" y="928671"/>
          <a:ext cx="9143999" cy="5715040"/>
        </p:xfrm>
        <a:graphic>
          <a:graphicData uri="http://schemas.openxmlformats.org/presentationml/2006/ole">
            <p:oleObj spid="_x0000_s162825" r:id="rId4" imgW="30206923" imgH="20777327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42001726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та поперечний розріз ВРП-500 кВ 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4396" y="6485464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4</a:t>
            </a:fld>
            <a:endParaRPr lang="ru-RU" dirty="0"/>
          </a:p>
        </p:txBody>
      </p:sp>
      <p:sp>
        <p:nvSpPr>
          <p:cNvPr id="166922" name="Rectangle 10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6921" name="Object 9"/>
          <p:cNvGraphicFramePr>
            <a:graphicFrameLocks noChangeAspect="1"/>
          </p:cNvGraphicFramePr>
          <p:nvPr/>
        </p:nvGraphicFramePr>
        <p:xfrm>
          <a:off x="1" y="847129"/>
          <a:ext cx="9144000" cy="5725143"/>
        </p:xfrm>
        <a:graphic>
          <a:graphicData uri="http://schemas.openxmlformats.org/presentationml/2006/ole">
            <p:oleObj spid="_x0000_s166921" r:id="rId4" imgW="29439481" imgH="21896202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444527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власних потреб 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73216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5</a:t>
            </a:fld>
            <a:endParaRPr lang="ru-RU" dirty="0"/>
          </a:p>
        </p:txBody>
      </p:sp>
      <p:sp>
        <p:nvSpPr>
          <p:cNvPr id="181250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81249" name="Object 1"/>
          <p:cNvGraphicFramePr>
            <a:graphicFrameLocks noChangeAspect="1"/>
          </p:cNvGraphicFramePr>
          <p:nvPr/>
        </p:nvGraphicFramePr>
        <p:xfrm>
          <a:off x="2357422" y="1071546"/>
          <a:ext cx="4429156" cy="5472118"/>
        </p:xfrm>
        <a:graphic>
          <a:graphicData uri="http://schemas.openxmlformats.org/presentationml/2006/ole">
            <p:oleObj spid="_x0000_s181249" name="Picture" r:id="rId4" imgW="7137400" imgH="9931400" progId="Word.Picture.8">
              <p:embed/>
            </p:oleObj>
          </a:graphicData>
        </a:graphic>
      </p:graphicFrame>
      <p:sp>
        <p:nvSpPr>
          <p:cNvPr id="181251" name="Rectangle 3"/>
          <p:cNvSpPr>
            <a:spLocks noChangeArrowheads="1"/>
          </p:cNvSpPr>
          <p:nvPr/>
        </p:nvSpPr>
        <p:spPr bwMode="auto">
          <a:xfrm>
            <a:off x="0" y="8115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48205494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Схема захисту  автотрансформатора </a:t>
            </a:r>
            <a:r>
              <a:rPr lang="uk-UA" sz="2400" b="1" dirty="0" err="1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зв</a:t>
            </a:r>
            <a:r>
              <a:rPr lang="en-US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2400" b="1" dirty="0" err="1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язку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>
          <a:xfrm>
            <a:off x="6996411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6</a:t>
            </a:fld>
            <a:endParaRPr lang="ru-RU" dirty="0"/>
          </a:p>
        </p:txBody>
      </p:sp>
      <p:sp>
        <p:nvSpPr>
          <p:cNvPr id="167946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7945" name="Object 9"/>
          <p:cNvGraphicFramePr>
            <a:graphicFrameLocks noChangeAspect="1"/>
          </p:cNvGraphicFramePr>
          <p:nvPr/>
        </p:nvGraphicFramePr>
        <p:xfrm>
          <a:off x="0" y="1000108"/>
          <a:ext cx="9144000" cy="5643602"/>
        </p:xfrm>
        <a:graphic>
          <a:graphicData uri="http://schemas.openxmlformats.org/presentationml/2006/ole">
            <p:oleObj spid="_x0000_s167945" r:id="rId4" imgW="29985842" imgH="21121223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53114369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Вакуумне комутаційне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обладнання </a:t>
            </a:r>
            <a:r>
              <a:rPr lang="uk-UA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ВП станції</a:t>
            </a:r>
            <a:endParaRPr lang="uk-UA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999341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7</a:t>
            </a:fld>
            <a:endParaRPr lang="ru-RU" dirty="0"/>
          </a:p>
        </p:txBody>
      </p:sp>
      <p:sp>
        <p:nvSpPr>
          <p:cNvPr id="16999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69996" name="Rectangle 1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69995" name="Object 11"/>
          <p:cNvGraphicFramePr>
            <a:graphicFrameLocks noChangeAspect="1"/>
          </p:cNvGraphicFramePr>
          <p:nvPr/>
        </p:nvGraphicFramePr>
        <p:xfrm>
          <a:off x="0" y="857232"/>
          <a:ext cx="9144000" cy="5722495"/>
        </p:xfrm>
        <a:graphic>
          <a:graphicData uri="http://schemas.openxmlformats.org/presentationml/2006/ole">
            <p:oleObj spid="_x0000_s169995" r:id="rId4" imgW="29439481" imgH="21054549" progId="">
              <p:embed/>
            </p:oleObj>
          </a:graphicData>
        </a:graphic>
      </p:graphicFrame>
      <p:cxnSp>
        <p:nvCxnSpPr>
          <p:cNvPr id="22" name="Соединительная линия уступом 21"/>
          <p:cNvCxnSpPr/>
          <p:nvPr/>
        </p:nvCxnSpPr>
        <p:spPr>
          <a:xfrm rot="5400000">
            <a:off x="7680347" y="3392487"/>
            <a:ext cx="2356660" cy="794"/>
          </a:xfrm>
          <a:prstGeom prst="bentConnector3">
            <a:avLst>
              <a:gd name="adj1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="" xmlns:p14="http://schemas.microsoft.com/office/powerpoint/2010/main" val="356000172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Витратні характеристики АЕС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974396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71018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1017" name="Object 9"/>
          <p:cNvGraphicFramePr>
            <a:graphicFrameLocks noChangeAspect="1"/>
          </p:cNvGraphicFramePr>
          <p:nvPr/>
        </p:nvGraphicFramePr>
        <p:xfrm>
          <a:off x="0" y="897373"/>
          <a:ext cx="9144000" cy="5741552"/>
        </p:xfrm>
        <a:graphic>
          <a:graphicData uri="http://schemas.openxmlformats.org/presentationml/2006/ole">
            <p:oleObj spid="_x0000_s171017" r:id="rId4" imgW="29439481" imgH="21054549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218384096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4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004" y="-43334"/>
            <a:ext cx="9144000" cy="6899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5" name="Line 62"/>
          <p:cNvSpPr>
            <a:spLocks noChangeShapeType="1"/>
          </p:cNvSpPr>
          <p:nvPr/>
        </p:nvSpPr>
        <p:spPr bwMode="auto">
          <a:xfrm flipV="1">
            <a:off x="0" y="0"/>
            <a:ext cx="0" cy="6858000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sp>
        <p:nvSpPr>
          <p:cNvPr id="17416" name="Line 63"/>
          <p:cNvSpPr>
            <a:spLocks noChangeShapeType="1"/>
          </p:cNvSpPr>
          <p:nvPr/>
        </p:nvSpPr>
        <p:spPr bwMode="auto">
          <a:xfrm flipV="1">
            <a:off x="9144000" y="-26988"/>
            <a:ext cx="0" cy="6884988"/>
          </a:xfrm>
          <a:prstGeom prst="line">
            <a:avLst/>
          </a:prstGeom>
          <a:noFill/>
          <a:ln w="38100">
            <a:solidFill>
              <a:srgbClr val="0066FF"/>
            </a:solidFill>
            <a:round/>
            <a:headEnd/>
            <a:tailEnd/>
          </a:ln>
        </p:spPr>
        <p:txBody>
          <a:bodyPr/>
          <a:lstStyle/>
          <a:p>
            <a:endParaRPr lang="ru-RU" dirty="0"/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>
            <a:off x="0" y="728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8409" y="6856413"/>
            <a:ext cx="9144000" cy="1588"/>
          </a:xfrm>
          <a:prstGeom prst="line">
            <a:avLst/>
          </a:prstGeom>
          <a:ln w="38100">
            <a:solidFill>
              <a:srgbClr val="0066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/>
          <p:cNvSpPr txBox="1"/>
          <p:nvPr/>
        </p:nvSpPr>
        <p:spPr>
          <a:xfrm>
            <a:off x="827584" y="476673"/>
            <a:ext cx="74168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>
                <a:solidFill>
                  <a:srgbClr val="030BA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Техніко-економічні показники станції</a:t>
            </a:r>
            <a:endParaRPr lang="uk-UA" sz="2400" b="1" dirty="0">
              <a:solidFill>
                <a:srgbClr val="030BA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3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6974396" y="6491288"/>
            <a:ext cx="2133600" cy="365125"/>
          </a:xfrm>
        </p:spPr>
        <p:txBody>
          <a:bodyPr/>
          <a:lstStyle/>
          <a:p>
            <a:fld id="{83178C2E-31AC-4AE0-8FE4-8EF24813E0DE}" type="slidenum">
              <a:rPr lang="ru-RU" smtClean="0"/>
              <a:pPr/>
              <a:t>9</a:t>
            </a:fld>
            <a:endParaRPr lang="ru-RU" dirty="0"/>
          </a:p>
        </p:txBody>
      </p:sp>
      <p:sp>
        <p:nvSpPr>
          <p:cNvPr id="7" name="Rectangle 2"/>
          <p:cNvSpPr>
            <a:spLocks noChangeArrowheads="1"/>
          </p:cNvSpPr>
          <p:nvPr/>
        </p:nvSpPr>
        <p:spPr bwMode="auto">
          <a:xfrm>
            <a:off x="1" y="-184666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sp>
        <p:nvSpPr>
          <p:cNvPr id="172039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172038" name="Object 6"/>
          <p:cNvGraphicFramePr>
            <a:graphicFrameLocks noChangeAspect="1"/>
          </p:cNvGraphicFramePr>
          <p:nvPr/>
        </p:nvGraphicFramePr>
        <p:xfrm>
          <a:off x="1" y="871353"/>
          <a:ext cx="9143999" cy="5772357"/>
        </p:xfrm>
        <a:graphic>
          <a:graphicData uri="http://schemas.openxmlformats.org/presentationml/2006/ole">
            <p:oleObj spid="_x0000_s172038" r:id="rId4" imgW="29439481" imgH="21054549" progId="">
              <p:embed/>
            </p:oleObj>
          </a:graphicData>
        </a:graphic>
      </p:graphicFrame>
    </p:spTree>
    <p:extLst>
      <p:ext uri="{BB962C8B-B14F-4D97-AF65-F5344CB8AC3E}">
        <p14:creationId xmlns="" xmlns:p14="http://schemas.microsoft.com/office/powerpoint/2010/main" val="147401607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ерая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3282</TotalTime>
  <Words>149</Words>
  <Application>Microsoft Office PowerPoint</Application>
  <PresentationFormat>Экран (4:3)</PresentationFormat>
  <Paragraphs>44</Paragraphs>
  <Slides>11</Slides>
  <Notes>1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Тема Office</vt:lpstr>
      <vt:lpstr>Microsoft Word Picture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</vt:vector>
  </TitlesOfParts>
  <Company>НАЭК "Энергоатом"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Власюк Наталія Петрівна</dc:creator>
  <cp:lastModifiedBy>Сергей</cp:lastModifiedBy>
  <cp:revision>301</cp:revision>
  <cp:lastPrinted>2014-11-27T07:14:02Z</cp:lastPrinted>
  <dcterms:created xsi:type="dcterms:W3CDTF">2014-07-25T08:52:51Z</dcterms:created>
  <dcterms:modified xsi:type="dcterms:W3CDTF">2015-06-17T11:50:30Z</dcterms:modified>
</cp:coreProperties>
</file>