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9"/>
  </p:notesMasterIdLst>
  <p:sldIdLst>
    <p:sldId id="257" r:id="rId2"/>
    <p:sldId id="324" r:id="rId3"/>
    <p:sldId id="323" r:id="rId4"/>
    <p:sldId id="288" r:id="rId5"/>
    <p:sldId id="325" r:id="rId6"/>
    <p:sldId id="359" r:id="rId7"/>
    <p:sldId id="360" r:id="rId8"/>
    <p:sldId id="361" r:id="rId9"/>
    <p:sldId id="363" r:id="rId10"/>
    <p:sldId id="364" r:id="rId11"/>
    <p:sldId id="358" r:id="rId12"/>
    <p:sldId id="365" r:id="rId13"/>
    <p:sldId id="331" r:id="rId14"/>
    <p:sldId id="343" r:id="rId15"/>
    <p:sldId id="347" r:id="rId16"/>
    <p:sldId id="353" r:id="rId17"/>
    <p:sldId id="281" r:id="rId18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0A01BF"/>
    <a:srgbClr val="0000FF"/>
    <a:srgbClr val="FF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9" autoAdjust="0"/>
    <p:restoredTop sz="94803" autoAdjust="0"/>
  </p:normalViewPr>
  <p:slideViewPr>
    <p:cSldViewPr>
      <p:cViewPr>
        <p:scale>
          <a:sx n="90" d="100"/>
          <a:sy n="90" d="100"/>
        </p:scale>
        <p:origin x="-768" y="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990FC1-7ED8-450B-8858-F5CCC2C93087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D4ECCF-F6BC-421F-B34C-0C96CC1EBA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55950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4ECCF-F6BC-421F-B34C-0C96CC1EBA4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E5EBE-2507-400C-A4EF-34F8EA6CDB5A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77549-C73B-4FBB-B4E6-ADD45A04F3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E5EBE-2507-400C-A4EF-34F8EA6CDB5A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77549-C73B-4FBB-B4E6-ADD45A04F3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E5EBE-2507-400C-A4EF-34F8EA6CDB5A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77549-C73B-4FBB-B4E6-ADD45A04F3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E5EBE-2507-400C-A4EF-34F8EA6CDB5A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77549-C73B-4FBB-B4E6-ADD45A04F3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E5EBE-2507-400C-A4EF-34F8EA6CDB5A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77549-C73B-4FBB-B4E6-ADD45A04F3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E5EBE-2507-400C-A4EF-34F8EA6CDB5A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77549-C73B-4FBB-B4E6-ADD45A04F3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E5EBE-2507-400C-A4EF-34F8EA6CDB5A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77549-C73B-4FBB-B4E6-ADD45A04F3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E5EBE-2507-400C-A4EF-34F8EA6CDB5A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77549-C73B-4FBB-B4E6-ADD45A04F3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E5EBE-2507-400C-A4EF-34F8EA6CDB5A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77549-C73B-4FBB-B4E6-ADD45A04F3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E5EBE-2507-400C-A4EF-34F8EA6CDB5A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77549-C73B-4FBB-B4E6-ADD45A04F3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E5EBE-2507-400C-A4EF-34F8EA6CDB5A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77549-C73B-4FBB-B4E6-ADD45A04F3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E5EBE-2507-400C-A4EF-34F8EA6CDB5A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77549-C73B-4FBB-B4E6-ADD45A04F3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932040" y="1196752"/>
            <a:ext cx="40345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000" b="1" dirty="0" smtClean="0">
                <a:latin typeface="Arial" pitchFamily="34" charset="0"/>
                <a:cs typeface="Arial" pitchFamily="34" charset="0"/>
              </a:rPr>
              <a:t>Мельник Олексій Сергійович</a:t>
            </a:r>
          </a:p>
          <a:p>
            <a:pPr algn="ctr"/>
            <a:r>
              <a:rPr lang="uk-UA" sz="2000" dirty="0" smtClean="0"/>
              <a:t>                                          групаЕС-14сп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2428868"/>
            <a:ext cx="74295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Організація диспетчерського керування нормальними режимами в ПАТ </a:t>
            </a:r>
            <a:r>
              <a:rPr lang="uk-UA" sz="2800" b="1" cap="all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“Вінницяобленерго”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32040" y="5517232"/>
            <a:ext cx="37469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>
                <a:latin typeface="Arial" pitchFamily="34" charset="0"/>
                <a:cs typeface="Arial" pitchFamily="34" charset="0"/>
              </a:rPr>
              <a:t>Керівник: </a:t>
            </a:r>
          </a:p>
          <a:p>
            <a:r>
              <a:rPr lang="uk-UA" sz="2000" dirty="0" smtClean="0">
                <a:latin typeface="Arial" pitchFamily="34" charset="0"/>
                <a:cs typeface="Arial" pitchFamily="34" charset="0"/>
              </a:rPr>
              <a:t>д.т.н., професор Лежнюк П. Д.</a:t>
            </a:r>
            <a:endParaRPr lang="uk-UA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37594" y="260648"/>
            <a:ext cx="69016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Алгоритм розрахунку електричного режиму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908720"/>
            <a:ext cx="8496944" cy="529375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/>
            <a:r>
              <a:rPr lang="uk-UA" sz="1600" dirty="0" smtClean="0">
                <a:latin typeface="Arial" pitchFamily="34" charset="0"/>
                <a:cs typeface="Arial" pitchFamily="34" charset="0"/>
              </a:rPr>
              <a:t>1 - Вибирається 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довільний номер навантажувального вузла і визначається, чи підключені до цього вузла нерозглянуті вітки, спрямовані від ЦЖ. Якщо такі вітки є, здійснюється перехід до п. 2, якщо таких гілок немає - до п. 3.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uk-UA" sz="1600" dirty="0" smtClean="0">
                <a:latin typeface="Arial" pitchFamily="34" charset="0"/>
                <a:cs typeface="Arial" pitchFamily="34" charset="0"/>
              </a:rPr>
              <a:t>2 - Вибирається 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наступний вузол в напрямку від ЦЖ і здійснюється повернення до п. 1.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uk-UA" sz="1600" dirty="0" smtClean="0">
                <a:latin typeface="Arial" pitchFamily="34" charset="0"/>
                <a:cs typeface="Arial" pitchFamily="34" charset="0"/>
              </a:rPr>
              <a:t>3 - Перевіряється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, чи збігається розглянутий вузол з 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ЦЖ 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Якщо збігається - перехід до п. 7, якщо ні - до п. 4.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uk-UA" sz="1600" dirty="0" smtClean="0">
                <a:latin typeface="Arial" pitchFamily="34" charset="0"/>
                <a:cs typeface="Arial" pitchFamily="34" charset="0"/>
              </a:rPr>
              <a:t>4 - Розраховуються 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імовірнісні показники перетікання потужності по гілці, що живить даний вузол.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uk-UA" sz="1600" dirty="0" smtClean="0">
                <a:latin typeface="Arial" pitchFamily="34" charset="0"/>
                <a:cs typeface="Arial" pitchFamily="34" charset="0"/>
              </a:rPr>
              <a:t>5 - Запам’ятовується 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інформація, що відноситься до початкового вузла, вітки, а також номери і дисперсії груп навантажень, що 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живляться 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по гілці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. Ці дані фіксуються роздільно для активної і реактивної складових навантаження. Вони знадобляться для розрахунку імовірнісних показників перетоків потужності по гілці, що живить вітку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uk-UA" sz="1600" dirty="0" smtClean="0">
                <a:latin typeface="Arial" pitchFamily="34" charset="0"/>
                <a:cs typeface="Arial" pitchFamily="34" charset="0"/>
              </a:rPr>
              <a:t>6 - Вибирається 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початковий вузол вітки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 і здійснюється перехід до п. 1.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uk-UA" sz="1600" dirty="0" smtClean="0">
                <a:latin typeface="Arial" pitchFamily="34" charset="0"/>
                <a:cs typeface="Arial" pitchFamily="34" charset="0"/>
              </a:rPr>
              <a:t>7 - Розраховуються 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імовірнісні показники напруги у вузлах.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uk-UA" sz="1600" dirty="0" smtClean="0">
                <a:latin typeface="Arial" pitchFamily="34" charset="0"/>
                <a:cs typeface="Arial" pitchFamily="34" charset="0"/>
              </a:rPr>
              <a:t>8 - Порівнюються 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результати даної і попередньої ітерацій. Якщо різниця перевищує необхідну точність розрахунку, то здійснюється повернення до п. 1 для виконання наступної ітерації. На першій ітерації напруга у всіх вузлах приймається постійною, а коефіцієнти кореляції між параметрами навантажень і напруги і коефіцієнти варіації 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напруг 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приймаються рівними нулю. На наступних ітераціях замість цих </a:t>
            </a:r>
            <a:r>
              <a:rPr lang="uk-UA" sz="1600" dirty="0" err="1" smtClean="0">
                <a:latin typeface="Arial" pitchFamily="34" charset="0"/>
                <a:cs typeface="Arial" pitchFamily="34" charset="0"/>
              </a:rPr>
              <a:t>значеннь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підставляються розраховані статистичні показники напруги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116632"/>
            <a:ext cx="1143008" cy="584775"/>
          </a:xfrm>
          <a:prstGeom prst="rect">
            <a:avLst/>
          </a:prstGeom>
          <a:gradFill flip="none" rotWithShape="1">
            <a:gsLst>
              <a:gs pos="39000">
                <a:srgbClr val="FFFF00">
                  <a:alpha val="44000"/>
                </a:srgb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0" cmpd="thickThin">
            <a:solidFill>
              <a:srgbClr val="0A01BF"/>
            </a:solidFill>
            <a:round/>
          </a:ln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8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00392" y="260648"/>
            <a:ext cx="786958" cy="584775"/>
          </a:xfrm>
          <a:prstGeom prst="rect">
            <a:avLst/>
          </a:prstGeom>
          <a:gradFill flip="none" rotWithShape="1">
            <a:gsLst>
              <a:gs pos="39000">
                <a:srgbClr val="FFFF00">
                  <a:alpha val="44000"/>
                </a:srgb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0" cmpd="thickThin">
            <a:solidFill>
              <a:srgbClr val="0A01BF"/>
            </a:solidFill>
            <a:round/>
          </a:ln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latin typeface="Arial" pitchFamily="34" charset="0"/>
                <a:cs typeface="Arial" pitchFamily="34" charset="0"/>
              </a:rPr>
              <a:t>9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23528" y="188640"/>
            <a:ext cx="7704856" cy="720080"/>
          </a:xfrm>
          <a:prstGeom prst="rect">
            <a:avLst/>
          </a:prstGeom>
        </p:spPr>
        <p:txBody>
          <a:bodyPr/>
          <a:lstStyle/>
          <a:p>
            <a:pPr lvl="0" algn="ctr">
              <a:defRPr/>
            </a:pPr>
            <a:r>
              <a:rPr lang="uk-UA" sz="2400" b="1" dirty="0" smtClean="0">
                <a:latin typeface="Arial" pitchFamily="34" charset="0"/>
                <a:cs typeface="Arial" pitchFamily="34" charset="0"/>
              </a:rPr>
              <a:t>Розрахунок електричного режиму мереж при імовірнісному завданні вхідної інформації</a:t>
            </a:r>
            <a:endParaRPr lang="uk-UA" sz="32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3528" y="1124744"/>
            <a:ext cx="496855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uk-UA" dirty="0" smtClean="0"/>
              <a:t>Середнє значення перетоку активної потужності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48702" t="61031" r="31928" b="25330"/>
          <a:stretch>
            <a:fillRect/>
          </a:stretch>
        </p:blipFill>
        <p:spPr bwMode="auto">
          <a:xfrm>
            <a:off x="975792" y="1556792"/>
            <a:ext cx="1944216" cy="777686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323528" y="2492896"/>
            <a:ext cx="790183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uk-UA" dirty="0" smtClean="0"/>
              <a:t>Дисперсія перетоку активної потужності без урахування втрат у вітці </a:t>
            </a:r>
            <a:r>
              <a:rPr lang="en-US" dirty="0" smtClean="0">
                <a:latin typeface="Italic" pitchFamily="2" charset="0"/>
                <a:cs typeface="Italic" pitchFamily="2" charset="0"/>
              </a:rPr>
              <a:t>l</a:t>
            </a:r>
            <a:endParaRPr lang="ru-RU" dirty="0">
              <a:latin typeface="Italic" pitchFamily="2" charset="0"/>
              <a:cs typeface="Italic" pitchFamily="2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95536" y="3789040"/>
            <a:ext cx="6984776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uk-UA" dirty="0" smtClean="0"/>
              <a:t>Дисперсія перетоку активної потужності з урахуванням втрат у вітці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67544" y="4869160"/>
            <a:ext cx="3384376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uk-UA" dirty="0" smtClean="0"/>
              <a:t>Середні значення напруги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32099" t="47249" r="31928" b="41923"/>
          <a:stretch>
            <a:fillRect/>
          </a:stretch>
        </p:blipFill>
        <p:spPr bwMode="auto">
          <a:xfrm>
            <a:off x="1002457" y="2924944"/>
            <a:ext cx="468052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 l="30439" t="57093" r="30267" b="35032"/>
          <a:stretch>
            <a:fillRect/>
          </a:stretch>
        </p:blipFill>
        <p:spPr bwMode="auto">
          <a:xfrm>
            <a:off x="971600" y="4221088"/>
            <a:ext cx="511256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 l="37080" t="50202" r="42996" b="41923"/>
          <a:stretch>
            <a:fillRect/>
          </a:stretch>
        </p:blipFill>
        <p:spPr bwMode="auto">
          <a:xfrm>
            <a:off x="971600" y="5373216"/>
            <a:ext cx="259228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Прямоугольник 22"/>
          <p:cNvSpPr/>
          <p:nvPr/>
        </p:nvSpPr>
        <p:spPr>
          <a:xfrm>
            <a:off x="3131840" y="1484784"/>
            <a:ext cx="5760640" cy="10772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uk-UA" sz="1600" dirty="0" smtClean="0">
                <a:latin typeface="Arial" pitchFamily="34" charset="0"/>
                <a:cs typeface="Arial" pitchFamily="34" charset="0"/>
              </a:rPr>
              <a:t>де Р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k 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- середнє 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значення перетоку активної потужності по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k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-й вітці, яка відходить від даного вузла;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sz="1600" dirty="0" smtClean="0">
                <a:latin typeface="Italic" pitchFamily="2" charset="0"/>
                <a:cs typeface="Italic" pitchFamily="2" charset="0"/>
              </a:rPr>
              <a:t>l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середнє значення втрат активної потужності в вітці</a:t>
            </a:r>
            <a:r>
              <a:rPr lang="uk-UA" sz="1600" i="1" dirty="0" smtClean="0">
                <a:latin typeface="Italic" pitchFamily="2" charset="0"/>
                <a:cs typeface="Italic" pitchFamily="2" charset="0"/>
              </a:rPr>
              <a:t> </a:t>
            </a:r>
            <a:r>
              <a:rPr lang="en-US" sz="1600" dirty="0" smtClean="0">
                <a:latin typeface="Italic" pitchFamily="2" charset="0"/>
                <a:cs typeface="Italic" pitchFamily="2" charset="0"/>
              </a:rPr>
              <a:t>l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k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-й номер 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вітки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, Ps - 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середнє значення перетоку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по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s-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й вітці.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995936" y="4869160"/>
            <a:ext cx="4968552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uk-UA" dirty="0" smtClean="0"/>
              <a:t>де - середнє значення напруги в </a:t>
            </a:r>
            <a:r>
              <a:rPr lang="en-US" i="1" dirty="0" smtClean="0"/>
              <a:t>l</a:t>
            </a:r>
            <a:r>
              <a:rPr lang="uk-UA" dirty="0" smtClean="0"/>
              <a:t>-му вузлі;</a:t>
            </a:r>
            <a:endParaRPr lang="ru-RU" dirty="0" smtClean="0"/>
          </a:p>
          <a:p>
            <a:r>
              <a:rPr lang="uk-UA" dirty="0" smtClean="0"/>
              <a:t>- середнє значення напруги в (</a:t>
            </a:r>
            <a:r>
              <a:rPr lang="en-US" i="1" dirty="0" smtClean="0"/>
              <a:t>l</a:t>
            </a:r>
            <a:r>
              <a:rPr lang="uk-UA" dirty="0" smtClean="0"/>
              <a:t>-1)-му вузлі;</a:t>
            </a:r>
            <a:endParaRPr lang="ru-RU" dirty="0" smtClean="0"/>
          </a:p>
          <a:p>
            <a:r>
              <a:rPr lang="uk-UA" dirty="0" smtClean="0"/>
              <a:t>- середнє значення втрат напруги у вітці </a:t>
            </a:r>
            <a:r>
              <a:rPr lang="en-US" i="1" dirty="0" smtClean="0"/>
              <a:t>l</a:t>
            </a:r>
            <a:r>
              <a:rPr lang="uk-UA" dirty="0" smtClean="0"/>
              <a:t>.</a:t>
            </a:r>
            <a:endParaRPr lang="ru-RU" dirty="0" smtClean="0"/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012160" y="2996952"/>
            <a:ext cx="2880320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uk-UA" sz="1600" dirty="0" smtClean="0">
                <a:latin typeface="Arial" pitchFamily="34" charset="0"/>
                <a:cs typeface="Arial" pitchFamily="34" charset="0"/>
              </a:rPr>
              <a:t>де 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Р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’</a:t>
            </a:r>
            <a:r>
              <a:rPr lang="en-US" sz="1600" dirty="0" smtClean="0">
                <a:latin typeface="Italic" pitchFamily="2" charset="0"/>
                <a:cs typeface="Italic" pitchFamily="2" charset="0"/>
              </a:rPr>
              <a:t>l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1600" dirty="0" err="1" smtClean="0">
                <a:latin typeface="Arial" pitchFamily="34" charset="0"/>
                <a:cs typeface="Arial" pitchFamily="34" charset="0"/>
              </a:rPr>
              <a:t>–максимальне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 значення навантаження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K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–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кореляційний момент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23528" y="188640"/>
            <a:ext cx="7704856" cy="720080"/>
          </a:xfrm>
          <a:prstGeom prst="rect">
            <a:avLst/>
          </a:prstGeom>
        </p:spPr>
        <p:txBody>
          <a:bodyPr/>
          <a:lstStyle/>
          <a:p>
            <a:pPr lvl="0" algn="ctr">
              <a:defRPr/>
            </a:pPr>
            <a:r>
              <a:rPr lang="uk-UA" sz="2400" b="1" dirty="0" smtClean="0">
                <a:latin typeface="Arial" pitchFamily="34" charset="0"/>
                <a:cs typeface="Arial" pitchFamily="34" charset="0"/>
              </a:rPr>
              <a:t>Розрахунок електричного режиму мереж при імовірнісному завданні вхідної інформації</a:t>
            </a:r>
            <a:endParaRPr lang="uk-UA" sz="32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00392" y="260648"/>
            <a:ext cx="786958" cy="584775"/>
          </a:xfrm>
          <a:prstGeom prst="rect">
            <a:avLst/>
          </a:prstGeom>
          <a:gradFill flip="none" rotWithShape="1">
            <a:gsLst>
              <a:gs pos="39000">
                <a:srgbClr val="FFFF00">
                  <a:alpha val="44000"/>
                </a:srgb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0" cmpd="thickThin">
            <a:solidFill>
              <a:srgbClr val="0A01BF"/>
            </a:solidFill>
            <a:round/>
          </a:ln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latin typeface="Arial" pitchFamily="34" charset="0"/>
                <a:cs typeface="Arial" pitchFamily="34" charset="0"/>
              </a:rPr>
              <a:t>10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980728"/>
            <a:ext cx="432048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uk-UA" dirty="0" smtClean="0"/>
              <a:t>Дисперсія напруги в вузлах навантаження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2780928"/>
            <a:ext cx="504056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uk-UA" dirty="0" smtClean="0"/>
              <a:t>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 l="12176" t="47249" r="22519" b="42907"/>
          <a:stretch>
            <a:fillRect/>
          </a:stretch>
        </p:blipFill>
        <p:spPr bwMode="auto">
          <a:xfrm>
            <a:off x="179512" y="1700808"/>
            <a:ext cx="849694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 l="10515" t="47249" r="23626" b="42907"/>
          <a:stretch>
            <a:fillRect/>
          </a:stretch>
        </p:blipFill>
        <p:spPr bwMode="auto">
          <a:xfrm>
            <a:off x="179512" y="3645024"/>
            <a:ext cx="8568952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Прямоугольник 22"/>
          <p:cNvSpPr/>
          <p:nvPr/>
        </p:nvSpPr>
        <p:spPr>
          <a:xfrm>
            <a:off x="179512" y="5157192"/>
            <a:ext cx="8424936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i="1" dirty="0" smtClean="0"/>
              <a:t>D</a:t>
            </a:r>
            <a:r>
              <a:rPr lang="uk-UA" i="1" dirty="0" smtClean="0"/>
              <a:t>(</a:t>
            </a:r>
            <a:r>
              <a:rPr lang="en-US" i="1" dirty="0" err="1" smtClean="0"/>
              <a:t>U</a:t>
            </a:r>
            <a:r>
              <a:rPr lang="en-US" i="1" baseline="-25000" dirty="0" err="1" smtClean="0"/>
              <a:t>i</a:t>
            </a:r>
            <a:r>
              <a:rPr lang="uk-UA" i="1" dirty="0" smtClean="0"/>
              <a:t>)</a:t>
            </a:r>
            <a:r>
              <a:rPr lang="uk-UA" dirty="0" smtClean="0"/>
              <a:t> - дисперсія напруги в i-</a:t>
            </a:r>
            <a:r>
              <a:rPr lang="uk-UA" dirty="0" err="1" smtClean="0"/>
              <a:t>му</a:t>
            </a:r>
            <a:r>
              <a:rPr lang="uk-UA" dirty="0" smtClean="0"/>
              <a:t> вузлі; </a:t>
            </a:r>
            <a:r>
              <a:rPr lang="en-US" i="1" dirty="0" smtClean="0"/>
              <a:t>D</a:t>
            </a:r>
            <a:r>
              <a:rPr lang="uk-UA" i="1" dirty="0" smtClean="0"/>
              <a:t>(</a:t>
            </a:r>
            <a:r>
              <a:rPr lang="en-US" i="1" dirty="0" smtClean="0"/>
              <a:t>U</a:t>
            </a:r>
            <a:r>
              <a:rPr lang="uk-UA" i="1" baseline="-25000" dirty="0" smtClean="0"/>
              <a:t>ц</a:t>
            </a:r>
            <a:r>
              <a:rPr lang="uk-UA" i="1" dirty="0" smtClean="0"/>
              <a:t>)</a:t>
            </a:r>
            <a:r>
              <a:rPr lang="uk-UA" dirty="0" smtClean="0"/>
              <a:t> - дисперсія напруги в ЦЖ;  </a:t>
            </a:r>
            <a:r>
              <a:rPr lang="el-GR" dirty="0" smtClean="0">
                <a:latin typeface="Times New Roman"/>
                <a:cs typeface="Times New Roman"/>
              </a:rPr>
              <a:t>Δ</a:t>
            </a:r>
            <a:r>
              <a:rPr lang="en-US" dirty="0" err="1" smtClean="0">
                <a:latin typeface="Times New Roman"/>
                <a:cs typeface="Times New Roman"/>
              </a:rPr>
              <a:t>Uk</a:t>
            </a:r>
            <a:r>
              <a:rPr lang="uk-UA" dirty="0" smtClean="0"/>
              <a:t>- </a:t>
            </a:r>
            <a:r>
              <a:rPr lang="uk-UA" dirty="0" smtClean="0"/>
              <a:t>втрата напруги в k-й вітці, що лежить на шляху від ЦЖ до i-</a:t>
            </a:r>
            <a:r>
              <a:rPr lang="uk-UA" dirty="0" err="1" smtClean="0"/>
              <a:t>гo</a:t>
            </a:r>
            <a:r>
              <a:rPr lang="uk-UA" dirty="0" smtClean="0"/>
              <a:t> вузла; </a:t>
            </a:r>
            <a:r>
              <a:rPr lang="el-GR" dirty="0" smtClean="0">
                <a:latin typeface="Times New Roman"/>
                <a:cs typeface="Times New Roman"/>
              </a:rPr>
              <a:t>Δ</a:t>
            </a:r>
            <a:r>
              <a:rPr lang="en-US" dirty="0" smtClean="0">
                <a:latin typeface="Times New Roman"/>
                <a:cs typeface="Times New Roman"/>
              </a:rPr>
              <a:t>Um </a:t>
            </a:r>
            <a:r>
              <a:rPr lang="uk-UA" dirty="0" smtClean="0"/>
              <a:t>- </a:t>
            </a:r>
            <a:r>
              <a:rPr lang="uk-UA" dirty="0" smtClean="0"/>
              <a:t>втрата напруги, викликана </a:t>
            </a:r>
            <a:r>
              <a:rPr lang="en-US" dirty="0" smtClean="0"/>
              <a:t>m</a:t>
            </a:r>
            <a:r>
              <a:rPr lang="uk-UA" dirty="0" smtClean="0"/>
              <a:t>-м навантаженням на тій ділянці, яка лежить на шляху живлення i-</a:t>
            </a:r>
            <a:r>
              <a:rPr lang="uk-UA" dirty="0" err="1" smtClean="0"/>
              <a:t>гo</a:t>
            </a:r>
            <a:r>
              <a:rPr lang="uk-UA" dirty="0" smtClean="0"/>
              <a:t> вузла.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116632"/>
            <a:ext cx="8064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2400" b="1" dirty="0" smtClean="0">
                <a:latin typeface="Arial" pitchFamily="34" charset="0"/>
                <a:cs typeface="Arial" pitchFamily="34" charset="0"/>
              </a:rPr>
              <a:t>ТЕХНІКО-ЕКОНОМІЧНИЙ РОЗРАХУНОК</a:t>
            </a:r>
            <a:endParaRPr lang="ru-RU" sz="2400" b="1" kern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14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149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1495" name="Rectangle 7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100392" y="260648"/>
            <a:ext cx="786958" cy="584775"/>
          </a:xfrm>
          <a:prstGeom prst="rect">
            <a:avLst/>
          </a:prstGeom>
          <a:gradFill flip="none" rotWithShape="1">
            <a:gsLst>
              <a:gs pos="39000">
                <a:srgbClr val="FFFF00">
                  <a:alpha val="44000"/>
                </a:srgb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0" cmpd="thickThin">
            <a:solidFill>
              <a:srgbClr val="0A01BF"/>
            </a:solidFill>
            <a:round/>
          </a:ln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latin typeface="Arial" pitchFamily="34" charset="0"/>
                <a:cs typeface="Arial" pitchFamily="34" charset="0"/>
              </a:rPr>
              <a:t>11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563888" y="548680"/>
            <a:ext cx="2160240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uk-UA" sz="2400" dirty="0" smtClean="0"/>
              <a:t>Початкові дані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23528" y="1052736"/>
            <a:ext cx="8640960" cy="535531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uk-UA" dirty="0" smtClean="0">
                <a:latin typeface="Arial" pitchFamily="34" charset="0"/>
                <a:cs typeface="Arial" pitchFamily="34" charset="0"/>
              </a:rPr>
              <a:t>Річні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перерви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в електропостачанні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через пошкодження  ПТМ складають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           t</a:t>
            </a:r>
            <a:r>
              <a:rPr lang="uk-UA" i="1" baseline="-25000" dirty="0" err="1" smtClean="0">
                <a:latin typeface="Arial" pitchFamily="34" charset="0"/>
                <a:cs typeface="Arial" pitchFamily="34" charset="0"/>
              </a:rPr>
              <a:t>відкл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=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12 години. 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r>
              <a:rPr lang="uk-UA" dirty="0" smtClean="0">
                <a:latin typeface="Arial" pitchFamily="34" charset="0"/>
                <a:cs typeface="Arial" pitchFamily="34" charset="0"/>
              </a:rPr>
              <a:t>Річний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обсяг відпуску електроенергії (за статистичними даними по підстанції «Козятин Тягова» підприємства Козятинських РЕМ) споживачам (Козятинській ділянці залізниці): 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r>
              <a:rPr lang="en-US" i="1" dirty="0" smtClean="0">
                <a:latin typeface="Arial" pitchFamily="34" charset="0"/>
                <a:cs typeface="Arial" pitchFamily="34" charset="0"/>
              </a:rPr>
              <a:t>W</a:t>
            </a:r>
            <a:r>
              <a:rPr lang="uk-UA" i="1" baseline="-25000" dirty="0" err="1" smtClean="0">
                <a:latin typeface="Arial" pitchFamily="34" charset="0"/>
                <a:cs typeface="Arial" pitchFamily="34" charset="0"/>
              </a:rPr>
              <a:t>річ</a:t>
            </a:r>
            <a:r>
              <a:rPr lang="uk-UA" dirty="0" err="1" smtClean="0">
                <a:latin typeface="Arial" pitchFamily="34" charset="0"/>
                <a:cs typeface="Arial" pitchFamily="34" charset="0"/>
                <a:sym typeface="Symbol"/>
              </a:rPr>
              <a:t>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180’000’000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кВт∙год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; 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r>
              <a:rPr lang="uk-UA" dirty="0" smtClean="0">
                <a:latin typeface="Arial" pitchFamily="34" charset="0"/>
                <a:cs typeface="Arial" pitchFamily="34" charset="0"/>
              </a:rPr>
              <a:t>Тариф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на електроенергію </a:t>
            </a:r>
            <a:r>
              <a:rPr lang="uk-UA" dirty="0" smtClean="0">
                <a:latin typeface="Arial" pitchFamily="34" charset="0"/>
                <a:cs typeface="Arial" pitchFamily="34" charset="0"/>
                <a:sym typeface="Symbol"/>
              </a:rPr>
              <a:t>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 1,45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грн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/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кВт∙год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uk-UA" dirty="0" smtClean="0">
                <a:latin typeface="Arial" pitchFamily="34" charset="0"/>
                <a:cs typeface="Arial" pitchFamily="34" charset="0"/>
              </a:rPr>
              <a:t>Вартість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нової шафи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ПТМ </a:t>
            </a:r>
            <a:r>
              <a:rPr lang="uk-UA" i="1" dirty="0" smtClean="0">
                <a:latin typeface="Arial" pitchFamily="34" charset="0"/>
                <a:cs typeface="Arial" pitchFamily="34" charset="0"/>
              </a:rPr>
              <a:t>К</a:t>
            </a:r>
            <a:r>
              <a:rPr lang="uk-UA" i="1" baseline="-25000" dirty="0" smtClean="0">
                <a:latin typeface="Arial" pitchFamily="34" charset="0"/>
                <a:cs typeface="Arial" pitchFamily="34" charset="0"/>
              </a:rPr>
              <a:t>ПТМ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= 520 тис. грн.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uk-UA" dirty="0" smtClean="0">
                <a:latin typeface="Arial" pitchFamily="34" charset="0"/>
                <a:cs typeface="Arial" pitchFamily="34" charset="0"/>
              </a:rPr>
              <a:t>На ліквідацію аварій в системі енергопостачання бригада з одного інженера та одного електромонтера витратила 5 годин понаднормової роботи, 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r>
              <a:rPr lang="uk-UA" dirty="0" smtClean="0">
                <a:latin typeface="Arial" pitchFamily="34" charset="0"/>
                <a:cs typeface="Arial" pitchFamily="34" charset="0"/>
              </a:rPr>
              <a:t>з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них </a:t>
            </a:r>
            <a:r>
              <a:rPr lang="uk-UA" dirty="0" smtClean="0">
                <a:latin typeface="Arial" pitchFamily="34" charset="0"/>
                <a:cs typeface="Arial" pitchFamily="34" charset="0"/>
                <a:sym typeface="Symbol"/>
              </a:rPr>
              <a:t>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2 години </a:t>
            </a:r>
            <a:r>
              <a:rPr lang="uk-UA" dirty="0" smtClean="0">
                <a:latin typeface="Arial" pitchFamily="34" charset="0"/>
                <a:cs typeface="Arial" pitchFamily="34" charset="0"/>
                <a:sym typeface="Symbol"/>
              </a:rPr>
              <a:t>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робота в нічний час.  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r>
              <a:rPr lang="uk-UA" dirty="0" smtClean="0">
                <a:latin typeface="Arial" pitchFamily="34" charset="0"/>
                <a:cs typeface="Arial" pitchFamily="34" charset="0"/>
              </a:rPr>
              <a:t>Середня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годинна ставка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електромонтер </a:t>
            </a:r>
            <a:r>
              <a:rPr lang="uk-UA" dirty="0" smtClean="0">
                <a:latin typeface="Arial" pitchFamily="34" charset="0"/>
                <a:cs typeface="Arial" pitchFamily="34" charset="0"/>
                <a:sym typeface="Symbol"/>
              </a:rPr>
              <a:t>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22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грн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/ годину; 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r>
              <a:rPr lang="uk-UA" dirty="0" smtClean="0">
                <a:latin typeface="Arial" pitchFamily="34" charset="0"/>
                <a:cs typeface="Arial" pitchFamily="34" charset="0"/>
              </a:rPr>
              <a:t>інженера </a:t>
            </a:r>
            <a:r>
              <a:rPr lang="uk-UA" dirty="0" smtClean="0">
                <a:latin typeface="Arial" pitchFamily="34" charset="0"/>
                <a:cs typeface="Arial" pitchFamily="34" charset="0"/>
                <a:sym typeface="Symbol"/>
              </a:rPr>
              <a:t>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46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грн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/ годину. 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r>
              <a:rPr lang="uk-UA" dirty="0" smtClean="0">
                <a:latin typeface="Arial" pitchFamily="34" charset="0"/>
                <a:cs typeface="Arial" pitchFamily="34" charset="0"/>
              </a:rPr>
              <a:t>Середня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відстань аварійних виїздів бригади </a:t>
            </a:r>
            <a:r>
              <a:rPr lang="uk-UA" dirty="0" smtClean="0">
                <a:latin typeface="Arial" pitchFamily="34" charset="0"/>
                <a:cs typeface="Arial" pitchFamily="34" charset="0"/>
                <a:sym typeface="Symbol"/>
              </a:rPr>
              <a:t>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50 км, 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r>
              <a:rPr lang="uk-UA" dirty="0" smtClean="0">
                <a:latin typeface="Arial" pitchFamily="34" charset="0"/>
                <a:cs typeface="Arial" pitchFamily="34" charset="0"/>
              </a:rPr>
              <a:t>кількість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виїздів </a:t>
            </a:r>
            <a:r>
              <a:rPr lang="uk-UA" dirty="0" smtClean="0">
                <a:latin typeface="Arial" pitchFamily="34" charset="0"/>
                <a:cs typeface="Arial" pitchFamily="34" charset="0"/>
                <a:sym typeface="Symbol"/>
              </a:rPr>
              <a:t>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12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виїздів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; 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r>
              <a:rPr lang="uk-UA" dirty="0" smtClean="0">
                <a:latin typeface="Arial" pitchFamily="34" charset="0"/>
                <a:cs typeface="Arial" pitchFamily="34" charset="0"/>
              </a:rPr>
              <a:t>норма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витрати палива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спецавтомобіля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uk-UA" dirty="0" smtClean="0">
                <a:latin typeface="Arial" pitchFamily="34" charset="0"/>
                <a:cs typeface="Arial" pitchFamily="34" charset="0"/>
                <a:sym typeface="Symbol"/>
              </a:rPr>
              <a:t>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25 кг/100 км; 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r>
              <a:rPr lang="uk-UA" dirty="0" smtClean="0">
                <a:latin typeface="Arial" pitchFamily="34" charset="0"/>
                <a:cs typeface="Arial" pitchFamily="34" charset="0"/>
              </a:rPr>
              <a:t>вартість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палива </a:t>
            </a:r>
            <a:r>
              <a:rPr lang="uk-UA" dirty="0" smtClean="0">
                <a:latin typeface="Arial" pitchFamily="34" charset="0"/>
                <a:cs typeface="Arial" pitchFamily="34" charset="0"/>
                <a:sym typeface="Symbol"/>
              </a:rPr>
              <a:t>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22 </a:t>
            </a:r>
            <a:r>
              <a:rPr lang="uk-UA" dirty="0" err="1" smtClean="0">
                <a:latin typeface="Arial" pitchFamily="34" charset="0"/>
                <a:cs typeface="Arial" pitchFamily="34" charset="0"/>
              </a:rPr>
              <a:t>грн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/ кг. 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r>
              <a:rPr lang="uk-UA" dirty="0" smtClean="0">
                <a:latin typeface="Arial" pitchFamily="34" charset="0"/>
                <a:cs typeface="Arial" pitchFamily="34" charset="0"/>
              </a:rPr>
              <a:t>Вартість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матеріалів і запасних частин, що використовуються при ліквідації аварій, </a:t>
            </a:r>
            <a:r>
              <a:rPr lang="uk-UA" i="1" dirty="0" err="1" smtClean="0">
                <a:latin typeface="Arial" pitchFamily="34" charset="0"/>
                <a:cs typeface="Arial" pitchFamily="34" charset="0"/>
              </a:rPr>
              <a:t>С</a:t>
            </a:r>
            <a:r>
              <a:rPr lang="uk-UA" i="1" baseline="-25000" dirty="0" err="1" smtClean="0">
                <a:latin typeface="Arial" pitchFamily="34" charset="0"/>
                <a:cs typeface="Arial" pitchFamily="34" charset="0"/>
              </a:rPr>
              <a:t>мат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=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тис. грн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5536" y="332656"/>
            <a:ext cx="8064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2400" b="1" dirty="0" smtClean="0">
                <a:latin typeface="Arial" pitchFamily="34" charset="0"/>
                <a:cs typeface="Arial" pitchFamily="34" charset="0"/>
              </a:rPr>
              <a:t>ТЕХНІКО-ЕКОНОМІЧНИЙ РОЗРАХУНОК</a:t>
            </a:r>
            <a:endParaRPr lang="ru-RU" sz="2400" b="1" kern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100392" y="260648"/>
            <a:ext cx="786958" cy="584775"/>
          </a:xfrm>
          <a:prstGeom prst="rect">
            <a:avLst/>
          </a:prstGeom>
          <a:gradFill flip="none" rotWithShape="1">
            <a:gsLst>
              <a:gs pos="39000">
                <a:srgbClr val="FFFF00">
                  <a:alpha val="44000"/>
                </a:srgb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0" cmpd="thickThin">
            <a:solidFill>
              <a:srgbClr val="0A01BF"/>
            </a:solidFill>
            <a:round/>
          </a:ln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latin typeface="Arial" pitchFamily="34" charset="0"/>
                <a:cs typeface="Arial" pitchFamily="34" charset="0"/>
              </a:rPr>
              <a:t>12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0" y="1247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 cstate="print"/>
          <a:srcRect l="33759" t="60046" r="27500" b="35032"/>
          <a:stretch>
            <a:fillRect/>
          </a:stretch>
        </p:blipFill>
        <p:spPr bwMode="auto">
          <a:xfrm>
            <a:off x="1763688" y="5805264"/>
            <a:ext cx="504056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755576" y="5229200"/>
            <a:ext cx="7272808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uk-UA" dirty="0" smtClean="0"/>
              <a:t>Збиток </a:t>
            </a:r>
            <a:r>
              <a:rPr lang="uk-UA" dirty="0" smtClean="0"/>
              <a:t>від недовідпуску електроенергії при відмові старого ПТМ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/>
          <a:srcRect l="33206" t="49218" r="26947" b="31095"/>
          <a:stretch>
            <a:fillRect/>
          </a:stretch>
        </p:blipFill>
        <p:spPr bwMode="auto">
          <a:xfrm>
            <a:off x="323528" y="3429000"/>
            <a:ext cx="518457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179512" y="2564904"/>
            <a:ext cx="8784976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uk-UA" dirty="0" smtClean="0"/>
              <a:t>Річні </a:t>
            </a:r>
            <a:r>
              <a:rPr lang="uk-UA" dirty="0" smtClean="0"/>
              <a:t>поточні </a:t>
            </a:r>
            <a:r>
              <a:rPr lang="uk-UA" dirty="0" smtClean="0"/>
              <a:t>витрати </a:t>
            </a:r>
            <a:r>
              <a:rPr lang="uk-UA" dirty="0" smtClean="0"/>
              <a:t>(</a:t>
            </a:r>
            <a:r>
              <a:rPr lang="uk-UA" i="1" dirty="0" err="1" smtClean="0"/>
              <a:t>С</a:t>
            </a:r>
            <a:r>
              <a:rPr lang="uk-UA" i="1" baseline="-25000" dirty="0" err="1" smtClean="0"/>
              <a:t>пот</a:t>
            </a:r>
            <a:r>
              <a:rPr lang="uk-UA" i="1" baseline="-25000" dirty="0" smtClean="0"/>
              <a:t>. ПТМ</a:t>
            </a:r>
            <a:r>
              <a:rPr lang="uk-UA" dirty="0" smtClean="0"/>
              <a:t>) на експлуатацію нового пристрою ПТМ при нормі витрат на поточне обслуговування (</a:t>
            </a:r>
            <a:r>
              <a:rPr lang="uk-UA" i="1" dirty="0" err="1" smtClean="0"/>
              <a:t>Н</a:t>
            </a:r>
            <a:r>
              <a:rPr lang="uk-UA" i="1" baseline="-25000" dirty="0" err="1" smtClean="0"/>
              <a:t>обс</a:t>
            </a:r>
            <a:r>
              <a:rPr lang="uk-UA" dirty="0" smtClean="0"/>
              <a:t>) та терміні служби ПТМ </a:t>
            </a:r>
            <a:r>
              <a:rPr lang="en-US" i="1" dirty="0" smtClean="0"/>
              <a:t>t</a:t>
            </a:r>
            <a:r>
              <a:rPr lang="ru-RU" i="1" baseline="-25000" dirty="0" smtClean="0"/>
              <a:t>сл</a:t>
            </a:r>
            <a:r>
              <a:rPr lang="uk-UA" dirty="0" smtClean="0"/>
              <a:t> = 25 років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67544" y="1340768"/>
            <a:ext cx="7740352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uk-UA" sz="2400" dirty="0" smtClean="0"/>
              <a:t>Розрахунок економічних показників впровадження нового </a:t>
            </a:r>
            <a:r>
              <a:rPr lang="uk-UA" sz="2400" dirty="0" smtClean="0"/>
              <a:t>пристрою телемеханіки </a:t>
            </a:r>
            <a:r>
              <a:rPr lang="uk-UA" sz="2400" dirty="0" smtClean="0"/>
              <a:t>(ПТМ) </a:t>
            </a:r>
            <a:r>
              <a:rPr lang="uk-UA" sz="2400" dirty="0" err="1" smtClean="0"/>
              <a:t>“Квазар-мікро”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4" cstate="print"/>
          <a:srcRect l="26312" t="41044" r="52055" b="32431"/>
          <a:stretch>
            <a:fillRect/>
          </a:stretch>
        </p:blipFill>
        <p:spPr bwMode="auto">
          <a:xfrm>
            <a:off x="5868144" y="3356992"/>
            <a:ext cx="3024336" cy="1512168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0" y="3356992"/>
            <a:ext cx="1043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800" dirty="0" smtClean="0"/>
              <a:t>Вартість обслуговування</a:t>
            </a:r>
            <a:endParaRPr lang="ru-RU" sz="800" dirty="0"/>
          </a:p>
        </p:txBody>
      </p:sp>
      <p:sp>
        <p:nvSpPr>
          <p:cNvPr id="24" name="TextBox 23"/>
          <p:cNvSpPr txBox="1"/>
          <p:nvPr/>
        </p:nvSpPr>
        <p:spPr>
          <a:xfrm>
            <a:off x="107504" y="3861048"/>
            <a:ext cx="1043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800" dirty="0" smtClean="0"/>
              <a:t>Амортизаційні відрахування</a:t>
            </a:r>
            <a:endParaRPr lang="ru-RU" sz="800" dirty="0"/>
          </a:p>
        </p:txBody>
      </p:sp>
    </p:spTree>
    <p:extLst>
      <p:ext uri="{BB962C8B-B14F-4D97-AF65-F5344CB8AC3E}">
        <p14:creationId xmlns="" xmlns:p14="http://schemas.microsoft.com/office/powerpoint/2010/main" val="285917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172400" y="116632"/>
            <a:ext cx="786958" cy="584775"/>
          </a:xfrm>
          <a:prstGeom prst="rect">
            <a:avLst/>
          </a:prstGeom>
          <a:gradFill flip="none" rotWithShape="1">
            <a:gsLst>
              <a:gs pos="39000">
                <a:srgbClr val="FFFF00">
                  <a:alpha val="44000"/>
                </a:srgb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0" cmpd="thickThin">
            <a:solidFill>
              <a:srgbClr val="0A01BF"/>
            </a:solidFill>
            <a:round/>
          </a:ln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latin typeface="Arial" pitchFamily="34" charset="0"/>
                <a:cs typeface="Arial" pitchFamily="34" charset="0"/>
              </a:rPr>
              <a:t>13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88640"/>
            <a:ext cx="8064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2400" b="1" dirty="0" smtClean="0">
                <a:latin typeface="Arial" pitchFamily="34" charset="0"/>
                <a:cs typeface="Arial" pitchFamily="34" charset="0"/>
              </a:rPr>
              <a:t>ТЕХНІКО-ЕКОНОМІЧНИЙ РОЗРАХУНОК</a:t>
            </a:r>
            <a:endParaRPr lang="ru-RU" sz="2400" b="1" kern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4725144"/>
            <a:ext cx="4104456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uk-UA" dirty="0" smtClean="0"/>
              <a:t>Термін </a:t>
            </a:r>
            <a:r>
              <a:rPr lang="uk-UA" dirty="0" smtClean="0"/>
              <a:t>окупності установки нового ПТМ</a:t>
            </a:r>
            <a:endParaRPr lang="ru-RU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 l="32652" t="46265" r="26947" b="42907"/>
          <a:stretch>
            <a:fillRect/>
          </a:stretch>
        </p:blipFill>
        <p:spPr bwMode="auto">
          <a:xfrm>
            <a:off x="755576" y="5445224"/>
            <a:ext cx="525658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 l="41300" t="51187" r="35377" b="43891"/>
          <a:stretch>
            <a:fillRect/>
          </a:stretch>
        </p:blipFill>
        <p:spPr bwMode="auto">
          <a:xfrm>
            <a:off x="755576" y="4077072"/>
            <a:ext cx="324036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 l="36636" t="62999" r="30712" b="30110"/>
          <a:stretch>
            <a:fillRect/>
          </a:stretch>
        </p:blipFill>
        <p:spPr bwMode="auto">
          <a:xfrm>
            <a:off x="4211960" y="4005064"/>
            <a:ext cx="424847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755576" y="3429000"/>
            <a:ext cx="640871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uk-UA" dirty="0" smtClean="0"/>
              <a:t>Витрати, пов'язані з ліквідацією аварії при пошкодженні ПТМ</a:t>
            </a:r>
            <a:endParaRPr lang="ru-RU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 l="38804" t="53156" r="32925" b="42907"/>
          <a:stretch>
            <a:fillRect/>
          </a:stretch>
        </p:blipFill>
        <p:spPr bwMode="auto">
          <a:xfrm>
            <a:off x="755576" y="2852936"/>
            <a:ext cx="3672408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179512" y="2276872"/>
            <a:ext cx="856895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uk-UA" dirty="0" smtClean="0"/>
              <a:t>Витрати на спецтранспорт, який використовується під час виїздів на ліквідацію аварій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5" cstate="print"/>
          <a:srcRect l="37080" t="42328" r="26393" b="52750"/>
          <a:stretch>
            <a:fillRect/>
          </a:stretch>
        </p:blipFill>
        <p:spPr bwMode="auto">
          <a:xfrm>
            <a:off x="683568" y="1628800"/>
            <a:ext cx="4752528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179512" y="980728"/>
            <a:ext cx="784887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uk-UA" dirty="0" smtClean="0"/>
              <a:t>Витрати заробітної плати працівників бригади, яка ліквідує аварійну ситуацію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6773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475656" y="231585"/>
            <a:ext cx="66247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uk-UA" sz="2400" b="1" dirty="0" smtClean="0">
                <a:latin typeface="Arial" pitchFamily="34" charset="0"/>
                <a:cs typeface="Arial" pitchFamily="34" charset="0"/>
              </a:rPr>
              <a:t>ВИСНОВКИ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84368" y="116632"/>
            <a:ext cx="1074990" cy="584775"/>
          </a:xfrm>
          <a:prstGeom prst="rect">
            <a:avLst/>
          </a:prstGeom>
          <a:gradFill flip="none" rotWithShape="1">
            <a:gsLst>
              <a:gs pos="39000">
                <a:srgbClr val="FFFF00">
                  <a:alpha val="44000"/>
                </a:srgb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0" cmpd="thickThin">
            <a:solidFill>
              <a:srgbClr val="0A01BF"/>
            </a:solidFill>
            <a:round/>
          </a:ln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14</a:t>
            </a:r>
            <a:endParaRPr lang="ru-RU" sz="32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37"/>
          <p:cNvSpPr>
            <a:spLocks noChangeArrowheads="1"/>
          </p:cNvSpPr>
          <p:nvPr/>
        </p:nvSpPr>
        <p:spPr bwMode="auto">
          <a:xfrm>
            <a:off x="0" y="2476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sz="100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.</a:t>
            </a:r>
            <a:r>
              <a:rPr lang="ru-RU" sz="90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7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09935" name="Rectangle 15"/>
          <p:cNvSpPr>
            <a:spLocks noChangeArrowheads="1"/>
          </p:cNvSpPr>
          <p:nvPr/>
        </p:nvSpPr>
        <p:spPr bwMode="auto">
          <a:xfrm>
            <a:off x="251520" y="482471"/>
            <a:ext cx="8286808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uk-UA" sz="2000" dirty="0" smtClean="0"/>
              <a:t> </a:t>
            </a:r>
            <a:endParaRPr lang="ru-RU" sz="2000" dirty="0" smtClean="0"/>
          </a:p>
          <a:p>
            <a:pPr algn="just"/>
            <a:r>
              <a:rPr lang="uk-UA" dirty="0" smtClean="0">
                <a:latin typeface="Arial" pitchFamily="34" charset="0"/>
                <a:cs typeface="Arial" pitchFamily="34" charset="0"/>
              </a:rPr>
              <a:t>1. Оперативно-диспетчерська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група є структурним підрозділом РРМ і здійснює оперативно-диспетчерське управління об’єктами розподільчих мереж і підстанціями 35 – 110 кВ на території даного району. 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uk-UA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Річне планування режиму розподільчої мережі проводиться для характерних періодів року. Характерними періодами для розподільчих мереж зазвичай є осінньо-зимовий максимум і літній мінімум навантаження. </a:t>
            </a:r>
            <a:endParaRPr lang="uk-UA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uk-UA" dirty="0" smtClean="0">
                <a:latin typeface="Arial" pitchFamily="34" charset="0"/>
                <a:cs typeface="Arial" pitchFamily="34" charset="0"/>
              </a:rPr>
              <a:t>3. Короткострокове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планування режиму розподільчих мереж охоплює період від декількох діб до декількох місяців.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При цьому розробляються плани управління нормальними, ремонтними та аварійними режимами при заданому складі обладнання та мережі і, як правило, не передбачаються додаткові капітальні витрати.</a:t>
            </a:r>
          </a:p>
          <a:p>
            <a:pPr algn="just"/>
            <a:r>
              <a:rPr lang="uk-UA" dirty="0" smtClean="0">
                <a:latin typeface="Arial" pitchFamily="34" charset="0"/>
                <a:cs typeface="Arial" pitchFamily="34" charset="0"/>
              </a:rPr>
              <a:t>4. Оперативне планування режиму розподільчих мереж проводиться на період тривалістю від кількох годин до декількох діб. На цьому етапі враховуються відхилення від короткострокових планів і плануються непередбачені в них режими: найчастіше ремонтні та після аварійні.</a:t>
            </a:r>
          </a:p>
          <a:p>
            <a:pPr algn="just"/>
            <a:r>
              <a:rPr lang="uk-UA" dirty="0" smtClean="0">
                <a:latin typeface="Arial" pitchFamily="34" charset="0"/>
                <a:cs typeface="Arial" pitchFamily="34" charset="0"/>
              </a:rPr>
              <a:t>5. Ретроспективний аналіз режиму розподільчої мережі зазвичай проводиться за періоди тривалістю не більше декількох місяців, хоча в окремих випадках цей строк може бути збільшений.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7784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196752"/>
            <a:ext cx="8229600" cy="3129211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uk-UA" dirty="0" smtClean="0"/>
          </a:p>
          <a:p>
            <a:pPr algn="ctr" eaLnBrk="1" hangingPunct="1">
              <a:buFont typeface="Wingdings" pitchFamily="2" charset="2"/>
              <a:buNone/>
            </a:pPr>
            <a:endParaRPr lang="uk-UA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uk-UA" dirty="0" smtClean="0"/>
              <a:t>Дякую за увагу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uk-UA" dirty="0" smtClean="0"/>
              <a:t>Доповідь закінчена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 txBox="1">
            <a:spLocks noChangeArrowheads="1"/>
          </p:cNvSpPr>
          <p:nvPr/>
        </p:nvSpPr>
        <p:spPr bwMode="auto">
          <a:xfrm>
            <a:off x="491977" y="188911"/>
            <a:ext cx="8229600" cy="1007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uk-UA" sz="2400" b="1" dirty="0" smtClean="0">
                <a:latin typeface="Arial" pitchFamily="34" charset="0"/>
                <a:cs typeface="Arial" pitchFamily="34" charset="0"/>
              </a:rPr>
              <a:t>Головна мета діяльності ЦДС </a:t>
            </a:r>
            <a:endParaRPr lang="ru-RU" sz="2400" b="1" kern="0" dirty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15338" y="285729"/>
            <a:ext cx="642942" cy="584775"/>
          </a:xfrm>
          <a:prstGeom prst="rect">
            <a:avLst/>
          </a:prstGeom>
          <a:gradFill flip="none" rotWithShape="1">
            <a:gsLst>
              <a:gs pos="39000">
                <a:srgbClr val="FFFF00">
                  <a:alpha val="44000"/>
                </a:srgb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0" cmpd="thickThin">
            <a:solidFill>
              <a:srgbClr val="0A01BF"/>
            </a:solidFill>
            <a:round/>
          </a:ln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latin typeface="Arial" pitchFamily="34" charset="0"/>
                <a:cs typeface="Arial" pitchFamily="34" charset="0"/>
              </a:rPr>
              <a:t>1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одержимое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>
            <a:noAutofit/>
          </a:bodyPr>
          <a:lstStyle/>
          <a:p>
            <a:pPr hangingPunct="0">
              <a:buNone/>
            </a:pPr>
            <a:r>
              <a:rPr lang="uk-UA" sz="14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Головною метою діяльності ЦДС є організація оперативно диспетчерської роботи у ПАТ </a:t>
            </a:r>
            <a:r>
              <a:rPr lang="uk-UA" sz="2000" dirty="0" err="1" smtClean="0">
                <a:latin typeface="Arial" pitchFamily="34" charset="0"/>
                <a:cs typeface="Arial" pitchFamily="34" charset="0"/>
              </a:rPr>
              <a:t>“Вінницяобленерго”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 в цілому та її структурних одиницях, що направлена на забезпечення надійного постачання електроенергією споживачів та одержання прибутку Товариства  шляхом: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hangingPunct="0">
              <a:buFont typeface="Wingdings" pitchFamily="2" charset="2"/>
              <a:buChar char="Ø"/>
            </a:pPr>
            <a:r>
              <a:rPr lang="uk-UA" sz="2000" dirty="0" smtClean="0">
                <a:latin typeface="Arial" pitchFamily="34" charset="0"/>
                <a:cs typeface="Arial" pitchFamily="34" charset="0"/>
              </a:rPr>
              <a:t>забезпечення надійного функціонування діючої в Товаристві  системи оперативного обслуговування електричних мереж;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hangingPunct="0">
              <a:buNone/>
            </a:pPr>
            <a:r>
              <a:rPr lang="uk-UA" sz="2000" dirty="0" smtClean="0">
                <a:latin typeface="Arial" pitchFamily="34" charset="0"/>
                <a:cs typeface="Arial" pitchFamily="34" charset="0"/>
              </a:rPr>
              <a:t>виконання заданих умов електропостачання споживачів Товариства;                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hangingPunct="0">
              <a:buFont typeface="Wingdings" pitchFamily="2" charset="2"/>
              <a:buChar char="Ø"/>
            </a:pPr>
            <a:r>
              <a:rPr lang="uk-UA" sz="2000" dirty="0" smtClean="0">
                <a:latin typeface="Arial" pitchFamily="34" charset="0"/>
                <a:cs typeface="Arial" pitchFamily="34" charset="0"/>
              </a:rPr>
              <a:t>дотримання в межах компетенції необхідної якості електричної енергії,  що відповідає встановленим  нормам;             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hangingPunct="0">
              <a:buFont typeface="Wingdings" pitchFamily="2" charset="2"/>
              <a:buChar char="Ø"/>
            </a:pPr>
            <a:r>
              <a:rPr lang="uk-UA" sz="2000" dirty="0" smtClean="0">
                <a:latin typeface="Arial" pitchFamily="34" charset="0"/>
                <a:cs typeface="Arial" pitchFamily="34" charset="0"/>
              </a:rPr>
              <a:t>забезпечення економічної роботи </a:t>
            </a:r>
            <a:r>
              <a:rPr lang="uk-UA" sz="2000" dirty="0" err="1" smtClean="0">
                <a:latin typeface="Arial" pitchFamily="34" charset="0"/>
                <a:cs typeface="Arial" pitchFamily="34" charset="0"/>
              </a:rPr>
              <a:t>ел.мереж</a:t>
            </a:r>
            <a:r>
              <a:rPr lang="uk-UA" sz="2000" dirty="0" smtClean="0">
                <a:latin typeface="Arial" pitchFamily="34" charset="0"/>
                <a:cs typeface="Arial" pitchFamily="34" charset="0"/>
              </a:rPr>
              <a:t> Товариства.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uk-UA" sz="20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</p:spPr>
        <p:txBody>
          <a:bodyPr/>
          <a:lstStyle/>
          <a:p>
            <a:pPr defTabSz="912813"/>
            <a:fld id="{CCB9536A-9852-4816-8D8E-A51E4F39FE6E}" type="slidenum">
              <a:rPr lang="ru-RU" smtClean="0"/>
              <a:pPr defTabSz="912813"/>
              <a:t>3</a:t>
            </a:fld>
            <a:endParaRPr lang="ru-RU" smtClean="0"/>
          </a:p>
        </p:txBody>
      </p:sp>
      <p:sp>
        <p:nvSpPr>
          <p:cNvPr id="6" name="Rectangle 8"/>
          <p:cNvSpPr txBox="1">
            <a:spLocks noChangeArrowheads="1"/>
          </p:cNvSpPr>
          <p:nvPr/>
        </p:nvSpPr>
        <p:spPr bwMode="auto">
          <a:xfrm>
            <a:off x="1928794" y="500042"/>
            <a:ext cx="5905588" cy="1197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912813" eaLnBrk="0" hangingPunct="0"/>
            <a:r>
              <a:rPr lang="uk-UA" sz="2400" b="1" dirty="0" smtClean="0">
                <a:latin typeface="Arial" pitchFamily="34" charset="0"/>
                <a:cs typeface="Arial" pitchFamily="34" charset="0"/>
              </a:rPr>
              <a:t>Організаційна структура ЦДС ПАТ «Вінницяобленерго</a:t>
            </a:r>
            <a:r>
              <a:rPr lang="uk-UA" sz="2400" dirty="0" smtClean="0"/>
              <a:t>»</a:t>
            </a:r>
            <a:endParaRPr lang="ru-RU" sz="2400" b="1" kern="0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defTabSz="912813" eaLnBrk="0" hangingPunct="0"/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Group 38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071405982"/>
              </p:ext>
            </p:extLst>
          </p:nvPr>
        </p:nvGraphicFramePr>
        <p:xfrm>
          <a:off x="4648200" y="1600200"/>
          <a:ext cx="4038600" cy="2189163"/>
        </p:xfrm>
        <a:graphic>
          <a:graphicData uri="http://schemas.openxmlformats.org/drawingml/2006/table">
            <a:tbl>
              <a:tblPr/>
              <a:tblGrid>
                <a:gridCol w="1346200"/>
                <a:gridCol w="1346200"/>
                <a:gridCol w="1346200"/>
              </a:tblGrid>
              <a:tr h="7302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86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8365329" y="242867"/>
            <a:ext cx="642942" cy="584775"/>
          </a:xfrm>
          <a:prstGeom prst="rect">
            <a:avLst/>
          </a:prstGeom>
          <a:gradFill flip="none" rotWithShape="1">
            <a:gsLst>
              <a:gs pos="39000">
                <a:srgbClr val="FFFF00">
                  <a:alpha val="44000"/>
                </a:srgb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0" cmpd="thickThin">
            <a:solidFill>
              <a:srgbClr val="0A01BF"/>
            </a:solidFill>
            <a:round/>
          </a:ln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b="1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71"/>
          <p:cNvPicPr>
            <a:picLocks noChangeAspect="1" noChangeArrowheads="1"/>
          </p:cNvPicPr>
          <p:nvPr/>
        </p:nvPicPr>
        <p:blipFill>
          <a:blip r:embed="rId2" cstate="print"/>
          <a:srcRect l="22511" t="32226" r="15446" b="16992"/>
          <a:stretch>
            <a:fillRect/>
          </a:stretch>
        </p:blipFill>
        <p:spPr bwMode="auto">
          <a:xfrm>
            <a:off x="714348" y="1857364"/>
            <a:ext cx="807249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6686568" cy="654032"/>
          </a:xfrm>
        </p:spPr>
        <p:txBody>
          <a:bodyPr>
            <a:normAutofit/>
          </a:bodyPr>
          <a:lstStyle/>
          <a:p>
            <a:r>
              <a:rPr lang="uk-UA" sz="2400" b="1" dirty="0" smtClean="0">
                <a:latin typeface="Arial" pitchFamily="34" charset="0"/>
                <a:cs typeface="Arial" pitchFamily="34" charset="0"/>
              </a:rPr>
              <a:t>Завдання ЦОДС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52736"/>
            <a:ext cx="8229600" cy="5162346"/>
          </a:xfrm>
        </p:spPr>
        <p:txBody>
          <a:bodyPr>
            <a:noAutofit/>
          </a:bodyPr>
          <a:lstStyle/>
          <a:p>
            <a:pPr hangingPunct="0"/>
            <a:r>
              <a:rPr lang="uk-UA" sz="14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uk-UA" sz="2000" dirty="0" smtClean="0"/>
              <a:t>Основними завданнями центральної оперативно-диспетчерської служби є:</a:t>
            </a:r>
            <a:endParaRPr lang="ru-RU" sz="2000" dirty="0" smtClean="0"/>
          </a:p>
          <a:p>
            <a:pPr lvl="0" hangingPunct="0"/>
            <a:r>
              <a:rPr lang="uk-UA" sz="2000" dirty="0" smtClean="0"/>
              <a:t>Здійснення </a:t>
            </a:r>
            <a:r>
              <a:rPr lang="uk-UA" sz="2000" dirty="0" err="1" smtClean="0"/>
              <a:t>цiлодобового</a:t>
            </a:r>
            <a:r>
              <a:rPr lang="uk-UA" sz="2000" dirty="0" smtClean="0"/>
              <a:t> оперативно-диспетчерського керування режимом роботи електричних мереж 35-110  кВ Товариства які поділяються на східний та центральний напрямок оперативного обслуговування.</a:t>
            </a:r>
            <a:endParaRPr lang="ru-RU" sz="2000" dirty="0" smtClean="0"/>
          </a:p>
          <a:p>
            <a:pPr lvl="0" hangingPunct="0"/>
            <a:r>
              <a:rPr lang="uk-UA" sz="2000" dirty="0" smtClean="0"/>
              <a:t>Забезпечення виконання необхідних оперативних заходів та координація дій оперативного персоналу під час:</a:t>
            </a:r>
            <a:endParaRPr lang="ru-RU" sz="2000" dirty="0" smtClean="0"/>
          </a:p>
          <a:p>
            <a:pPr lvl="0" hangingPunct="0"/>
            <a:r>
              <a:rPr lang="uk-UA" sz="2000" dirty="0" smtClean="0"/>
              <a:t>ліквідації технологічних порушень в роботі мереж;</a:t>
            </a:r>
            <a:endParaRPr lang="ru-RU" sz="2000" dirty="0" smtClean="0"/>
          </a:p>
          <a:p>
            <a:pPr lvl="0" hangingPunct="0"/>
            <a:r>
              <a:rPr lang="uk-UA" sz="2000" dirty="0" smtClean="0"/>
              <a:t>планових перемикань по виводу обладнання в ремонт та вводу   його в роботу після ремонту та випробувань;</a:t>
            </a:r>
            <a:endParaRPr lang="ru-RU" sz="2000" dirty="0" smtClean="0"/>
          </a:p>
          <a:p>
            <a:pPr lvl="0" hangingPunct="0"/>
            <a:r>
              <a:rPr lang="uk-UA" sz="2000" dirty="0" smtClean="0"/>
              <a:t>вводу в роботу нового обладнання;</a:t>
            </a:r>
            <a:endParaRPr lang="ru-RU" sz="2000" dirty="0" smtClean="0"/>
          </a:p>
          <a:p>
            <a:pPr lvl="0" hangingPunct="0"/>
            <a:r>
              <a:rPr lang="uk-UA" sz="2000" dirty="0" smtClean="0"/>
              <a:t>зміни режиму роботи мереж;</a:t>
            </a:r>
            <a:endParaRPr lang="ru-RU" sz="2000" dirty="0" smtClean="0"/>
          </a:p>
          <a:p>
            <a:pPr lvl="0" hangingPunct="0"/>
            <a:r>
              <a:rPr lang="uk-UA" sz="2000" dirty="0" smtClean="0"/>
              <a:t>підготовки робочих місць для створення безпечних умов виконання ремонтних робіт</a:t>
            </a:r>
            <a:endParaRPr lang="ru-RU" sz="2000" dirty="0" smtClean="0"/>
          </a:p>
          <a:p>
            <a:pPr lvl="0" hangingPunct="0"/>
            <a:r>
              <a:rPr lang="uk-UA" sz="2000" dirty="0" smtClean="0"/>
              <a:t>	                                    </a:t>
            </a:r>
            <a:endParaRPr lang="ru-RU" sz="2000" dirty="0" smtClean="0"/>
          </a:p>
          <a:p>
            <a:pPr algn="just">
              <a:buNone/>
            </a:pP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86710" y="285729"/>
            <a:ext cx="1071570" cy="584775"/>
          </a:xfrm>
          <a:prstGeom prst="rect">
            <a:avLst/>
          </a:prstGeom>
          <a:gradFill flip="none" rotWithShape="1">
            <a:gsLst>
              <a:gs pos="39000">
                <a:srgbClr val="FFFF00">
                  <a:alpha val="44000"/>
                </a:srgb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0" cmpd="thickThin">
            <a:solidFill>
              <a:srgbClr val="0A01BF"/>
            </a:solidFill>
            <a:round/>
          </a:ln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3.1</a:t>
            </a:r>
            <a:endParaRPr lang="ru-RU" sz="3200" b="1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031521" y="260648"/>
            <a:ext cx="26428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2400" b="1" dirty="0" smtClean="0">
                <a:latin typeface="Arial" pitchFamily="34" charset="0"/>
                <a:cs typeface="Arial" pitchFamily="34" charset="0"/>
              </a:rPr>
              <a:t>Завдання ЦОДС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15272" y="285729"/>
            <a:ext cx="1143008" cy="584775"/>
          </a:xfrm>
          <a:prstGeom prst="rect">
            <a:avLst/>
          </a:prstGeom>
          <a:gradFill flip="none" rotWithShape="1">
            <a:gsLst>
              <a:gs pos="39000">
                <a:srgbClr val="FFFF00">
                  <a:alpha val="44000"/>
                </a:srgb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0" cmpd="thickThin">
            <a:solidFill>
              <a:srgbClr val="0A01BF"/>
            </a:solidFill>
            <a:round/>
          </a:ln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3.2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428596" y="1052736"/>
            <a:ext cx="8229600" cy="5162346"/>
          </a:xfrm>
        </p:spPr>
        <p:txBody>
          <a:bodyPr>
            <a:noAutofit/>
          </a:bodyPr>
          <a:lstStyle/>
          <a:p>
            <a:pPr hangingPunct="0"/>
            <a:r>
              <a:rPr lang="uk-UA" sz="14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uk-UA" sz="2000" dirty="0" smtClean="0"/>
              <a:t>Основними завданнями центральної оперативно-диспетчерської служби є:</a:t>
            </a:r>
            <a:endParaRPr lang="ru-RU" sz="2000" dirty="0" smtClean="0"/>
          </a:p>
          <a:p>
            <a:pPr lvl="0" hangingPunct="0"/>
            <a:r>
              <a:rPr lang="uk-UA" sz="2000" dirty="0" smtClean="0"/>
              <a:t>Розрахунки та аналіз режимів роботи електромереж Товариства.</a:t>
            </a:r>
            <a:endParaRPr lang="ru-RU" sz="2000" dirty="0" smtClean="0"/>
          </a:p>
          <a:p>
            <a:pPr lvl="0" hangingPunct="0"/>
            <a:r>
              <a:rPr lang="uk-UA" sz="2000" dirty="0" smtClean="0"/>
              <a:t>Забезпечення оптимального режиму роботи електричних мереж 110-35 кВ Товариства, виконання вимог щодо якості електроенергії.</a:t>
            </a:r>
            <a:endParaRPr lang="ru-RU" sz="2000" dirty="0" smtClean="0"/>
          </a:p>
          <a:p>
            <a:pPr lvl="0" hangingPunct="0"/>
            <a:r>
              <a:rPr lang="uk-UA" sz="2000" dirty="0" smtClean="0"/>
              <a:t>Розробка </a:t>
            </a:r>
            <a:r>
              <a:rPr lang="uk-UA" sz="2000" dirty="0" err="1" smtClean="0"/>
              <a:t>оргтехзаходiв</a:t>
            </a:r>
            <a:r>
              <a:rPr lang="uk-UA" sz="2000" dirty="0" smtClean="0"/>
              <a:t> зі зниження ТВЕ та </a:t>
            </a:r>
            <a:r>
              <a:rPr lang="uk-UA" sz="2000" dirty="0" err="1" smtClean="0"/>
              <a:t>координацiя</a:t>
            </a:r>
            <a:r>
              <a:rPr lang="uk-UA" sz="2000" dirty="0" smtClean="0"/>
              <a:t> роботи </a:t>
            </a:r>
            <a:r>
              <a:rPr lang="uk-UA" sz="2000" dirty="0" err="1" smtClean="0"/>
              <a:t>пiдроздiлiв</a:t>
            </a:r>
            <a:r>
              <a:rPr lang="uk-UA" sz="2000" dirty="0" smtClean="0"/>
              <a:t> Товариства стосовно їх оптимізації, а також </a:t>
            </a:r>
            <a:r>
              <a:rPr lang="uk-UA" sz="2000" dirty="0" err="1" smtClean="0"/>
              <a:t>аналiз</a:t>
            </a:r>
            <a:r>
              <a:rPr lang="uk-UA" sz="2000" dirty="0" smtClean="0"/>
              <a:t> втрат електроенергії та  її якості.</a:t>
            </a:r>
            <a:endParaRPr lang="ru-RU" sz="2000" dirty="0" smtClean="0"/>
          </a:p>
          <a:p>
            <a:pPr lvl="0" hangingPunct="0"/>
            <a:r>
              <a:rPr lang="uk-UA" sz="2000" dirty="0" smtClean="0"/>
              <a:t>Методичне керівництво структурними підрозділами Товариства з питань оперативної роботи та оптимального веденню режиму електромереж.</a:t>
            </a:r>
            <a:endParaRPr lang="ru-RU" sz="2000" dirty="0" smtClean="0"/>
          </a:p>
          <a:p>
            <a:pPr lvl="0" hangingPunct="0"/>
            <a:r>
              <a:rPr lang="uk-UA" sz="2000" dirty="0" smtClean="0"/>
              <a:t>Організація та контроль за роботою системи моніторингу показників якості надання послуг по ПАТ «Вінницяобленерго».	</a:t>
            </a:r>
            <a:r>
              <a:rPr lang="uk-UA" sz="1400" dirty="0" smtClean="0"/>
              <a:t>                                    </a:t>
            </a:r>
            <a:endParaRPr lang="ru-RU" sz="1400" dirty="0" smtClean="0"/>
          </a:p>
          <a:p>
            <a:pPr algn="just">
              <a:buNone/>
            </a:pP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143116"/>
            <a:ext cx="7215952" cy="300039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5548" y="714356"/>
            <a:ext cx="64895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2400" b="1" dirty="0" smtClean="0">
                <a:latin typeface="Arial" pitchFamily="34" charset="0"/>
                <a:cs typeface="Arial" pitchFamily="34" charset="0"/>
              </a:rPr>
              <a:t>Організаційна структура управління РРМ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5272" y="285729"/>
            <a:ext cx="1143008" cy="584775"/>
          </a:xfrm>
          <a:prstGeom prst="rect">
            <a:avLst/>
          </a:prstGeom>
          <a:gradFill flip="none" rotWithShape="1">
            <a:gsLst>
              <a:gs pos="39000">
                <a:srgbClr val="FFFF00">
                  <a:alpha val="44000"/>
                </a:srgb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0" cmpd="thickThin">
            <a:solidFill>
              <a:srgbClr val="0A01BF"/>
            </a:solidFill>
            <a:round/>
          </a:ln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4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276872"/>
            <a:ext cx="7908090" cy="308608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715272" y="285729"/>
            <a:ext cx="1143008" cy="584775"/>
          </a:xfrm>
          <a:prstGeom prst="rect">
            <a:avLst/>
          </a:prstGeom>
          <a:gradFill flip="none" rotWithShape="1">
            <a:gsLst>
              <a:gs pos="39000">
                <a:srgbClr val="FFFF00">
                  <a:alpha val="44000"/>
                </a:srgb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0" cmpd="thickThin">
            <a:solidFill>
              <a:srgbClr val="0A01BF"/>
            </a:solidFill>
            <a:round/>
          </a:ln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latin typeface="Arial" pitchFamily="34" charset="0"/>
                <a:cs typeface="Arial" pitchFamily="34" charset="0"/>
              </a:rPr>
              <a:t>5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404664"/>
            <a:ext cx="702365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Структурна схема оперативного управління </a:t>
            </a:r>
          </a:p>
          <a:p>
            <a:pPr algn="ctr"/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район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</a:t>
            </a:r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розподільчих мереж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188640"/>
            <a:ext cx="59185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Склад інформаційного забезпечення </a:t>
            </a:r>
          </a:p>
          <a:p>
            <a:pPr algn="ctr"/>
            <a:r>
              <a:rPr lang="uk-U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диспетчерського пункту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15272" y="285729"/>
            <a:ext cx="1143008" cy="584775"/>
          </a:xfrm>
          <a:prstGeom prst="rect">
            <a:avLst/>
          </a:prstGeom>
          <a:gradFill flip="none" rotWithShape="1">
            <a:gsLst>
              <a:gs pos="39000">
                <a:srgbClr val="FFFF00">
                  <a:alpha val="44000"/>
                </a:srgb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0" cmpd="thickThin">
            <a:solidFill>
              <a:srgbClr val="0A01BF"/>
            </a:solidFill>
            <a:round/>
          </a:ln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latin typeface="Arial" pitchFamily="34" charset="0"/>
                <a:cs typeface="Arial" pitchFamily="34" charset="0"/>
              </a:rPr>
              <a:t>6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5314"/>
          <a:stretch>
            <a:fillRect/>
          </a:stretch>
        </p:blipFill>
        <p:spPr bwMode="auto">
          <a:xfrm>
            <a:off x="755576" y="1052736"/>
            <a:ext cx="7170020" cy="554461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rot="16200000">
            <a:off x="-841522" y="3911504"/>
            <a:ext cx="4986000" cy="3231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Оповіщення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755576" y="1070610"/>
            <a:ext cx="0" cy="237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260648"/>
            <a:ext cx="64895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2400" b="1" dirty="0" smtClean="0">
                <a:latin typeface="Arial" pitchFamily="34" charset="0"/>
                <a:cs typeface="Arial" pitchFamily="34" charset="0"/>
              </a:rPr>
              <a:t>Організаційна структура управління РРМ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15272" y="116632"/>
            <a:ext cx="1143008" cy="584775"/>
          </a:xfrm>
          <a:prstGeom prst="rect">
            <a:avLst/>
          </a:prstGeom>
          <a:gradFill flip="none" rotWithShape="1">
            <a:gsLst>
              <a:gs pos="39000">
                <a:srgbClr val="FFFF00">
                  <a:alpha val="44000"/>
                </a:srgbClr>
              </a:gs>
              <a:gs pos="100000">
                <a:schemeClr val="lt1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0" cmpd="thickThin">
            <a:solidFill>
              <a:srgbClr val="0A01BF"/>
            </a:solidFill>
            <a:round/>
          </a:ln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latin typeface="Arial" pitchFamily="34" charset="0"/>
                <a:cs typeface="Arial" pitchFamily="34" charset="0"/>
              </a:rPr>
              <a:t>7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908720"/>
            <a:ext cx="4432300" cy="39243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TextBox 5"/>
          <p:cNvSpPr txBox="1"/>
          <p:nvPr/>
        </p:nvSpPr>
        <p:spPr>
          <a:xfrm>
            <a:off x="395536" y="4869160"/>
            <a:ext cx="84969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1 - щит управління і релейний щит; 2- приміщення для ремонтних бригад; 3 і 4 – кімнати для  ОВБ;  5 - тепловий вузол, 6 - перехідна галерея, 7 – стелажі захисних засобів ОВБ,  8 - кімната відпочинку диспетчера, 9 -  приміщення оформлення нарядів-допусків, 10 – зала, 11 -    диспетчерський щит, 12 – стіл, 13 - пульт, 14 – акумуляторна, 15 і  16 – приміщення для обладнання зв’язку та телемеханіки</a:t>
            </a:r>
            <a:endParaRPr lang="ru-RU" dirty="0"/>
          </a:p>
        </p:txBody>
      </p:sp>
      <p:pic>
        <p:nvPicPr>
          <p:cNvPr id="1027" name="Picture 3" descr="DSCF173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908720"/>
            <a:ext cx="3528392" cy="244827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148064" y="3573016"/>
            <a:ext cx="3384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dirty="0" smtClean="0"/>
              <a:t>Робоче місце диспетчера </a:t>
            </a:r>
            <a:r>
              <a:rPr lang="ru-RU" dirty="0" smtClean="0"/>
              <a:t>ПАТ «</a:t>
            </a:r>
            <a:r>
              <a:rPr lang="uk-UA" dirty="0" smtClean="0"/>
              <a:t>Вінницяобленерго»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5956</TotalTime>
  <Words>779</Words>
  <Application>Microsoft Office PowerPoint</Application>
  <PresentationFormat>Экран (4:3)</PresentationFormat>
  <Paragraphs>118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Завдання ЦОДС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2</cp:lastModifiedBy>
  <cp:revision>613</cp:revision>
  <dcterms:created xsi:type="dcterms:W3CDTF">2013-04-06T11:51:20Z</dcterms:created>
  <dcterms:modified xsi:type="dcterms:W3CDTF">2015-06-18T18:13:04Z</dcterms:modified>
</cp:coreProperties>
</file>