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sldIdLst>
    <p:sldId id="256" r:id="rId2"/>
    <p:sldId id="257" r:id="rId3"/>
    <p:sldId id="322" r:id="rId4"/>
    <p:sldId id="374" r:id="rId5"/>
    <p:sldId id="375" r:id="rId6"/>
    <p:sldId id="372" r:id="rId7"/>
    <p:sldId id="376" r:id="rId8"/>
    <p:sldId id="377" r:id="rId9"/>
    <p:sldId id="378" r:id="rId10"/>
    <p:sldId id="381" r:id="rId11"/>
    <p:sldId id="379" r:id="rId12"/>
    <p:sldId id="380" r:id="rId13"/>
  </p:sldIdLst>
  <p:sldSz cx="9144000" cy="721836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  <a:srgbClr val="0000FF"/>
    <a:srgbClr val="0066CC"/>
    <a:srgbClr val="FF0066"/>
    <a:srgbClr val="009900"/>
    <a:srgbClr val="FFFF00"/>
    <a:srgbClr val="FF66CC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99" autoAdjust="0"/>
    <p:restoredTop sz="93209" autoAdjust="0"/>
  </p:normalViewPr>
  <p:slideViewPr>
    <p:cSldViewPr>
      <p:cViewPr>
        <p:scale>
          <a:sx n="75" d="100"/>
          <a:sy n="75" d="100"/>
        </p:scale>
        <p:origin x="-336" y="492"/>
      </p:cViewPr>
      <p:guideLst>
        <p:guide orient="horz" pos="227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3713"/>
            <a:ext cx="7772400" cy="192563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090988"/>
            <a:ext cx="6400800" cy="184467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23F7B-C3CD-4540-8A71-9F01CC6C34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A2E3D-2AAA-49B0-B4C3-4BC832CA9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01638"/>
            <a:ext cx="2057400" cy="60150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1638"/>
            <a:ext cx="6019800" cy="60150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EE5E6-7DE7-4BBC-A119-1E3D292785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3BB6E-0F0C-4984-8494-43809F3C3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638675"/>
            <a:ext cx="7772400" cy="14335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059113"/>
            <a:ext cx="7772400" cy="15795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9D451-31D2-4EE0-82B4-2052AAE82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085975"/>
            <a:ext cx="4038600" cy="4330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85975"/>
            <a:ext cx="4038600" cy="4330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74FC8-6DA0-4DAC-8F5F-AC7EF85199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8925"/>
            <a:ext cx="8229600" cy="12033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16075"/>
            <a:ext cx="4040188" cy="6731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289175"/>
            <a:ext cx="4040188" cy="41592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16075"/>
            <a:ext cx="4041775" cy="6731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289175"/>
            <a:ext cx="4041775" cy="41592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63C2D-75D0-435E-99F4-0290E505C9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D554B-A665-4092-9689-A6618DD35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ACC8F-83BB-4FB0-8140-A2AB7D1FD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7338"/>
            <a:ext cx="3008313" cy="1223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87338"/>
            <a:ext cx="5111750" cy="61610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511300"/>
            <a:ext cx="3008313" cy="493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CAC59-3454-4382-A74F-D6894FBE3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053013"/>
            <a:ext cx="5486400" cy="596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44525"/>
            <a:ext cx="5486400" cy="43307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649913"/>
            <a:ext cx="5486400" cy="846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C962B-4364-4D47-9CED-87A685448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1638"/>
            <a:ext cx="8229600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085975"/>
            <a:ext cx="8229600" cy="433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55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73838"/>
            <a:ext cx="21336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55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3838"/>
            <a:ext cx="28956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55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73838"/>
            <a:ext cx="21336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171B1711-8A07-4361-AE68-6D426EB14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2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3.bin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14375" y="679450"/>
            <a:ext cx="7772400" cy="2274888"/>
          </a:xfrm>
        </p:spPr>
        <p:txBody>
          <a:bodyPr/>
          <a:lstStyle/>
          <a:p>
            <a:pPr eaLnBrk="1" hangingPunct="1">
              <a:defRPr/>
            </a:pPr>
            <a:r>
              <a:rPr lang="uk-UA" sz="4000" b="1" dirty="0" smtClean="0">
                <a:solidFill>
                  <a:srgbClr val="FF0066"/>
                </a:solidFill>
              </a:rPr>
              <a:t>Розвиток електричної мережі напругою 110 кВ </a:t>
            </a:r>
            <a:r>
              <a:rPr lang="uk-UA" sz="4000" b="1" dirty="0" err="1" smtClean="0">
                <a:solidFill>
                  <a:srgbClr val="FF0066"/>
                </a:solidFill>
              </a:rPr>
              <a:t>Шаргородського</a:t>
            </a:r>
            <a:r>
              <a:rPr lang="uk-UA" sz="4000" b="1" dirty="0" smtClean="0">
                <a:solidFill>
                  <a:srgbClr val="FF0066"/>
                </a:solidFill>
              </a:rPr>
              <a:t> району</a:t>
            </a:r>
            <a:endParaRPr lang="ru-RU" sz="4000" b="1" dirty="0" smtClean="0">
              <a:solidFill>
                <a:srgbClr val="FF0066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285875" y="3108325"/>
            <a:ext cx="7016750" cy="1214438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Студентка групи ЕСМ-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4сп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i="1" dirty="0" err="1" smtClean="0">
                <a:solidFill>
                  <a:srgbClr val="3366CC"/>
                </a:solidFill>
                <a:effectLst/>
                <a:latin typeface="Times New Roman" pitchFamily="18" charset="0"/>
                <a:cs typeface="Times New Roman" pitchFamily="18" charset="0"/>
              </a:rPr>
              <a:t>Лановик</a:t>
            </a:r>
            <a:r>
              <a:rPr lang="uk-UA" b="1" i="1" dirty="0" smtClean="0">
                <a:solidFill>
                  <a:srgbClr val="3366CC"/>
                </a:solidFill>
                <a:effectLst/>
                <a:latin typeface="Times New Roman" pitchFamily="18" charset="0"/>
                <a:cs typeface="Times New Roman" pitchFamily="18" charset="0"/>
              </a:rPr>
              <a:t> Катерина Андріївна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Кафедра ЕСС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2357438" y="5253038"/>
            <a:ext cx="45720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uk-UA"/>
          </a:p>
        </p:txBody>
      </p:sp>
      <p:sp>
        <p:nvSpPr>
          <p:cNvPr id="4101" name="Прямоугольник 4"/>
          <p:cNvSpPr>
            <a:spLocks noChangeArrowheads="1"/>
          </p:cNvSpPr>
          <p:nvPr/>
        </p:nvSpPr>
        <p:spPr bwMode="auto">
          <a:xfrm>
            <a:off x="2357438" y="4752975"/>
            <a:ext cx="457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Керівник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–к.т.н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., проф. Свиридов М.П.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8388350" y="296863"/>
            <a:ext cx="576263" cy="461962"/>
          </a:xfrm>
          <a:prstGeom prst="rect">
            <a:avLst/>
          </a:prstGeom>
          <a:solidFill>
            <a:schemeClr val="accent1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9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85720" y="0"/>
            <a:ext cx="80010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33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  <a:t>РОЗРАХУНОК І АНАЛІЗ УСТАЛЕНОГО РЕЖИМУ ЕЛЕКТРИЧНОЇ МЕРЕЖІ ПІСЛЯ РОЗВИТКУ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33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9" name="Рисунок 18" descr="Безымянный10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537479"/>
            <a:ext cx="5181600" cy="5305425"/>
          </a:xfrm>
          <a:prstGeom prst="rect">
            <a:avLst/>
          </a:prstGeom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85720" y="823099"/>
            <a:ext cx="80010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Результати розрахунку усталеного режиму електричної мережі після розвитку з корекцією вхідних даних: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1608917"/>
            <a:ext cx="307183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Аналізуючи отриману інформацію, ми впевнились, що напруга у деяких вузлах на стороні НН 10 кВ не є допустимою. </a:t>
            </a:r>
          </a:p>
          <a:p>
            <a:pPr algn="just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Тому було проведено регулювання рівнів напруги за допомогою зміни коефіцієнтів трансформації трансформаторів. </a:t>
            </a:r>
          </a:p>
          <a:p>
            <a:pPr algn="just"/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600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Електрична мережа після розвитку характеризується низькими втратами потужності 8.574 МВт або 5.3% від потужності генерації.</a:t>
            </a:r>
            <a:endParaRPr lang="ru-RU" sz="1600" dirty="0">
              <a:solidFill>
                <a:srgbClr val="3366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8388350" y="296863"/>
            <a:ext cx="576263" cy="461962"/>
          </a:xfrm>
          <a:prstGeom prst="rect">
            <a:avLst/>
          </a:prstGeom>
          <a:solidFill>
            <a:schemeClr val="accent1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uk-UA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42844" y="0"/>
            <a:ext cx="72866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Покажемо результати регулювання в усіх режимах в таблиці 8.1.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Таблиця 8.1 – Результати регулювання в усіх режимах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Безымянный1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680223"/>
            <a:ext cx="5572164" cy="5466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>
              <a:defRPr/>
            </a:pPr>
            <a:r>
              <a:rPr lang="uk-UA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Дякую за увагу</a:t>
            </a:r>
            <a:endParaRPr lang="uk-UA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defRPr/>
            </a:pPr>
            <a:r>
              <a:rPr lang="uk-UA" sz="4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Доповідь закінчена</a:t>
            </a:r>
            <a:endParaRPr lang="uk-UA" sz="44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143899" cy="715149"/>
          </a:xfrm>
        </p:spPr>
        <p:txBody>
          <a:bodyPr/>
          <a:lstStyle/>
          <a:p>
            <a:pPr eaLnBrk="1" hangingPunct="1">
              <a:defRPr/>
            </a:pPr>
            <a:r>
              <a:rPr lang="uk-UA" sz="2800" b="1" cap="all" dirty="0" smtClean="0">
                <a:solidFill>
                  <a:srgbClr val="3366CC"/>
                </a:solidFill>
              </a:rPr>
              <a:t>Розрахунок прогнозу навантажень</a:t>
            </a:r>
            <a:endParaRPr lang="ru-RU" sz="2800" b="1" dirty="0" smtClean="0">
              <a:solidFill>
                <a:srgbClr val="3366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6578" y="1251727"/>
            <a:ext cx="2357422" cy="185738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uk-UA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Для прогнозування навантаження вибрано метод найменших квадратів. Даний метод дозволяє замінити таблично-задану функцію </a:t>
            </a:r>
            <a:r>
              <a:rPr lang="uk-UA" sz="1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1400" baseline="-25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uk-UA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(Т) аналітичним виразом </a:t>
            </a:r>
            <a:r>
              <a:rPr lang="uk-UA" sz="1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Р’</a:t>
            </a:r>
            <a:r>
              <a:rPr lang="uk-UA" sz="1400" baseline="-25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uk-UA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(Т) [1]: </a:t>
            </a:r>
            <a:endParaRPr lang="ru-RU" sz="1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628650" eaLnBrk="1" hangingPunct="1">
              <a:lnSpc>
                <a:spcPts val="2000"/>
              </a:lnSpc>
              <a:spcBef>
                <a:spcPts val="1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FF0066"/>
              </a:solidFill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7000892" y="4180685"/>
            <a:ext cx="2000232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rgbClr val="FF0066"/>
              </a:buClr>
              <a:defRPr/>
            </a:pP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>
              <a:defRPr/>
            </a:pP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</a:t>
            </a:r>
            <a:endParaRPr lang="uk-UA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ru-RU" dirty="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8388350" y="296863"/>
            <a:ext cx="576263" cy="514350"/>
          </a:xfrm>
          <a:prstGeom prst="rect">
            <a:avLst/>
          </a:prstGeom>
          <a:solidFill>
            <a:schemeClr val="accent1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sz="2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8" name="Прямоугольник 7"/>
          <p:cNvSpPr>
            <a:spLocks noChangeArrowheads="1"/>
          </p:cNvSpPr>
          <p:nvPr/>
        </p:nvSpPr>
        <p:spPr bwMode="auto">
          <a:xfrm>
            <a:off x="500063" y="5681663"/>
            <a:ext cx="7072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/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786578" y="3180553"/>
            <a:ext cx="250033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b="1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1200" b="1" baseline="-25000" dirty="0" err="1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uk-UA" sz="1200" b="1" dirty="0">
                <a:latin typeface="Times New Roman" pitchFamily="18" charset="0"/>
                <a:cs typeface="Times New Roman" pitchFamily="18" charset="0"/>
              </a:rPr>
              <a:t>(Т) </a:t>
            </a:r>
            <a:r>
              <a:rPr lang="uk-UA" sz="1200" b="1" dirty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uk-UA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200" b="1" dirty="0" err="1">
                <a:latin typeface="Times New Roman" pitchFamily="18" charset="0"/>
                <a:cs typeface="Times New Roman" pitchFamily="18" charset="0"/>
              </a:rPr>
              <a:t>Р’</a:t>
            </a:r>
            <a:r>
              <a:rPr lang="uk-UA" sz="1200" b="1" baseline="-25000" dirty="0" err="1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uk-UA" sz="1200" b="1" dirty="0">
                <a:latin typeface="Times New Roman" pitchFamily="18" charset="0"/>
                <a:cs typeface="Times New Roman" pitchFamily="18" charset="0"/>
              </a:rPr>
              <a:t>(Т) = </a:t>
            </a:r>
            <a:r>
              <a:rPr lang="uk-UA" sz="1200" b="1" dirty="0" err="1">
                <a:latin typeface="Times New Roman" pitchFamily="18" charset="0"/>
                <a:cs typeface="Times New Roman" pitchFamily="18" charset="0"/>
              </a:rPr>
              <a:t>a’</a:t>
            </a:r>
            <a:r>
              <a:rPr lang="uk-UA" sz="1200" b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uk-UA" sz="1200" b="1" dirty="0" err="1">
                <a:latin typeface="Times New Roman" pitchFamily="18" charset="0"/>
                <a:cs typeface="Times New Roman" pitchFamily="18" charset="0"/>
              </a:rPr>
              <a:t>b’</a:t>
            </a:r>
            <a:r>
              <a:rPr lang="uk-UA" sz="1200" b="1" dirty="0" err="1">
                <a:latin typeface="Times New Roman" pitchFamily="18" charset="0"/>
                <a:cs typeface="Times New Roman" pitchFamily="18" charset="0"/>
                <a:sym typeface="Symbol"/>
              </a:rPr>
              <a:t></a:t>
            </a:r>
            <a:r>
              <a:rPr lang="uk-UA" sz="1200" b="1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uk-UA" sz="12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a’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b’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– числові коефіцієнти;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Т – період прогнозу.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6858016" y="4109247"/>
            <a:ext cx="228598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 урахуванням прогнозу навантажень, немає необхідності ставити більш потужні трансформатори на підстанціях існуючої електричної мережі.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Безымянный1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323165"/>
            <a:ext cx="6681093" cy="5643601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42844" y="751661"/>
            <a:ext cx="66437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Таблиця 1.2 – Вихідні дані та результати прогнозування навантаження для вузлів існуючої мережі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400"/>
          <p:cNvSpPr txBox="1">
            <a:spLocks noChangeArrowheads="1"/>
          </p:cNvSpPr>
          <p:nvPr/>
        </p:nvSpPr>
        <p:spPr bwMode="auto">
          <a:xfrm>
            <a:off x="0" y="1179513"/>
            <a:ext cx="703580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000" dirty="0">
                <a:solidFill>
                  <a:srgbClr val="FF0066"/>
                </a:solidFill>
              </a:rPr>
              <a:t>                              </a:t>
            </a:r>
          </a:p>
        </p:txBody>
      </p:sp>
      <p:sp>
        <p:nvSpPr>
          <p:cNvPr id="6149" name="Text Box 402"/>
          <p:cNvSpPr txBox="1">
            <a:spLocks noChangeArrowheads="1"/>
          </p:cNvSpPr>
          <p:nvPr/>
        </p:nvSpPr>
        <p:spPr bwMode="auto">
          <a:xfrm>
            <a:off x="827088" y="5697538"/>
            <a:ext cx="28082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uk-UA"/>
          </a:p>
        </p:txBody>
      </p:sp>
      <p:sp>
        <p:nvSpPr>
          <p:cNvPr id="129445" name="Text Box 421"/>
          <p:cNvSpPr txBox="1">
            <a:spLocks noChangeArrowheads="1"/>
          </p:cNvSpPr>
          <p:nvPr/>
        </p:nvSpPr>
        <p:spPr bwMode="auto">
          <a:xfrm>
            <a:off x="8388350" y="296863"/>
            <a:ext cx="576263" cy="514350"/>
          </a:xfrm>
          <a:prstGeom prst="rect">
            <a:avLst/>
          </a:prstGeom>
          <a:solidFill>
            <a:schemeClr val="accent1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uk-UA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ru-RU" sz="2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14744" y="4180685"/>
            <a:ext cx="478631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uk-UA" sz="1400" dirty="0"/>
          </a:p>
          <a:p>
            <a:pPr>
              <a:defRPr/>
            </a:pPr>
            <a:endParaRPr lang="uk-UA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0"/>
            <a:ext cx="8143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cap="all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Розрахунок</a:t>
            </a:r>
            <a:r>
              <a:rPr lang="uk-UA" sz="2800" b="1" cap="all" dirty="0">
                <a:solidFill>
                  <a:srgbClr val="33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і аналіз режиму вхідної електричної мережі</a:t>
            </a:r>
            <a:endParaRPr lang="ru-RU" sz="2800" b="1" dirty="0">
              <a:solidFill>
                <a:srgbClr val="33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2" name="Рисунок 11" descr="Безымянный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537479"/>
            <a:ext cx="7153275" cy="151649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0" y="3251991"/>
            <a:ext cx="44291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Аналізуючи результати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розрахунків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було прийнято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рішення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збільшити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перерізи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 лініях таким чином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uk-UA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лінія 100-101 з АС 150 на АС 185;</a:t>
            </a:r>
            <a:endParaRPr lang="ru-RU" dirty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лінія 100-102 з АС 150 на АС 185;</a:t>
            </a:r>
            <a:endParaRPr lang="ru-RU" dirty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лінія 102-4 з АС 150 на АС 185;</a:t>
            </a:r>
            <a:endParaRPr lang="ru-RU" dirty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лінія 4-5 з АС 150 на АС 185;</a:t>
            </a:r>
            <a:endParaRPr lang="ru-RU" dirty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лінія 107-17 з АС 95 на АС 120.</a:t>
            </a:r>
            <a:endParaRPr lang="ru-RU" dirty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3251991"/>
            <a:ext cx="43576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Вузли живлення мають такі схеми РП:</a:t>
            </a:r>
            <a:endParaRPr lang="ru-RU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3 (</a:t>
            </a:r>
            <a:r>
              <a:rPr lang="uk-UA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Рахни</a:t>
            </a:r>
            <a:r>
              <a:rPr lang="uk-UA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тяга)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– місток з вимикачами в ланцюгах трансформаторів;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7 (Антонівка)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– два блоки без вимикачів;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8 (</a:t>
            </a:r>
            <a:r>
              <a:rPr lang="uk-UA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Борівка</a:t>
            </a:r>
            <a:r>
              <a:rPr lang="uk-UA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– місток без вимикачів;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9 (</a:t>
            </a:r>
            <a:r>
              <a:rPr lang="uk-UA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Моївка</a:t>
            </a:r>
            <a:r>
              <a:rPr lang="uk-UA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– блок лінія-трансформатор без вимикачів;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19 (</a:t>
            </a:r>
            <a:r>
              <a:rPr lang="uk-UA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Яришів</a:t>
            </a:r>
            <a:r>
              <a:rPr lang="uk-UA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– два блоки без вимикачів в ланцюгах трансформаторів;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20 (</a:t>
            </a:r>
            <a:r>
              <a:rPr lang="uk-UA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Конева</a:t>
            </a:r>
            <a:r>
              <a:rPr lang="uk-UA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– блок лінія-трансформатор без вимикачів;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21 (</a:t>
            </a:r>
            <a:r>
              <a:rPr lang="uk-UA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Шаргород</a:t>
            </a:r>
            <a:r>
              <a:rPr lang="uk-UA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– подвійна система шин.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894537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Таблиця 2.1 – Значення граничних потужностей на один ланцюг в повітряних лініях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25" name="Text Box 21"/>
          <p:cNvSpPr txBox="1">
            <a:spLocks noChangeArrowheads="1"/>
          </p:cNvSpPr>
          <p:nvPr/>
        </p:nvSpPr>
        <p:spPr bwMode="auto">
          <a:xfrm>
            <a:off x="8388350" y="296863"/>
            <a:ext cx="576263" cy="514350"/>
          </a:xfrm>
          <a:prstGeom prst="rect">
            <a:avLst/>
          </a:prstGeom>
          <a:solidFill>
            <a:schemeClr val="accent1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uk-UA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endParaRPr lang="ru-RU" sz="2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8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030" name="TextBox 7"/>
          <p:cNvSpPr txBox="1">
            <a:spLocks noChangeArrowheads="1"/>
          </p:cNvSpPr>
          <p:nvPr/>
        </p:nvSpPr>
        <p:spPr bwMode="auto">
          <a:xfrm>
            <a:off x="-2357438" y="2508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/>
          </a:p>
        </p:txBody>
      </p:sp>
      <p:sp>
        <p:nvSpPr>
          <p:cNvPr id="1031" name="Прямоугольник 10"/>
          <p:cNvSpPr>
            <a:spLocks noChangeArrowheads="1"/>
          </p:cNvSpPr>
          <p:nvPr/>
        </p:nvSpPr>
        <p:spPr bwMode="auto">
          <a:xfrm>
            <a:off x="285750" y="1608138"/>
            <a:ext cx="2357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dirty="0"/>
              <a:t> </a:t>
            </a:r>
            <a:endParaRPr lang="uk-UA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0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cap="all" dirty="0">
                <a:solidFill>
                  <a:srgbClr val="33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Визначення оптимальної схеми електричної мережі</a:t>
            </a:r>
            <a:endParaRPr lang="ru-RU" sz="2800" dirty="0">
              <a:solidFill>
                <a:srgbClr val="33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965975"/>
            <a:ext cx="24288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Розвиток електричної мережі здійснюється на базі максимального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графу (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рисунок 3.1). Тут можна виділити 2 основних фрагменти схеми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ЕМ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(1-й, що зв’язує вузли 502 та 503 з існуючою мережею; 2-й – зв’язує 501, 504 та 505 вузли).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2857488" y="823099"/>
          <a:ext cx="4153902" cy="2857519"/>
        </p:xfrm>
        <a:graphic>
          <a:graphicData uri="http://schemas.openxmlformats.org/presentationml/2006/ole">
            <p:oleObj spid="_x0000_s1033" r:id="rId3" imgW="6530340" imgH="4462272" progId="">
              <p:embed/>
            </p:oleObj>
          </a:graphicData>
        </a:graphic>
      </p:graphicFrame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206659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		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11432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	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3966371"/>
            <a:ext cx="84296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Згідно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приведеного графа, визначаємо довжини можливих ділянок мережі за формулою [8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]:</a:t>
            </a:r>
          </a:p>
          <a:p>
            <a:pPr algn="ctr"/>
            <a:r>
              <a:rPr lang="uk-UA" sz="1600" b="1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l = 1.1</a:t>
            </a:r>
            <a:r>
              <a:rPr lang="uk-UA" sz="1600" b="1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</a:t>
            </a:r>
            <a:r>
              <a:rPr lang="uk-UA" sz="1600" b="1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uk-UA" sz="1600" b="1" baseline="-25000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uk-UA" sz="1600" b="1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</a:t>
            </a:r>
            <a:r>
              <a:rPr lang="uk-UA" sz="1600" b="1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L.  </a:t>
            </a:r>
          </a:p>
          <a:p>
            <a:pPr algn="just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лінії </a:t>
            </a:r>
            <a:r>
              <a:rPr lang="uk-UA" sz="1600" b="1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3-501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довжина лінії складе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600" b="1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uk-UA" sz="1600" b="1" baseline="-25000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3-501</a:t>
            </a:r>
            <a:r>
              <a:rPr lang="uk-UA" sz="1600" b="1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 = 1.1</a:t>
            </a:r>
            <a:r>
              <a:rPr lang="uk-UA" sz="1600" b="1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</a:t>
            </a:r>
            <a:r>
              <a:rPr lang="uk-UA" sz="1600" b="1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6.0</a:t>
            </a:r>
            <a:r>
              <a:rPr lang="uk-UA" sz="1600" b="1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</a:t>
            </a:r>
            <a:r>
              <a:rPr lang="uk-UA" sz="1600" b="1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2.2 = 14.52 (км</a:t>
            </a:r>
            <a:r>
              <a:rPr lang="uk-UA" sz="1600" b="1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1600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1600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1600" dirty="0" smtClean="0">
              <a:solidFill>
                <a:srgbClr val="3366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всіх інших ліній розрахунок виконуємо аналогічно. Результати розрахунків представлені в таблиці 3.1.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/>
              <a:t>	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Безымянный3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480" y="5252255"/>
            <a:ext cx="6429420" cy="1025382"/>
          </a:xfrm>
          <a:prstGeom prst="rect">
            <a:avLst/>
          </a:prstGeom>
        </p:spPr>
      </p:pic>
      <p:pic>
        <p:nvPicPr>
          <p:cNvPr id="17" name="Рисунок 16" descr="Безымянный4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918" y="6252387"/>
            <a:ext cx="2771775" cy="581025"/>
          </a:xfrm>
          <a:prstGeom prst="rect">
            <a:avLst/>
          </a:prstGeom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3143240" y="3609181"/>
            <a:ext cx="48363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3.1 – Максимальний граф електричної мережі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2" name="Rectangle 4"/>
          <p:cNvSpPr>
            <a:spLocks noChangeArrowheads="1"/>
          </p:cNvSpPr>
          <p:nvPr/>
        </p:nvSpPr>
        <p:spPr bwMode="auto">
          <a:xfrm>
            <a:off x="250825" y="198438"/>
            <a:ext cx="814387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uk-UA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  <a:defRPr/>
            </a:pPr>
            <a:endParaRPr lang="ru-RU" sz="2800" b="1" dirty="0">
              <a:solidFill>
                <a:srgbClr val="0066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250825" y="1304925"/>
            <a:ext cx="3535363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400"/>
              <a:t> </a:t>
            </a:r>
            <a:endParaRPr lang="en-US" sz="1400"/>
          </a:p>
          <a:p>
            <a:endParaRPr lang="uk-UA" sz="1400"/>
          </a:p>
          <a:p>
            <a:endParaRPr lang="uk-UA" sz="1400"/>
          </a:p>
          <a:p>
            <a:endParaRPr lang="en-US" sz="1400"/>
          </a:p>
          <a:p>
            <a:endParaRPr lang="uk-UA" sz="1400"/>
          </a:p>
          <a:p>
            <a:pPr>
              <a:spcBef>
                <a:spcPct val="50000"/>
              </a:spcBef>
            </a:pPr>
            <a:r>
              <a:rPr lang="uk-UA" sz="1400"/>
              <a:t> </a:t>
            </a:r>
            <a:endParaRPr lang="ru-RU" sz="1400"/>
          </a:p>
        </p:txBody>
      </p:sp>
      <p:sp>
        <p:nvSpPr>
          <p:cNvPr id="201745" name="Text Box 17"/>
          <p:cNvSpPr txBox="1">
            <a:spLocks noChangeArrowheads="1"/>
          </p:cNvSpPr>
          <p:nvPr/>
        </p:nvSpPr>
        <p:spPr bwMode="auto">
          <a:xfrm>
            <a:off x="8388350" y="296863"/>
            <a:ext cx="576263" cy="514350"/>
          </a:xfrm>
          <a:prstGeom prst="rect">
            <a:avLst/>
          </a:prstGeom>
          <a:solidFill>
            <a:schemeClr val="accent1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uk-UA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endParaRPr lang="ru-RU" sz="2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7174" name="AutoShape 14" descr="http://vedagroup.ru/d/604384/d/image_3.jpg"/>
          <p:cNvSpPr>
            <a:spLocks noChangeAspect="1" noChangeArrowheads="1"/>
          </p:cNvSpPr>
          <p:nvPr/>
        </p:nvSpPr>
        <p:spPr bwMode="auto">
          <a:xfrm>
            <a:off x="16351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0" y="0"/>
            <a:ext cx="5286412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rgbClr val="0066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Повна та реактивна потужність нових споживачів складає: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rgbClr val="0066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uk-UA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501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P</a:t>
            </a:r>
            <a:r>
              <a:rPr kumimoji="0" lang="uk-UA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501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cos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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7.2/0.9 = 8.0 (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МВА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</a:t>
            </a:r>
            <a:r>
              <a:rPr lang="uk-UA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502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 12.1/0.87 = 13.91 (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МВА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503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 14.2/0.89 = 15.96 (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МВА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504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 11.3/0.88 = 12.84 (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МВА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505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 8.7/0.89 = 9.78 (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МВА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uk-UA" sz="1400" dirty="0"/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</a:endParaRPr>
          </a:p>
        </p:txBody>
      </p:sp>
      <p:pic>
        <p:nvPicPr>
          <p:cNvPr id="14" name="Рисунок 13" descr="Безымянный5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323033"/>
            <a:ext cx="4314826" cy="1763365"/>
          </a:xfrm>
          <a:prstGeom prst="rect">
            <a:avLst/>
          </a:prstGeom>
        </p:spPr>
      </p:pic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142844" y="2251859"/>
            <a:ext cx="878687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загальному випадку залежності затрат на побудову повітряних ЛЕП                 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нелінійні.</a:t>
            </a:r>
            <a:r>
              <a:rPr lang="uk-UA" sz="1600" dirty="0"/>
              <a:t>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При цьому для кожної і-ЛЕП приведені затрати  будуть записані [6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]: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185" name="Object 17"/>
          <p:cNvGraphicFramePr>
            <a:graphicFrameLocks noChangeAspect="1"/>
          </p:cNvGraphicFramePr>
          <p:nvPr/>
        </p:nvGraphicFramePr>
        <p:xfrm>
          <a:off x="6357950" y="2251859"/>
          <a:ext cx="762000" cy="323850"/>
        </p:xfrm>
        <a:graphic>
          <a:graphicData uri="http://schemas.openxmlformats.org/presentationml/2006/ole">
            <p:oleObj spid="_x0000_s7185" r:id="rId4" imgW="761669" imgH="317362" progId="">
              <p:embed/>
            </p:oleObj>
          </a:graphicData>
        </a:graphic>
      </p:graphicFrame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86" name="Object 18"/>
          <p:cNvGraphicFramePr>
            <a:graphicFrameLocks noChangeAspect="1"/>
          </p:cNvGraphicFramePr>
          <p:nvPr/>
        </p:nvGraphicFramePr>
        <p:xfrm>
          <a:off x="3500431" y="2823364"/>
          <a:ext cx="2000263" cy="411402"/>
        </p:xfrm>
        <a:graphic>
          <a:graphicData uri="http://schemas.openxmlformats.org/presentationml/2006/ole">
            <p:oleObj spid="_x0000_s7186" name="Формула" r:id="rId5" imgW="1346200" imgH="279400" progId="Equation.3">
              <p:embed/>
            </p:oleObj>
          </a:graphicData>
        </a:graphic>
      </p:graphicFrame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142844" y="3180553"/>
            <a:ext cx="900115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чином із врахуванням усіх припущень вирази питомих витрат для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одноланцюгових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ЛЕП перерізом АС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120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/1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graphicFrame>
        <p:nvGraphicFramePr>
          <p:cNvPr id="7188" name="Object 20"/>
          <p:cNvGraphicFramePr>
            <a:graphicFrameLocks noChangeAspect="1"/>
          </p:cNvGraphicFramePr>
          <p:nvPr/>
        </p:nvGraphicFramePr>
        <p:xfrm>
          <a:off x="3428992" y="3609181"/>
          <a:ext cx="2428884" cy="416791"/>
        </p:xfrm>
        <a:graphic>
          <a:graphicData uri="http://schemas.openxmlformats.org/presentationml/2006/ole">
            <p:oleObj spid="_x0000_s7188" name="Формула" r:id="rId6" imgW="1612900" imgH="279400" progId="Equation.3">
              <p:embed/>
            </p:oleObj>
          </a:graphicData>
        </a:graphic>
      </p:graphicFrame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</a:rPr>
              <a:t>.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192" name="Rectangle 24"/>
          <p:cNvSpPr>
            <a:spLocks noChangeArrowheads="1"/>
          </p:cNvSpPr>
          <p:nvPr/>
        </p:nvSpPr>
        <p:spPr bwMode="auto">
          <a:xfrm>
            <a:off x="0" y="4037809"/>
            <a:ext cx="85010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Порахувавши приведені</a:t>
            </a:r>
            <a:r>
              <a:rPr kumimoji="0" lang="uk-UA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затрати в лініях, вирішуємо, що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оптимальним</a:t>
            </a:r>
            <a:r>
              <a:rPr kumimoji="0" lang="uk-UA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варіантом схеми 1-го контуру є варіант з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радіальними</a:t>
            </a:r>
            <a:r>
              <a:rPr kumimoji="0" lang="uk-UA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ЛЕП, де відсутня вітка 501-505.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Безымянный7.bmp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1736" y="4895065"/>
            <a:ext cx="3471865" cy="1093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73" name="Text Box 17"/>
          <p:cNvSpPr txBox="1">
            <a:spLocks noChangeArrowheads="1"/>
          </p:cNvSpPr>
          <p:nvPr/>
        </p:nvSpPr>
        <p:spPr bwMode="auto">
          <a:xfrm>
            <a:off x="8388350" y="296863"/>
            <a:ext cx="576263" cy="514350"/>
          </a:xfrm>
          <a:prstGeom prst="rect">
            <a:avLst/>
          </a:prstGeom>
          <a:solidFill>
            <a:schemeClr val="accent1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uk-UA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50" y="1250950"/>
            <a:ext cx="85725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sz="1600" dirty="0" smtClean="0"/>
              <a:t> 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23033"/>
            <a:ext cx="8215338" cy="928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Вибираємо з приведених контурів найкращі за найменшими затратами. При цьому порівнюємо графи, отримані від різних джерел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живлення.Таким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чином отримаємо граф, який зображений на рисунку 3.2.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214282" y="1180289"/>
          <a:ext cx="3676650" cy="2505075"/>
        </p:xfrm>
        <a:graphic>
          <a:graphicData uri="http://schemas.openxmlformats.org/presentationml/2006/ole">
            <p:oleObj spid="_x0000_s20481" r:id="rId3" imgW="6530340" imgH="4462272" progId="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0" y="3823495"/>
            <a:ext cx="49291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Рисунок 3.2 – Отриманий граф електричної мережі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4714876" y="1180289"/>
          <a:ext cx="3762375" cy="2581275"/>
        </p:xfrm>
        <a:graphic>
          <a:graphicData uri="http://schemas.openxmlformats.org/presentationml/2006/ole">
            <p:oleObj spid="_x0000_s20483" r:id="rId4" imgW="6530340" imgH="4462272" progId="">
              <p:embed/>
            </p:oleObj>
          </a:graphicData>
        </a:graphic>
      </p:graphicFrame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429124" y="3823495"/>
            <a:ext cx="47148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3.3 – Оптимальна схема електричної мережі за методом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поконтурної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оптимізації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0" y="4037809"/>
          <a:ext cx="3981450" cy="2714625"/>
        </p:xfrm>
        <a:graphic>
          <a:graphicData uri="http://schemas.openxmlformats.org/presentationml/2006/ole">
            <p:oleObj spid="_x0000_s20484" r:id="rId5" imgW="6530340" imgH="4462272" progId="">
              <p:embed/>
            </p:oleObj>
          </a:graphicData>
        </a:graphic>
      </p:graphicFrame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-357222" y="6695143"/>
            <a:ext cx="59293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3.5 – Оптимальна схема електричної мережі за методом динамічного програмування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4214810" y="4680751"/>
            <a:ext cx="492919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Отже,</a:t>
            </a:r>
            <a:r>
              <a:rPr kumimoji="0" lang="uk-UA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підрахунками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сумарних витрат на спорудження, оптимальним виявився варіант,</a:t>
            </a:r>
            <a:r>
              <a:rPr kumimoji="0" lang="uk-UA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визначений за методом динамічного програмування 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uk-UA" sz="1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Характеристика оптимального варіанта:</a:t>
            </a:r>
            <a:endParaRPr lang="ru-RU" sz="1400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Номінальна напруга 110 кВ.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Використані перерізи проводів – АС 120/19.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Всі опори залізобетонні, лінії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одноланцюгові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9" name="Rectangle 19"/>
          <p:cNvSpPr>
            <a:spLocks noChangeArrowheads="1"/>
          </p:cNvSpPr>
          <p:nvPr/>
        </p:nvSpPr>
        <p:spPr bwMode="auto">
          <a:xfrm>
            <a:off x="357158" y="1323165"/>
            <a:ext cx="7312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8388350" y="296863"/>
            <a:ext cx="576263" cy="461962"/>
          </a:xfrm>
          <a:prstGeom prst="rect">
            <a:avLst/>
          </a:prstGeom>
          <a:solidFill>
            <a:schemeClr val="accent1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uk-UA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0"/>
            <a:ext cx="82867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  <a:t>ВИБІР ПОТУЖНОСТІ ТРАНСФОРМАТОРІВ НА СПОЖИВАЛЬНИХ ПІДСТАНЦІЯХ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823099"/>
            <a:ext cx="807249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Вибір трансформаторів здійснюється за наступною формулою: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3321836" y="1180289"/>
          <a:ext cx="1116808" cy="638176"/>
        </p:xfrm>
        <a:graphic>
          <a:graphicData uri="http://schemas.openxmlformats.org/presentationml/2006/ole">
            <p:oleObj spid="_x0000_s22530" name="Формула" r:id="rId3" imgW="863225" imgH="495085" progId="Equation.3">
              <p:embed/>
            </p:oleObj>
          </a:graphicData>
        </a:graphic>
      </p:graphicFrame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500034" y="1751793"/>
            <a:ext cx="73581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uk-UA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kumimoji="0" lang="uk-UA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кількість однотипних трансформаторів, які встановлюються на підстанціях;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uk-UA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коефіцієнт завантаження, який приймаємо по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ДЕСТу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60 - 80%.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500034" y="2609049"/>
            <a:ext cx="3338671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501-го вузла згідно (4.1) маємо: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3428991" y="2966239"/>
          <a:ext cx="1619261" cy="571504"/>
        </p:xfrm>
        <a:graphic>
          <a:graphicData uri="http://schemas.openxmlformats.org/presentationml/2006/ole">
            <p:oleObj spid="_x0000_s22533" name="Формула" r:id="rId4" imgW="1295400" imgH="457200" progId="Equation.3">
              <p:embed/>
            </p:oleObj>
          </a:graphicData>
        </a:graphic>
      </p:graphicFrame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5000628" y="2894801"/>
            <a:ext cx="9286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МВА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428596" y="3537743"/>
            <a:ext cx="82868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заданому діапазоні вибираємо два стандартних трифазних трансформатора з номінальною потужністю 6.3 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МВА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Безымянный8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1538" y="4496460"/>
            <a:ext cx="6896098" cy="2721903"/>
          </a:xfrm>
          <a:prstGeom prst="rect">
            <a:avLst/>
          </a:prstGeom>
        </p:spPr>
      </p:pic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500034" y="4109247"/>
            <a:ext cx="58578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Таблиця 4.1 – Параметри трансформаторів у вузлах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4438" y="6718300"/>
            <a:ext cx="7000875" cy="500063"/>
          </a:xfrm>
        </p:spPr>
        <p:txBody>
          <a:bodyPr/>
          <a:lstStyle/>
          <a:p>
            <a:pPr>
              <a:defRPr/>
            </a:pPr>
            <a:endParaRPr lang="uk-UA" sz="1400" dirty="0" smtClean="0"/>
          </a:p>
          <a:p>
            <a:pPr algn="ctr">
              <a:defRPr/>
            </a:pPr>
            <a:endParaRPr lang="uk-UA" dirty="0"/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8388350" y="296863"/>
            <a:ext cx="576263" cy="461962"/>
          </a:xfrm>
          <a:prstGeom prst="rect">
            <a:avLst/>
          </a:prstGeom>
          <a:solidFill>
            <a:schemeClr val="accent1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uk-UA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7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0"/>
            <a:ext cx="82153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cap="all" dirty="0" err="1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схемИ</a:t>
            </a:r>
            <a:r>
              <a:rPr lang="uk-UA" sz="2400" b="1" cap="all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розподільчих пристроїв </a:t>
            </a:r>
            <a:r>
              <a:rPr lang="uk-UA" sz="2400" b="1" cap="all" dirty="0" err="1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споживальних</a:t>
            </a:r>
            <a:r>
              <a:rPr lang="uk-UA" sz="2400" b="1" cap="all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підстанцій</a:t>
            </a:r>
            <a:endParaRPr lang="ru-RU" sz="2400" dirty="0"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42844" y="823099"/>
            <a:ext cx="878687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Оскільки на підстанції 501 встановлюється по 2 трансформатори, а кількість ліній, що підходять до підстанції дорівнює двом, то для цього вузла пропонуємо схему містка з вимикачем в перемичці та вимикачами в ланцюгах трансформаторів (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0066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5.1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2857488" y="1894669"/>
          <a:ext cx="2609850" cy="3333750"/>
        </p:xfrm>
        <a:graphic>
          <a:graphicData uri="http://schemas.openxmlformats.org/presentationml/2006/ole">
            <p:oleObj spid="_x0000_s21506" r:id="rId3" imgW="3883631" imgH="4972692" progId="">
              <p:embed/>
            </p:oleObj>
          </a:graphicData>
        </a:graphic>
      </p:graphicFrame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428728" y="5252255"/>
            <a:ext cx="64294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0066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5.1 – Схема розподільчого пристрою вузла 501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rgbClr val="0066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4282" y="5752321"/>
            <a:ext cx="89297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Для інших вузлів 502, 503, 504 та 505 пропонуємо таку ж саму схему.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8388350" y="296863"/>
            <a:ext cx="576263" cy="461962"/>
          </a:xfrm>
          <a:prstGeom prst="rect">
            <a:avLst/>
          </a:prstGeom>
          <a:solidFill>
            <a:schemeClr val="accent1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uk-UA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21" name="Прямоугольник 20"/>
          <p:cNvSpPr/>
          <p:nvPr/>
        </p:nvSpPr>
        <p:spPr>
          <a:xfrm>
            <a:off x="571472" y="0"/>
            <a:ext cx="8286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cap="all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Оцінка балансу потужностей для схеми розвитку</a:t>
            </a:r>
            <a:endParaRPr lang="ru-RU" sz="2800" b="1" dirty="0"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5720" y="894537"/>
            <a:ext cx="8286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Баланс активних потужностей при незмінній частоті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f=f</a:t>
            </a:r>
            <a:r>
              <a:rPr lang="uk-UA" sz="1600" baseline="-25000" dirty="0" err="1" smtClean="0">
                <a:latin typeface="Times New Roman" pitchFamily="18" charset="0"/>
                <a:cs typeface="Times New Roman" pitchFamily="18" charset="0"/>
              </a:rPr>
              <a:t>ном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записуємо так: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928926" y="1394603"/>
            <a:ext cx="8572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kumimoji="0" lang="uk-UA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К</a:t>
            </a:r>
            <a:r>
              <a:rPr kumimoji="0" lang="uk-UA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643306" y="1180289"/>
          <a:ext cx="1071570" cy="806164"/>
        </p:xfrm>
        <a:graphic>
          <a:graphicData uri="http://schemas.openxmlformats.org/presentationml/2006/ole">
            <p:oleObj spid="_x0000_s2051" name="Формула" r:id="rId3" imgW="444307" imgH="495085" progId="Equation.3">
              <p:embed/>
            </p:oleObj>
          </a:graphicData>
        </a:graphic>
      </p:graphicFrame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500562" y="1394603"/>
            <a:ext cx="14287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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kumimoji="0" lang="uk-UA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м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,                                             </a:t>
            </a:r>
          </a:p>
        </p:txBody>
      </p:sp>
      <p:graphicFrame>
        <p:nvGraphicFramePr>
          <p:cNvPr id="3" name="Object 7"/>
          <p:cNvGraphicFramePr>
            <a:graphicFrameLocks noChangeAspect="1"/>
          </p:cNvGraphicFramePr>
          <p:nvPr/>
        </p:nvGraphicFramePr>
        <p:xfrm>
          <a:off x="3000364" y="2537611"/>
          <a:ext cx="447675" cy="495300"/>
        </p:xfrm>
        <a:graphic>
          <a:graphicData uri="http://schemas.openxmlformats.org/presentationml/2006/ole">
            <p:oleObj spid="_x0000_s2055" name="Формула" r:id="rId4" imgW="444307" imgH="495085" progId="Equation.3">
              <p:embed/>
            </p:oleObj>
          </a:graphicData>
        </a:graphic>
      </p:graphicFrame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3143240" y="3180553"/>
          <a:ext cx="466725" cy="495300"/>
        </p:xfrm>
        <a:graphic>
          <a:graphicData uri="http://schemas.openxmlformats.org/presentationml/2006/ole">
            <p:oleObj spid="_x0000_s2054" name="Формула" r:id="rId5" imgW="444307" imgH="495085" progId="Equation.3">
              <p:embed/>
            </p:oleObj>
          </a:graphicData>
        </a:graphic>
      </p:graphicFrame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786050" y="2037545"/>
            <a:ext cx="57150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 P</a:t>
            </a:r>
            <a:r>
              <a:rPr kumimoji="0" lang="uk-UA" sz="1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– активна потужність, на шинах постачальних підстанцій;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214678" y="2680487"/>
            <a:ext cx="60721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сумарна активна потужність навантажень;</a:t>
            </a: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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kumimoji="0" lang="uk-UA" sz="14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м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= 0,05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643306" y="3180553"/>
            <a:ext cx="45005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втрати активної потужності у лініях і трансформаторах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1714480" y="3251991"/>
            <a:ext cx="15716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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kumimoji="0" lang="uk-UA" sz="14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м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= 0,05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4572000" y="3394867"/>
            <a:ext cx="43576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(приймається, що вони складають 5% від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857488" y="3680619"/>
            <a:ext cx="50006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14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= 0,9 – коефіцієнт одночасності максимуму навантаження.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61" name="Object 13"/>
          <p:cNvGraphicFramePr>
            <a:graphicFrameLocks noChangeAspect="1"/>
          </p:cNvGraphicFramePr>
          <p:nvPr/>
        </p:nvGraphicFramePr>
        <p:xfrm>
          <a:off x="8358214" y="3323429"/>
          <a:ext cx="466725" cy="495300"/>
        </p:xfrm>
        <a:graphic>
          <a:graphicData uri="http://schemas.openxmlformats.org/presentationml/2006/ole">
            <p:oleObj spid="_x0000_s2061" name="Формула" r:id="rId6" imgW="444307" imgH="495085" progId="Equation.3">
              <p:embed/>
            </p:oleObj>
          </a:graphicData>
        </a:graphic>
      </p:graphicFrame>
      <p:graphicFrame>
        <p:nvGraphicFramePr>
          <p:cNvPr id="2065" name="Object 17"/>
          <p:cNvGraphicFramePr>
            <a:graphicFrameLocks noChangeAspect="1"/>
          </p:cNvGraphicFramePr>
          <p:nvPr/>
        </p:nvGraphicFramePr>
        <p:xfrm>
          <a:off x="3000364" y="4466437"/>
          <a:ext cx="590550" cy="495300"/>
        </p:xfrm>
        <a:graphic>
          <a:graphicData uri="http://schemas.openxmlformats.org/presentationml/2006/ole">
            <p:oleObj spid="_x0000_s2065" name="Формула" r:id="rId7" imgW="596641" imgH="495085" progId="Equation.3">
              <p:embed/>
            </p:oleObj>
          </a:graphicData>
        </a:graphic>
      </p:graphicFrame>
      <p:graphicFrame>
        <p:nvGraphicFramePr>
          <p:cNvPr id="2064" name="Object 16"/>
          <p:cNvGraphicFramePr>
            <a:graphicFrameLocks noChangeAspect="1"/>
          </p:cNvGraphicFramePr>
          <p:nvPr/>
        </p:nvGraphicFramePr>
        <p:xfrm>
          <a:off x="4214810" y="4466437"/>
          <a:ext cx="495300" cy="495300"/>
        </p:xfrm>
        <a:graphic>
          <a:graphicData uri="http://schemas.openxmlformats.org/presentationml/2006/ole">
            <p:oleObj spid="_x0000_s2064" name="Формула" r:id="rId8" imgW="495085" imgH="495085" progId="Equation.3">
              <p:embed/>
            </p:oleObj>
          </a:graphicData>
        </a:graphic>
      </p:graphicFrame>
      <p:graphicFrame>
        <p:nvGraphicFramePr>
          <p:cNvPr id="2063" name="Object 15"/>
          <p:cNvGraphicFramePr>
            <a:graphicFrameLocks noChangeAspect="1"/>
          </p:cNvGraphicFramePr>
          <p:nvPr/>
        </p:nvGraphicFramePr>
        <p:xfrm>
          <a:off x="4786314" y="4466437"/>
          <a:ext cx="619125" cy="504825"/>
        </p:xfrm>
        <a:graphic>
          <a:graphicData uri="http://schemas.openxmlformats.org/presentationml/2006/ole">
            <p:oleObj spid="_x0000_s2063" name="Формула" r:id="rId9" imgW="622030" imgH="495085" progId="Equation.3">
              <p:embed/>
            </p:oleObj>
          </a:graphicData>
        </a:graphic>
      </p:graphicFrame>
      <p:graphicFrame>
        <p:nvGraphicFramePr>
          <p:cNvPr id="2062" name="Object 14"/>
          <p:cNvGraphicFramePr>
            <a:graphicFrameLocks noChangeAspect="1"/>
          </p:cNvGraphicFramePr>
          <p:nvPr/>
        </p:nvGraphicFramePr>
        <p:xfrm>
          <a:off x="5572132" y="4466437"/>
          <a:ext cx="695325" cy="628650"/>
        </p:xfrm>
        <a:graphic>
          <a:graphicData uri="http://schemas.openxmlformats.org/presentationml/2006/ole">
            <p:oleObj spid="_x0000_s2062" name="Формула" r:id="rId10" imgW="698197" imgH="634725" progId="Equation.3">
              <p:embed/>
            </p:oleObj>
          </a:graphicData>
        </a:graphic>
      </p:graphicFrame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1214414" y="4109247"/>
            <a:ext cx="685801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Балансу реактивної потужності в системі має відповідати рівняння:</a:t>
            </a: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Q</a:t>
            </a:r>
            <a:r>
              <a:rPr kumimoji="0" lang="uk-UA" sz="1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+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2786050" y="4537875"/>
            <a:ext cx="2888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400" dirty="0" smtClean="0">
                <a:latin typeface="Arial" pitchFamily="34" charset="0"/>
              </a:rPr>
              <a:t>+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3571868" y="4537875"/>
            <a:ext cx="7858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= 0,95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4643438" y="4537875"/>
            <a:ext cx="285720" cy="318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+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5357818" y="4537875"/>
            <a:ext cx="35715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+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320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      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75" name="Object 27"/>
          <p:cNvGraphicFramePr>
            <a:graphicFrameLocks noChangeAspect="1"/>
          </p:cNvGraphicFramePr>
          <p:nvPr/>
        </p:nvGraphicFramePr>
        <p:xfrm>
          <a:off x="2285984" y="4466437"/>
          <a:ext cx="533400" cy="628650"/>
        </p:xfrm>
        <a:graphic>
          <a:graphicData uri="http://schemas.openxmlformats.org/presentationml/2006/ole">
            <p:oleObj spid="_x0000_s2075" name="Формула" r:id="rId11" imgW="533169" imgH="634725" progId="Equation.3">
              <p:embed/>
            </p:oleObj>
          </a:graphicData>
        </a:graphic>
      </p:graphicFrame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285720" y="5037941"/>
            <a:ext cx="85725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Проведемо розрахунок балансу активних потужностей для кожного нового контуру.</a:t>
            </a:r>
            <a:r>
              <a:rPr kumimoji="0" lang="uk-UA" sz="1400" b="0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Приклад представлено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контуру 20-502-503-21:</a:t>
            </a: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" name="Рисунок 43" descr="Безымянный9.bmp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71604" y="5680883"/>
            <a:ext cx="6496050" cy="600075"/>
          </a:xfrm>
          <a:prstGeom prst="rect">
            <a:avLst/>
          </a:prstGeom>
        </p:spPr>
      </p:pic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285720" y="6395263"/>
            <a:ext cx="85011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Виходячи з розрахунків робимо висновок, що не потрібно встановлювати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компенсуючі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пристрої.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8">
      <a:dk1>
        <a:srgbClr val="000000"/>
      </a:dk1>
      <a:lt1>
        <a:srgbClr val="DCE8F4"/>
      </a:lt1>
      <a:dk2>
        <a:srgbClr val="7B9CB5"/>
      </a:dk2>
      <a:lt2>
        <a:srgbClr val="969696"/>
      </a:lt2>
      <a:accent1>
        <a:srgbClr val="FFFFFF"/>
      </a:accent1>
      <a:accent2>
        <a:srgbClr val="00BAB6"/>
      </a:accent2>
      <a:accent3>
        <a:srgbClr val="EBF2F8"/>
      </a:accent3>
      <a:accent4>
        <a:srgbClr val="000000"/>
      </a:accent4>
      <a:accent5>
        <a:srgbClr val="FFFFFF"/>
      </a:accent5>
      <a:accent6>
        <a:srgbClr val="00A8A5"/>
      </a:accent6>
      <a:hlink>
        <a:srgbClr val="8A8AD8"/>
      </a:hlink>
      <a:folHlink>
        <a:srgbClr val="242492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5121</TotalTime>
  <Words>981</Words>
  <Application>Microsoft Office PowerPoint</Application>
  <PresentationFormat>Произвольный</PresentationFormat>
  <Paragraphs>130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Текстура</vt:lpstr>
      <vt:lpstr>Формула</vt:lpstr>
      <vt:lpstr>Розвиток електричної мережі напругою 110 кВ Шаргородського району</vt:lpstr>
      <vt:lpstr>Розрахунок прогнозу навантажень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Дякую за увагу</vt:lpstr>
    </vt:vector>
  </TitlesOfParts>
  <Company>Home, sweet home !!!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Діагностика заземлювальних пристроїв</dc:title>
  <dc:creator>JAM</dc:creator>
  <cp:lastModifiedBy>User_otk</cp:lastModifiedBy>
  <cp:revision>497</cp:revision>
  <dcterms:created xsi:type="dcterms:W3CDTF">2008-12-16T22:31:42Z</dcterms:created>
  <dcterms:modified xsi:type="dcterms:W3CDTF">2015-06-09T11:35:22Z</dcterms:modified>
</cp:coreProperties>
</file>