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16"/>
  </p:notesMasterIdLst>
  <p:sldIdLst>
    <p:sldId id="256" r:id="rId2"/>
    <p:sldId id="257" r:id="rId3"/>
    <p:sldId id="322" r:id="rId4"/>
    <p:sldId id="374" r:id="rId5"/>
    <p:sldId id="375" r:id="rId6"/>
    <p:sldId id="372" r:id="rId7"/>
    <p:sldId id="376" r:id="rId8"/>
    <p:sldId id="377" r:id="rId9"/>
    <p:sldId id="378" r:id="rId10"/>
    <p:sldId id="381" r:id="rId11"/>
    <p:sldId id="379" r:id="rId12"/>
    <p:sldId id="380" r:id="rId13"/>
    <p:sldId id="382" r:id="rId14"/>
    <p:sldId id="383" r:id="rId15"/>
  </p:sldIdLst>
  <p:sldSz cx="9144000" cy="721836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FF"/>
    <a:srgbClr val="3366CC"/>
    <a:srgbClr val="0066CC"/>
    <a:srgbClr val="FF0066"/>
    <a:srgbClr val="FFFF00"/>
    <a:srgbClr val="FF66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3209" autoAdjust="0"/>
  </p:normalViewPr>
  <p:slideViewPr>
    <p:cSldViewPr>
      <p:cViewPr>
        <p:scale>
          <a:sx n="75" d="100"/>
          <a:sy n="75" d="100"/>
        </p:scale>
        <p:origin x="-972" y="42"/>
      </p:cViewPr>
      <p:guideLst>
        <p:guide orient="horz" pos="227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10" Type="http://schemas.openxmlformats.org/officeDocument/2006/relationships/image" Target="../media/image26.wmf"/><Relationship Id="rId4" Type="http://schemas.openxmlformats.org/officeDocument/2006/relationships/image" Target="../media/image20.wmf"/><Relationship Id="rId9"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1FD7BA-79E0-439A-9014-AFAEB5337E08}" type="datetimeFigureOut">
              <a:rPr lang="ru-RU" smtClean="0"/>
              <a:pPr/>
              <a:t>14.06.2015</a:t>
            </a:fld>
            <a:endParaRPr lang="ru-RU"/>
          </a:p>
        </p:txBody>
      </p:sp>
      <p:sp>
        <p:nvSpPr>
          <p:cNvPr id="4" name="Образ слайда 3"/>
          <p:cNvSpPr>
            <a:spLocks noGrp="1" noRot="1" noChangeAspect="1"/>
          </p:cNvSpPr>
          <p:nvPr>
            <p:ph type="sldImg" idx="2"/>
          </p:nvPr>
        </p:nvSpPr>
        <p:spPr>
          <a:xfrm>
            <a:off x="1257300" y="685800"/>
            <a:ext cx="43434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4AAD42-BCC9-4EFA-BC14-7330FA5E3D35}" type="slidenum">
              <a:rPr lang="ru-RU" smtClean="0"/>
              <a:pPr/>
              <a:t>‹#›</a:t>
            </a:fld>
            <a:endParaRPr lang="ru-RU"/>
          </a:p>
        </p:txBody>
      </p:sp>
    </p:spTree>
    <p:extLst>
      <p:ext uri="{BB962C8B-B14F-4D97-AF65-F5344CB8AC3E}">
        <p14:creationId xmlns:p14="http://schemas.microsoft.com/office/powerpoint/2010/main" val="1410144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F4AAD42-BCC9-4EFA-BC14-7330FA5E3D35}"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242373"/>
            <a:ext cx="7772400" cy="154726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4090407"/>
            <a:ext cx="6400800" cy="184469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6E723F7B-C3CD-4540-8A71-9F01CC6C3412}"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ABA2E3D-2AAA-49B0-B4C3-4BC832CA9789}"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04107"/>
            <a:ext cx="2057400" cy="6483159"/>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04107"/>
            <a:ext cx="6019800" cy="648315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6CBEE5E6-7DE7-4BBC-A119-1E3D292785C2}"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C1A3BB6E-0F0C-4984-8494-43809F3C3479}"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638468"/>
            <a:ext cx="7772400" cy="1433647"/>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3059452"/>
            <a:ext cx="7772400" cy="15790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9D69D451-31D2-4EE0-82B4-2052AAE8234E}"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2846"/>
            <a:ext cx="4038600" cy="50144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772846"/>
            <a:ext cx="4038600" cy="50144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5374FC8-6DA0-4DAC-8F5F-AC7EF851993C}"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9069"/>
            <a:ext cx="8229600" cy="1203061"/>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615779"/>
            <a:ext cx="4040188" cy="67337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289157"/>
            <a:ext cx="4040188" cy="41589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8" y="1615779"/>
            <a:ext cx="4041775" cy="67337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8" y="2289157"/>
            <a:ext cx="4041775" cy="41589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B8F63C2D-75D0-435E-99F4-0290E505C923}"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01D554B-A665-4092-9689-A6618DD35B78}"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64EACC8F-83BB-4FB0-8140-A2AB7D1FD386}"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3" y="287398"/>
            <a:ext cx="3008313" cy="1223112"/>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87399"/>
            <a:ext cx="5111750" cy="61606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3" y="1510511"/>
            <a:ext cx="3008313" cy="49375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433CAC59-3454-4382-A74F-D6894FBE3C96}"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052854"/>
            <a:ext cx="5486400" cy="59651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44974"/>
            <a:ext cx="5486400" cy="433101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649373"/>
            <a:ext cx="5486400" cy="8471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6C7C962B-4364-4D47-9CED-87A685448DF7}"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9069"/>
            <a:ext cx="8229600" cy="1203061"/>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84285"/>
            <a:ext cx="8229600" cy="476378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690355"/>
            <a:ext cx="2133600" cy="384311"/>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ru-RU"/>
          </a:p>
        </p:txBody>
      </p:sp>
      <p:sp>
        <p:nvSpPr>
          <p:cNvPr id="5" name="Нижний колонтитул 4"/>
          <p:cNvSpPr>
            <a:spLocks noGrp="1"/>
          </p:cNvSpPr>
          <p:nvPr>
            <p:ph type="ftr" sz="quarter" idx="3"/>
          </p:nvPr>
        </p:nvSpPr>
        <p:spPr>
          <a:xfrm>
            <a:off x="3124200" y="6690355"/>
            <a:ext cx="2895600" cy="38431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690355"/>
            <a:ext cx="2133600" cy="384311"/>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1B1711-8A07-4361-AE68-6D426EB14C64}"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16.wmf"/><Relationship Id="rId5" Type="http://schemas.openxmlformats.org/officeDocument/2006/relationships/oleObject" Target="../embeddings/oleObject10.bin"/><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oleObject" Target="../embeddings/oleObject16.bin"/><Relationship Id="rId18" Type="http://schemas.openxmlformats.org/officeDocument/2006/relationships/image" Target="../media/image24.wmf"/><Relationship Id="rId26" Type="http://schemas.openxmlformats.org/officeDocument/2006/relationships/image" Target="../media/image30.png"/><Relationship Id="rId3" Type="http://schemas.openxmlformats.org/officeDocument/2006/relationships/oleObject" Target="../embeddings/oleObject11.bin"/><Relationship Id="rId21" Type="http://schemas.openxmlformats.org/officeDocument/2006/relationships/oleObject" Target="../embeddings/oleObject20.bin"/><Relationship Id="rId7" Type="http://schemas.openxmlformats.org/officeDocument/2006/relationships/oleObject" Target="../embeddings/oleObject13.bin"/><Relationship Id="rId12" Type="http://schemas.openxmlformats.org/officeDocument/2006/relationships/image" Target="../media/image21.wmf"/><Relationship Id="rId17" Type="http://schemas.openxmlformats.org/officeDocument/2006/relationships/oleObject" Target="../embeddings/oleObject18.bin"/><Relationship Id="rId25" Type="http://schemas.openxmlformats.org/officeDocument/2006/relationships/image" Target="../media/image29.png"/><Relationship Id="rId2" Type="http://schemas.openxmlformats.org/officeDocument/2006/relationships/slideLayout" Target="../slideLayouts/slideLayout7.xml"/><Relationship Id="rId16" Type="http://schemas.openxmlformats.org/officeDocument/2006/relationships/image" Target="../media/image23.wmf"/><Relationship Id="rId20" Type="http://schemas.openxmlformats.org/officeDocument/2006/relationships/image" Target="../media/image25.wmf"/><Relationship Id="rId1" Type="http://schemas.openxmlformats.org/officeDocument/2006/relationships/vmlDrawing" Target="../drawings/vmlDrawing7.vml"/><Relationship Id="rId6" Type="http://schemas.openxmlformats.org/officeDocument/2006/relationships/image" Target="../media/image18.wmf"/><Relationship Id="rId11" Type="http://schemas.openxmlformats.org/officeDocument/2006/relationships/oleObject" Target="../embeddings/oleObject15.bin"/><Relationship Id="rId24" Type="http://schemas.openxmlformats.org/officeDocument/2006/relationships/image" Target="../media/image28.png"/><Relationship Id="rId5" Type="http://schemas.openxmlformats.org/officeDocument/2006/relationships/oleObject" Target="../embeddings/oleObject12.bin"/><Relationship Id="rId15" Type="http://schemas.openxmlformats.org/officeDocument/2006/relationships/oleObject" Target="../embeddings/oleObject17.bin"/><Relationship Id="rId23" Type="http://schemas.openxmlformats.org/officeDocument/2006/relationships/image" Target="../media/image27.png"/><Relationship Id="rId10" Type="http://schemas.openxmlformats.org/officeDocument/2006/relationships/image" Target="../media/image20.wmf"/><Relationship Id="rId19" Type="http://schemas.openxmlformats.org/officeDocument/2006/relationships/oleObject" Target="../embeddings/oleObject19.bin"/><Relationship Id="rId4" Type="http://schemas.openxmlformats.org/officeDocument/2006/relationships/image" Target="../media/image17.wmf"/><Relationship Id="rId9" Type="http://schemas.openxmlformats.org/officeDocument/2006/relationships/oleObject" Target="../embeddings/oleObject14.bin"/><Relationship Id="rId14" Type="http://schemas.openxmlformats.org/officeDocument/2006/relationships/image" Target="../media/image22.wmf"/><Relationship Id="rId22" Type="http://schemas.openxmlformats.org/officeDocument/2006/relationships/image" Target="../media/image26.wmf"/></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5.bin"/><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xml"/><Relationship Id="rId7" Type="http://schemas.openxmlformats.org/officeDocument/2006/relationships/image" Target="../media/image13.wmf"/><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12.wmf"/><Relationship Id="rId4"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Прямоугольник 3"/>
          <p:cNvSpPr>
            <a:spLocks noChangeArrowheads="1"/>
          </p:cNvSpPr>
          <p:nvPr/>
        </p:nvSpPr>
        <p:spPr bwMode="auto">
          <a:xfrm>
            <a:off x="2357438" y="5253038"/>
            <a:ext cx="4572000" cy="341312"/>
          </a:xfrm>
          <a:prstGeom prst="rect">
            <a:avLst/>
          </a:prstGeom>
          <a:noFill/>
          <a:ln w="9525">
            <a:noFill/>
            <a:miter lim="800000"/>
            <a:headEnd/>
            <a:tailEnd/>
          </a:ln>
        </p:spPr>
        <p:txBody>
          <a:bodyPr>
            <a:spAutoFit/>
          </a:bodyPr>
          <a:lstStyle/>
          <a:p>
            <a:pPr algn="ctr">
              <a:lnSpc>
                <a:spcPct val="90000"/>
              </a:lnSpc>
              <a:buFont typeface="Wingdings" pitchFamily="2" charset="2"/>
              <a:buNone/>
            </a:pPr>
            <a:endParaRPr lang="uk-UA"/>
          </a:p>
        </p:txBody>
      </p:sp>
      <p:sp>
        <p:nvSpPr>
          <p:cNvPr id="6" name="Прямоугольник 5"/>
          <p:cNvSpPr/>
          <p:nvPr/>
        </p:nvSpPr>
        <p:spPr>
          <a:xfrm>
            <a:off x="0" y="823099"/>
            <a:ext cx="9144000" cy="2123658"/>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4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Розвиток </a:t>
            </a:r>
            <a:r>
              <a:rPr lang="uk-UA" sz="44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Хмільникських</a:t>
            </a:r>
            <a:r>
              <a:rPr lang="uk-UA" sz="4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електричних мереж напругою 35 кВ</a:t>
            </a:r>
            <a:endParaRPr lang="ru-RU" sz="4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Прямоугольник 7"/>
          <p:cNvSpPr/>
          <p:nvPr/>
        </p:nvSpPr>
        <p:spPr>
          <a:xfrm>
            <a:off x="1071538" y="3180553"/>
            <a:ext cx="7082602" cy="584775"/>
          </a:xfrm>
          <a:prstGeom prst="rect">
            <a:avLst/>
          </a:prstGeom>
          <a:noFill/>
        </p:spPr>
        <p:txBody>
          <a:bodyPr wrap="square" lIns="91440" tIns="45720" rIns="91440" bIns="45720">
            <a:spAutoFit/>
          </a:bodyPr>
          <a:lstStyle/>
          <a:p>
            <a:pPr algn="ctr"/>
            <a:r>
              <a:rPr lang="uk-UA"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Студент групи ЕСМ-</a:t>
            </a: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1</a:t>
            </a:r>
            <a:r>
              <a:rPr lang="uk-UA"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4сп</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Прямоугольник 8"/>
          <p:cNvSpPr/>
          <p:nvPr/>
        </p:nvSpPr>
        <p:spPr>
          <a:xfrm>
            <a:off x="500034" y="3966371"/>
            <a:ext cx="8358246" cy="646331"/>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Лановик</a:t>
            </a:r>
            <a:r>
              <a:rPr lang="uk-UA"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Євгеній Володимирович</a:t>
            </a:r>
            <a:endParaRPr lang="ru-RU"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1" name="Прямоугольник 10"/>
          <p:cNvSpPr/>
          <p:nvPr/>
        </p:nvSpPr>
        <p:spPr>
          <a:xfrm>
            <a:off x="928662" y="5252255"/>
            <a:ext cx="7286676" cy="1077218"/>
          </a:xfrm>
          <a:prstGeom prst="rect">
            <a:avLst/>
          </a:prstGeom>
          <a:noFill/>
        </p:spPr>
        <p:txBody>
          <a:bodyPr wrap="square" lIns="91440" tIns="45720" rIns="91440" bIns="45720">
            <a:spAutoFit/>
          </a:bodyPr>
          <a:lstStyle/>
          <a:p>
            <a:pPr algn="ctr"/>
            <a:r>
              <a:rPr lang="uk-U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Керівник </a:t>
            </a:r>
            <a:r>
              <a:rPr lang="uk-UA" sz="32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–к.т.н</a:t>
            </a:r>
            <a:r>
              <a:rPr lang="uk-UA"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проф. Свиридов М.П.</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7"/>
          <p:cNvSpPr txBox="1">
            <a:spLocks noChangeArrowheads="1"/>
          </p:cNvSpPr>
          <p:nvPr/>
        </p:nvSpPr>
        <p:spPr bwMode="auto">
          <a:xfrm>
            <a:off x="8388350" y="296863"/>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en-US" sz="2400" dirty="0">
                <a:effectLst>
                  <a:outerShdw blurRad="38100" dist="38100" dir="2700000" algn="tl">
                    <a:srgbClr val="C0C0C0"/>
                  </a:outerShdw>
                </a:effectLst>
              </a:rPr>
              <a:t>9</a:t>
            </a:r>
            <a:endParaRPr lang="ru-RU" sz="2400" dirty="0">
              <a:effectLst>
                <a:outerShdw blurRad="38100" dist="38100" dir="2700000" algn="tl">
                  <a:srgbClr val="C0C0C0"/>
                </a:outerShdw>
              </a:effectLst>
            </a:endParaRPr>
          </a:p>
        </p:txBody>
      </p:sp>
      <p:sp>
        <p:nvSpPr>
          <p:cNvPr id="7" name="Прямоугольник 6"/>
          <p:cNvSpPr/>
          <p:nvPr/>
        </p:nvSpPr>
        <p:spPr>
          <a:xfrm>
            <a:off x="500034" y="0"/>
            <a:ext cx="7715304" cy="954107"/>
          </a:xfrm>
          <a:prstGeom prst="rect">
            <a:avLst/>
          </a:prstGeom>
        </p:spPr>
        <p:txBody>
          <a:bodyPr wrap="square">
            <a:spAutoFit/>
          </a:bodyPr>
          <a:lstStyle/>
          <a:p>
            <a:pPr algn="ctr"/>
            <a:r>
              <a:rPr lang="uk-UA" sz="2800" b="1" cap="all" dirty="0" err="1" smtClean="0">
                <a:solidFill>
                  <a:srgbClr val="009900"/>
                </a:solidFill>
                <a:effectLst>
                  <a:outerShdw blurRad="38100" dist="38100" dir="2700000" algn="tl">
                    <a:srgbClr val="000000">
                      <a:alpha val="43137"/>
                    </a:srgbClr>
                  </a:outerShdw>
                </a:effectLst>
                <a:cs typeface="Tahoma" pitchFamily="34" charset="0"/>
              </a:rPr>
              <a:t>схемИ</a:t>
            </a:r>
            <a:r>
              <a:rPr lang="uk-UA" sz="2800" b="1" cap="all" dirty="0" smtClean="0">
                <a:solidFill>
                  <a:srgbClr val="009900"/>
                </a:solidFill>
                <a:effectLst>
                  <a:outerShdw blurRad="38100" dist="38100" dir="2700000" algn="tl">
                    <a:srgbClr val="000000">
                      <a:alpha val="43137"/>
                    </a:srgbClr>
                  </a:outerShdw>
                </a:effectLst>
                <a:cs typeface="Tahoma" pitchFamily="34" charset="0"/>
              </a:rPr>
              <a:t> розподільчих пристроїв </a:t>
            </a:r>
            <a:r>
              <a:rPr lang="uk-UA" sz="2800" b="1" cap="all" dirty="0" err="1" smtClean="0">
                <a:solidFill>
                  <a:srgbClr val="009900"/>
                </a:solidFill>
                <a:effectLst>
                  <a:outerShdw blurRad="38100" dist="38100" dir="2700000" algn="tl">
                    <a:srgbClr val="000000">
                      <a:alpha val="43137"/>
                    </a:srgbClr>
                  </a:outerShdw>
                </a:effectLst>
                <a:cs typeface="Tahoma" pitchFamily="34" charset="0"/>
              </a:rPr>
              <a:t>споживальних</a:t>
            </a:r>
            <a:r>
              <a:rPr lang="uk-UA" sz="2800" b="1" cap="all" dirty="0" smtClean="0">
                <a:solidFill>
                  <a:srgbClr val="009900"/>
                </a:solidFill>
                <a:effectLst>
                  <a:outerShdw blurRad="38100" dist="38100" dir="2700000" algn="tl">
                    <a:srgbClr val="000000">
                      <a:alpha val="43137"/>
                    </a:srgbClr>
                  </a:outerShdw>
                </a:effectLst>
                <a:cs typeface="Tahoma" pitchFamily="34" charset="0"/>
              </a:rPr>
              <a:t> підстанцій</a:t>
            </a:r>
            <a:endParaRPr lang="ru-RU" sz="2800" b="1" dirty="0">
              <a:solidFill>
                <a:srgbClr val="009900"/>
              </a:solidFill>
              <a:effectLst>
                <a:outerShdw blurRad="38100" dist="38100" dir="2700000" algn="tl">
                  <a:srgbClr val="000000">
                    <a:alpha val="43137"/>
                  </a:srgbClr>
                </a:outerShdw>
              </a:effectLst>
              <a:cs typeface="Tahoma" pitchFamily="34" charset="0"/>
            </a:endParaRPr>
          </a:p>
        </p:txBody>
      </p:sp>
      <p:sp>
        <p:nvSpPr>
          <p:cNvPr id="2" name="Rectangle 1"/>
          <p:cNvSpPr>
            <a:spLocks noChangeArrowheads="1"/>
          </p:cNvSpPr>
          <p:nvPr/>
        </p:nvSpPr>
        <p:spPr bwMode="auto">
          <a:xfrm>
            <a:off x="214282" y="965975"/>
            <a:ext cx="85725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Оскільки на підстанції 701 встановлюється по 2 трансформатори, а кількість ліній, що підходять до підстанції дорівнює двом, то для цього вузла пропонуємо схему містка з вимикачем в перемичці та вимикачами в ланцюгах трансформаторів (рисунок 9.1).</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Object 2"/>
          <p:cNvGraphicFramePr>
            <a:graphicFrameLocks noChangeAspect="1"/>
          </p:cNvGraphicFramePr>
          <p:nvPr/>
        </p:nvGraphicFramePr>
        <p:xfrm>
          <a:off x="500034" y="1751793"/>
          <a:ext cx="2371725" cy="3028950"/>
        </p:xfrm>
        <a:graphic>
          <a:graphicData uri="http://schemas.openxmlformats.org/presentationml/2006/ole">
            <mc:AlternateContent xmlns:mc="http://schemas.openxmlformats.org/markup-compatibility/2006">
              <mc:Choice xmlns:v="urn:schemas-microsoft-com:vml" Requires="v">
                <p:oleObj spid="_x0000_s26633" r:id="rId3" imgW="3883631" imgH="4972692" progId="">
                  <p:embed/>
                </p:oleObj>
              </mc:Choice>
              <mc:Fallback>
                <p:oleObj r:id="rId3" imgW="3883631" imgH="4972692"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34" y="1751793"/>
                        <a:ext cx="2371725" cy="3028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628" name="Rectangle 4"/>
          <p:cNvSpPr>
            <a:spLocks noChangeArrowheads="1"/>
          </p:cNvSpPr>
          <p:nvPr/>
        </p:nvSpPr>
        <p:spPr bwMode="auto">
          <a:xfrm>
            <a:off x="-500098" y="4823627"/>
            <a:ext cx="492922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9.1 – Схема розподільчого пристрою вузла 701</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629" name="Rectangle 5"/>
          <p:cNvSpPr>
            <a:spLocks noChangeArrowheads="1"/>
          </p:cNvSpPr>
          <p:nvPr/>
        </p:nvSpPr>
        <p:spPr bwMode="auto">
          <a:xfrm>
            <a:off x="214282" y="5966635"/>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інших вузлів 702</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703</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та 70</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пропонуємо таку ж саму схему.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вузла 705 пропонуємо схему блок (лінія – трансформатор) із вимикачем в ланцюгу трансформатора (рисунок 9.2).</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6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6630" name="Object 6"/>
          <p:cNvGraphicFramePr>
            <a:graphicFrameLocks noChangeAspect="1"/>
          </p:cNvGraphicFramePr>
          <p:nvPr/>
        </p:nvGraphicFramePr>
        <p:xfrm>
          <a:off x="6643702" y="1894669"/>
          <a:ext cx="533400" cy="2857500"/>
        </p:xfrm>
        <a:graphic>
          <a:graphicData uri="http://schemas.openxmlformats.org/presentationml/2006/ole">
            <mc:AlternateContent xmlns:mc="http://schemas.openxmlformats.org/markup-compatibility/2006">
              <mc:Choice xmlns:v="urn:schemas-microsoft-com:vml" Requires="v">
                <p:oleObj spid="_x0000_s26634" r:id="rId5" imgW="811658" imgH="4356243" progId="">
                  <p:embed/>
                </p:oleObj>
              </mc:Choice>
              <mc:Fallback>
                <p:oleObj r:id="rId5" imgW="811658" imgH="4356243" progId="">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43702" y="1894669"/>
                        <a:ext cx="533400" cy="285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632" name="Rectangle 8"/>
          <p:cNvSpPr>
            <a:spLocks noChangeArrowheads="1"/>
          </p:cNvSpPr>
          <p:nvPr/>
        </p:nvSpPr>
        <p:spPr bwMode="auto">
          <a:xfrm>
            <a:off x="4286248" y="4823627"/>
            <a:ext cx="485775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9.2 – Схема розподільчого пристрою вузла 705</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7"/>
          <p:cNvSpPr txBox="1">
            <a:spLocks noChangeArrowheads="1"/>
          </p:cNvSpPr>
          <p:nvPr/>
        </p:nvSpPr>
        <p:spPr bwMode="auto">
          <a:xfrm>
            <a:off x="8388350" y="296863"/>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smtClean="0">
                <a:effectLst>
                  <a:outerShdw blurRad="38100" dist="38100" dir="2700000" algn="tl">
                    <a:srgbClr val="C0C0C0"/>
                  </a:outerShdw>
                </a:effectLst>
              </a:rPr>
              <a:t>10</a:t>
            </a:r>
            <a:endParaRPr lang="ru-RU" sz="2400" dirty="0">
              <a:effectLst>
                <a:outerShdw blurRad="38100" dist="38100" dir="2700000" algn="tl">
                  <a:srgbClr val="C0C0C0"/>
                </a:outerShdw>
              </a:effectLst>
            </a:endParaRPr>
          </a:p>
        </p:txBody>
      </p:sp>
      <p:sp>
        <p:nvSpPr>
          <p:cNvPr id="3" name="Прямоугольник 2"/>
          <p:cNvSpPr/>
          <p:nvPr/>
        </p:nvSpPr>
        <p:spPr>
          <a:xfrm>
            <a:off x="0" y="0"/>
            <a:ext cx="8429652" cy="954107"/>
          </a:xfrm>
          <a:prstGeom prst="rect">
            <a:avLst/>
          </a:prstGeom>
        </p:spPr>
        <p:txBody>
          <a:bodyPr wrap="square">
            <a:spAutoFit/>
          </a:bodyPr>
          <a:lstStyle/>
          <a:p>
            <a:pPr algn="ctr"/>
            <a:r>
              <a:rPr lang="uk-UA" sz="2800" b="1" cap="all" dirty="0" smtClean="0">
                <a:solidFill>
                  <a:srgbClr val="009900"/>
                </a:solidFill>
                <a:effectLst>
                  <a:outerShdw blurRad="38100" dist="38100" dir="2700000" algn="tl">
                    <a:srgbClr val="000000">
                      <a:alpha val="43137"/>
                    </a:srgbClr>
                  </a:outerShdw>
                </a:effectLst>
                <a:cs typeface="Tahoma" pitchFamily="34" charset="0"/>
              </a:rPr>
              <a:t>Оцінка балансу потужностей для схеми розвитку</a:t>
            </a:r>
            <a:endParaRPr lang="ru-RU" sz="2800" b="1" dirty="0">
              <a:solidFill>
                <a:srgbClr val="009900"/>
              </a:solidFill>
              <a:effectLst>
                <a:outerShdw blurRad="38100" dist="38100" dir="2700000" algn="tl">
                  <a:srgbClr val="000000">
                    <a:alpha val="43137"/>
                  </a:srgbClr>
                </a:outerShdw>
              </a:effectLst>
              <a:cs typeface="Tahoma" pitchFamily="34" charset="0"/>
            </a:endParaRPr>
          </a:p>
        </p:txBody>
      </p:sp>
      <p:graphicFrame>
        <p:nvGraphicFramePr>
          <p:cNvPr id="29701" name="Object 5"/>
          <p:cNvGraphicFramePr>
            <a:graphicFrameLocks noChangeAspect="1"/>
          </p:cNvGraphicFramePr>
          <p:nvPr/>
        </p:nvGraphicFramePr>
        <p:xfrm>
          <a:off x="1857356" y="1251727"/>
          <a:ext cx="533400" cy="638175"/>
        </p:xfrm>
        <a:graphic>
          <a:graphicData uri="http://schemas.openxmlformats.org/presentationml/2006/ole">
            <mc:AlternateContent xmlns:mc="http://schemas.openxmlformats.org/markup-compatibility/2006">
              <mc:Choice xmlns:v="urn:schemas-microsoft-com:vml" Requires="v">
                <p:oleObj spid="_x0000_s29731" name="Формула" r:id="rId3" imgW="533169" imgH="634725" progId="Equation.3">
                  <p:embed/>
                </p:oleObj>
              </mc:Choice>
              <mc:Fallback>
                <p:oleObj name="Формула" r:id="rId3" imgW="533169" imgH="634725"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7356" y="1251727"/>
                        <a:ext cx="533400"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700" name="Object 4"/>
          <p:cNvGraphicFramePr>
            <a:graphicFrameLocks noChangeAspect="1"/>
          </p:cNvGraphicFramePr>
          <p:nvPr/>
        </p:nvGraphicFramePr>
        <p:xfrm>
          <a:off x="2571736" y="1251727"/>
          <a:ext cx="600075" cy="485775"/>
        </p:xfrm>
        <a:graphic>
          <a:graphicData uri="http://schemas.openxmlformats.org/presentationml/2006/ole">
            <mc:AlternateContent xmlns:mc="http://schemas.openxmlformats.org/markup-compatibility/2006">
              <mc:Choice xmlns:v="urn:schemas-microsoft-com:vml" Requires="v">
                <p:oleObj spid="_x0000_s29732" name="Формула" r:id="rId5" imgW="596641" imgH="495085" progId="Equation.3">
                  <p:embed/>
                </p:oleObj>
              </mc:Choice>
              <mc:Fallback>
                <p:oleObj name="Формула" r:id="rId5" imgW="596641" imgH="495085"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1736" y="1251727"/>
                        <a:ext cx="60007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699" name="Object 3"/>
          <p:cNvGraphicFramePr>
            <a:graphicFrameLocks noChangeAspect="1"/>
          </p:cNvGraphicFramePr>
          <p:nvPr/>
        </p:nvGraphicFramePr>
        <p:xfrm>
          <a:off x="3786182" y="1251727"/>
          <a:ext cx="485775" cy="485775"/>
        </p:xfrm>
        <a:graphic>
          <a:graphicData uri="http://schemas.openxmlformats.org/presentationml/2006/ole">
            <mc:AlternateContent xmlns:mc="http://schemas.openxmlformats.org/markup-compatibility/2006">
              <mc:Choice xmlns:v="urn:schemas-microsoft-com:vml" Requires="v">
                <p:oleObj spid="_x0000_s29733" name="Формула" r:id="rId7" imgW="495085" imgH="495085" progId="Equation.3">
                  <p:embed/>
                </p:oleObj>
              </mc:Choice>
              <mc:Fallback>
                <p:oleObj name="Формула" r:id="rId7" imgW="495085" imgH="495085"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86182" y="1251727"/>
                        <a:ext cx="48577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698" name="Object 2"/>
          <p:cNvGraphicFramePr>
            <a:graphicFrameLocks noChangeAspect="1"/>
          </p:cNvGraphicFramePr>
          <p:nvPr/>
        </p:nvGraphicFramePr>
        <p:xfrm>
          <a:off x="4429124" y="1251727"/>
          <a:ext cx="619125" cy="495300"/>
        </p:xfrm>
        <a:graphic>
          <a:graphicData uri="http://schemas.openxmlformats.org/presentationml/2006/ole">
            <mc:AlternateContent xmlns:mc="http://schemas.openxmlformats.org/markup-compatibility/2006">
              <mc:Choice xmlns:v="urn:schemas-microsoft-com:vml" Requires="v">
                <p:oleObj spid="_x0000_s29734" name="Формула" r:id="rId9" imgW="622030" imgH="495085" progId="Equation.3">
                  <p:embed/>
                </p:oleObj>
              </mc:Choice>
              <mc:Fallback>
                <p:oleObj name="Формула" r:id="rId9" imgW="622030" imgH="495085" progId="Equation.3">
                  <p:embed/>
                  <p:pic>
                    <p:nvPicPr>
                      <p:cNvPr id="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9124" y="1251727"/>
                        <a:ext cx="619125" cy="495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697" name="Object 1"/>
          <p:cNvGraphicFramePr>
            <a:graphicFrameLocks noChangeAspect="1"/>
          </p:cNvGraphicFramePr>
          <p:nvPr/>
        </p:nvGraphicFramePr>
        <p:xfrm>
          <a:off x="5214942" y="1251727"/>
          <a:ext cx="695325" cy="638175"/>
        </p:xfrm>
        <a:graphic>
          <a:graphicData uri="http://schemas.openxmlformats.org/presentationml/2006/ole">
            <mc:AlternateContent xmlns:mc="http://schemas.openxmlformats.org/markup-compatibility/2006">
              <mc:Choice xmlns:v="urn:schemas-microsoft-com:vml" Requires="v">
                <p:oleObj spid="_x0000_s29735" name="Формула" r:id="rId11" imgW="698197" imgH="634725" progId="Equation.3">
                  <p:embed/>
                </p:oleObj>
              </mc:Choice>
              <mc:Fallback>
                <p:oleObj name="Формула" r:id="rId11" imgW="698197" imgH="634725" progId="Equation.3">
                  <p:embed/>
                  <p:pic>
                    <p:nvPicPr>
                      <p:cNvPr id="0" name="Picture 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14942" y="1251727"/>
                        <a:ext cx="69532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02" name="Rectangle 6"/>
          <p:cNvSpPr>
            <a:spLocks noChangeArrowheads="1"/>
          </p:cNvSpPr>
          <p:nvPr/>
        </p:nvSpPr>
        <p:spPr bwMode="auto">
          <a:xfrm>
            <a:off x="1000100" y="894537"/>
            <a:ext cx="735808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Балансу реактивної потужності в системі має відповідати рівняння: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Q</a:t>
            </a:r>
            <a:r>
              <a:rPr kumimoji="0" lang="uk-UA" sz="1400" b="0" i="0" u="none" strike="noStrike" cap="none" normalizeH="0" baseline="-30000" dirty="0" smtClean="0">
                <a:ln>
                  <a:noFill/>
                </a:ln>
                <a:solidFill>
                  <a:schemeClr val="tx1"/>
                </a:solidFill>
                <a:effectLst/>
                <a:latin typeface="Arial" pitchFamily="34" charset="0"/>
                <a:ea typeface="Times New Roman" pitchFamily="18" charset="0"/>
              </a:rPr>
              <a:t>Г</a:t>
            </a: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a:t>
            </a:r>
            <a:endParaRPr kumimoji="0" lang="uk-UA" sz="1800" b="0" i="0" u="none" strike="noStrike" cap="none" normalizeH="0" baseline="0" dirty="0" smtClean="0">
              <a:ln>
                <a:noFill/>
              </a:ln>
              <a:solidFill>
                <a:schemeClr val="tx1"/>
              </a:solidFill>
              <a:effectLst/>
              <a:latin typeface="Arial" pitchFamily="34" charset="0"/>
            </a:endParaRPr>
          </a:p>
        </p:txBody>
      </p:sp>
      <p:sp>
        <p:nvSpPr>
          <p:cNvPr id="29703" name="Rectangle 7"/>
          <p:cNvSpPr>
            <a:spLocks noChangeArrowheads="1"/>
          </p:cNvSpPr>
          <p:nvPr/>
        </p:nvSpPr>
        <p:spPr bwMode="auto">
          <a:xfrm>
            <a:off x="2357422" y="1323165"/>
            <a:ext cx="21428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a:t>
            </a:r>
            <a:endParaRPr kumimoji="0" lang="uk-UA" sz="1800" b="0" i="0" u="none" strike="noStrike" cap="none" normalizeH="0" baseline="0" dirty="0" smtClean="0">
              <a:ln>
                <a:noFill/>
              </a:ln>
              <a:solidFill>
                <a:schemeClr val="tx1"/>
              </a:solidFill>
              <a:effectLst/>
              <a:latin typeface="Arial" pitchFamily="34" charset="0"/>
            </a:endParaRPr>
          </a:p>
        </p:txBody>
      </p:sp>
      <p:sp>
        <p:nvSpPr>
          <p:cNvPr id="29704" name="Rectangle 8"/>
          <p:cNvSpPr>
            <a:spLocks noChangeArrowheads="1"/>
          </p:cNvSpPr>
          <p:nvPr/>
        </p:nvSpPr>
        <p:spPr bwMode="auto">
          <a:xfrm>
            <a:off x="3143240" y="1323165"/>
            <a:ext cx="78581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0,95</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p>
        </p:txBody>
      </p:sp>
      <p:sp>
        <p:nvSpPr>
          <p:cNvPr id="29705" name="Rectangle 9"/>
          <p:cNvSpPr>
            <a:spLocks noChangeArrowheads="1"/>
          </p:cNvSpPr>
          <p:nvPr/>
        </p:nvSpPr>
        <p:spPr bwMode="auto">
          <a:xfrm>
            <a:off x="4214810" y="1323165"/>
            <a:ext cx="2857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a:t>
            </a:r>
            <a:endParaRPr kumimoji="0" lang="uk-UA" sz="1800" b="0" i="0" u="none" strike="noStrike" cap="none" normalizeH="0" baseline="0" dirty="0" smtClean="0">
              <a:ln>
                <a:noFill/>
              </a:ln>
              <a:solidFill>
                <a:schemeClr val="tx1"/>
              </a:solidFill>
              <a:effectLst/>
              <a:latin typeface="Arial" pitchFamily="34" charset="0"/>
            </a:endParaRPr>
          </a:p>
        </p:txBody>
      </p:sp>
      <p:sp>
        <p:nvSpPr>
          <p:cNvPr id="29706" name="Rectangle 10"/>
          <p:cNvSpPr>
            <a:spLocks noChangeArrowheads="1"/>
          </p:cNvSpPr>
          <p:nvPr/>
        </p:nvSpPr>
        <p:spPr bwMode="auto">
          <a:xfrm>
            <a:off x="5000628" y="1323165"/>
            <a:ext cx="2857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a:t>
            </a:r>
            <a:endParaRPr kumimoji="0" lang="uk-UA" sz="1800" b="0" i="0" u="none" strike="noStrike" cap="none" normalizeH="0" baseline="0" dirty="0" smtClean="0">
              <a:ln>
                <a:noFill/>
              </a:ln>
              <a:solidFill>
                <a:schemeClr val="tx1"/>
              </a:solidFill>
              <a:effectLst/>
              <a:latin typeface="Arial" pitchFamily="34" charset="0"/>
            </a:endParaRPr>
          </a:p>
        </p:txBody>
      </p:sp>
      <p:sp>
        <p:nvSpPr>
          <p:cNvPr id="29707" name="Rectangle 11"/>
          <p:cNvSpPr>
            <a:spLocks noChangeArrowheads="1"/>
          </p:cNvSpPr>
          <p:nvPr/>
        </p:nvSpPr>
        <p:spPr bwMode="auto">
          <a:xfrm>
            <a:off x="0" y="3200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Arial" pitchFamily="34" charset="0"/>
              </a:rPr>
              <a:t> </a:t>
            </a:r>
            <a:endParaRPr kumimoji="0" lang="ru-RU" sz="1800" b="0" i="0" u="none" strike="noStrike" cap="none" normalizeH="0" baseline="0" smtClean="0">
              <a:ln>
                <a:noFill/>
              </a:ln>
              <a:solidFill>
                <a:schemeClr val="tx1"/>
              </a:solidFill>
              <a:effectLst/>
              <a:latin typeface="Arial" pitchFamily="34" charset="0"/>
            </a:endParaRPr>
          </a:p>
        </p:txBody>
      </p:sp>
      <p:sp>
        <p:nvSpPr>
          <p:cNvPr id="29709" name="Rectangle 13"/>
          <p:cNvSpPr>
            <a:spLocks noChangeArrowheads="1"/>
          </p:cNvSpPr>
          <p:nvPr/>
        </p:nvSpPr>
        <p:spPr bwMode="auto">
          <a:xfrm>
            <a:off x="0" y="1966107"/>
            <a:ext cx="171451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де 0,95</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sym typeface="Symbol" pitchFamily="18" charset="2"/>
              </a:rPr>
              <a:t></a:t>
            </a:r>
          </a:p>
        </p:txBody>
      </p:sp>
      <p:graphicFrame>
        <p:nvGraphicFramePr>
          <p:cNvPr id="29708" name="Object 12"/>
          <p:cNvGraphicFramePr>
            <a:graphicFrameLocks noChangeAspect="1"/>
          </p:cNvGraphicFramePr>
          <p:nvPr/>
        </p:nvGraphicFramePr>
        <p:xfrm>
          <a:off x="1214414" y="1894669"/>
          <a:ext cx="485775" cy="485775"/>
        </p:xfrm>
        <a:graphic>
          <a:graphicData uri="http://schemas.openxmlformats.org/presentationml/2006/ole">
            <mc:AlternateContent xmlns:mc="http://schemas.openxmlformats.org/markup-compatibility/2006">
              <mc:Choice xmlns:v="urn:schemas-microsoft-com:vml" Requires="v">
                <p:oleObj spid="_x0000_s29736" name="Формула" r:id="rId13" imgW="495085" imgH="495085" progId="Equation.3">
                  <p:embed/>
                </p:oleObj>
              </mc:Choice>
              <mc:Fallback>
                <p:oleObj name="Формула" r:id="rId13" imgW="495085" imgH="495085" progId="Equation.3">
                  <p:embed/>
                  <p:pic>
                    <p:nvPicPr>
                      <p:cNvPr id="0" name="Picture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4414" y="1894669"/>
                        <a:ext cx="48577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10" name="Rectangle 14"/>
          <p:cNvSpPr>
            <a:spLocks noChangeArrowheads="1"/>
          </p:cNvSpPr>
          <p:nvPr/>
        </p:nvSpPr>
        <p:spPr bwMode="auto">
          <a:xfrm>
            <a:off x="1643042" y="1966107"/>
            <a:ext cx="578644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реактивна потужність навантажень з врахуванням коефіцієнта одночасності максимуму реактивного навантаження;</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12"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9711" name="Object 15"/>
          <p:cNvGraphicFramePr>
            <a:graphicFrameLocks noChangeAspect="1"/>
          </p:cNvGraphicFramePr>
          <p:nvPr/>
        </p:nvGraphicFramePr>
        <p:xfrm>
          <a:off x="857224" y="2394735"/>
          <a:ext cx="695325" cy="638175"/>
        </p:xfrm>
        <a:graphic>
          <a:graphicData uri="http://schemas.openxmlformats.org/presentationml/2006/ole">
            <mc:AlternateContent xmlns:mc="http://schemas.openxmlformats.org/markup-compatibility/2006">
              <mc:Choice xmlns:v="urn:schemas-microsoft-com:vml" Requires="v">
                <p:oleObj spid="_x0000_s29737" name="Формула" r:id="rId15" imgW="698197" imgH="634725" progId="Equation.3">
                  <p:embed/>
                </p:oleObj>
              </mc:Choice>
              <mc:Fallback>
                <p:oleObj name="Формула" r:id="rId15" imgW="698197" imgH="634725" progId="Equation.3">
                  <p:embed/>
                  <p:pic>
                    <p:nvPicPr>
                      <p:cNvPr id="0" name="Picture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57224" y="2394735"/>
                        <a:ext cx="69532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13" name="Rectangle 17"/>
          <p:cNvSpPr>
            <a:spLocks noChangeArrowheads="1"/>
          </p:cNvSpPr>
          <p:nvPr/>
        </p:nvSpPr>
        <p:spPr bwMode="auto">
          <a:xfrm>
            <a:off x="2071670" y="2537611"/>
            <a:ext cx="428624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сумарні втрати реактивної потужності в лініях;</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15"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9714" name="Object 18"/>
          <p:cNvGraphicFramePr>
            <a:graphicFrameLocks noChangeAspect="1"/>
          </p:cNvGraphicFramePr>
          <p:nvPr/>
        </p:nvGraphicFramePr>
        <p:xfrm>
          <a:off x="928662" y="3037677"/>
          <a:ext cx="533400" cy="638175"/>
        </p:xfrm>
        <a:graphic>
          <a:graphicData uri="http://schemas.openxmlformats.org/presentationml/2006/ole">
            <mc:AlternateContent xmlns:mc="http://schemas.openxmlformats.org/markup-compatibility/2006">
              <mc:Choice xmlns:v="urn:schemas-microsoft-com:vml" Requires="v">
                <p:oleObj spid="_x0000_s29738" name="Формула" r:id="rId17" imgW="533169" imgH="634725" progId="Equation.3">
                  <p:embed/>
                </p:oleObj>
              </mc:Choice>
              <mc:Fallback>
                <p:oleObj name="Формула" r:id="rId17" imgW="533169" imgH="634725" progId="Equation.3">
                  <p:embed/>
                  <p:pic>
                    <p:nvPicPr>
                      <p:cNvPr id="0" name="Picture 1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28662" y="3037677"/>
                        <a:ext cx="533400"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16" name="Rectangle 20"/>
          <p:cNvSpPr>
            <a:spLocks noChangeArrowheads="1"/>
          </p:cNvSpPr>
          <p:nvPr/>
        </p:nvSpPr>
        <p:spPr bwMode="auto">
          <a:xfrm>
            <a:off x="2071670" y="3109115"/>
            <a:ext cx="492919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зарядна потужність, що генерується лініями;</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18"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9717" name="Object 21"/>
          <p:cNvGraphicFramePr>
            <a:graphicFrameLocks noChangeAspect="1"/>
          </p:cNvGraphicFramePr>
          <p:nvPr/>
        </p:nvGraphicFramePr>
        <p:xfrm>
          <a:off x="928662" y="3752057"/>
          <a:ext cx="600075" cy="485775"/>
        </p:xfrm>
        <a:graphic>
          <a:graphicData uri="http://schemas.openxmlformats.org/presentationml/2006/ole">
            <mc:AlternateContent xmlns:mc="http://schemas.openxmlformats.org/markup-compatibility/2006">
              <mc:Choice xmlns:v="urn:schemas-microsoft-com:vml" Requires="v">
                <p:oleObj spid="_x0000_s29739" name="Формула" r:id="rId19" imgW="596641" imgH="495085" progId="Equation.3">
                  <p:embed/>
                </p:oleObj>
              </mc:Choice>
              <mc:Fallback>
                <p:oleObj name="Формула" r:id="rId19" imgW="596641" imgH="495085" progId="Equation.3">
                  <p:embed/>
                  <p:pic>
                    <p:nvPicPr>
                      <p:cNvPr id="0" name="Picture 2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28662" y="3752057"/>
                        <a:ext cx="60007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19" name="Rectangle 23"/>
          <p:cNvSpPr>
            <a:spLocks noChangeArrowheads="1"/>
          </p:cNvSpPr>
          <p:nvPr/>
        </p:nvSpPr>
        <p:spPr bwMode="auto">
          <a:xfrm>
            <a:off x="2071670" y="3680619"/>
            <a:ext cx="500062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реактивна потужність додаткових джерел реактивної потужності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компенсуючих</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пристроїв –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КП</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21"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9720" name="Object 24"/>
          <p:cNvGraphicFramePr>
            <a:graphicFrameLocks noChangeAspect="1"/>
          </p:cNvGraphicFramePr>
          <p:nvPr/>
        </p:nvGraphicFramePr>
        <p:xfrm>
          <a:off x="928662" y="4394999"/>
          <a:ext cx="609600" cy="485775"/>
        </p:xfrm>
        <a:graphic>
          <a:graphicData uri="http://schemas.openxmlformats.org/presentationml/2006/ole">
            <mc:AlternateContent xmlns:mc="http://schemas.openxmlformats.org/markup-compatibility/2006">
              <mc:Choice xmlns:v="urn:schemas-microsoft-com:vml" Requires="v">
                <p:oleObj spid="_x0000_s29740" name="Формула" r:id="rId21" imgW="609336" imgH="495085" progId="Equation.3">
                  <p:embed/>
                </p:oleObj>
              </mc:Choice>
              <mc:Fallback>
                <p:oleObj name="Формула" r:id="rId21" imgW="609336" imgH="495085" progId="Equation.3">
                  <p:embed/>
                  <p:pic>
                    <p:nvPicPr>
                      <p:cNvPr id="0" name="Picture 2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28662" y="4394999"/>
                        <a:ext cx="609600"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722" name="Rectangle 26"/>
          <p:cNvSpPr>
            <a:spLocks noChangeArrowheads="1"/>
          </p:cNvSpPr>
          <p:nvPr/>
        </p:nvSpPr>
        <p:spPr bwMode="auto">
          <a:xfrm>
            <a:off x="2071670" y="4394999"/>
            <a:ext cx="507206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сумарні втрати реактивної потужності в трансформаторах.</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23" name="Rectangle 27"/>
          <p:cNvSpPr>
            <a:spLocks noChangeArrowheads="1"/>
          </p:cNvSpPr>
          <p:nvPr/>
        </p:nvSpPr>
        <p:spPr bwMode="auto">
          <a:xfrm>
            <a:off x="357158" y="5180817"/>
            <a:ext cx="342902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контуру 6-701-704-301:</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1" name="Рисунок 30" descr="Безымянный9.bmp"/>
          <p:cNvPicPr>
            <a:picLocks noChangeAspect="1"/>
          </p:cNvPicPr>
          <p:nvPr/>
        </p:nvPicPr>
        <p:blipFill>
          <a:blip r:embed="rId23"/>
          <a:stretch>
            <a:fillRect/>
          </a:stretch>
        </p:blipFill>
        <p:spPr>
          <a:xfrm>
            <a:off x="142844" y="5466569"/>
            <a:ext cx="4453713" cy="428628"/>
          </a:xfrm>
          <a:prstGeom prst="rect">
            <a:avLst/>
          </a:prstGeom>
        </p:spPr>
      </p:pic>
      <p:sp>
        <p:nvSpPr>
          <p:cNvPr id="32" name="Прямоугольник 31"/>
          <p:cNvSpPr/>
          <p:nvPr/>
        </p:nvSpPr>
        <p:spPr>
          <a:xfrm>
            <a:off x="857224" y="4895065"/>
            <a:ext cx="6715156" cy="307777"/>
          </a:xfrm>
          <a:prstGeom prst="rect">
            <a:avLst/>
          </a:prstGeom>
        </p:spPr>
        <p:txBody>
          <a:bodyPr wrap="square">
            <a:spAutoFit/>
          </a:bodyPr>
          <a:lstStyle/>
          <a:p>
            <a:r>
              <a:rPr lang="uk-UA" sz="1400" dirty="0" smtClean="0">
                <a:solidFill>
                  <a:srgbClr val="009900"/>
                </a:solidFill>
                <a:latin typeface="Times New Roman" pitchFamily="18" charset="0"/>
                <a:ea typeface="Times New Roman" pitchFamily="18" charset="0"/>
                <a:cs typeface="Times New Roman" pitchFamily="18" charset="0"/>
              </a:rPr>
              <a:t>Проведемо розрахунок балансу активних потужностей для кожного нового контуру:</a:t>
            </a:r>
            <a:endParaRPr lang="ru-RU" sz="1400" dirty="0">
              <a:solidFill>
                <a:srgbClr val="009900"/>
              </a:solidFill>
            </a:endParaRPr>
          </a:p>
        </p:txBody>
      </p:sp>
      <p:sp>
        <p:nvSpPr>
          <p:cNvPr id="29724" name="Rectangle 28"/>
          <p:cNvSpPr>
            <a:spLocks noChangeArrowheads="1"/>
          </p:cNvSpPr>
          <p:nvPr/>
        </p:nvSpPr>
        <p:spPr bwMode="auto">
          <a:xfrm>
            <a:off x="4429124" y="5180817"/>
            <a:ext cx="350043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контуру 301-703-702-302:</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4" name="Рисунок 33" descr="Безымянный10.bmp"/>
          <p:cNvPicPr>
            <a:picLocks noChangeAspect="1"/>
          </p:cNvPicPr>
          <p:nvPr/>
        </p:nvPicPr>
        <p:blipFill>
          <a:blip r:embed="rId24"/>
          <a:stretch>
            <a:fillRect/>
          </a:stretch>
        </p:blipFill>
        <p:spPr>
          <a:xfrm>
            <a:off x="4964182" y="5538008"/>
            <a:ext cx="2941567" cy="285752"/>
          </a:xfrm>
          <a:prstGeom prst="rect">
            <a:avLst/>
          </a:prstGeom>
        </p:spPr>
      </p:pic>
      <p:sp>
        <p:nvSpPr>
          <p:cNvPr id="29725" name="Rectangle 29"/>
          <p:cNvSpPr>
            <a:spLocks noChangeArrowheads="1"/>
          </p:cNvSpPr>
          <p:nvPr/>
        </p:nvSpPr>
        <p:spPr bwMode="auto">
          <a:xfrm>
            <a:off x="285720" y="5895197"/>
            <a:ext cx="81439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Розрахунок балансу реактивних потужностей виконується для кожного контуру окремо. </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726" name="Rectangle 30"/>
          <p:cNvSpPr>
            <a:spLocks noChangeArrowheads="1"/>
          </p:cNvSpPr>
          <p:nvPr/>
        </p:nvSpPr>
        <p:spPr bwMode="auto">
          <a:xfrm>
            <a:off x="-142908" y="6180949"/>
            <a:ext cx="342902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контуру 6-701-704-301:</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7" name="Рисунок 36" descr="Безымянный11.bmp"/>
          <p:cNvPicPr>
            <a:picLocks noChangeAspect="1"/>
          </p:cNvPicPr>
          <p:nvPr/>
        </p:nvPicPr>
        <p:blipFill>
          <a:blip r:embed="rId25"/>
          <a:stretch>
            <a:fillRect/>
          </a:stretch>
        </p:blipFill>
        <p:spPr>
          <a:xfrm>
            <a:off x="142844" y="6446454"/>
            <a:ext cx="4714908" cy="771909"/>
          </a:xfrm>
          <a:prstGeom prst="rect">
            <a:avLst/>
          </a:prstGeom>
        </p:spPr>
      </p:pic>
      <p:sp>
        <p:nvSpPr>
          <p:cNvPr id="29727" name="Rectangle 31"/>
          <p:cNvSpPr>
            <a:spLocks noChangeArrowheads="1"/>
          </p:cNvSpPr>
          <p:nvPr/>
        </p:nvSpPr>
        <p:spPr bwMode="auto">
          <a:xfrm>
            <a:off x="4786314" y="6180949"/>
            <a:ext cx="407193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lang="uk-UA" sz="1400" dirty="0" smtClean="0">
                <a:latin typeface="Times New Roman" pitchFamily="18" charset="0"/>
                <a:ea typeface="Times New Roman" pitchFamily="18" charset="0"/>
                <a:cs typeface="Times New Roman" pitchFamily="18" charset="0"/>
              </a:rPr>
              <a:t>Д</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ля контуру 301-703-702-302:</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0" name="Рисунок 39" descr="Безымянный12.bmp"/>
          <p:cNvPicPr>
            <a:picLocks noChangeAspect="1"/>
          </p:cNvPicPr>
          <p:nvPr/>
        </p:nvPicPr>
        <p:blipFill>
          <a:blip r:embed="rId26"/>
          <a:stretch>
            <a:fillRect/>
          </a:stretch>
        </p:blipFill>
        <p:spPr>
          <a:xfrm>
            <a:off x="4857752" y="6466701"/>
            <a:ext cx="4286248" cy="57635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8643998" cy="830997"/>
          </a:xfrm>
          <a:prstGeom prst="rect">
            <a:avLst/>
          </a:prstGeom>
        </p:spPr>
        <p:txBody>
          <a:bodyPr wrap="square">
            <a:spAutoFit/>
          </a:bodyPr>
          <a:lstStyle/>
          <a:p>
            <a:pPr algn="ctr"/>
            <a:r>
              <a:rPr lang="uk-UA" sz="2400" b="1" cap="all" dirty="0" smtClean="0">
                <a:solidFill>
                  <a:srgbClr val="009900"/>
                </a:solidFill>
                <a:effectLst>
                  <a:outerShdw blurRad="38100" dist="38100" dir="2700000" algn="tl">
                    <a:srgbClr val="000000">
                      <a:alpha val="43137"/>
                    </a:srgbClr>
                  </a:outerShdw>
                </a:effectLst>
                <a:cs typeface="Tahoma" pitchFamily="34" charset="0"/>
              </a:rPr>
              <a:t>Розрахунок і аналіз усталеного режиму електричної мережі ПІСЛЯ РОЗВИТКУ</a:t>
            </a:r>
            <a:endParaRPr lang="ru-RU" sz="2400" b="1" dirty="0">
              <a:solidFill>
                <a:srgbClr val="009900"/>
              </a:solidFill>
              <a:effectLst>
                <a:outerShdw blurRad="38100" dist="38100" dir="2700000" algn="tl">
                  <a:srgbClr val="000000">
                    <a:alpha val="43137"/>
                  </a:srgbClr>
                </a:outerShdw>
              </a:effectLst>
              <a:cs typeface="Tahoma" pitchFamily="34" charset="0"/>
            </a:endParaRPr>
          </a:p>
        </p:txBody>
      </p:sp>
      <p:sp>
        <p:nvSpPr>
          <p:cNvPr id="7" name="Text Box 17"/>
          <p:cNvSpPr txBox="1">
            <a:spLocks noChangeArrowheads="1"/>
          </p:cNvSpPr>
          <p:nvPr/>
        </p:nvSpPr>
        <p:spPr bwMode="auto">
          <a:xfrm>
            <a:off x="8358214" y="180157"/>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smtClean="0">
                <a:effectLst>
                  <a:outerShdw blurRad="38100" dist="38100" dir="2700000" algn="tl">
                    <a:srgbClr val="C0C0C0"/>
                  </a:outerShdw>
                </a:effectLst>
              </a:rPr>
              <a:t>11</a:t>
            </a:r>
            <a:endParaRPr lang="ru-RU" sz="2400" dirty="0">
              <a:effectLst>
                <a:outerShdw blurRad="38100" dist="38100" dir="2700000" algn="tl">
                  <a:srgbClr val="C0C0C0"/>
                </a:outerShdw>
              </a:effectLst>
            </a:endParaRPr>
          </a:p>
        </p:txBody>
      </p:sp>
      <p:pic>
        <p:nvPicPr>
          <p:cNvPr id="4" name="Рисунок 3" descr="Безымянный13.bmp"/>
          <p:cNvPicPr>
            <a:picLocks noChangeAspect="1"/>
          </p:cNvPicPr>
          <p:nvPr/>
        </p:nvPicPr>
        <p:blipFill>
          <a:blip r:embed="rId2"/>
          <a:stretch>
            <a:fillRect/>
          </a:stretch>
        </p:blipFill>
        <p:spPr>
          <a:xfrm>
            <a:off x="285720" y="1037413"/>
            <a:ext cx="3999674" cy="4857785"/>
          </a:xfrm>
          <a:prstGeom prst="rect">
            <a:avLst/>
          </a:prstGeom>
        </p:spPr>
      </p:pic>
      <p:sp>
        <p:nvSpPr>
          <p:cNvPr id="8" name="Прямоугольник 7"/>
          <p:cNvSpPr/>
          <p:nvPr/>
        </p:nvSpPr>
        <p:spPr>
          <a:xfrm>
            <a:off x="4500562" y="1037413"/>
            <a:ext cx="4643438" cy="1600438"/>
          </a:xfrm>
          <a:prstGeom prst="rect">
            <a:avLst/>
          </a:prstGeom>
        </p:spPr>
        <p:txBody>
          <a:bodyPr wrap="square">
            <a:spAutoFit/>
          </a:bodyPr>
          <a:lstStyle/>
          <a:p>
            <a:pPr algn="just"/>
            <a:r>
              <a:rPr lang="uk-UA" sz="1400" dirty="0" smtClean="0">
                <a:latin typeface="Times New Roman" pitchFamily="18" charset="0"/>
                <a:cs typeface="Times New Roman" pitchFamily="18" charset="0"/>
              </a:rPr>
              <a:t>Аналізуючи отриману інформацію, ми впевнились, що напруга у деяких вузлах на стороні НН 10 кВ не є допустимою. Тому було проведено регулювання рівнів напруги за допомогою зміни коефіцієнтів трансформації трансформаторів. Електрична мережа після розвитку характеризується низькими втратами потужності 5.172 МВт або 4.9% від потужності генерації.</a:t>
            </a:r>
            <a:endParaRPr lang="ru-RU" sz="1400" dirty="0">
              <a:latin typeface="Times New Roman" pitchFamily="18" charset="0"/>
              <a:cs typeface="Times New Roman" pitchFamily="18" charset="0"/>
            </a:endParaRPr>
          </a:p>
        </p:txBody>
      </p:sp>
      <p:pic>
        <p:nvPicPr>
          <p:cNvPr id="9" name="Рисунок 8" descr="Безымянный16.bmp"/>
          <p:cNvPicPr>
            <a:picLocks noChangeAspect="1"/>
          </p:cNvPicPr>
          <p:nvPr/>
        </p:nvPicPr>
        <p:blipFill>
          <a:blip r:embed="rId3"/>
          <a:stretch>
            <a:fillRect/>
          </a:stretch>
        </p:blipFill>
        <p:spPr>
          <a:xfrm>
            <a:off x="4929190" y="3109115"/>
            <a:ext cx="3357585" cy="3922850"/>
          </a:xfrm>
          <a:prstGeom prst="rect">
            <a:avLst/>
          </a:prstGeom>
        </p:spPr>
      </p:pic>
      <p:sp>
        <p:nvSpPr>
          <p:cNvPr id="10" name="Прямоугольник 9"/>
          <p:cNvSpPr/>
          <p:nvPr/>
        </p:nvSpPr>
        <p:spPr>
          <a:xfrm>
            <a:off x="4572000" y="2680487"/>
            <a:ext cx="4786346" cy="307777"/>
          </a:xfrm>
          <a:prstGeom prst="rect">
            <a:avLst/>
          </a:prstGeom>
        </p:spPr>
        <p:txBody>
          <a:bodyPr wrap="square">
            <a:spAutoFit/>
          </a:bodyPr>
          <a:lstStyle/>
          <a:p>
            <a:r>
              <a:rPr lang="uk-UA" sz="1400" dirty="0" smtClean="0">
                <a:latin typeface="Times New Roman" pitchFamily="18" charset="0"/>
                <a:cs typeface="Times New Roman" pitchFamily="18" charset="0"/>
              </a:rPr>
              <a:t>Таблиця 11.1 – Результати регулювання в усіх режимах</a:t>
            </a:r>
            <a:endParaRPr lang="ru-RU" sz="1400" dirty="0">
              <a:latin typeface="Times New Roman" pitchFamily="18" charset="0"/>
              <a:cs typeface="Times New Roman" pitchFamily="18" charset="0"/>
            </a:endParaRPr>
          </a:p>
        </p:txBody>
      </p:sp>
      <p:sp>
        <p:nvSpPr>
          <p:cNvPr id="11" name="Прямоугольник 10"/>
          <p:cNvSpPr/>
          <p:nvPr/>
        </p:nvSpPr>
        <p:spPr>
          <a:xfrm>
            <a:off x="214282" y="6180949"/>
            <a:ext cx="4540923" cy="307777"/>
          </a:xfrm>
          <a:prstGeom prst="rect">
            <a:avLst/>
          </a:prstGeom>
        </p:spPr>
        <p:txBody>
          <a:bodyPr wrap="none">
            <a:spAutoFit/>
          </a:bodyPr>
          <a:lstStyle/>
          <a:p>
            <a:r>
              <a:rPr lang="uk-UA" sz="1400" dirty="0" smtClean="0">
                <a:latin typeface="Times New Roman" pitchFamily="18" charset="0"/>
                <a:cs typeface="Times New Roman" pitchFamily="18" charset="0"/>
              </a:rPr>
              <a:t>Рисунок 11.1 – Фрагмент розрахунку усталеного режиму</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643174" y="0"/>
            <a:ext cx="328614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dirty="0" smtClean="0">
                <a:ln>
                  <a:noFill/>
                </a:ln>
                <a:solidFill>
                  <a:srgbClr val="009900"/>
                </a:solidFill>
                <a:effectLst>
                  <a:outerShdw blurRad="38100" dist="38100" dir="2700000" algn="tl">
                    <a:srgbClr val="000000">
                      <a:alpha val="43137"/>
                    </a:srgbClr>
                  </a:outerShdw>
                </a:effectLst>
                <a:ea typeface="Times New Roman" pitchFamily="18" charset="0"/>
                <a:cs typeface="Tahoma" pitchFamily="34" charset="0"/>
              </a:rPr>
              <a:t>ВИСНОВКИ</a:t>
            </a:r>
            <a:endParaRPr kumimoji="0" lang="uk-UA" sz="2800" b="1" i="0" u="none" strike="noStrike" cap="none" normalizeH="0" baseline="0" dirty="0" smtClean="0">
              <a:ln>
                <a:noFill/>
              </a:ln>
              <a:solidFill>
                <a:srgbClr val="009900"/>
              </a:solidFill>
              <a:effectLst>
                <a:outerShdw blurRad="38100" dist="38100" dir="2700000" algn="tl">
                  <a:srgbClr val="000000">
                    <a:alpha val="43137"/>
                  </a:srgbClr>
                </a:outerShdw>
              </a:effectLst>
              <a:cs typeface="Tahoma" pitchFamily="34" charset="0"/>
            </a:endParaRPr>
          </a:p>
        </p:txBody>
      </p:sp>
      <p:sp>
        <p:nvSpPr>
          <p:cNvPr id="3" name="Text Box 17"/>
          <p:cNvSpPr txBox="1">
            <a:spLocks noChangeArrowheads="1"/>
          </p:cNvSpPr>
          <p:nvPr/>
        </p:nvSpPr>
        <p:spPr bwMode="auto">
          <a:xfrm>
            <a:off x="8358214" y="180157"/>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smtClean="0">
                <a:effectLst>
                  <a:outerShdw blurRad="38100" dist="38100" dir="2700000" algn="tl">
                    <a:srgbClr val="C0C0C0"/>
                  </a:outerShdw>
                </a:effectLst>
              </a:rPr>
              <a:t>12</a:t>
            </a:r>
            <a:endParaRPr lang="ru-RU" sz="2400" dirty="0">
              <a:effectLst>
                <a:outerShdw blurRad="38100" dist="38100" dir="2700000" algn="tl">
                  <a:srgbClr val="C0C0C0"/>
                </a:outerShdw>
              </a:effectLst>
            </a:endParaRPr>
          </a:p>
        </p:txBody>
      </p:sp>
      <p:sp>
        <p:nvSpPr>
          <p:cNvPr id="4" name="Прямоугольник 3"/>
          <p:cNvSpPr/>
          <p:nvPr/>
        </p:nvSpPr>
        <p:spPr>
          <a:xfrm>
            <a:off x="357158" y="680223"/>
            <a:ext cx="8286808" cy="7909858"/>
          </a:xfrm>
          <a:prstGeom prst="rect">
            <a:avLst/>
          </a:prstGeom>
        </p:spPr>
        <p:txBody>
          <a:bodyPr wrap="square">
            <a:spAutoFit/>
          </a:bodyPr>
          <a:lstStyle/>
          <a:p>
            <a:pPr indent="450000" algn="just"/>
            <a:r>
              <a:rPr lang="uk-UA" b="1" dirty="0" smtClean="0">
                <a:solidFill>
                  <a:srgbClr val="009900"/>
                </a:solidFill>
                <a:latin typeface="Times New Roman" pitchFamily="18" charset="0"/>
                <a:cs typeface="Times New Roman" pitchFamily="18" charset="0"/>
              </a:rPr>
              <a:t>1.</a:t>
            </a:r>
            <a:r>
              <a:rPr lang="uk-UA" dirty="0" smtClean="0">
                <a:latin typeface="Times New Roman" pitchFamily="18" charset="0"/>
                <a:cs typeface="Times New Roman" pitchFamily="18" charset="0"/>
              </a:rPr>
              <a:t>   Вибір економічно доцільних схем і номінальної напруги мережі є однією із основних задач проекту. В теперішній час при проектуванні електричних мереж використовується метод варіантного порівняння на базі техніко-економічного розрахунку по методу приведених витрат.</a:t>
            </a:r>
          </a:p>
          <a:p>
            <a:pPr indent="450000" algn="just"/>
            <a:r>
              <a:rPr lang="ru-RU" b="1" dirty="0" smtClean="0">
                <a:solidFill>
                  <a:srgbClr val="009900"/>
                </a:solidFill>
                <a:latin typeface="Times New Roman" pitchFamily="18" charset="0"/>
                <a:cs typeface="Times New Roman" pitchFamily="18" charset="0"/>
              </a:rPr>
              <a:t>2</a:t>
            </a:r>
            <a:r>
              <a:rPr lang="ru-RU" dirty="0" smtClean="0">
                <a:solidFill>
                  <a:srgbClr val="009900"/>
                </a:solidFill>
                <a:latin typeface="Times New Roman" pitchFamily="18" charset="0"/>
                <a:cs typeface="Times New Roman" pitchFamily="18" charset="0"/>
              </a:rPr>
              <a:t>.</a:t>
            </a:r>
            <a:r>
              <a:rPr lang="ru-RU" dirty="0" smtClean="0">
                <a:latin typeface="Times New Roman" pitchFamily="18" charset="0"/>
                <a:cs typeface="Times New Roman" pitchFamily="18" charset="0"/>
              </a:rPr>
              <a:t> У дипломному </a:t>
            </a:r>
            <a:r>
              <a:rPr lang="uk-UA" dirty="0" smtClean="0">
                <a:latin typeface="Times New Roman" pitchFamily="18" charset="0"/>
                <a:cs typeface="Times New Roman" pitchFamily="18" charset="0"/>
              </a:rPr>
              <a:t>проекті спроектованої мережі було проведено розрахунки по визначенню прогнозу навантаження існуючих споживачів на наступний період (5 років) та перевірено необхідність заміни обладнання (трансформаторів на більш потужні) та перерізів проводів. Після обрахунку усталеного режиму існуючої електричної мережі з врахуванням прогнозу виявилось, що необхідно збільшити переріз проводів на лініях 100-201, 201-1 та 202-2. </a:t>
            </a:r>
          </a:p>
          <a:p>
            <a:pPr indent="450000" algn="just"/>
            <a:r>
              <a:rPr lang="uk-UA" b="1" dirty="0" smtClean="0">
                <a:solidFill>
                  <a:srgbClr val="009900"/>
                </a:solidFill>
                <a:latin typeface="Times New Roman" pitchFamily="18" charset="0"/>
                <a:cs typeface="Times New Roman" pitchFamily="18" charset="0"/>
              </a:rPr>
              <a:t>3.</a:t>
            </a:r>
            <a:r>
              <a:rPr lang="uk-UA" dirty="0" smtClean="0">
                <a:latin typeface="Times New Roman" pitchFamily="18" charset="0"/>
                <a:cs typeface="Times New Roman" pitchFamily="18" charset="0"/>
              </a:rPr>
              <a:t> Оптимальна схема електричної мережі вибиралась за мінімальними приведеними витратами. </a:t>
            </a:r>
          </a:p>
          <a:p>
            <a:pPr indent="450000" algn="just"/>
            <a:r>
              <a:rPr lang="uk-UA" b="1" dirty="0" smtClean="0">
                <a:solidFill>
                  <a:srgbClr val="009900"/>
                </a:solidFill>
                <a:latin typeface="Times New Roman" pitchFamily="18" charset="0"/>
                <a:cs typeface="Times New Roman" pitchFamily="18" charset="0"/>
              </a:rPr>
              <a:t>4.</a:t>
            </a:r>
            <a:r>
              <a:rPr lang="uk-UA" dirty="0" smtClean="0">
                <a:latin typeface="Times New Roman" pitchFamily="18" charset="0"/>
                <a:cs typeface="Times New Roman" pitchFamily="18" charset="0"/>
              </a:rPr>
              <a:t> Враховуючи результати попередніх розрахунків, схему електричних з’єднань проектованої мережі, а також можливості її подальшого розвитку, для підстанцій вузлів 701, 702, 703 та 704 було вибрано схему РП типу «місток», а для вузла 705 схему «блок лінія-трансформатор». </a:t>
            </a:r>
          </a:p>
          <a:p>
            <a:pPr indent="450000" algn="just"/>
            <a:r>
              <a:rPr lang="uk-UA" b="1" dirty="0" smtClean="0">
                <a:solidFill>
                  <a:srgbClr val="009900"/>
                </a:solidFill>
                <a:latin typeface="Times New Roman" pitchFamily="18" charset="0"/>
                <a:cs typeface="Times New Roman" pitchFamily="18" charset="0"/>
              </a:rPr>
              <a:t>5.</a:t>
            </a:r>
            <a:r>
              <a:rPr lang="uk-UA" dirty="0" smtClean="0">
                <a:latin typeface="Times New Roman" pitchFamily="18" charset="0"/>
                <a:cs typeface="Times New Roman" pitchFamily="18" charset="0"/>
              </a:rPr>
              <a:t> Далі було проведено розрахунок інших основних режимів роботи: мінімального та після аварійного. </a:t>
            </a:r>
            <a:endParaRPr lang="ru-RU" dirty="0" smtClean="0">
              <a:latin typeface="Times New Roman" pitchFamily="18" charset="0"/>
              <a:cs typeface="Times New Roman" pitchFamily="18" charset="0"/>
            </a:endParaRPr>
          </a:p>
          <a:p>
            <a:pPr indent="450000" algn="just"/>
            <a:r>
              <a:rPr lang="uk-UA" dirty="0" smtClean="0">
                <a:latin typeface="Times New Roman" pitchFamily="18" charset="0"/>
                <a:cs typeface="Times New Roman" pitchFamily="18" charset="0"/>
              </a:rPr>
              <a:t>Для усіх режимів за допомогою РПН трансформаторів було проведено регулювання рівнів напруги у всіх вузлах спроектованої мережі.  </a:t>
            </a:r>
          </a:p>
          <a:p>
            <a:pPr indent="450000" algn="just"/>
            <a:r>
              <a:rPr lang="uk-UA" b="1" dirty="0" smtClean="0">
                <a:solidFill>
                  <a:srgbClr val="009900"/>
                </a:solidFill>
                <a:latin typeface="Times New Roman" pitchFamily="18" charset="0"/>
                <a:cs typeface="Times New Roman" pitchFamily="18" charset="0"/>
              </a:rPr>
              <a:t>6.</a:t>
            </a:r>
            <a:r>
              <a:rPr lang="uk-UA" dirty="0" smtClean="0">
                <a:solidFill>
                  <a:srgbClr val="009900"/>
                </a:solidFill>
                <a:latin typeface="Times New Roman" pitchFamily="18" charset="0"/>
                <a:cs typeface="Times New Roman" pitchFamily="18" charset="0"/>
              </a:rPr>
              <a:t> </a:t>
            </a:r>
            <a:r>
              <a:rPr lang="uk-UA" dirty="0" smtClean="0">
                <a:latin typeface="Times New Roman" pitchFamily="18" charset="0"/>
                <a:cs typeface="Times New Roman" pitchFamily="18" charset="0"/>
              </a:rPr>
              <a:t>Загальні витрати на мережу складають 14786.53 тис. грн.. Рентабельність капіталовкладень становить 16.61 %, а строк окупності – 6.02 років.</a:t>
            </a:r>
            <a:endParaRPr lang="ru-RU" dirty="0" smtClean="0">
              <a:latin typeface="Times New Roman" pitchFamily="18" charset="0"/>
              <a:cs typeface="Times New Roman" pitchFamily="18" charset="0"/>
            </a:endParaRPr>
          </a:p>
          <a:p>
            <a:endParaRPr lang="uk-UA"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pPr indent="450000" algn="just"/>
            <a:endParaRPr lang="uk-UA" sz="1600" dirty="0" smtClean="0">
              <a:latin typeface="Times New Roman" pitchFamily="18" charset="0"/>
              <a:cs typeface="Times New Roman" pitchFamily="18" charset="0"/>
            </a:endParaRPr>
          </a:p>
          <a:p>
            <a:pPr indent="450000" algn="just"/>
            <a:endParaRPr lang="ru-RU" sz="1600" dirty="0" smtClean="0">
              <a:latin typeface="Times New Roman" pitchFamily="18" charset="0"/>
              <a:cs typeface="Times New Roman" pitchFamily="18" charset="0"/>
            </a:endParaRPr>
          </a:p>
          <a:p>
            <a:pPr indent="450000" algn="just"/>
            <a:endParaRPr lang="ru-RU" sz="1600" dirty="0" smtClean="0">
              <a:latin typeface="Times New Roman" pitchFamily="18" charset="0"/>
              <a:cs typeface="Times New Roman" pitchFamily="18" charset="0"/>
            </a:endParaRPr>
          </a:p>
          <a:p>
            <a:pPr indent="450000" algn="just"/>
            <a:r>
              <a:rPr lang="uk-UA" sz="1600"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00166" y="4037809"/>
            <a:ext cx="6372258" cy="1015663"/>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60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j-lt"/>
              </a:rPr>
              <a:t>Дякую за увагу</a:t>
            </a:r>
            <a:endParaRPr lang="ru-RU" sz="6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Прямоугольник 4"/>
          <p:cNvSpPr/>
          <p:nvPr/>
        </p:nvSpPr>
        <p:spPr>
          <a:xfrm>
            <a:off x="642910" y="2037545"/>
            <a:ext cx="8039380" cy="1015663"/>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uk-UA" sz="60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Доповідь закінчена</a:t>
            </a:r>
            <a:endParaRPr lang="ru-RU" sz="6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58" y="98425"/>
            <a:ext cx="8143899" cy="715149"/>
          </a:xfrm>
        </p:spPr>
        <p:txBody>
          <a:bodyPr>
            <a:normAutofit/>
          </a:bodyPr>
          <a:lstStyle/>
          <a:p>
            <a:pPr eaLnBrk="1" hangingPunct="1">
              <a:defRPr/>
            </a:pPr>
            <a:r>
              <a:rPr lang="uk-UA" sz="2800" b="1" cap="all" dirty="0" smtClean="0">
                <a:solidFill>
                  <a:srgbClr val="009900"/>
                </a:solidFill>
                <a:effectLst>
                  <a:outerShdw blurRad="38100" dist="38100" dir="2700000" algn="tl">
                    <a:srgbClr val="000000">
                      <a:alpha val="43137"/>
                    </a:srgbClr>
                  </a:outerShdw>
                </a:effectLst>
                <a:latin typeface="Tahoma" pitchFamily="34" charset="0"/>
                <a:cs typeface="Tahoma" pitchFamily="34" charset="0"/>
              </a:rPr>
              <a:t>Розрахунок прогнозу навантажень</a:t>
            </a:r>
            <a:endParaRPr lang="ru-RU" sz="2800" b="1" dirty="0" smtClean="0">
              <a:solidFill>
                <a:srgbClr val="009900"/>
              </a:solidFill>
              <a:effectLst>
                <a:outerShdw blurRad="38100" dist="38100" dir="2700000" algn="tl">
                  <a:srgbClr val="000000">
                    <a:alpha val="43137"/>
                  </a:srgbClr>
                </a:outerShdw>
              </a:effectLst>
              <a:latin typeface="Tahoma" pitchFamily="34" charset="0"/>
              <a:cs typeface="Tahoma" pitchFamily="34" charset="0"/>
            </a:endParaRPr>
          </a:p>
        </p:txBody>
      </p:sp>
      <p:sp>
        <p:nvSpPr>
          <p:cNvPr id="3075" name="Rectangle 3"/>
          <p:cNvSpPr>
            <a:spLocks noGrp="1" noChangeArrowheads="1"/>
          </p:cNvSpPr>
          <p:nvPr>
            <p:ph idx="1"/>
          </p:nvPr>
        </p:nvSpPr>
        <p:spPr>
          <a:xfrm>
            <a:off x="6143636" y="1251727"/>
            <a:ext cx="3000364" cy="1857388"/>
          </a:xfrm>
        </p:spPr>
        <p:txBody>
          <a:bodyPr/>
          <a:lstStyle/>
          <a:p>
            <a:pPr marL="0" indent="0" algn="just">
              <a:spcBef>
                <a:spcPts val="0"/>
              </a:spcBef>
              <a:buNone/>
            </a:pPr>
            <a:r>
              <a:rPr lang="uk-UA" sz="1400" dirty="0" smtClean="0">
                <a:solidFill>
                  <a:srgbClr val="009900"/>
                </a:solidFill>
                <a:latin typeface="Times New Roman" pitchFamily="18" charset="0"/>
                <a:cs typeface="Times New Roman" pitchFamily="18" charset="0"/>
              </a:rPr>
              <a:t>Для прогнозування навантаження вибрано метод найменших квадратів. Даний метод дозволяє замінити таблично-задану функцію </a:t>
            </a:r>
            <a:r>
              <a:rPr lang="uk-UA" sz="1400" dirty="0" err="1" smtClean="0">
                <a:solidFill>
                  <a:srgbClr val="009900"/>
                </a:solidFill>
                <a:latin typeface="Times New Roman" pitchFamily="18" charset="0"/>
                <a:cs typeface="Times New Roman" pitchFamily="18" charset="0"/>
              </a:rPr>
              <a:t>Р</a:t>
            </a:r>
            <a:r>
              <a:rPr lang="uk-UA" sz="1400" baseline="-25000" dirty="0" err="1" smtClean="0">
                <a:solidFill>
                  <a:srgbClr val="009900"/>
                </a:solidFill>
                <a:latin typeface="Times New Roman" pitchFamily="18" charset="0"/>
                <a:cs typeface="Times New Roman" pitchFamily="18" charset="0"/>
              </a:rPr>
              <a:t>max</a:t>
            </a:r>
            <a:r>
              <a:rPr lang="uk-UA" sz="1400" dirty="0" smtClean="0">
                <a:solidFill>
                  <a:srgbClr val="009900"/>
                </a:solidFill>
                <a:latin typeface="Times New Roman" pitchFamily="18" charset="0"/>
                <a:cs typeface="Times New Roman" pitchFamily="18" charset="0"/>
              </a:rPr>
              <a:t>(Т) аналітичним виразом </a:t>
            </a:r>
            <a:r>
              <a:rPr lang="uk-UA" sz="1400" dirty="0" err="1" smtClean="0">
                <a:solidFill>
                  <a:srgbClr val="009900"/>
                </a:solidFill>
                <a:latin typeface="Times New Roman" pitchFamily="18" charset="0"/>
                <a:cs typeface="Times New Roman" pitchFamily="18" charset="0"/>
              </a:rPr>
              <a:t>Р’</a:t>
            </a:r>
            <a:r>
              <a:rPr lang="uk-UA" sz="1400" baseline="-25000" dirty="0" err="1" smtClean="0">
                <a:solidFill>
                  <a:srgbClr val="009900"/>
                </a:solidFill>
                <a:latin typeface="Times New Roman" pitchFamily="18" charset="0"/>
                <a:cs typeface="Times New Roman" pitchFamily="18" charset="0"/>
              </a:rPr>
              <a:t>max</a:t>
            </a:r>
            <a:r>
              <a:rPr lang="uk-UA" sz="1400" dirty="0" smtClean="0">
                <a:solidFill>
                  <a:srgbClr val="009900"/>
                </a:solidFill>
                <a:latin typeface="Times New Roman" pitchFamily="18" charset="0"/>
                <a:cs typeface="Times New Roman" pitchFamily="18" charset="0"/>
              </a:rPr>
              <a:t>(Т) [1]: </a:t>
            </a:r>
            <a:endParaRPr lang="ru-RU" sz="1400" dirty="0" smtClean="0">
              <a:solidFill>
                <a:srgbClr val="009900"/>
              </a:solidFill>
              <a:latin typeface="Times New Roman" pitchFamily="18" charset="0"/>
              <a:cs typeface="Times New Roman" pitchFamily="18" charset="0"/>
            </a:endParaRPr>
          </a:p>
          <a:p>
            <a:pPr marL="0" indent="628650" eaLnBrk="1" hangingPunct="1">
              <a:lnSpc>
                <a:spcPts val="2000"/>
              </a:lnSpc>
              <a:spcBef>
                <a:spcPts val="100"/>
              </a:spcBef>
              <a:buClr>
                <a:schemeClr val="tx1"/>
              </a:buClr>
              <a:buFont typeface="Wingdings" pitchFamily="2" charset="2"/>
              <a:buNone/>
              <a:defRPr/>
            </a:pPr>
            <a:endParaRPr lang="ru-RU" sz="2000" dirty="0" smtClean="0">
              <a:solidFill>
                <a:srgbClr val="FF0066"/>
              </a:solidFill>
            </a:endParaRPr>
          </a:p>
        </p:txBody>
      </p:sp>
      <p:sp>
        <p:nvSpPr>
          <p:cNvPr id="3077" name="Text Box 5"/>
          <p:cNvSpPr txBox="1">
            <a:spLocks noChangeArrowheads="1"/>
          </p:cNvSpPr>
          <p:nvPr/>
        </p:nvSpPr>
        <p:spPr bwMode="auto">
          <a:xfrm>
            <a:off x="7000892" y="4180685"/>
            <a:ext cx="2000232" cy="1061829"/>
          </a:xfrm>
          <a:prstGeom prst="rect">
            <a:avLst/>
          </a:prstGeom>
          <a:noFill/>
          <a:ln w="9525">
            <a:noFill/>
            <a:miter lim="800000"/>
            <a:headEnd/>
            <a:tailEnd/>
          </a:ln>
          <a:effectLst/>
        </p:spPr>
        <p:txBody>
          <a:bodyPr wrap="square">
            <a:spAutoFit/>
          </a:bodyPr>
          <a:lstStyle/>
          <a:p>
            <a:pPr>
              <a:buClr>
                <a:srgbClr val="FF0066"/>
              </a:buClr>
              <a:defRPr/>
            </a:pPr>
            <a:endParaRPr lang="en-US" dirty="0">
              <a:effectLst>
                <a:outerShdw blurRad="38100" dist="38100" dir="2700000" algn="tl">
                  <a:srgbClr val="FFFFFF"/>
                </a:outerShdw>
              </a:effectLst>
            </a:endParaRPr>
          </a:p>
          <a:p>
            <a:pPr algn="just">
              <a:defRPr/>
            </a:pPr>
            <a:r>
              <a:rPr lang="en-US" dirty="0">
                <a:effectLst>
                  <a:outerShdw blurRad="38100" dist="38100" dir="2700000" algn="tl">
                    <a:srgbClr val="FFFFFF"/>
                  </a:outerShdw>
                </a:effectLst>
              </a:rPr>
              <a:t>       </a:t>
            </a:r>
            <a:endParaRPr lang="uk-UA" dirty="0">
              <a:effectLst>
                <a:outerShdw blurRad="38100" dist="38100" dir="2700000" algn="tl">
                  <a:srgbClr val="FFFFFF"/>
                </a:outerShdw>
              </a:effectLst>
            </a:endParaRPr>
          </a:p>
          <a:p>
            <a:pPr>
              <a:spcBef>
                <a:spcPct val="50000"/>
              </a:spcBef>
              <a:defRPr/>
            </a:pPr>
            <a:endParaRPr lang="ru-RU" dirty="0"/>
          </a:p>
        </p:txBody>
      </p:sp>
      <p:sp>
        <p:nvSpPr>
          <p:cNvPr id="3079" name="Text Box 7"/>
          <p:cNvSpPr txBox="1">
            <a:spLocks noChangeArrowheads="1"/>
          </p:cNvSpPr>
          <p:nvPr/>
        </p:nvSpPr>
        <p:spPr bwMode="auto">
          <a:xfrm>
            <a:off x="8388350" y="296863"/>
            <a:ext cx="576263" cy="514350"/>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en-US" sz="2400" dirty="0">
                <a:effectLst>
                  <a:outerShdw blurRad="38100" dist="38100" dir="2700000" algn="tl">
                    <a:srgbClr val="C0C0C0"/>
                  </a:outerShdw>
                </a:effectLst>
              </a:rPr>
              <a:t>1</a:t>
            </a:r>
            <a:endParaRPr lang="ru-RU" sz="2400" dirty="0">
              <a:effectLst>
                <a:outerShdw blurRad="38100" dist="38100" dir="2700000" algn="tl">
                  <a:srgbClr val="C0C0C0"/>
                </a:outerShdw>
              </a:effectLst>
            </a:endParaRPr>
          </a:p>
        </p:txBody>
      </p:sp>
      <p:sp>
        <p:nvSpPr>
          <p:cNvPr id="5128" name="Прямоугольник 7"/>
          <p:cNvSpPr>
            <a:spLocks noChangeArrowheads="1"/>
          </p:cNvSpPr>
          <p:nvPr/>
        </p:nvSpPr>
        <p:spPr bwMode="auto">
          <a:xfrm>
            <a:off x="500063" y="5681663"/>
            <a:ext cx="7072312" cy="368300"/>
          </a:xfrm>
          <a:prstGeom prst="rect">
            <a:avLst/>
          </a:prstGeom>
          <a:noFill/>
          <a:ln w="9525">
            <a:noFill/>
            <a:miter lim="800000"/>
            <a:headEnd/>
            <a:tailEnd/>
          </a:ln>
        </p:spPr>
        <p:txBody>
          <a:bodyPr>
            <a:spAutoFit/>
          </a:bodyPr>
          <a:lstStyle/>
          <a:p>
            <a:r>
              <a:rPr lang="uk-UA"/>
              <a:t> </a:t>
            </a:r>
          </a:p>
        </p:txBody>
      </p:sp>
      <p:sp>
        <p:nvSpPr>
          <p:cNvPr id="11" name="Прямоугольник 10"/>
          <p:cNvSpPr/>
          <p:nvPr/>
        </p:nvSpPr>
        <p:spPr>
          <a:xfrm>
            <a:off x="6357950" y="2966239"/>
            <a:ext cx="2500330" cy="1169551"/>
          </a:xfrm>
          <a:prstGeom prst="rect">
            <a:avLst/>
          </a:prstGeom>
        </p:spPr>
        <p:txBody>
          <a:bodyPr wrap="square">
            <a:spAutoFit/>
          </a:bodyPr>
          <a:lstStyle/>
          <a:p>
            <a:r>
              <a:rPr lang="uk-UA" sz="1400" b="1" dirty="0" err="1">
                <a:latin typeface="Times New Roman" pitchFamily="18" charset="0"/>
                <a:cs typeface="Times New Roman" pitchFamily="18" charset="0"/>
              </a:rPr>
              <a:t>Р</a:t>
            </a:r>
            <a:r>
              <a:rPr lang="uk-UA" sz="1400" b="1" baseline="-25000" dirty="0" err="1">
                <a:latin typeface="Times New Roman" pitchFamily="18" charset="0"/>
                <a:cs typeface="Times New Roman" pitchFamily="18" charset="0"/>
              </a:rPr>
              <a:t>max</a:t>
            </a:r>
            <a:r>
              <a:rPr lang="uk-UA" sz="1400" b="1" dirty="0">
                <a:latin typeface="Times New Roman" pitchFamily="18" charset="0"/>
                <a:cs typeface="Times New Roman" pitchFamily="18" charset="0"/>
              </a:rPr>
              <a:t>(Т) </a:t>
            </a:r>
            <a:r>
              <a:rPr lang="uk-UA" sz="1400" b="1" dirty="0">
                <a:latin typeface="Times New Roman" pitchFamily="18" charset="0"/>
                <a:cs typeface="Times New Roman" pitchFamily="18" charset="0"/>
                <a:sym typeface="Symbol"/>
              </a:rPr>
              <a:t></a:t>
            </a:r>
            <a:r>
              <a:rPr lang="uk-UA" sz="1400" b="1" dirty="0">
                <a:latin typeface="Times New Roman" pitchFamily="18" charset="0"/>
                <a:cs typeface="Times New Roman" pitchFamily="18" charset="0"/>
              </a:rPr>
              <a:t> </a:t>
            </a:r>
            <a:r>
              <a:rPr lang="uk-UA" sz="1400" b="1" dirty="0" err="1">
                <a:latin typeface="Times New Roman" pitchFamily="18" charset="0"/>
                <a:cs typeface="Times New Roman" pitchFamily="18" charset="0"/>
              </a:rPr>
              <a:t>Р’</a:t>
            </a:r>
            <a:r>
              <a:rPr lang="uk-UA" sz="1400" b="1" baseline="-25000" dirty="0" err="1">
                <a:latin typeface="Times New Roman" pitchFamily="18" charset="0"/>
                <a:cs typeface="Times New Roman" pitchFamily="18" charset="0"/>
              </a:rPr>
              <a:t>max</a:t>
            </a:r>
            <a:r>
              <a:rPr lang="uk-UA" sz="1400" b="1" dirty="0">
                <a:latin typeface="Times New Roman" pitchFamily="18" charset="0"/>
                <a:cs typeface="Times New Roman" pitchFamily="18" charset="0"/>
              </a:rPr>
              <a:t>(Т) = </a:t>
            </a:r>
            <a:r>
              <a:rPr lang="uk-UA" sz="1400" b="1" dirty="0" err="1">
                <a:latin typeface="Times New Roman" pitchFamily="18" charset="0"/>
                <a:cs typeface="Times New Roman" pitchFamily="18" charset="0"/>
              </a:rPr>
              <a:t>a’</a:t>
            </a:r>
            <a:r>
              <a:rPr lang="uk-UA" sz="1400" b="1" dirty="0">
                <a:latin typeface="Times New Roman" pitchFamily="18" charset="0"/>
                <a:cs typeface="Times New Roman" pitchFamily="18" charset="0"/>
              </a:rPr>
              <a:t> + </a:t>
            </a:r>
            <a:r>
              <a:rPr lang="uk-UA" sz="1400" b="1" dirty="0" err="1">
                <a:latin typeface="Times New Roman" pitchFamily="18" charset="0"/>
                <a:cs typeface="Times New Roman" pitchFamily="18" charset="0"/>
              </a:rPr>
              <a:t>b’</a:t>
            </a:r>
            <a:r>
              <a:rPr lang="uk-UA" sz="1400" b="1" dirty="0" err="1">
                <a:latin typeface="Times New Roman" pitchFamily="18" charset="0"/>
                <a:cs typeface="Times New Roman" pitchFamily="18" charset="0"/>
                <a:sym typeface="Symbol"/>
              </a:rPr>
              <a:t></a:t>
            </a:r>
            <a:r>
              <a:rPr lang="uk-UA" sz="1400" b="1" dirty="0" err="1">
                <a:latin typeface="Times New Roman" pitchFamily="18" charset="0"/>
                <a:cs typeface="Times New Roman" pitchFamily="18" charset="0"/>
              </a:rPr>
              <a:t>T</a:t>
            </a:r>
            <a:r>
              <a:rPr lang="uk-UA" sz="1400" b="1" dirty="0" smtClean="0">
                <a:latin typeface="Times New Roman" pitchFamily="18" charset="0"/>
                <a:cs typeface="Times New Roman" pitchFamily="18" charset="0"/>
              </a:rPr>
              <a:t>,</a:t>
            </a:r>
          </a:p>
          <a:p>
            <a:r>
              <a:rPr lang="uk-UA" sz="1400" dirty="0">
                <a:latin typeface="Times New Roman" pitchFamily="18" charset="0"/>
                <a:cs typeface="Times New Roman" pitchFamily="18" charset="0"/>
              </a:rPr>
              <a:t>де </a:t>
            </a:r>
            <a:r>
              <a:rPr lang="uk-UA" sz="1400" dirty="0" err="1">
                <a:latin typeface="Times New Roman" pitchFamily="18" charset="0"/>
                <a:cs typeface="Times New Roman" pitchFamily="18" charset="0"/>
              </a:rPr>
              <a:t>a’</a:t>
            </a:r>
            <a:r>
              <a:rPr lang="uk-UA" sz="1400" dirty="0">
                <a:latin typeface="Times New Roman" pitchFamily="18" charset="0"/>
                <a:cs typeface="Times New Roman" pitchFamily="18" charset="0"/>
              </a:rPr>
              <a:t>, </a:t>
            </a:r>
            <a:r>
              <a:rPr lang="uk-UA" sz="1400" dirty="0" err="1">
                <a:latin typeface="Times New Roman" pitchFamily="18" charset="0"/>
                <a:cs typeface="Times New Roman" pitchFamily="18" charset="0"/>
              </a:rPr>
              <a:t>b’</a:t>
            </a:r>
            <a:r>
              <a:rPr lang="uk-UA" sz="1400" dirty="0">
                <a:latin typeface="Times New Roman" pitchFamily="18" charset="0"/>
                <a:cs typeface="Times New Roman" pitchFamily="18" charset="0"/>
              </a:rPr>
              <a:t> – числові коефіцієнти;</a:t>
            </a:r>
            <a:endParaRPr lang="ru-RU" sz="1400" dirty="0">
              <a:latin typeface="Times New Roman" pitchFamily="18" charset="0"/>
              <a:cs typeface="Times New Roman" pitchFamily="18" charset="0"/>
            </a:endParaRPr>
          </a:p>
          <a:p>
            <a:r>
              <a:rPr lang="uk-UA" sz="1400" dirty="0">
                <a:latin typeface="Times New Roman" pitchFamily="18" charset="0"/>
                <a:cs typeface="Times New Roman" pitchFamily="18" charset="0"/>
              </a:rPr>
              <a:t>Т – період прогнозу.</a:t>
            </a:r>
            <a:endParaRPr lang="ru-RU" sz="1400" dirty="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
        <p:nvSpPr>
          <p:cNvPr id="5129" name="Rectangle 9"/>
          <p:cNvSpPr>
            <a:spLocks noChangeArrowheads="1"/>
          </p:cNvSpPr>
          <p:nvPr/>
        </p:nvSpPr>
        <p:spPr bwMode="auto">
          <a:xfrm>
            <a:off x="6143636" y="5538007"/>
            <a:ext cx="3000364"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uk-UA" sz="1400" dirty="0" smtClean="0">
                <a:latin typeface="Times New Roman" pitchFamily="18" charset="0"/>
                <a:cs typeface="Times New Roman" pitchFamily="18" charset="0"/>
              </a:rPr>
              <a:t>Із урахуванням прогнозу навантажень, немає необхідності ставити більш потужні трансформатори на підстанціях існуючої електричної мережі.</a:t>
            </a:r>
            <a:endParaRPr lang="ru-RU" sz="1400" dirty="0" smtClean="0">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C00000"/>
              </a:solidFill>
              <a:effectLst/>
              <a:latin typeface="Times New Roman" pitchFamily="18" charset="0"/>
              <a:cs typeface="Times New Roman" pitchFamily="18" charset="0"/>
            </a:endParaRPr>
          </a:p>
        </p:txBody>
      </p:sp>
      <p:pic>
        <p:nvPicPr>
          <p:cNvPr id="12" name="Рисунок 11" descr="Безымянный11.bmp"/>
          <p:cNvPicPr>
            <a:picLocks noChangeAspect="1"/>
          </p:cNvPicPr>
          <p:nvPr/>
        </p:nvPicPr>
        <p:blipFill>
          <a:blip r:embed="rId2"/>
          <a:stretch>
            <a:fillRect/>
          </a:stretch>
        </p:blipFill>
        <p:spPr>
          <a:xfrm>
            <a:off x="357158" y="1323165"/>
            <a:ext cx="5806518" cy="5643601"/>
          </a:xfrm>
          <a:prstGeom prst="rect">
            <a:avLst/>
          </a:prstGeom>
        </p:spPr>
      </p:pic>
      <p:sp>
        <p:nvSpPr>
          <p:cNvPr id="13" name="Прямоугольник 12"/>
          <p:cNvSpPr/>
          <p:nvPr/>
        </p:nvSpPr>
        <p:spPr>
          <a:xfrm>
            <a:off x="357158" y="751661"/>
            <a:ext cx="6643734" cy="584775"/>
          </a:xfrm>
          <a:prstGeom prst="rect">
            <a:avLst/>
          </a:prstGeom>
        </p:spPr>
        <p:txBody>
          <a:bodyPr wrap="square">
            <a:spAutoFit/>
          </a:bodyPr>
          <a:lstStyle/>
          <a:p>
            <a:r>
              <a:rPr lang="uk-UA" sz="1600" dirty="0" smtClean="0">
                <a:latin typeface="Times New Roman" pitchFamily="18" charset="0"/>
                <a:cs typeface="Times New Roman" pitchFamily="18" charset="0"/>
              </a:rPr>
              <a:t>Таблиця 1.1 – Вихідні дані та результати прогнозування навантаження для вузлів існуючої мережі</a:t>
            </a:r>
            <a:endParaRPr lang="ru-RU" sz="1600" dirty="0">
              <a:latin typeface="Times New Roman" pitchFamily="18" charset="0"/>
              <a:cs typeface="Times New Roman" pitchFamily="18" charset="0"/>
            </a:endParaRPr>
          </a:p>
        </p:txBody>
      </p:sp>
      <p:sp>
        <p:nvSpPr>
          <p:cNvPr id="3073" name="Rectangle 1"/>
          <p:cNvSpPr>
            <a:spLocks noChangeArrowheads="1"/>
          </p:cNvSpPr>
          <p:nvPr/>
        </p:nvSpPr>
        <p:spPr bwMode="auto">
          <a:xfrm>
            <a:off x="6143636" y="4109248"/>
            <a:ext cx="300036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Таким чином, прогнозоване навантаження на наступні 5 років буде мати таке значення: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a:t>
            </a:r>
            <a:r>
              <a:rPr kumimoji="0" lang="uk-UA" sz="14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max</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1.72</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15 + 84.13 = 110 %.</a:t>
            </a: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00"/>
          <p:cNvSpPr txBox="1">
            <a:spLocks noChangeArrowheads="1"/>
          </p:cNvSpPr>
          <p:nvPr/>
        </p:nvSpPr>
        <p:spPr bwMode="auto">
          <a:xfrm>
            <a:off x="0" y="1179513"/>
            <a:ext cx="7035800" cy="401637"/>
          </a:xfrm>
          <a:prstGeom prst="rect">
            <a:avLst/>
          </a:prstGeom>
          <a:noFill/>
          <a:ln w="9525">
            <a:noFill/>
            <a:miter lim="800000"/>
            <a:headEnd/>
            <a:tailEnd/>
          </a:ln>
        </p:spPr>
        <p:txBody>
          <a:bodyPr>
            <a:spAutoFit/>
          </a:bodyPr>
          <a:lstStyle/>
          <a:p>
            <a:pPr>
              <a:spcBef>
                <a:spcPct val="50000"/>
              </a:spcBef>
            </a:pPr>
            <a:r>
              <a:rPr lang="uk-UA" sz="2000" dirty="0">
                <a:solidFill>
                  <a:srgbClr val="FF0066"/>
                </a:solidFill>
              </a:rPr>
              <a:t>                              </a:t>
            </a:r>
          </a:p>
        </p:txBody>
      </p:sp>
      <p:sp>
        <p:nvSpPr>
          <p:cNvPr id="6149" name="Text Box 402"/>
          <p:cNvSpPr txBox="1">
            <a:spLocks noChangeArrowheads="1"/>
          </p:cNvSpPr>
          <p:nvPr/>
        </p:nvSpPr>
        <p:spPr bwMode="auto">
          <a:xfrm>
            <a:off x="827088" y="5697538"/>
            <a:ext cx="2808287" cy="366712"/>
          </a:xfrm>
          <a:prstGeom prst="rect">
            <a:avLst/>
          </a:prstGeom>
          <a:noFill/>
          <a:ln w="9525">
            <a:noFill/>
            <a:miter lim="800000"/>
            <a:headEnd/>
            <a:tailEnd/>
          </a:ln>
        </p:spPr>
        <p:txBody>
          <a:bodyPr>
            <a:spAutoFit/>
          </a:bodyPr>
          <a:lstStyle/>
          <a:p>
            <a:pPr>
              <a:spcBef>
                <a:spcPct val="50000"/>
              </a:spcBef>
            </a:pPr>
            <a:endParaRPr lang="uk-UA"/>
          </a:p>
        </p:txBody>
      </p:sp>
      <p:sp>
        <p:nvSpPr>
          <p:cNvPr id="129445" name="Text Box 421"/>
          <p:cNvSpPr txBox="1">
            <a:spLocks noChangeArrowheads="1"/>
          </p:cNvSpPr>
          <p:nvPr/>
        </p:nvSpPr>
        <p:spPr bwMode="auto">
          <a:xfrm>
            <a:off x="8388350" y="296863"/>
            <a:ext cx="576263" cy="514350"/>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2</a:t>
            </a:r>
            <a:endParaRPr lang="ru-RU" sz="2400" dirty="0">
              <a:effectLst>
                <a:outerShdw blurRad="38100" dist="38100" dir="2700000" algn="tl">
                  <a:srgbClr val="C0C0C0"/>
                </a:outerShdw>
              </a:effectLst>
            </a:endParaRPr>
          </a:p>
        </p:txBody>
      </p:sp>
      <p:sp>
        <p:nvSpPr>
          <p:cNvPr id="11" name="Прямоугольник 10"/>
          <p:cNvSpPr/>
          <p:nvPr/>
        </p:nvSpPr>
        <p:spPr>
          <a:xfrm>
            <a:off x="285720" y="0"/>
            <a:ext cx="8143900" cy="954107"/>
          </a:xfrm>
          <a:prstGeom prst="rect">
            <a:avLst/>
          </a:prstGeom>
        </p:spPr>
        <p:txBody>
          <a:bodyPr wrap="square">
            <a:spAutoFit/>
          </a:bodyPr>
          <a:lstStyle/>
          <a:p>
            <a:pPr algn="ctr"/>
            <a:r>
              <a:rPr lang="uk-UA" sz="2800" b="1" cap="all" dirty="0">
                <a:solidFill>
                  <a:srgbClr val="009900"/>
                </a:solidFill>
                <a:effectLst>
                  <a:outerShdw blurRad="38100" dist="38100" dir="2700000" algn="tl">
                    <a:srgbClr val="000000">
                      <a:alpha val="43137"/>
                    </a:srgbClr>
                  </a:outerShdw>
                </a:effectLst>
                <a:cs typeface="Tahoma" pitchFamily="34" charset="0"/>
              </a:rPr>
              <a:t>Розрахунок і аналіз режиму вхідної електричної мережі</a:t>
            </a:r>
            <a:endParaRPr lang="ru-RU" sz="2800" b="1" dirty="0">
              <a:solidFill>
                <a:srgbClr val="009900"/>
              </a:solidFill>
              <a:effectLst>
                <a:outerShdw blurRad="38100" dist="38100" dir="2700000" algn="tl">
                  <a:srgbClr val="000000">
                    <a:alpha val="43137"/>
                  </a:srgbClr>
                </a:outerShdw>
              </a:effectLst>
              <a:cs typeface="Tahoma" pitchFamily="34" charset="0"/>
            </a:endParaRPr>
          </a:p>
        </p:txBody>
      </p:sp>
      <p:pic>
        <p:nvPicPr>
          <p:cNvPr id="12" name="Рисунок 11" descr="Безымянный2.bmp"/>
          <p:cNvPicPr>
            <a:picLocks noChangeAspect="1"/>
          </p:cNvPicPr>
          <p:nvPr/>
        </p:nvPicPr>
        <p:blipFill>
          <a:blip r:embed="rId2"/>
          <a:stretch>
            <a:fillRect/>
          </a:stretch>
        </p:blipFill>
        <p:spPr>
          <a:xfrm>
            <a:off x="1432436" y="1537479"/>
            <a:ext cx="5602887" cy="1785950"/>
          </a:xfrm>
          <a:prstGeom prst="rect">
            <a:avLst/>
          </a:prstGeom>
        </p:spPr>
      </p:pic>
      <p:sp>
        <p:nvSpPr>
          <p:cNvPr id="13" name="Прямоугольник 12"/>
          <p:cNvSpPr/>
          <p:nvPr/>
        </p:nvSpPr>
        <p:spPr>
          <a:xfrm>
            <a:off x="0" y="3251991"/>
            <a:ext cx="4429124" cy="646331"/>
          </a:xfrm>
          <a:prstGeom prst="rect">
            <a:avLst/>
          </a:prstGeom>
        </p:spPr>
        <p:txBody>
          <a:bodyPr wrap="square">
            <a:spAutoFit/>
          </a:bodyPr>
          <a:lstStyle/>
          <a:p>
            <a:endParaRPr lang="ru-RU" dirty="0">
              <a:latin typeface="Times New Roman" pitchFamily="18" charset="0"/>
              <a:cs typeface="Times New Roman" pitchFamily="18" charset="0"/>
            </a:endParaRPr>
          </a:p>
          <a:p>
            <a:r>
              <a:rPr lang="uk-UA" dirty="0" smtClean="0"/>
              <a:t> </a:t>
            </a:r>
            <a:endParaRPr lang="ru-RU" dirty="0"/>
          </a:p>
        </p:txBody>
      </p:sp>
      <p:sp>
        <p:nvSpPr>
          <p:cNvPr id="10" name="Прямоугольник 9"/>
          <p:cNvSpPr/>
          <p:nvPr/>
        </p:nvSpPr>
        <p:spPr>
          <a:xfrm>
            <a:off x="571472" y="894537"/>
            <a:ext cx="8215370" cy="646331"/>
          </a:xfrm>
          <a:prstGeom prst="rect">
            <a:avLst/>
          </a:prstGeom>
        </p:spPr>
        <p:txBody>
          <a:bodyPr wrap="square">
            <a:spAutoFit/>
          </a:bodyPr>
          <a:lstStyle/>
          <a:p>
            <a:r>
              <a:rPr lang="uk-UA" dirty="0" smtClean="0">
                <a:latin typeface="Times New Roman" pitchFamily="18" charset="0"/>
                <a:cs typeface="Times New Roman" pitchFamily="18" charset="0"/>
              </a:rPr>
              <a:t>Таблиця 2.1 – Значення граничних потужностей на один ланцюг в повітряних лініях</a:t>
            </a:r>
            <a:endParaRPr lang="ru-RU" dirty="0">
              <a:latin typeface="Times New Roman" pitchFamily="18" charset="0"/>
              <a:cs typeface="Times New Roman" pitchFamily="18" charset="0"/>
            </a:endParaRPr>
          </a:p>
        </p:txBody>
      </p:sp>
      <p:sp>
        <p:nvSpPr>
          <p:cNvPr id="23553" name="Rectangle 1"/>
          <p:cNvSpPr>
            <a:spLocks noChangeArrowheads="1"/>
          </p:cNvSpPr>
          <p:nvPr/>
        </p:nvSpPr>
        <p:spPr bwMode="auto">
          <a:xfrm>
            <a:off x="214282" y="3394867"/>
            <a:ext cx="428628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Аналізуючи результати розрахунків можна зробити наступні висновки: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Вхідна електрична мережа має потенціал для подальшого розвитку, оскільки характеризується малими втратами потужності (3.149 МВт або 3.4%) та достатнім рівнем напруги у всіх вузлах.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Потоки потужності в лініях 100-201, 201-1 та 202-2 не відповідають допустимим значенням економічної потужності для даних перерізів проводів.</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lang="uk-UA" sz="1400" dirty="0" smtClean="0">
              <a:latin typeface="Times New Roman" pitchFamily="18" charset="0"/>
              <a:ea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Тому було прийнято рішення </a:t>
            </a: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збільшити перерізи в лініях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таким чином: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лінія 100-201 з АС 95 на АС 150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лінія 201-1 з АС 120 на АС 150;</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лінія 202-2 з АС 95 на АС 120.</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4" name="Rectangle 2"/>
          <p:cNvSpPr>
            <a:spLocks noChangeArrowheads="1"/>
          </p:cNvSpPr>
          <p:nvPr/>
        </p:nvSpPr>
        <p:spPr bwMode="auto">
          <a:xfrm>
            <a:off x="4857752" y="3466305"/>
            <a:ext cx="4143372"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Вузли живлення мають такі схеми РП:</a:t>
            </a:r>
            <a:endParaRPr kumimoji="0" lang="ru-RU" sz="1600" b="0" i="0" u="none" strike="noStrike" cap="none" normalizeH="0" baseline="0" dirty="0" smtClean="0">
              <a:ln>
                <a:noFill/>
              </a:ln>
              <a:solidFill>
                <a:srgbClr val="009900"/>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6 (Хмільник 35)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секціоновані</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шини;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301 (Кривошиї)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секціоновані</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шини без вимикачів на трансформатори;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30</a:t>
            </a:r>
            <a:r>
              <a:rPr kumimoji="0" lang="ru-RU"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2</a:t>
            </a: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smtClean="0">
                <a:ln>
                  <a:noFill/>
                </a:ln>
                <a:solidFill>
                  <a:srgbClr val="009900"/>
                </a:solidFill>
                <a:effectLst/>
                <a:latin typeface="Times New Roman" pitchFamily="18" charset="0"/>
                <a:ea typeface="Times New Roman" pitchFamily="18" charset="0"/>
                <a:cs typeface="Times New Roman" pitchFamily="18" charset="0"/>
              </a:rPr>
              <a:t>Люлинц</a:t>
            </a: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і)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шини з вимикачами на трансформатори;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305 (</a:t>
            </a:r>
            <a:r>
              <a:rPr kumimoji="0" lang="uk-UA" sz="1400" b="0" i="0" u="none" strike="noStrike" cap="none" normalizeH="0" baseline="0" dirty="0" err="1" smtClean="0">
                <a:ln>
                  <a:noFill/>
                </a:ln>
                <a:solidFill>
                  <a:srgbClr val="009900"/>
                </a:solidFill>
                <a:effectLst/>
                <a:latin typeface="Times New Roman" pitchFamily="18" charset="0"/>
                <a:ea typeface="Times New Roman" pitchFamily="18" charset="0"/>
                <a:cs typeface="Times New Roman" pitchFamily="18" charset="0"/>
              </a:rPr>
              <a:t>Писарівка</a:t>
            </a: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секціоновані</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шини з вимикачами на трансформатори;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312 (Торчин</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блок лінія-трансформатор без вимикачів на трансформатори.</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25" name="Text Box 21"/>
          <p:cNvSpPr txBox="1">
            <a:spLocks noChangeArrowheads="1"/>
          </p:cNvSpPr>
          <p:nvPr/>
        </p:nvSpPr>
        <p:spPr bwMode="auto">
          <a:xfrm>
            <a:off x="8388350" y="296863"/>
            <a:ext cx="576263" cy="514350"/>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3</a:t>
            </a:r>
            <a:endParaRPr lang="ru-RU" sz="2400" dirty="0">
              <a:effectLst>
                <a:outerShdw blurRad="38100" dist="38100" dir="2700000" algn="tl">
                  <a:srgbClr val="C0C0C0"/>
                </a:outerShdw>
              </a:effectLst>
            </a:endParaRPr>
          </a:p>
        </p:txBody>
      </p:sp>
      <p:sp>
        <p:nvSpPr>
          <p:cNvPr id="1028"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sp>
        <p:nvSpPr>
          <p:cNvPr id="1030" name="TextBox 7"/>
          <p:cNvSpPr txBox="1">
            <a:spLocks noChangeArrowheads="1"/>
          </p:cNvSpPr>
          <p:nvPr/>
        </p:nvSpPr>
        <p:spPr bwMode="auto">
          <a:xfrm>
            <a:off x="-2357438" y="250825"/>
            <a:ext cx="184150" cy="369888"/>
          </a:xfrm>
          <a:prstGeom prst="rect">
            <a:avLst/>
          </a:prstGeom>
          <a:noFill/>
          <a:ln w="9525">
            <a:noFill/>
            <a:miter lim="800000"/>
            <a:headEnd/>
            <a:tailEnd/>
          </a:ln>
        </p:spPr>
        <p:txBody>
          <a:bodyPr wrap="none">
            <a:spAutoFit/>
          </a:bodyPr>
          <a:lstStyle/>
          <a:p>
            <a:endParaRPr lang="uk-UA"/>
          </a:p>
        </p:txBody>
      </p:sp>
      <p:sp>
        <p:nvSpPr>
          <p:cNvPr id="1031" name="Прямоугольник 10"/>
          <p:cNvSpPr>
            <a:spLocks noChangeArrowheads="1"/>
          </p:cNvSpPr>
          <p:nvPr/>
        </p:nvSpPr>
        <p:spPr bwMode="auto">
          <a:xfrm>
            <a:off x="285750" y="1608138"/>
            <a:ext cx="2357438" cy="369332"/>
          </a:xfrm>
          <a:prstGeom prst="rect">
            <a:avLst/>
          </a:prstGeom>
          <a:noFill/>
          <a:ln w="9525">
            <a:noFill/>
            <a:miter lim="800000"/>
            <a:headEnd/>
            <a:tailEnd/>
          </a:ln>
        </p:spPr>
        <p:txBody>
          <a:bodyPr>
            <a:spAutoFit/>
          </a:bodyPr>
          <a:lstStyle/>
          <a:p>
            <a:r>
              <a:rPr lang="uk-UA" dirty="0"/>
              <a:t> </a:t>
            </a:r>
            <a:endParaRPr lang="uk-UA" sz="1600" dirty="0"/>
          </a:p>
        </p:txBody>
      </p:sp>
      <p:sp>
        <p:nvSpPr>
          <p:cNvPr id="9" name="Прямоугольник 8"/>
          <p:cNvSpPr/>
          <p:nvPr/>
        </p:nvSpPr>
        <p:spPr>
          <a:xfrm>
            <a:off x="357158" y="156279"/>
            <a:ext cx="7858180" cy="954107"/>
          </a:xfrm>
          <a:prstGeom prst="rect">
            <a:avLst/>
          </a:prstGeom>
        </p:spPr>
        <p:txBody>
          <a:bodyPr wrap="square">
            <a:spAutoFit/>
          </a:bodyPr>
          <a:lstStyle/>
          <a:p>
            <a:pPr algn="ctr"/>
            <a:r>
              <a:rPr lang="uk-UA" sz="2800" b="1" cap="all" dirty="0">
                <a:solidFill>
                  <a:srgbClr val="009900"/>
                </a:solidFill>
                <a:effectLst>
                  <a:outerShdw blurRad="38100" dist="38100" dir="2700000" algn="tl">
                    <a:srgbClr val="000000">
                      <a:alpha val="43137"/>
                    </a:srgbClr>
                  </a:outerShdw>
                </a:effectLst>
                <a:cs typeface="Tahoma" pitchFamily="34" charset="0"/>
              </a:rPr>
              <a:t>Визначення оптимальної схеми електричної мережі</a:t>
            </a:r>
            <a:endParaRPr lang="ru-RU" sz="2800" dirty="0">
              <a:solidFill>
                <a:srgbClr val="009900"/>
              </a:solidFill>
              <a:effectLst>
                <a:outerShdw blurRad="38100" dist="38100" dir="2700000" algn="tl">
                  <a:srgbClr val="000000">
                    <a:alpha val="43137"/>
                  </a:srgbClr>
                </a:outerShdw>
              </a:effectLst>
              <a:cs typeface="Tahoma" pitchFamily="34" charset="0"/>
            </a:endParaRPr>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35" name="Rectangle 11"/>
          <p:cNvSpPr>
            <a:spLocks noChangeArrowheads="1"/>
          </p:cNvSpPr>
          <p:nvPr/>
        </p:nvSpPr>
        <p:spPr bwMode="auto">
          <a:xfrm>
            <a:off x="0" y="0"/>
            <a:ext cx="2066591"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036" name="Rectangle 12"/>
          <p:cNvSpPr>
            <a:spLocks noChangeArrowheads="1"/>
          </p:cNvSpPr>
          <p:nvPr/>
        </p:nvSpPr>
        <p:spPr bwMode="auto">
          <a:xfrm>
            <a:off x="0" y="0"/>
            <a:ext cx="114326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endPar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5" name="Прямоугольник 14"/>
          <p:cNvSpPr/>
          <p:nvPr/>
        </p:nvSpPr>
        <p:spPr>
          <a:xfrm>
            <a:off x="4572000" y="2966239"/>
            <a:ext cx="4357718" cy="1661993"/>
          </a:xfrm>
          <a:prstGeom prst="rect">
            <a:avLst/>
          </a:prstGeom>
        </p:spPr>
        <p:txBody>
          <a:bodyPr wrap="square">
            <a:spAutoFit/>
          </a:bodyPr>
          <a:lstStyle/>
          <a:p>
            <a:pPr indent="460800" algn="just"/>
            <a:r>
              <a:rPr lang="uk-UA" sz="1400" dirty="0" smtClean="0">
                <a:latin typeface="Times New Roman" pitchFamily="18" charset="0"/>
                <a:cs typeface="Times New Roman" pitchFamily="18" charset="0"/>
              </a:rPr>
              <a:t>Розрахуємо довжини ділянок для можливих варіантів ліній електропередач. Для лінії 6-701 довжина лінії складе:</a:t>
            </a:r>
            <a:endParaRPr lang="ru-RU" sz="1400" dirty="0" smtClean="0">
              <a:latin typeface="Times New Roman" pitchFamily="18" charset="0"/>
              <a:cs typeface="Times New Roman" pitchFamily="18" charset="0"/>
            </a:endParaRPr>
          </a:p>
          <a:p>
            <a:r>
              <a:rPr lang="uk-UA" sz="1400" dirty="0" smtClean="0"/>
              <a:t> </a:t>
            </a:r>
            <a:endParaRPr lang="ru-RU" sz="1400" dirty="0" smtClean="0"/>
          </a:p>
          <a:p>
            <a:pPr algn="ctr"/>
            <a:r>
              <a:rPr lang="uk-UA" sz="1600" dirty="0" smtClean="0">
                <a:latin typeface="Times New Roman" pitchFamily="18" charset="0"/>
                <a:cs typeface="Times New Roman" pitchFamily="18" charset="0"/>
              </a:rPr>
              <a:t>L</a:t>
            </a:r>
            <a:r>
              <a:rPr lang="uk-UA" sz="1600" baseline="-25000" dirty="0" smtClean="0">
                <a:latin typeface="Times New Roman" pitchFamily="18" charset="0"/>
                <a:cs typeface="Times New Roman" pitchFamily="18" charset="0"/>
              </a:rPr>
              <a:t>6-701</a:t>
            </a:r>
            <a:r>
              <a:rPr lang="uk-UA" sz="1600" dirty="0" smtClean="0">
                <a:latin typeface="Times New Roman" pitchFamily="18" charset="0"/>
                <a:cs typeface="Times New Roman" pitchFamily="18" charset="0"/>
              </a:rPr>
              <a:t> = 1.1</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6.0</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1.2 = 7.92 (км).</a:t>
            </a:r>
            <a:endParaRPr lang="ru-RU" sz="1600" dirty="0" smtClean="0">
              <a:latin typeface="Times New Roman" pitchFamily="18" charset="0"/>
              <a:cs typeface="Times New Roman" pitchFamily="18" charset="0"/>
            </a:endParaRPr>
          </a:p>
          <a:p>
            <a:pPr algn="ctr"/>
            <a:endParaRPr lang="ru-RU" sz="1400" dirty="0">
              <a:latin typeface="Times New Roman" pitchFamily="18" charset="0"/>
              <a:cs typeface="Times New Roman" pitchFamily="18" charset="0"/>
            </a:endParaRPr>
          </a:p>
          <a:p>
            <a:r>
              <a:rPr lang="uk-UA" sz="1600" dirty="0"/>
              <a:t>	</a:t>
            </a:r>
            <a:endParaRPr lang="ru-RU" sz="1600" dirty="0">
              <a:latin typeface="Times New Roman" pitchFamily="18" charset="0"/>
              <a:cs typeface="Times New Roman" pitchFamily="18" charset="0"/>
            </a:endParaRPr>
          </a:p>
        </p:txBody>
      </p:sp>
      <p:sp>
        <p:nvSpPr>
          <p:cNvPr id="2"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Object 10"/>
          <p:cNvGraphicFramePr>
            <a:graphicFrameLocks noChangeAspect="1"/>
          </p:cNvGraphicFramePr>
          <p:nvPr/>
        </p:nvGraphicFramePr>
        <p:xfrm>
          <a:off x="0" y="680223"/>
          <a:ext cx="3552825" cy="3067050"/>
        </p:xfrm>
        <a:graphic>
          <a:graphicData uri="http://schemas.openxmlformats.org/presentationml/2006/ole">
            <mc:AlternateContent xmlns:mc="http://schemas.openxmlformats.org/markup-compatibility/2006">
              <mc:Choice xmlns:v="urn:schemas-microsoft-com:vml" Requires="v">
                <p:oleObj spid="_x0000_s1041" r:id="rId3" imgW="5672328" imgH="4907280" progId="">
                  <p:embed/>
                </p:oleObj>
              </mc:Choice>
              <mc:Fallback>
                <p:oleObj r:id="rId3" imgW="5672328" imgH="4907280" progId="">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0223"/>
                        <a:ext cx="3552825" cy="3067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12"/>
          <p:cNvSpPr>
            <a:spLocks noChangeArrowheads="1"/>
          </p:cNvSpPr>
          <p:nvPr/>
        </p:nvSpPr>
        <p:spPr bwMode="auto">
          <a:xfrm>
            <a:off x="-142908" y="3752057"/>
            <a:ext cx="407199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Рисунок 3.1 – Часткова схема електричної мережі</a:t>
            </a:r>
            <a:endParaRPr kumimoji="0" lang="uk-UA" sz="1800" b="0" i="0" u="none" strike="noStrike" cap="none" normalizeH="0" baseline="0" dirty="0" smtClean="0">
              <a:ln>
                <a:noFill/>
              </a:ln>
              <a:solidFill>
                <a:srgbClr val="009900"/>
              </a:solidFill>
              <a:effectLst/>
              <a:latin typeface="Times New Roman" pitchFamily="18" charset="0"/>
              <a:cs typeface="Times New Roman" pitchFamily="18" charset="0"/>
            </a:endParaRPr>
          </a:p>
        </p:txBody>
      </p:sp>
      <p:sp>
        <p:nvSpPr>
          <p:cNvPr id="19" name="Прямоугольник 18"/>
          <p:cNvSpPr/>
          <p:nvPr/>
        </p:nvSpPr>
        <p:spPr>
          <a:xfrm>
            <a:off x="4214810" y="1180289"/>
            <a:ext cx="4643470" cy="1631216"/>
          </a:xfrm>
          <a:prstGeom prst="rect">
            <a:avLst/>
          </a:prstGeom>
        </p:spPr>
        <p:txBody>
          <a:bodyPr wrap="square">
            <a:spAutoFit/>
          </a:bodyPr>
          <a:lstStyle/>
          <a:p>
            <a:pPr indent="450000" algn="just"/>
            <a:r>
              <a:rPr lang="uk-UA" sz="1400" dirty="0" smtClean="0">
                <a:latin typeface="Times New Roman" pitchFamily="18" charset="0"/>
                <a:cs typeface="Times New Roman" pitchFamily="18" charset="0"/>
              </a:rPr>
              <a:t>Визначимо довжини можливих ділянок мережі за формулою</a:t>
            </a: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pPr algn="ctr"/>
            <a:r>
              <a:rPr lang="uk-UA" sz="1600" dirty="0" smtClean="0">
                <a:latin typeface="Times New Roman" pitchFamily="18" charset="0"/>
                <a:cs typeface="Times New Roman" pitchFamily="18" charset="0"/>
              </a:rPr>
              <a:t>l = 1.1</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m</a:t>
            </a:r>
            <a:r>
              <a:rPr lang="uk-UA" sz="1600" baseline="-25000" dirty="0" smtClean="0">
                <a:latin typeface="Times New Roman" pitchFamily="18" charset="0"/>
                <a:cs typeface="Times New Roman" pitchFamily="18" charset="0"/>
              </a:rPr>
              <a:t>l</a:t>
            </a:r>
            <a:r>
              <a:rPr lang="uk-UA" sz="1600" dirty="0" smtClean="0">
                <a:latin typeface="Times New Roman" pitchFamily="18" charset="0"/>
                <a:cs typeface="Times New Roman" pitchFamily="18" charset="0"/>
                <a:sym typeface="Symbol"/>
              </a:rPr>
              <a:t></a:t>
            </a:r>
            <a:r>
              <a:rPr lang="uk-UA" sz="1600" dirty="0" smtClean="0">
                <a:latin typeface="Times New Roman" pitchFamily="18" charset="0"/>
                <a:cs typeface="Times New Roman" pitchFamily="18" charset="0"/>
              </a:rPr>
              <a:t>L,	</a:t>
            </a:r>
          </a:p>
          <a:p>
            <a:r>
              <a:rPr lang="uk-UA" sz="1400" dirty="0" smtClean="0">
                <a:latin typeface="Times New Roman" pitchFamily="18" charset="0"/>
                <a:cs typeface="Times New Roman" pitchFamily="18" charset="0"/>
              </a:rPr>
              <a:t>де </a:t>
            </a:r>
            <a:r>
              <a:rPr lang="uk-UA" sz="1400" dirty="0" err="1" smtClean="0">
                <a:latin typeface="Times New Roman" pitchFamily="18" charset="0"/>
                <a:cs typeface="Times New Roman" pitchFamily="18" charset="0"/>
              </a:rPr>
              <a:t>m</a:t>
            </a:r>
            <a:r>
              <a:rPr lang="uk-UA" sz="1400" baseline="-25000" dirty="0" err="1" smtClean="0">
                <a:latin typeface="Times New Roman" pitchFamily="18" charset="0"/>
                <a:cs typeface="Times New Roman" pitchFamily="18" charset="0"/>
              </a:rPr>
              <a:t>l</a:t>
            </a:r>
            <a:r>
              <a:rPr lang="uk-UA" sz="1400" dirty="0" smtClean="0">
                <a:latin typeface="Times New Roman" pitchFamily="18" charset="0"/>
                <a:cs typeface="Times New Roman" pitchFamily="18" charset="0"/>
              </a:rPr>
              <a:t> – масштаб в км/мм;</a:t>
            </a:r>
            <a:endParaRPr lang="ru-RU" sz="1400" dirty="0" smtClean="0">
              <a:latin typeface="Times New Roman" pitchFamily="18" charset="0"/>
              <a:cs typeface="Times New Roman" pitchFamily="18" charset="0"/>
            </a:endParaRPr>
          </a:p>
          <a:p>
            <a:r>
              <a:rPr lang="uk-UA" sz="1400" dirty="0" smtClean="0">
                <a:latin typeface="Times New Roman" pitchFamily="18" charset="0"/>
                <a:cs typeface="Times New Roman" pitchFamily="18" charset="0"/>
              </a:rPr>
              <a:t>L – довжина на карті, мм;</a:t>
            </a:r>
            <a:endParaRPr lang="ru-RU" sz="1400" dirty="0" smtClean="0">
              <a:latin typeface="Times New Roman" pitchFamily="18" charset="0"/>
              <a:cs typeface="Times New Roman" pitchFamily="18" charset="0"/>
            </a:endParaRPr>
          </a:p>
          <a:p>
            <a:r>
              <a:rPr lang="uk-UA" sz="1400" dirty="0" smtClean="0">
                <a:latin typeface="Times New Roman" pitchFamily="18" charset="0"/>
                <a:cs typeface="Times New Roman" pitchFamily="18" charset="0"/>
              </a:rPr>
              <a:t>1.1 – коефіцієнт </a:t>
            </a:r>
            <a:r>
              <a:rPr lang="uk-UA" sz="1400" dirty="0" err="1" smtClean="0">
                <a:latin typeface="Times New Roman" pitchFamily="18" charset="0"/>
                <a:cs typeface="Times New Roman" pitchFamily="18" charset="0"/>
              </a:rPr>
              <a:t>нелінійності</a:t>
            </a:r>
            <a:r>
              <a:rPr lang="uk-UA" sz="1400" dirty="0" smtClean="0">
                <a:latin typeface="Times New Roman" pitchFamily="18" charset="0"/>
                <a:cs typeface="Times New Roman" pitchFamily="18" charset="0"/>
              </a:rPr>
              <a:t> траси.</a:t>
            </a:r>
            <a:endParaRPr lang="ru-RU" sz="1400" dirty="0" smtClean="0">
              <a:latin typeface="Times New Roman" pitchFamily="18" charset="0"/>
              <a:cs typeface="Times New Roman" pitchFamily="18" charset="0"/>
            </a:endParaRPr>
          </a:p>
        </p:txBody>
      </p:sp>
      <p:sp>
        <p:nvSpPr>
          <p:cNvPr id="20" name="Прямоугольник 19"/>
          <p:cNvSpPr/>
          <p:nvPr/>
        </p:nvSpPr>
        <p:spPr>
          <a:xfrm>
            <a:off x="357158" y="4252123"/>
            <a:ext cx="8358214" cy="307777"/>
          </a:xfrm>
          <a:prstGeom prst="rect">
            <a:avLst/>
          </a:prstGeom>
        </p:spPr>
        <p:txBody>
          <a:bodyPr wrap="square">
            <a:spAutoFit/>
          </a:bodyPr>
          <a:lstStyle/>
          <a:p>
            <a:r>
              <a:rPr lang="uk-UA" sz="1400" dirty="0" smtClean="0">
                <a:latin typeface="Times New Roman" pitchFamily="18" charset="0"/>
                <a:cs typeface="Times New Roman" pitchFamily="18" charset="0"/>
              </a:rPr>
              <a:t>Для всіх інших ліній розрахунок виконуємо аналогічно. Результати розрахунків представлені в таблиці 3.1.</a:t>
            </a:r>
            <a:endParaRPr lang="ru-RU" sz="1400" dirty="0">
              <a:latin typeface="Times New Roman" pitchFamily="18" charset="0"/>
              <a:cs typeface="Times New Roman" pitchFamily="18" charset="0"/>
            </a:endParaRPr>
          </a:p>
        </p:txBody>
      </p:sp>
      <p:pic>
        <p:nvPicPr>
          <p:cNvPr id="21" name="Рисунок 20" descr="Безымянный3.bmp"/>
          <p:cNvPicPr>
            <a:picLocks noChangeAspect="1"/>
          </p:cNvPicPr>
          <p:nvPr/>
        </p:nvPicPr>
        <p:blipFill>
          <a:blip r:embed="rId5"/>
          <a:stretch>
            <a:fillRect/>
          </a:stretch>
        </p:blipFill>
        <p:spPr>
          <a:xfrm>
            <a:off x="714348" y="4895065"/>
            <a:ext cx="6867525" cy="571500"/>
          </a:xfrm>
          <a:prstGeom prst="rect">
            <a:avLst/>
          </a:prstGeom>
        </p:spPr>
      </p:pic>
      <p:pic>
        <p:nvPicPr>
          <p:cNvPr id="22" name="Рисунок 21" descr="Безымянный4.bmp"/>
          <p:cNvPicPr>
            <a:picLocks noChangeAspect="1"/>
          </p:cNvPicPr>
          <p:nvPr/>
        </p:nvPicPr>
        <p:blipFill>
          <a:blip r:embed="rId6"/>
          <a:stretch>
            <a:fillRect/>
          </a:stretch>
        </p:blipFill>
        <p:spPr>
          <a:xfrm>
            <a:off x="714348" y="5466569"/>
            <a:ext cx="2266950" cy="581025"/>
          </a:xfrm>
          <a:prstGeom prst="rect">
            <a:avLst/>
          </a:prstGeom>
        </p:spPr>
      </p:pic>
      <p:sp>
        <p:nvSpPr>
          <p:cNvPr id="23" name="Прямоугольник 22"/>
          <p:cNvSpPr/>
          <p:nvPr/>
        </p:nvSpPr>
        <p:spPr>
          <a:xfrm>
            <a:off x="714348" y="4537875"/>
            <a:ext cx="3187347" cy="307777"/>
          </a:xfrm>
          <a:prstGeom prst="rect">
            <a:avLst/>
          </a:prstGeom>
        </p:spPr>
        <p:txBody>
          <a:bodyPr wrap="none">
            <a:spAutoFit/>
          </a:bodyPr>
          <a:lstStyle/>
          <a:p>
            <a:r>
              <a:rPr lang="uk-UA" sz="1400" dirty="0" smtClean="0">
                <a:latin typeface="Times New Roman" pitchFamily="18" charset="0"/>
                <a:cs typeface="Times New Roman" pitchFamily="18" charset="0"/>
              </a:rPr>
              <a:t>Таблиця 3.1 – Довжини ділянок мережі</a:t>
            </a:r>
            <a:endParaRPr lang="ru-RU" sz="1400" dirty="0">
              <a:latin typeface="Times New Roman" pitchFamily="18" charset="0"/>
              <a:cs typeface="Times New Roman" pitchFamily="18" charset="0"/>
            </a:endParaRPr>
          </a:p>
        </p:txBody>
      </p:sp>
      <p:sp>
        <p:nvSpPr>
          <p:cNvPr id="24" name="Прямоугольник 23"/>
          <p:cNvSpPr/>
          <p:nvPr/>
        </p:nvSpPr>
        <p:spPr>
          <a:xfrm>
            <a:off x="642910" y="6109511"/>
            <a:ext cx="8143932" cy="307777"/>
          </a:xfrm>
          <a:prstGeom prst="rect">
            <a:avLst/>
          </a:prstGeom>
        </p:spPr>
        <p:txBody>
          <a:bodyPr wrap="square">
            <a:spAutoFit/>
          </a:bodyPr>
          <a:lstStyle/>
          <a:p>
            <a:r>
              <a:rPr lang="uk-UA" sz="1400" dirty="0" smtClean="0">
                <a:latin typeface="Times New Roman" pitchFamily="18" charset="0"/>
                <a:cs typeface="Times New Roman" pitchFamily="18" charset="0"/>
              </a:rPr>
              <a:t>Для прикладу визначимо повну та реактивну потужність  для одного з варіантів. </a:t>
            </a:r>
            <a:endParaRPr lang="ru-RU" sz="1400" dirty="0">
              <a:latin typeface="Times New Roman" pitchFamily="18" charset="0"/>
              <a:cs typeface="Times New Roman" pitchFamily="18" charset="0"/>
            </a:endParaRPr>
          </a:p>
        </p:txBody>
      </p:sp>
      <p:sp>
        <p:nvSpPr>
          <p:cNvPr id="5" name="Rectangle 13"/>
          <p:cNvSpPr>
            <a:spLocks noChangeArrowheads="1"/>
          </p:cNvSpPr>
          <p:nvPr/>
        </p:nvSpPr>
        <p:spPr bwMode="auto">
          <a:xfrm>
            <a:off x="785786" y="6395263"/>
            <a:ext cx="564357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t>
            </a:r>
            <a:r>
              <a:rPr kumimoji="0" lang="uk-UA" sz="14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701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a:t>
            </a:r>
            <a:r>
              <a:rPr kumimoji="0" lang="uk-UA" sz="14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701</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cos</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1.4/0.86 = 1.63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МВА</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039"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38" name="Object 14"/>
          <p:cNvGraphicFramePr>
            <a:graphicFrameLocks noChangeAspect="1"/>
          </p:cNvGraphicFramePr>
          <p:nvPr/>
        </p:nvGraphicFramePr>
        <p:xfrm>
          <a:off x="2285984" y="6681015"/>
          <a:ext cx="3114675" cy="323850"/>
        </p:xfrm>
        <a:graphic>
          <a:graphicData uri="http://schemas.openxmlformats.org/presentationml/2006/ole">
            <mc:AlternateContent xmlns:mc="http://schemas.openxmlformats.org/markup-compatibility/2006">
              <mc:Choice xmlns:v="urn:schemas-microsoft-com:vml" Requires="v">
                <p:oleObj spid="_x0000_s1042" name="Формула" r:id="rId7" imgW="3111500" imgH="330200" progId="Equation.3">
                  <p:embed/>
                </p:oleObj>
              </mc:Choice>
              <mc:Fallback>
                <p:oleObj name="Формула" r:id="rId7" imgW="3111500" imgH="330200" progId="Equation.3">
                  <p:embed/>
                  <p:pic>
                    <p:nvPicPr>
                      <p:cNvPr id="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5984" y="6681015"/>
                        <a:ext cx="3114675"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0" name="Rectangle 16"/>
          <p:cNvSpPr>
            <a:spLocks noChangeArrowheads="1"/>
          </p:cNvSpPr>
          <p:nvPr/>
        </p:nvSpPr>
        <p:spPr bwMode="auto">
          <a:xfrm>
            <a:off x="5286380" y="6681015"/>
            <a:ext cx="171451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МВАр</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2" name="Rectangle 4"/>
          <p:cNvSpPr>
            <a:spLocks noChangeArrowheads="1"/>
          </p:cNvSpPr>
          <p:nvPr/>
        </p:nvSpPr>
        <p:spPr bwMode="auto">
          <a:xfrm>
            <a:off x="250825" y="198438"/>
            <a:ext cx="8143875" cy="1169551"/>
          </a:xfrm>
          <a:prstGeom prst="rect">
            <a:avLst/>
          </a:prstGeom>
          <a:noFill/>
          <a:ln w="9525">
            <a:noFill/>
            <a:miter lim="800000"/>
            <a:headEnd/>
            <a:tailEnd/>
          </a:ln>
          <a:effectLst/>
        </p:spPr>
        <p:txBody>
          <a:bodyPr>
            <a:spAutoFit/>
          </a:bodyPr>
          <a:lstStyle/>
          <a:p>
            <a:pPr algn="ctr">
              <a:spcBef>
                <a:spcPct val="50000"/>
              </a:spcBef>
              <a:defRPr/>
            </a:pPr>
            <a:endParaRPr lang="uk-UA" sz="2800" b="1" dirty="0">
              <a:solidFill>
                <a:srgbClr val="0070C0"/>
              </a:solidFill>
              <a:effectLst>
                <a:outerShdw blurRad="38100" dist="38100" dir="2700000" algn="tl">
                  <a:srgbClr val="000000">
                    <a:alpha val="43137"/>
                  </a:srgbClr>
                </a:outerShdw>
              </a:effectLst>
              <a:latin typeface="Arial" pitchFamily="34" charset="0"/>
              <a:cs typeface="Arial" pitchFamily="34" charset="0"/>
            </a:endParaRPr>
          </a:p>
          <a:p>
            <a:pPr algn="ctr">
              <a:spcBef>
                <a:spcPct val="50000"/>
              </a:spcBef>
              <a:defRPr/>
            </a:pPr>
            <a:endParaRPr lang="ru-RU" sz="2800" b="1" dirty="0">
              <a:solidFill>
                <a:srgbClr val="0066CC"/>
              </a:solidFill>
              <a:effectLst>
                <a:outerShdw blurRad="38100" dist="38100" dir="2700000" algn="tl">
                  <a:srgbClr val="000000"/>
                </a:outerShdw>
              </a:effectLst>
              <a:latin typeface="Arial" charset="0"/>
            </a:endParaRPr>
          </a:p>
        </p:txBody>
      </p:sp>
      <p:sp>
        <p:nvSpPr>
          <p:cNvPr id="7171" name="Text Box 5"/>
          <p:cNvSpPr txBox="1">
            <a:spLocks noChangeArrowheads="1"/>
          </p:cNvSpPr>
          <p:nvPr/>
        </p:nvSpPr>
        <p:spPr bwMode="auto">
          <a:xfrm>
            <a:off x="250825" y="1304925"/>
            <a:ext cx="3535363" cy="1492250"/>
          </a:xfrm>
          <a:prstGeom prst="rect">
            <a:avLst/>
          </a:prstGeom>
          <a:noFill/>
          <a:ln w="9525">
            <a:noFill/>
            <a:miter lim="800000"/>
            <a:headEnd/>
            <a:tailEnd/>
          </a:ln>
        </p:spPr>
        <p:txBody>
          <a:bodyPr>
            <a:spAutoFit/>
          </a:bodyPr>
          <a:lstStyle/>
          <a:p>
            <a:r>
              <a:rPr lang="uk-UA" sz="1400"/>
              <a:t> </a:t>
            </a:r>
            <a:endParaRPr lang="en-US" sz="1400"/>
          </a:p>
          <a:p>
            <a:endParaRPr lang="uk-UA" sz="1400"/>
          </a:p>
          <a:p>
            <a:endParaRPr lang="uk-UA" sz="1400"/>
          </a:p>
          <a:p>
            <a:endParaRPr lang="en-US" sz="1400"/>
          </a:p>
          <a:p>
            <a:endParaRPr lang="uk-UA" sz="1400"/>
          </a:p>
          <a:p>
            <a:pPr>
              <a:spcBef>
                <a:spcPct val="50000"/>
              </a:spcBef>
            </a:pPr>
            <a:r>
              <a:rPr lang="uk-UA" sz="1400"/>
              <a:t> </a:t>
            </a:r>
            <a:endParaRPr lang="ru-RU" sz="1400"/>
          </a:p>
        </p:txBody>
      </p:sp>
      <p:sp>
        <p:nvSpPr>
          <p:cNvPr id="201745" name="Text Box 17"/>
          <p:cNvSpPr txBox="1">
            <a:spLocks noChangeArrowheads="1"/>
          </p:cNvSpPr>
          <p:nvPr/>
        </p:nvSpPr>
        <p:spPr bwMode="auto">
          <a:xfrm>
            <a:off x="8388350" y="296863"/>
            <a:ext cx="576263" cy="514350"/>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a:effectLst>
                  <a:outerShdw blurRad="38100" dist="38100" dir="2700000" algn="tl">
                    <a:srgbClr val="C0C0C0"/>
                  </a:outerShdw>
                </a:effectLst>
              </a:rPr>
              <a:t>4</a:t>
            </a:r>
            <a:endParaRPr lang="ru-RU" sz="2400">
              <a:effectLst>
                <a:outerShdw blurRad="38100" dist="38100" dir="2700000" algn="tl">
                  <a:srgbClr val="C0C0C0"/>
                </a:outerShdw>
              </a:effectLst>
            </a:endParaRPr>
          </a:p>
        </p:txBody>
      </p:sp>
      <p:sp>
        <p:nvSpPr>
          <p:cNvPr id="7173"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sp>
        <p:nvSpPr>
          <p:cNvPr id="7174" name="AutoShape 14" descr="http://vedagroup.ru/d/604384/d/image_3.jpg"/>
          <p:cNvSpPr>
            <a:spLocks noChangeAspect="1" noChangeArrowheads="1"/>
          </p:cNvSpPr>
          <p:nvPr/>
        </p:nvSpPr>
        <p:spPr bwMode="auto">
          <a:xfrm>
            <a:off x="163513" y="-144463"/>
            <a:ext cx="304800" cy="304801"/>
          </a:xfrm>
          <a:prstGeom prst="rect">
            <a:avLst/>
          </a:prstGeom>
          <a:noFill/>
          <a:ln w="9525">
            <a:noFill/>
            <a:miter lim="800000"/>
            <a:headEnd/>
            <a:tailEnd/>
          </a:ln>
        </p:spPr>
        <p:txBody>
          <a:bodyPr/>
          <a:lstStyle/>
          <a:p>
            <a:endParaRPr lang="uk-UA"/>
          </a:p>
        </p:txBody>
      </p:sp>
      <p:sp>
        <p:nvSpPr>
          <p:cNvPr id="7181" name="Rectangle 13"/>
          <p:cNvSpPr>
            <a:spLocks noChangeArrowheads="1"/>
          </p:cNvSpPr>
          <p:nvPr/>
        </p:nvSpPr>
        <p:spPr bwMode="auto">
          <a:xfrm>
            <a:off x="0" y="0"/>
            <a:ext cx="528641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uk-UA" sz="1400" dirty="0"/>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dirty="0" smtClean="0">
              <a:ln>
                <a:noFill/>
              </a:ln>
              <a:solidFill>
                <a:schemeClr val="tx1"/>
              </a:solidFill>
              <a:effectLst/>
              <a:latin typeface="Tahoma" pitchFamily="34" charset="0"/>
              <a:ea typeface="Times New Roman" pitchFamily="18" charset="0"/>
            </a:endParaRPr>
          </a:p>
        </p:txBody>
      </p:sp>
      <p:sp>
        <p:nvSpPr>
          <p:cNvPr id="71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Object 21"/>
          <p:cNvGraphicFramePr>
            <a:graphicFrameLocks noChangeAspect="1"/>
          </p:cNvGraphicFramePr>
          <p:nvPr/>
        </p:nvGraphicFramePr>
        <p:xfrm>
          <a:off x="2143108" y="394471"/>
          <a:ext cx="4426961" cy="6072230"/>
        </p:xfrm>
        <a:graphic>
          <a:graphicData uri="http://schemas.openxmlformats.org/presentationml/2006/ole">
            <mc:AlternateContent xmlns:mc="http://schemas.openxmlformats.org/markup-compatibility/2006">
              <mc:Choice xmlns:v="urn:schemas-microsoft-com:vml" Requires="v">
                <p:oleObj spid="_x0000_s7191" r:id="rId3" imgW="5725668" imgH="7852410" progId="">
                  <p:embed/>
                </p:oleObj>
              </mc:Choice>
              <mc:Fallback>
                <p:oleObj r:id="rId3" imgW="5725668" imgH="7852410" progId="">
                  <p:embed/>
                  <p:pic>
                    <p:nvPicPr>
                      <p:cNvPr id="0"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08" y="394471"/>
                        <a:ext cx="4426961" cy="60722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Прямоугольник 19"/>
          <p:cNvSpPr/>
          <p:nvPr/>
        </p:nvSpPr>
        <p:spPr>
          <a:xfrm>
            <a:off x="1857356" y="0"/>
            <a:ext cx="6858000" cy="307777"/>
          </a:xfrm>
          <a:prstGeom prst="rect">
            <a:avLst/>
          </a:prstGeom>
        </p:spPr>
        <p:txBody>
          <a:bodyPr wrap="square">
            <a:spAutoFit/>
          </a:bodyPr>
          <a:lstStyle/>
          <a:p>
            <a:r>
              <a:rPr lang="uk-UA" sz="1400" dirty="0" smtClean="0">
                <a:latin typeface="Times New Roman" pitchFamily="18" charset="0"/>
                <a:cs typeface="Times New Roman" pitchFamily="18" charset="0"/>
              </a:rPr>
              <a:t>Усі варіанти розвитку представлені на рисунку 3.2.</a:t>
            </a:r>
            <a:endParaRPr lang="ru-RU" sz="1400" dirty="0">
              <a:latin typeface="Times New Roman" pitchFamily="18" charset="0"/>
              <a:cs typeface="Times New Roman" pitchFamily="18" charset="0"/>
            </a:endParaRPr>
          </a:p>
        </p:txBody>
      </p:sp>
      <p:sp>
        <p:nvSpPr>
          <p:cNvPr id="7191" name="Rectangle 23"/>
          <p:cNvSpPr>
            <a:spLocks noChangeArrowheads="1"/>
          </p:cNvSpPr>
          <p:nvPr/>
        </p:nvSpPr>
        <p:spPr bwMode="auto">
          <a:xfrm>
            <a:off x="1071538" y="6609577"/>
            <a:ext cx="621504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4.1 – Варіанти розвитку електричної системи</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73" name="Text Box 17"/>
          <p:cNvSpPr txBox="1">
            <a:spLocks noChangeArrowheads="1"/>
          </p:cNvSpPr>
          <p:nvPr/>
        </p:nvSpPr>
        <p:spPr bwMode="auto">
          <a:xfrm>
            <a:off x="8358214" y="180157"/>
            <a:ext cx="576263" cy="514350"/>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5</a:t>
            </a:r>
            <a:endParaRPr lang="ru-RU" sz="2400" dirty="0">
              <a:effectLst>
                <a:outerShdw blurRad="38100" dist="38100" dir="2700000" algn="tl">
                  <a:srgbClr val="C0C0C0"/>
                </a:outerShdw>
              </a:effectLst>
            </a:endParaRPr>
          </a:p>
        </p:txBody>
      </p:sp>
      <p:sp>
        <p:nvSpPr>
          <p:cNvPr id="7" name="Прямоугольник 6"/>
          <p:cNvSpPr/>
          <p:nvPr/>
        </p:nvSpPr>
        <p:spPr>
          <a:xfrm>
            <a:off x="285750" y="1250950"/>
            <a:ext cx="8572500" cy="338554"/>
          </a:xfrm>
          <a:prstGeom prst="rect">
            <a:avLst/>
          </a:prstGeom>
        </p:spPr>
        <p:txBody>
          <a:bodyPr>
            <a:spAutoFit/>
          </a:bodyPr>
          <a:lstStyle/>
          <a:p>
            <a:pPr>
              <a:defRPr/>
            </a:pPr>
            <a:r>
              <a:rPr lang="uk-UA" sz="1600" dirty="0" smtClean="0"/>
              <a:t> </a:t>
            </a:r>
            <a:endParaRPr lang="uk-UA" dirty="0"/>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87" name="Rectangle 7"/>
          <p:cNvSpPr>
            <a:spLocks noChangeArrowheads="1"/>
          </p:cNvSpPr>
          <p:nvPr/>
        </p:nvSpPr>
        <p:spPr bwMode="auto">
          <a:xfrm>
            <a:off x="142844" y="180157"/>
            <a:ext cx="8072494"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000" algn="just" defTabSz="914400" rtl="0" eaLnBrk="1" fontAlgn="base" latinLnBrk="0" hangingPunct="1">
              <a:lnSpc>
                <a:spcPct val="100000"/>
              </a:lnSpc>
              <a:spcBef>
                <a:spcPct val="0"/>
              </a:spcBef>
              <a:spcAft>
                <a:spcPct val="0"/>
              </a:spcAft>
              <a:buClrTx/>
              <a:buSzTx/>
              <a:buFontTx/>
              <a:buNone/>
              <a:tabLst/>
            </a:pPr>
            <a:r>
              <a:rPr lang="uk-UA" sz="1600" dirty="0" smtClean="0">
                <a:latin typeface="Times New Roman" pitchFamily="18" charset="0"/>
                <a:ea typeface="Times New Roman" pitchFamily="18" charset="0"/>
                <a:cs typeface="Times New Roman" pitchFamily="18" charset="0"/>
              </a:rPr>
              <a:t>П</a:t>
            </a:r>
            <a:r>
              <a:rPr kumimoji="0" lang="uk-UA"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ідраховуємо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сумарні витрати на спорудження, для того щоб визначити  оптимальний</a:t>
            </a:r>
            <a:r>
              <a:rPr kumimoji="0" lang="uk-UA"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варіант електричної мережі.</a:t>
            </a:r>
            <a:endParaRPr kumimoji="0" lang="uk-UA"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8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9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9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98"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499" name="Rectangle 19"/>
          <p:cNvSpPr>
            <a:spLocks noChangeArrowheads="1"/>
          </p:cNvSpPr>
          <p:nvPr/>
        </p:nvSpPr>
        <p:spPr bwMode="auto">
          <a:xfrm>
            <a:off x="357158" y="1323165"/>
            <a:ext cx="73129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6" name="Rectangle 6"/>
          <p:cNvSpPr>
            <a:spLocks noChangeArrowheads="1"/>
          </p:cNvSpPr>
          <p:nvPr/>
        </p:nvSpPr>
        <p:spPr bwMode="auto">
          <a:xfrm>
            <a:off x="0" y="680223"/>
            <a:ext cx="842968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000" algn="just" defTabSz="914400" rtl="0" eaLnBrk="1" fontAlgn="base" latinLnBrk="0" hangingPunct="1">
              <a:lnSpc>
                <a:spcPct val="100000"/>
              </a:lnSpc>
              <a:spcBef>
                <a:spcPct val="0"/>
              </a:spcBef>
              <a:spcAft>
                <a:spcPct val="0"/>
              </a:spcAft>
              <a:buClrTx/>
              <a:buSzTx/>
              <a:buFontTx/>
              <a:buNone/>
              <a:tabLst>
                <a:tab pos="1260475" algn="l"/>
                <a:tab pos="4591050" algn="dec"/>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Вартості спорудження повітряних ліній напругою 35 кВ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тис.у.о</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/км) беремо з довідника.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000" algn="just" defTabSz="914400" rtl="0" eaLnBrk="0" fontAlgn="base" latinLnBrk="0" hangingPunct="0">
              <a:lnSpc>
                <a:spcPct val="100000"/>
              </a:lnSpc>
              <a:spcBef>
                <a:spcPct val="0"/>
              </a:spcBef>
              <a:spcAft>
                <a:spcPct val="0"/>
              </a:spcAft>
              <a:buClrTx/>
              <a:buSzTx/>
              <a:buFontTx/>
              <a:buNone/>
              <a:tabLst>
                <a:tab pos="1260475" algn="l"/>
                <a:tab pos="4591050" algn="dec"/>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ділянки 301-703:</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algn="just" defTabSz="914400" rtl="0" eaLnBrk="0" fontAlgn="base" latinLnBrk="0" hangingPunct="0">
              <a:lnSpc>
                <a:spcPct val="100000"/>
              </a:lnSpc>
              <a:spcBef>
                <a:spcPct val="0"/>
              </a:spcBef>
              <a:spcAft>
                <a:spcPct val="0"/>
              </a:spcAft>
              <a:buClrTx/>
              <a:buSzTx/>
              <a:buFontTx/>
              <a:buNone/>
              <a:tabLst>
                <a:tab pos="1260475" algn="l"/>
                <a:tab pos="4591050" algn="dec"/>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K</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301-703</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12.2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7.92 = 96.62 (тис.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у.о</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20488" name="Rectangle 8"/>
          <p:cNvSpPr>
            <a:spLocks noChangeArrowheads="1"/>
          </p:cNvSpPr>
          <p:nvPr/>
        </p:nvSpPr>
        <p:spPr bwMode="auto">
          <a:xfrm>
            <a:off x="0" y="1394603"/>
            <a:ext cx="707236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00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Щорічні витрати розраховуємо у відповідності з формулою (3.4):</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8" name="Object 7"/>
          <p:cNvGraphicFramePr>
            <a:graphicFrameLocks noChangeAspect="1"/>
          </p:cNvGraphicFramePr>
          <p:nvPr/>
        </p:nvGraphicFramePr>
        <p:xfrm>
          <a:off x="2000232" y="1751793"/>
          <a:ext cx="4772025" cy="533400"/>
        </p:xfrm>
        <a:graphic>
          <a:graphicData uri="http://schemas.openxmlformats.org/presentationml/2006/ole">
            <mc:AlternateContent xmlns:mc="http://schemas.openxmlformats.org/markup-compatibility/2006">
              <mc:Choice xmlns:v="urn:schemas-microsoft-com:vml" Requires="v">
                <p:oleObj spid="_x0000_s20493" name="Формула" r:id="rId3" imgW="4737100" imgH="533400" progId="Equation.3">
                  <p:embed/>
                </p:oleObj>
              </mc:Choice>
              <mc:Fallback>
                <p:oleObj name="Формула" r:id="rId3" imgW="4737100" imgH="5334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232" y="1751793"/>
                        <a:ext cx="477202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p:cNvSpPr>
            <a:spLocks noChangeArrowheads="1"/>
          </p:cNvSpPr>
          <p:nvPr/>
        </p:nvSpPr>
        <p:spPr bwMode="auto">
          <a:xfrm>
            <a:off x="5929322" y="1823231"/>
            <a:ext cx="2786082"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11.03 (тис.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у.о</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49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490" name="Object 10"/>
          <p:cNvGraphicFramePr>
            <a:graphicFrameLocks noChangeAspect="1"/>
          </p:cNvGraphicFramePr>
          <p:nvPr/>
        </p:nvGraphicFramePr>
        <p:xfrm>
          <a:off x="2428860" y="2680487"/>
          <a:ext cx="3019425" cy="533400"/>
        </p:xfrm>
        <a:graphic>
          <a:graphicData uri="http://schemas.openxmlformats.org/presentationml/2006/ole">
            <mc:AlternateContent xmlns:mc="http://schemas.openxmlformats.org/markup-compatibility/2006">
              <mc:Choice xmlns:v="urn:schemas-microsoft-com:vml" Requires="v">
                <p:oleObj spid="_x0000_s20494" name="Формула" r:id="rId5" imgW="2794000" imgH="495300" progId="Equation.3">
                  <p:embed/>
                </p:oleObj>
              </mc:Choice>
              <mc:Fallback>
                <p:oleObj name="Формула" r:id="rId5" imgW="2794000" imgH="495300"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60" y="2680487"/>
                        <a:ext cx="301942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2"/>
          <p:cNvSpPr>
            <a:spLocks noChangeArrowheads="1"/>
          </p:cNvSpPr>
          <p:nvPr/>
        </p:nvSpPr>
        <p:spPr bwMode="auto">
          <a:xfrm>
            <a:off x="0" y="3109115"/>
            <a:ext cx="9144000"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marL="0" marR="0" lvl="0" indent="45000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 K</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(t)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капітальні витрати для t-</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го</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року на будівництво конкретних ліній окремих варіантів;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00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 = 0.12 - нормативний коефіцієнт ефективності (коефіцієнт дисконтування);</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00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 - поточний рік розвитку;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00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 - щорічні витрати, пов`язані з відрахуваннями, а також з втратами потужності в лініях;</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45000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E</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Н.П.</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sym typeface="Symbol" pitchFamily="18" charset="2"/>
              </a:rPr>
              <a:t>= 0.08 - норматив приведення різночасових витрат.</a:t>
            </a:r>
          </a:p>
        </p:txBody>
      </p:sp>
      <p:sp>
        <p:nvSpPr>
          <p:cNvPr id="28" name="Прямоугольник 27"/>
          <p:cNvSpPr/>
          <p:nvPr/>
        </p:nvSpPr>
        <p:spPr>
          <a:xfrm>
            <a:off x="0" y="2323298"/>
            <a:ext cx="8786842" cy="584775"/>
          </a:xfrm>
          <a:prstGeom prst="rect">
            <a:avLst/>
          </a:prstGeom>
        </p:spPr>
        <p:txBody>
          <a:bodyPr wrap="square">
            <a:spAutoFit/>
          </a:bodyPr>
          <a:lstStyle/>
          <a:p>
            <a:pPr indent="450000" algn="just"/>
            <a:r>
              <a:rPr lang="uk-UA" sz="1600" dirty="0" smtClean="0">
                <a:latin typeface="Times New Roman" pitchFamily="18" charset="0"/>
                <a:cs typeface="Times New Roman" pitchFamily="18" charset="0"/>
              </a:rPr>
              <a:t>Після розрахунку сумарних витрат першого, другого та  третього року розраховуємо остаточні витрати:</a:t>
            </a:r>
            <a:endParaRPr lang="ru-RU" sz="1600" dirty="0">
              <a:latin typeface="Times New Roman" pitchFamily="18" charset="0"/>
              <a:cs typeface="Times New Roman" pitchFamily="18" charset="0"/>
            </a:endParaRPr>
          </a:p>
        </p:txBody>
      </p:sp>
      <p:sp>
        <p:nvSpPr>
          <p:cNvPr id="20493" name="Rectangle 13"/>
          <p:cNvSpPr>
            <a:spLocks noChangeArrowheads="1"/>
          </p:cNvSpPr>
          <p:nvPr/>
        </p:nvSpPr>
        <p:spPr bwMode="auto">
          <a:xfrm>
            <a:off x="2071670" y="4966503"/>
            <a:ext cx="507206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uk-UA" sz="1600" b="1"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Остаточні витрати будуть такими:</a:t>
            </a:r>
            <a:endParaRPr kumimoji="0" lang="ru-RU" sz="1600" b="1" i="0" u="none" strike="noStrike" cap="none" normalizeH="0" baseline="0" dirty="0" smtClean="0">
              <a:ln>
                <a:noFill/>
              </a:ln>
              <a:solidFill>
                <a:srgbClr val="009900"/>
              </a:solidFill>
              <a:effectLst/>
              <a:latin typeface="Times New Roman" pitchFamily="18" charset="0"/>
              <a:cs typeface="Times New Roman" pitchFamily="18" charset="0"/>
            </a:endParaRPr>
          </a:p>
          <a:p>
            <a:pPr marL="0" marR="0" lvl="0" algn="ctr"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З= 60.05 + 38.42 + 39.05 = 137.52 (</a:t>
            </a:r>
            <a:r>
              <a:rPr kumimoji="0" lang="uk-UA" sz="1600" b="0" i="0" u="none" strike="noStrike" cap="none" normalizeH="0" baseline="0" dirty="0" err="1" smtClean="0">
                <a:ln>
                  <a:noFill/>
                </a:ln>
                <a:solidFill>
                  <a:srgbClr val="0000FF"/>
                </a:solidFill>
                <a:effectLst/>
                <a:latin typeface="Times New Roman" pitchFamily="18" charset="0"/>
                <a:ea typeface="Times New Roman" pitchFamily="18" charset="0"/>
                <a:cs typeface="Times New Roman" pitchFamily="18" charset="0"/>
              </a:rPr>
              <a:t>тис.у.о</a:t>
            </a:r>
            <a:r>
              <a:rPr kumimoji="0" lang="uk-UA" sz="1600" b="0" i="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a:t>
            </a:r>
            <a:endParaRPr kumimoji="0" lang="uk-UA" sz="1600" b="0" i="0" u="none" strike="noStrike" cap="none" normalizeH="0" baseline="0" dirty="0" smtClean="0">
              <a:ln>
                <a:noFill/>
              </a:ln>
              <a:solidFill>
                <a:srgbClr val="0000FF"/>
              </a:solidFill>
              <a:effectLst/>
              <a:latin typeface="Times New Roman" pitchFamily="18" charset="0"/>
              <a:cs typeface="Times New Roman" pitchFamily="18" charset="0"/>
            </a:endParaRPr>
          </a:p>
        </p:txBody>
      </p:sp>
      <p:sp>
        <p:nvSpPr>
          <p:cNvPr id="20494" name="Rectangle 14"/>
          <p:cNvSpPr>
            <a:spLocks noChangeArrowheads="1"/>
          </p:cNvSpPr>
          <p:nvPr/>
        </p:nvSpPr>
        <p:spPr bwMode="auto">
          <a:xfrm>
            <a:off x="0" y="5895197"/>
            <a:ext cx="864396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00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Розрахунок витрат для інших варіантів розвитку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ЕС</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виконується аналогічно. Результати розрахунків подано в таблиці 6.1.</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sp>
        <p:nvSpPr>
          <p:cNvPr id="12" name="Text Box 17"/>
          <p:cNvSpPr txBox="1">
            <a:spLocks noChangeArrowheads="1"/>
          </p:cNvSpPr>
          <p:nvPr/>
        </p:nvSpPr>
        <p:spPr bwMode="auto">
          <a:xfrm>
            <a:off x="8388350" y="296863"/>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6</a:t>
            </a:r>
            <a:endParaRPr lang="ru-RU" sz="2400" dirty="0">
              <a:effectLst>
                <a:outerShdw blurRad="38100" dist="38100" dir="2700000" algn="tl">
                  <a:srgbClr val="C0C0C0"/>
                </a:outerShdw>
              </a:effectLst>
            </a:endParaRPr>
          </a:p>
        </p:txBody>
      </p:sp>
      <p:pic>
        <p:nvPicPr>
          <p:cNvPr id="14" name="Рисунок 13" descr="Безымянный5.bmp"/>
          <p:cNvPicPr>
            <a:picLocks noChangeAspect="1"/>
          </p:cNvPicPr>
          <p:nvPr/>
        </p:nvPicPr>
        <p:blipFill>
          <a:blip r:embed="rId2"/>
          <a:stretch>
            <a:fillRect/>
          </a:stretch>
        </p:blipFill>
        <p:spPr>
          <a:xfrm>
            <a:off x="2251972" y="394472"/>
            <a:ext cx="4753003" cy="6671093"/>
          </a:xfrm>
          <a:prstGeom prst="rect">
            <a:avLst/>
          </a:prstGeom>
        </p:spPr>
      </p:pic>
      <p:sp>
        <p:nvSpPr>
          <p:cNvPr id="15" name="Прямоугольник 14"/>
          <p:cNvSpPr/>
          <p:nvPr/>
        </p:nvSpPr>
        <p:spPr>
          <a:xfrm>
            <a:off x="1785918" y="0"/>
            <a:ext cx="7858148" cy="338554"/>
          </a:xfrm>
          <a:prstGeom prst="rect">
            <a:avLst/>
          </a:prstGeom>
        </p:spPr>
        <p:txBody>
          <a:bodyPr wrap="square">
            <a:spAutoFit/>
          </a:bodyPr>
          <a:lstStyle/>
          <a:p>
            <a:r>
              <a:rPr lang="uk-UA" sz="1600" dirty="0" smtClean="0">
                <a:latin typeface="Times New Roman" pitchFamily="18" charset="0"/>
                <a:cs typeface="Times New Roman" pitchFamily="18" charset="0"/>
              </a:rPr>
              <a:t>Таблиця 6.1 – Результати розрахунків сумарних витрат по роках</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14438" y="6718300"/>
            <a:ext cx="7000875" cy="500063"/>
          </a:xfrm>
        </p:spPr>
        <p:txBody>
          <a:bodyPr/>
          <a:lstStyle/>
          <a:p>
            <a:pPr>
              <a:defRPr/>
            </a:pPr>
            <a:endParaRPr lang="uk-UA" sz="1400" dirty="0" smtClean="0"/>
          </a:p>
          <a:p>
            <a:pPr algn="ctr">
              <a:defRPr/>
            </a:pPr>
            <a:endParaRPr lang="uk-UA" dirty="0"/>
          </a:p>
        </p:txBody>
      </p:sp>
      <p:sp>
        <p:nvSpPr>
          <p:cNvPr id="5" name="Text Box 17"/>
          <p:cNvSpPr txBox="1">
            <a:spLocks noChangeArrowheads="1"/>
          </p:cNvSpPr>
          <p:nvPr/>
        </p:nvSpPr>
        <p:spPr bwMode="auto">
          <a:xfrm>
            <a:off x="8388350" y="296863"/>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7</a:t>
            </a:r>
            <a:endParaRPr lang="ru-RU" sz="2400" dirty="0">
              <a:effectLst>
                <a:outerShdw blurRad="38100" dist="38100" dir="2700000" algn="tl">
                  <a:srgbClr val="C0C0C0"/>
                </a:outerShdw>
              </a:effectLst>
            </a:endParaRPr>
          </a:p>
        </p:txBody>
      </p:sp>
      <p:sp>
        <p:nvSpPr>
          <p:cNvPr id="2150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 name="Rectangle 3"/>
          <p:cNvSpPr>
            <a:spLocks noChangeArrowheads="1"/>
          </p:cNvSpPr>
          <p:nvPr/>
        </p:nvSpPr>
        <p:spPr bwMode="auto">
          <a:xfrm>
            <a:off x="285720" y="537347"/>
            <a:ext cx="8001056"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 аналізу таблиці 6.1 видно, що </a:t>
            </a:r>
            <a:r>
              <a:rPr kumimoji="0" lang="uk-UA"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варіант №1</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має найменші сумарні витрати. Даний варіант є доцільним з точки зору надійності та економічності, тому що тут присутні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одноланцюгові</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лінії, живлення по яких здійснюється від двох джерел. Отже варіант 1 є оптимальним.</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0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 name="Object 4"/>
          <p:cNvGraphicFramePr>
            <a:graphicFrameLocks noChangeAspect="1"/>
          </p:cNvGraphicFramePr>
          <p:nvPr/>
        </p:nvGraphicFramePr>
        <p:xfrm>
          <a:off x="2285984" y="1680355"/>
          <a:ext cx="4525527" cy="2928958"/>
        </p:xfrm>
        <a:graphic>
          <a:graphicData uri="http://schemas.openxmlformats.org/presentationml/2006/ole">
            <mc:AlternateContent xmlns:mc="http://schemas.openxmlformats.org/markup-compatibility/2006">
              <mc:Choice xmlns:v="urn:schemas-microsoft-com:vml" Requires="v">
                <p:oleObj spid="_x0000_s21510" r:id="rId3" imgW="5672328" imgH="3691128" progId="">
                  <p:embed/>
                </p:oleObj>
              </mc:Choice>
              <mc:Fallback>
                <p:oleObj r:id="rId3" imgW="5672328" imgH="3691128"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5984" y="1680355"/>
                        <a:ext cx="4525527" cy="29289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10" name="Rectangle 6"/>
          <p:cNvSpPr>
            <a:spLocks noChangeArrowheads="1"/>
          </p:cNvSpPr>
          <p:nvPr/>
        </p:nvSpPr>
        <p:spPr bwMode="auto">
          <a:xfrm>
            <a:off x="1357290" y="4752189"/>
            <a:ext cx="5336204"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Рисунок 7.1 – Оптимальна схема електричної мережі </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11" name="Rectangle 7"/>
          <p:cNvSpPr>
            <a:spLocks noChangeArrowheads="1"/>
          </p:cNvSpPr>
          <p:nvPr/>
        </p:nvSpPr>
        <p:spPr bwMode="auto">
          <a:xfrm>
            <a:off x="1285852" y="5538007"/>
            <a:ext cx="592935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Характеристика оптимального варіанта:</a:t>
            </a:r>
            <a:endParaRPr kumimoji="0" lang="ru-RU" b="0" i="0" u="none" strike="noStrike" cap="none" normalizeH="0" baseline="0" dirty="0" smtClean="0">
              <a:ln>
                <a:noFill/>
              </a:ln>
              <a:solidFill>
                <a:srgbClr val="009900"/>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1.</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Номінальна напруга 35 кВ.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2.</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Використані перерізи проводів – АС 95/16.</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9900"/>
                </a:solidFill>
                <a:effectLst/>
                <a:latin typeface="Times New Roman" pitchFamily="18" charset="0"/>
                <a:ea typeface="Times New Roman" pitchFamily="18" charset="0"/>
                <a:cs typeface="Times New Roman" pitchFamily="18" charset="0"/>
              </a:rPr>
              <a:t>3.</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Всі опори залізобетонні, лінії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одноланцюгові</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7"/>
          <p:cNvSpPr txBox="1">
            <a:spLocks noChangeArrowheads="1"/>
          </p:cNvSpPr>
          <p:nvPr/>
        </p:nvSpPr>
        <p:spPr bwMode="auto">
          <a:xfrm>
            <a:off x="8388350" y="296863"/>
            <a:ext cx="576263" cy="461962"/>
          </a:xfrm>
          <a:prstGeom prst="rect">
            <a:avLst/>
          </a:prstGeom>
          <a:solidFill>
            <a:schemeClr val="bg1"/>
          </a:solidFill>
          <a:ln w="57150" cmpd="thickThin">
            <a:solidFill>
              <a:schemeClr val="tx1"/>
            </a:solidFill>
            <a:miter lim="800000"/>
            <a:headEnd/>
            <a:tailEnd/>
          </a:ln>
          <a:effectLst/>
        </p:spPr>
        <p:txBody>
          <a:bodyPr>
            <a:spAutoFit/>
          </a:bodyPr>
          <a:lstStyle/>
          <a:p>
            <a:pPr algn="ctr">
              <a:spcBef>
                <a:spcPct val="50000"/>
              </a:spcBef>
              <a:defRPr/>
            </a:pPr>
            <a:r>
              <a:rPr lang="uk-UA" sz="2400" dirty="0">
                <a:effectLst>
                  <a:outerShdw blurRad="38100" dist="38100" dir="2700000" algn="tl">
                    <a:srgbClr val="C0C0C0"/>
                  </a:outerShdw>
                </a:effectLst>
              </a:rPr>
              <a:t>8</a:t>
            </a:r>
            <a:endParaRPr lang="ru-RU" sz="2400" dirty="0">
              <a:effectLst>
                <a:outerShdw blurRad="38100" dist="38100" dir="2700000" algn="tl">
                  <a:srgbClr val="C0C0C0"/>
                </a:outerShdw>
              </a:effectLst>
            </a:endParaRPr>
          </a:p>
        </p:txBody>
      </p:sp>
      <p:sp>
        <p:nvSpPr>
          <p:cNvPr id="205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uk-UA"/>
          </a:p>
        </p:txBody>
      </p:sp>
      <p:sp>
        <p:nvSpPr>
          <p:cNvPr id="2072" name="Rectangle 24"/>
          <p:cNvSpPr>
            <a:spLocks noChangeArrowheads="1"/>
          </p:cNvSpPr>
          <p:nvPr/>
        </p:nvSpPr>
        <p:spPr bwMode="auto">
          <a:xfrm>
            <a:off x="0" y="3209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rPr>
              <a:t>,        </a:t>
            </a:r>
            <a:endParaRPr kumimoji="0" lang="uk-UA" sz="1800" b="0" i="0" u="none" strike="noStrike" cap="none" normalizeH="0" baseline="0" smtClean="0">
              <a:ln>
                <a:noFill/>
              </a:ln>
              <a:solidFill>
                <a:schemeClr val="tx1"/>
              </a:solidFill>
              <a:effectLst/>
              <a:latin typeface="Arial" pitchFamily="34" charset="0"/>
            </a:endParaRPr>
          </a:p>
        </p:txBody>
      </p:sp>
      <p:sp>
        <p:nvSpPr>
          <p:cNvPr id="2074"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76"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28"/>
          <p:cNvSpPr>
            <a:spLocks noChangeArrowheads="1"/>
          </p:cNvSpPr>
          <p:nvPr/>
        </p:nvSpPr>
        <p:spPr bwMode="auto">
          <a:xfrm>
            <a:off x="214282" y="0"/>
            <a:ext cx="814393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uk-UA" sz="2800" b="1" i="0" u="none" strike="noStrike" cap="none" normalizeH="0" baseline="0" dirty="0" smtClean="0">
                <a:ln>
                  <a:noFill/>
                </a:ln>
                <a:solidFill>
                  <a:srgbClr val="009900"/>
                </a:solidFill>
                <a:effectLst>
                  <a:outerShdw blurRad="38100" dist="38100" dir="2700000" algn="tl">
                    <a:srgbClr val="000000">
                      <a:alpha val="43137"/>
                    </a:srgbClr>
                  </a:outerShdw>
                </a:effectLst>
                <a:ea typeface="Times New Roman" pitchFamily="18" charset="0"/>
                <a:cs typeface="Tahoma" pitchFamily="34" charset="0"/>
              </a:rPr>
              <a:t>ВИБІР ПОТУЖНОСТІ ТРАНСФОРМАТОРІВ НА СПОЖИВАЛЬНИХ ПІДСТАНЦІЯХ</a:t>
            </a:r>
            <a:endParaRPr kumimoji="0" lang="uk-UA" sz="2800" b="1" i="0" u="none" strike="noStrike" cap="none" normalizeH="0" baseline="0" dirty="0" smtClean="0">
              <a:ln>
                <a:noFill/>
              </a:ln>
              <a:solidFill>
                <a:srgbClr val="009900"/>
              </a:solidFill>
              <a:effectLst>
                <a:outerShdw blurRad="38100" dist="38100" dir="2700000" algn="tl">
                  <a:srgbClr val="000000">
                    <a:alpha val="43137"/>
                  </a:srgbClr>
                </a:outerShdw>
              </a:effectLst>
              <a:cs typeface="Tahoma" pitchFamily="34" charset="0"/>
            </a:endParaRPr>
          </a:p>
        </p:txBody>
      </p:sp>
      <p:sp>
        <p:nvSpPr>
          <p:cNvPr id="2078" name="Rectangle 30"/>
          <p:cNvSpPr>
            <a:spLocks noChangeArrowheads="1"/>
          </p:cNvSpPr>
          <p:nvPr/>
        </p:nvSpPr>
        <p:spPr bwMode="auto">
          <a:xfrm>
            <a:off x="214282" y="1323165"/>
            <a:ext cx="8072430"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Вибір трансформаторів здійснюється за наступною формулою:</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graphicFrame>
        <p:nvGraphicFramePr>
          <p:cNvPr id="10" name="Object 29"/>
          <p:cNvGraphicFramePr>
            <a:graphicFrameLocks noChangeAspect="1"/>
          </p:cNvGraphicFramePr>
          <p:nvPr/>
        </p:nvGraphicFramePr>
        <p:xfrm>
          <a:off x="3571868" y="1608917"/>
          <a:ext cx="1143008" cy="653147"/>
        </p:xfrm>
        <a:graphic>
          <a:graphicData uri="http://schemas.openxmlformats.org/presentationml/2006/ole">
            <mc:AlternateContent xmlns:mc="http://schemas.openxmlformats.org/markup-compatibility/2006">
              <mc:Choice xmlns:v="urn:schemas-microsoft-com:vml" Requires="v">
                <p:oleObj spid="_x0000_s2084" name="Формула" r:id="rId4" imgW="863225" imgH="495085" progId="Equation.3">
                  <p:embed/>
                </p:oleObj>
              </mc:Choice>
              <mc:Fallback>
                <p:oleObj name="Формула" r:id="rId4" imgW="863225" imgH="495085" progId="Equation.3">
                  <p:embed/>
                  <p:pic>
                    <p:nvPicPr>
                      <p:cNvPr id="0" name="Picture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68" y="1608917"/>
                        <a:ext cx="1143008" cy="6531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79" name="Rectangle 31"/>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Arial" pitchFamily="34" charset="0"/>
                <a:ea typeface="Times New Roman" pitchFamily="18" charset="0"/>
              </a:rPr>
              <a:t>,                                                  </a:t>
            </a:r>
            <a:endParaRPr kumimoji="0" lang="uk-UA" sz="1800" b="0" i="0" u="none" strike="noStrike" cap="none" normalizeH="0" baseline="0" smtClean="0">
              <a:ln>
                <a:noFill/>
              </a:ln>
              <a:solidFill>
                <a:schemeClr val="tx1"/>
              </a:solidFill>
              <a:effectLst/>
              <a:latin typeface="Arial" pitchFamily="34" charset="0"/>
            </a:endParaRPr>
          </a:p>
        </p:txBody>
      </p:sp>
      <p:sp>
        <p:nvSpPr>
          <p:cNvPr id="2080" name="Rectangle 32"/>
          <p:cNvSpPr>
            <a:spLocks noChangeArrowheads="1"/>
          </p:cNvSpPr>
          <p:nvPr/>
        </p:nvSpPr>
        <p:spPr bwMode="auto">
          <a:xfrm>
            <a:off x="571472" y="2251859"/>
            <a:ext cx="778671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 n</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m</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кількість однотипних трансформаторів, які встановлюються на підстанціях;</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k</a:t>
            </a:r>
            <a:r>
              <a:rPr kumimoji="0" lang="uk-UA" sz="16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1</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коефіцієнт завантаження, який приймаємо по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ДЕСТу</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60 - 80%.</a:t>
            </a:r>
            <a:endParaRPr kumimoji="0" lang="uk-UA"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82" name="Rectangle 34"/>
          <p:cNvSpPr>
            <a:spLocks noChangeArrowheads="1"/>
          </p:cNvSpPr>
          <p:nvPr/>
        </p:nvSpPr>
        <p:spPr bwMode="auto">
          <a:xfrm>
            <a:off x="357158" y="2966239"/>
            <a:ext cx="785811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701-го вузла згідно маємо:</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graphicFrame>
        <p:nvGraphicFramePr>
          <p:cNvPr id="2081" name="Object 33"/>
          <p:cNvGraphicFramePr>
            <a:graphicFrameLocks noChangeAspect="1"/>
          </p:cNvGraphicFramePr>
          <p:nvPr/>
        </p:nvGraphicFramePr>
        <p:xfrm>
          <a:off x="3428992" y="3180553"/>
          <a:ext cx="1714512" cy="609605"/>
        </p:xfrm>
        <a:graphic>
          <a:graphicData uri="http://schemas.openxmlformats.org/presentationml/2006/ole">
            <mc:AlternateContent xmlns:mc="http://schemas.openxmlformats.org/markup-compatibility/2006">
              <mc:Choice xmlns:v="urn:schemas-microsoft-com:vml" Requires="v">
                <p:oleObj spid="_x0000_s2085" name="Формула" r:id="rId6" imgW="1282700" imgH="457200" progId="Equation.3">
                  <p:embed/>
                </p:oleObj>
              </mc:Choice>
              <mc:Fallback>
                <p:oleObj name="Формула" r:id="rId6" imgW="1282700" imgH="457200" progId="Equation.3">
                  <p:embed/>
                  <p:pic>
                    <p:nvPicPr>
                      <p:cNvPr id="0" name="Picture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8992" y="3180553"/>
                        <a:ext cx="1714512" cy="6096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3" name="Rectangle 35"/>
          <p:cNvSpPr>
            <a:spLocks noChangeArrowheads="1"/>
          </p:cNvSpPr>
          <p:nvPr/>
        </p:nvSpPr>
        <p:spPr bwMode="auto">
          <a:xfrm>
            <a:off x="5143504" y="3109115"/>
            <a:ext cx="78581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МВА</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84" name="Rectangle 36"/>
          <p:cNvSpPr>
            <a:spLocks noChangeArrowheads="1"/>
          </p:cNvSpPr>
          <p:nvPr/>
        </p:nvSpPr>
        <p:spPr bwMode="auto">
          <a:xfrm>
            <a:off x="642910" y="3752057"/>
            <a:ext cx="8286809"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заданому діапазоні вибираємо два стандартних трифазних трансформатора з номінальною потужністю 1.6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МВА</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lang="uk-UA" sz="1600" dirty="0" smtClean="0"/>
              <a:t> </a:t>
            </a:r>
          </a:p>
          <a:p>
            <a:r>
              <a:rPr lang="uk-UA" sz="1600" dirty="0" smtClean="0">
                <a:latin typeface="Times New Roman" pitchFamily="18" charset="0"/>
                <a:cs typeface="Times New Roman" pitchFamily="18" charset="0"/>
              </a:rPr>
              <a:t>Вибір трансформаторів інших підстанцій виконувався аналогічно, результати подано в табл. 8.1.           Таблиця 8.1 – Параметри трансформаторів у вузлах</a:t>
            </a:r>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pPr marL="0" marR="0" lvl="0" algn="l" defTabSz="914400" rtl="0" eaLnBrk="1" fontAlgn="base" latinLnBrk="0" hangingPunct="1">
              <a:lnSpc>
                <a:spcPct val="100000"/>
              </a:lnSpc>
              <a:spcBef>
                <a:spcPct val="0"/>
              </a:spcBef>
              <a:spcAft>
                <a:spcPct val="0"/>
              </a:spcAft>
              <a:buClrTx/>
              <a:buSzTx/>
              <a:buFontTx/>
              <a:buNone/>
              <a:tabLst/>
            </a:pPr>
            <a:endPar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pic>
        <p:nvPicPr>
          <p:cNvPr id="43" name="Рисунок 42" descr="Безымянный8.bmp"/>
          <p:cNvPicPr>
            <a:picLocks noChangeAspect="1"/>
          </p:cNvPicPr>
          <p:nvPr/>
        </p:nvPicPr>
        <p:blipFill>
          <a:blip r:embed="rId8"/>
          <a:stretch>
            <a:fillRect/>
          </a:stretch>
        </p:blipFill>
        <p:spPr>
          <a:xfrm>
            <a:off x="1619672" y="4805603"/>
            <a:ext cx="5990770" cy="233823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5377</TotalTime>
  <Words>1229</Words>
  <Application>Microsoft Office PowerPoint</Application>
  <PresentationFormat>Произвольный</PresentationFormat>
  <Paragraphs>159</Paragraphs>
  <Slides>14</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16" baseType="lpstr">
      <vt:lpstr>Тема Office</vt:lpstr>
      <vt:lpstr>Формула</vt:lpstr>
      <vt:lpstr>Презентация PowerPoint</vt:lpstr>
      <vt:lpstr>Розрахунок прогнозу навантажень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 sweet home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Діагностика заземлювальних пристроїв</dc:title>
  <dc:creator>JAM</dc:creator>
  <cp:lastModifiedBy>Admin</cp:lastModifiedBy>
  <cp:revision>540</cp:revision>
  <cp:lastPrinted>2015-06-14T11:22:43Z</cp:lastPrinted>
  <dcterms:created xsi:type="dcterms:W3CDTF">2008-12-16T22:31:42Z</dcterms:created>
  <dcterms:modified xsi:type="dcterms:W3CDTF">2015-06-14T11:25:48Z</dcterms:modified>
</cp:coreProperties>
</file>