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8" r:id="rId6"/>
    <p:sldId id="269" r:id="rId7"/>
    <p:sldId id="260" r:id="rId8"/>
    <p:sldId id="261" r:id="rId9"/>
    <p:sldId id="262" r:id="rId10"/>
    <p:sldId id="263" r:id="rId11"/>
    <p:sldId id="266" r:id="rId12"/>
    <p:sldId id="265" r:id="rId13"/>
    <p:sldId id="264"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DCF803D3-6D3E-433C-87D9-F91BF476823D}" type="datetimeFigureOut">
              <a:rPr lang="ru-RU" smtClean="0"/>
              <a:t>16.06.2015</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D52EBB28-D52C-4CAB-B5E1-43713D2E1133}"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CF803D3-6D3E-433C-87D9-F91BF476823D}" type="datetimeFigureOut">
              <a:rPr lang="ru-RU" smtClean="0"/>
              <a:t>16.06.2015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2EBB28-D52C-4CAB-B5E1-43713D2E1133}"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CF803D3-6D3E-433C-87D9-F91BF476823D}" type="datetimeFigureOut">
              <a:rPr lang="ru-RU" smtClean="0"/>
              <a:t>16.06.2015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2EBB28-D52C-4CAB-B5E1-43713D2E1133}"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CF803D3-6D3E-433C-87D9-F91BF476823D}" type="datetimeFigureOut">
              <a:rPr lang="ru-RU" smtClean="0"/>
              <a:t>16.06.2015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2EBB28-D52C-4CAB-B5E1-43713D2E1133}"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DCF803D3-6D3E-433C-87D9-F91BF476823D}" type="datetimeFigureOut">
              <a:rPr lang="ru-RU" smtClean="0"/>
              <a:t>16.06.2015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2EBB28-D52C-4CAB-B5E1-43713D2E1133}"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CF803D3-6D3E-433C-87D9-F91BF476823D}" type="datetimeFigureOut">
              <a:rPr lang="ru-RU" smtClean="0"/>
              <a:t>16.06.2015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52EBB28-D52C-4CAB-B5E1-43713D2E1133}"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DCF803D3-6D3E-433C-87D9-F91BF476823D}" type="datetimeFigureOut">
              <a:rPr lang="ru-RU" smtClean="0"/>
              <a:t>16.06.2015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52EBB28-D52C-4CAB-B5E1-43713D2E1133}"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DCF803D3-6D3E-433C-87D9-F91BF476823D}" type="datetimeFigureOut">
              <a:rPr lang="ru-RU" smtClean="0"/>
              <a:t>16.06.2015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52EBB28-D52C-4CAB-B5E1-43713D2E1133}"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CF803D3-6D3E-433C-87D9-F91BF476823D}" type="datetimeFigureOut">
              <a:rPr lang="ru-RU" smtClean="0"/>
              <a:t>16.06.2015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52EBB28-D52C-4CAB-B5E1-43713D2E1133}"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CF803D3-6D3E-433C-87D9-F91BF476823D}" type="datetimeFigureOut">
              <a:rPr lang="ru-RU" smtClean="0"/>
              <a:t>16.06.2015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52EBB28-D52C-4CAB-B5E1-43713D2E1133}"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DCF803D3-6D3E-433C-87D9-F91BF476823D}" type="datetimeFigureOut">
              <a:rPr lang="ru-RU" smtClean="0"/>
              <a:t>16.06.2015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D52EBB28-D52C-4CAB-B5E1-43713D2E1133}" type="slidenum">
              <a:rPr lang="ru-RU" smtClean="0"/>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CF803D3-6D3E-433C-87D9-F91BF476823D}" type="datetimeFigureOut">
              <a:rPr lang="ru-RU" smtClean="0"/>
              <a:t>16.06.2015</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52EBB28-D52C-4CAB-B5E1-43713D2E1133}" type="slidenum">
              <a:rPr lang="ru-RU" smtClean="0"/>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2.bin"/><Relationship Id="rId4" Type="http://schemas.openxmlformats.org/officeDocument/2006/relationships/image" Target="../media/image3.wmf"/></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1785926"/>
            <a:ext cx="7851648" cy="1828800"/>
          </a:xfrm>
        </p:spPr>
        <p:txBody>
          <a:bodyPr>
            <a:noAutofit/>
          </a:bodyPr>
          <a:lstStyle/>
          <a:p>
            <a:pPr algn="ctr"/>
            <a:r>
              <a:rPr lang="ru-RU" sz="4400" i="1" dirty="0" smtClean="0"/>
              <a:t>МЕТОДИ ТА ЗАСОБИ ПОШУКУ ПОШКОДЖЕН</a:t>
            </a:r>
            <a:r>
              <a:rPr lang="ru-RU" sz="4400" i="1" dirty="0"/>
              <a:t>Ь</a:t>
            </a:r>
            <a:r>
              <a:rPr lang="ru-RU" sz="4400" i="1" dirty="0" smtClean="0"/>
              <a:t> В СИСТЕМАХ ЕЛЕКТРОПОСТАЧАННЯ</a:t>
            </a:r>
            <a:endParaRPr lang="ru-RU" sz="4400" i="1" dirty="0"/>
          </a:p>
        </p:txBody>
      </p:sp>
      <p:sp>
        <p:nvSpPr>
          <p:cNvPr id="3" name="Подзаголовок 2"/>
          <p:cNvSpPr>
            <a:spLocks noGrp="1"/>
          </p:cNvSpPr>
          <p:nvPr>
            <p:ph type="subTitle" idx="1"/>
          </p:nvPr>
        </p:nvSpPr>
        <p:spPr>
          <a:xfrm>
            <a:off x="642910" y="4429132"/>
            <a:ext cx="7854696" cy="1752600"/>
          </a:xfrm>
        </p:spPr>
        <p:txBody>
          <a:bodyPr>
            <a:normAutofit fontScale="92500" lnSpcReduction="10000"/>
          </a:bodyPr>
          <a:lstStyle/>
          <a:p>
            <a:r>
              <a:rPr lang="uk-UA" dirty="0" smtClean="0"/>
              <a:t>Виконала: ст. гр. </a:t>
            </a:r>
            <a:r>
              <a:rPr lang="uk-UA" dirty="0" smtClean="0"/>
              <a:t>Есм-14сп</a:t>
            </a:r>
            <a:endParaRPr lang="uk-UA" dirty="0" smtClean="0"/>
          </a:p>
          <a:p>
            <a:r>
              <a:rPr lang="uk-UA" dirty="0" err="1" smtClean="0"/>
              <a:t>Песоцька</a:t>
            </a:r>
            <a:r>
              <a:rPr lang="uk-UA" dirty="0" smtClean="0"/>
              <a:t> А.Є.</a:t>
            </a:r>
          </a:p>
          <a:p>
            <a:r>
              <a:rPr lang="uk-UA" dirty="0" smtClean="0"/>
              <a:t>Керівник: </a:t>
            </a:r>
            <a:r>
              <a:rPr lang="uk-UA" dirty="0" err="1" smtClean="0"/>
              <a:t>д.т.н</a:t>
            </a:r>
            <a:r>
              <a:rPr lang="uk-UA" dirty="0" smtClean="0"/>
              <a:t>., професор</a:t>
            </a:r>
          </a:p>
          <a:p>
            <a:r>
              <a:rPr lang="uk-UA" dirty="0" err="1" smtClean="0"/>
              <a:t>Кутін</a:t>
            </a:r>
            <a:r>
              <a:rPr lang="uk-UA" dirty="0" smtClean="0"/>
              <a:t> В.М.</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C:\Users\Аля\Desktop\BDR\2014-06-09\DSC08964.jpg"/>
          <p:cNvPicPr>
            <a:picLocks noGrp="1"/>
          </p:cNvPicPr>
          <p:nvPr>
            <p:ph idx="1"/>
          </p:nvPr>
        </p:nvPicPr>
        <p:blipFill>
          <a:blip r:embed="rId2" cstate="print">
            <a:biLevel thresh="50000"/>
          </a:blip>
          <a:srcRect/>
          <a:stretch>
            <a:fillRect/>
          </a:stretch>
        </p:blipFill>
        <p:spPr bwMode="auto">
          <a:xfrm>
            <a:off x="1879472" y="1080912"/>
            <a:ext cx="5049982" cy="1990898"/>
          </a:xfrm>
          <a:prstGeom prst="rect">
            <a:avLst/>
          </a:prstGeom>
          <a:noFill/>
          <a:ln w="9525">
            <a:noFill/>
            <a:miter lim="800000"/>
            <a:headEnd/>
            <a:tailEnd/>
          </a:ln>
        </p:spPr>
      </p:pic>
      <p:sp>
        <p:nvSpPr>
          <p:cNvPr id="19457" name="Rectangle 1"/>
          <p:cNvSpPr>
            <a:spLocks noChangeArrowheads="1"/>
          </p:cNvSpPr>
          <p:nvPr/>
        </p:nvSpPr>
        <p:spPr bwMode="auto">
          <a:xfrm>
            <a:off x="500034" y="3071810"/>
            <a:ext cx="7643866"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uk-UA" sz="2000" i="1" dirty="0"/>
              <a:t>Рисунок </a:t>
            </a:r>
            <a:r>
              <a:rPr lang="ru-RU" sz="2000" i="1" dirty="0"/>
              <a:t> -</a:t>
            </a:r>
            <a:r>
              <a:rPr lang="uk-UA" sz="2000" i="1" dirty="0"/>
              <a:t> Принципова схема пристрою для визначення відстані до місця однофазного замикання на землю</a:t>
            </a:r>
          </a:p>
        </p:txBody>
      </p:sp>
      <p:sp>
        <p:nvSpPr>
          <p:cNvPr id="19458" name="Rectangle 2"/>
          <p:cNvSpPr>
            <a:spLocks noChangeArrowheads="1"/>
          </p:cNvSpPr>
          <p:nvPr/>
        </p:nvSpPr>
        <p:spPr bwMode="auto">
          <a:xfrm>
            <a:off x="500034" y="4214818"/>
            <a:ext cx="8001056"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pPr>
            <a:r>
              <a:rPr lang="uk-UA" sz="2000" dirty="0" smtClean="0"/>
              <a:t>	Використання </a:t>
            </a:r>
            <a:r>
              <a:rPr lang="uk-UA" sz="2000" dirty="0"/>
              <a:t>додаткового джерела дозволяє зменшити вплив </a:t>
            </a:r>
            <a:r>
              <a:rPr lang="uk-UA" sz="2000" dirty="0" smtClean="0"/>
              <a:t>активного </a:t>
            </a:r>
            <a:r>
              <a:rPr lang="uk-UA" sz="2000" dirty="0"/>
              <a:t>опору проводів лінії й перехідного опору в місці замикання. Однак цей метод дає прийнятні для практичного застосування </a:t>
            </a:r>
            <a:r>
              <a:rPr lang="uk-UA" sz="2000" dirty="0" smtClean="0"/>
              <a:t>результати </a:t>
            </a:r>
            <a:r>
              <a:rPr lang="uk-UA" sz="2000" dirty="0"/>
              <a:t>лише при відсутності відгалужень у розподільних мережах.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p:nvPr/>
        </p:nvPicPr>
        <p:blipFill>
          <a:blip r:embed="rId2"/>
          <a:stretch>
            <a:fillRect/>
          </a:stretch>
        </p:blipFill>
        <p:spPr>
          <a:xfrm>
            <a:off x="1447262" y="3861048"/>
            <a:ext cx="6152515" cy="2430145"/>
          </a:xfrm>
          <a:prstGeom prst="rect">
            <a:avLst/>
          </a:prstGeom>
        </p:spPr>
      </p:pic>
      <p:sp>
        <p:nvSpPr>
          <p:cNvPr id="2" name="Прямоугольник 1"/>
          <p:cNvSpPr/>
          <p:nvPr/>
        </p:nvSpPr>
        <p:spPr>
          <a:xfrm>
            <a:off x="275184" y="1556792"/>
            <a:ext cx="8568952" cy="2308324"/>
          </a:xfrm>
          <a:prstGeom prst="rect">
            <a:avLst/>
          </a:prstGeom>
        </p:spPr>
        <p:txBody>
          <a:bodyPr wrap="square">
            <a:spAutoFit/>
          </a:bodyPr>
          <a:lstStyle/>
          <a:p>
            <a:pPr algn="just"/>
            <a:r>
              <a:rPr lang="uk-UA" sz="1600" dirty="0" smtClean="0"/>
              <a:t>	Запропоновано </a:t>
            </a:r>
            <a:r>
              <a:rPr lang="uk-UA" sz="1600" dirty="0"/>
              <a:t>створення комбінованої вимірювально-інформаційної системи керування процесом ВМП для підвищення автоматизації комбінованої системи ВМП, в якій сумісно  використовуються вдосконалений дистанційний метод пошуку пошкодження та метод послідовного ділення мережі із оптимізованою послідовністю перевірок та пристрою топографічного визначення пошкодженого елемента. При цьому диспетчеру стають доступними дані про події, що виникають в системі електропостачання  за лічені хвилини. Це дає змогу визначити можливу зону виникнення пошкодження або використати умовний попередньо розрахований для кожної лінії алгоритм оптимальної послідовності операцій для ВМП.</a:t>
            </a:r>
            <a:endParaRPr lang="ru-RU" sz="1600" dirty="0"/>
          </a:p>
        </p:txBody>
      </p:sp>
      <p:sp>
        <p:nvSpPr>
          <p:cNvPr id="5" name="Заголовок 1"/>
          <p:cNvSpPr>
            <a:spLocks noGrp="1"/>
          </p:cNvSpPr>
          <p:nvPr>
            <p:ph type="title"/>
          </p:nvPr>
        </p:nvSpPr>
        <p:spPr>
          <a:xfrm>
            <a:off x="457200" y="724632"/>
            <a:ext cx="8229600" cy="775542"/>
          </a:xfrm>
        </p:spPr>
        <p:txBody>
          <a:bodyPr>
            <a:normAutofit/>
          </a:bodyPr>
          <a:lstStyle/>
          <a:p>
            <a:pPr algn="ctr"/>
            <a:r>
              <a:rPr lang="uk-UA" sz="4400" b="1" dirty="0" smtClean="0"/>
              <a:t>Комбінована система ВМП</a:t>
            </a:r>
            <a:endParaRPr lang="ru-RU" sz="4400" b="1" dirty="0"/>
          </a:p>
        </p:txBody>
      </p:sp>
      <p:sp>
        <p:nvSpPr>
          <p:cNvPr id="7" name="Прямоугольник 6"/>
          <p:cNvSpPr/>
          <p:nvPr/>
        </p:nvSpPr>
        <p:spPr>
          <a:xfrm>
            <a:off x="2123728" y="6309320"/>
            <a:ext cx="4896544" cy="338554"/>
          </a:xfrm>
          <a:prstGeom prst="rect">
            <a:avLst/>
          </a:prstGeom>
        </p:spPr>
        <p:txBody>
          <a:bodyPr wrap="square">
            <a:spAutoFit/>
          </a:bodyPr>
          <a:lstStyle/>
          <a:p>
            <a:pPr algn="just"/>
            <a:r>
              <a:rPr lang="uk-UA" sz="1600" i="1" dirty="0" smtClean="0"/>
              <a:t>Рисунок – Структурна схема ВІС системи ВМП</a:t>
            </a:r>
            <a:endParaRPr lang="ru-RU" sz="1600" i="1" dirty="0"/>
          </a:p>
        </p:txBody>
      </p:sp>
    </p:spTree>
    <p:extLst>
      <p:ext uri="{BB962C8B-B14F-4D97-AF65-F5344CB8AC3E}">
        <p14:creationId xmlns:p14="http://schemas.microsoft.com/office/powerpoint/2010/main" val="2790999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24632"/>
            <a:ext cx="8229600" cy="775542"/>
          </a:xfrm>
        </p:spPr>
        <p:txBody>
          <a:bodyPr>
            <a:normAutofit/>
          </a:bodyPr>
          <a:lstStyle/>
          <a:p>
            <a:pPr algn="ctr"/>
            <a:r>
              <a:rPr lang="uk-UA" sz="4400" b="1" dirty="0" smtClean="0"/>
              <a:t>ВИСНОВКИ</a:t>
            </a:r>
            <a:endParaRPr lang="ru-RU" sz="4400" b="1" dirty="0"/>
          </a:p>
        </p:txBody>
      </p:sp>
      <p:sp>
        <p:nvSpPr>
          <p:cNvPr id="3" name="Содержимое 2"/>
          <p:cNvSpPr>
            <a:spLocks noGrp="1"/>
          </p:cNvSpPr>
          <p:nvPr>
            <p:ph idx="1"/>
          </p:nvPr>
        </p:nvSpPr>
        <p:spPr>
          <a:xfrm>
            <a:off x="0" y="1540210"/>
            <a:ext cx="8858280" cy="4389120"/>
          </a:xfrm>
        </p:spPr>
        <p:txBody>
          <a:bodyPr>
            <a:noAutofit/>
          </a:bodyPr>
          <a:lstStyle/>
          <a:p>
            <a:pPr algn="just">
              <a:buNone/>
            </a:pPr>
            <a:r>
              <a:rPr lang="uk-UA" sz="1600" dirty="0" smtClean="0"/>
              <a:t>		</a:t>
            </a:r>
            <a:r>
              <a:rPr lang="uk-UA" sz="1500" dirty="0" smtClean="0"/>
              <a:t>1) Надійність експлуатації повітряних РМ можна підвищити за рахунок виявлення пошкоджень на ранній стадії їх розвитку та автоматизації процесу пошуку.</a:t>
            </a:r>
            <a:endParaRPr lang="ru-RU" sz="1500" dirty="0" smtClean="0"/>
          </a:p>
          <a:p>
            <a:pPr algn="just">
              <a:buNone/>
            </a:pPr>
            <a:r>
              <a:rPr lang="uk-UA" sz="1500" dirty="0" smtClean="0"/>
              <a:t>		2) Теоретично обґрунтовано доцільність використання дистанційного методу для ефективного вирішення проблеми пошуку пошкоджень. </a:t>
            </a:r>
            <a:endParaRPr lang="ru-RU" sz="1500" dirty="0" smtClean="0"/>
          </a:p>
          <a:p>
            <a:pPr algn="just">
              <a:buNone/>
            </a:pPr>
            <a:r>
              <a:rPr lang="uk-UA" sz="1500" dirty="0" smtClean="0"/>
              <a:t>		3) Запропоновано і теоретично обґрунтовано математичну модель і універсальну програму пошуку, пристосовану до різних умов експлуатації РМ, дистанційного методу пошуку і різним видам пошкоджень. Програма пошуку являє собою сукупність оптимізованих алгоритмів, заздалегідь розраховуються з допомогою ПЕОМ для кожної лінії. </a:t>
            </a:r>
            <a:endParaRPr lang="ru-RU" sz="1500" dirty="0" smtClean="0"/>
          </a:p>
          <a:p>
            <a:pPr algn="just">
              <a:buNone/>
            </a:pPr>
            <a:r>
              <a:rPr lang="uk-UA" sz="1500" dirty="0" smtClean="0"/>
              <a:t>		4) При наявності дефекту в лінії, яка не відключається РЗ, запропоновано оптимізацію послідовність перевірок здійснювати за допомогою стохастичної програми пошуку, заснованої на використанні функціональних характеристик ліній. </a:t>
            </a:r>
            <a:endParaRPr lang="ru-RU" sz="1500" dirty="0" smtClean="0"/>
          </a:p>
          <a:p>
            <a:pPr algn="just">
              <a:buNone/>
            </a:pPr>
            <a:r>
              <a:rPr lang="uk-UA" sz="1500" dirty="0" smtClean="0"/>
              <a:t>		5) Запропоновано і теоретично обґрунтовано метод дистанційного визначення відстані до місця </a:t>
            </a:r>
            <a:r>
              <a:rPr lang="uk-UA" sz="1500" dirty="0" err="1" smtClean="0"/>
              <a:t>КЗ</a:t>
            </a:r>
            <a:r>
              <a:rPr lang="uk-UA" sz="1500" dirty="0" smtClean="0"/>
              <a:t>, заснований на визначенні реактивного опору до місця </a:t>
            </a:r>
            <a:r>
              <a:rPr lang="uk-UA" sz="1500" dirty="0" err="1" smtClean="0"/>
              <a:t>КЗ</a:t>
            </a:r>
            <a:r>
              <a:rPr lang="uk-UA" sz="1500" dirty="0" smtClean="0"/>
              <a:t> шляхом вимірювання та фіксації реактивного напруги петлі </a:t>
            </a:r>
            <a:r>
              <a:rPr lang="uk-UA" sz="1500" dirty="0" err="1" smtClean="0"/>
              <a:t>КЗ</a:t>
            </a:r>
            <a:r>
              <a:rPr lang="uk-UA" sz="1500" dirty="0" smtClean="0"/>
              <a:t>, струму навантаження і </a:t>
            </a:r>
            <a:r>
              <a:rPr lang="uk-UA" sz="1500" dirty="0" err="1" smtClean="0"/>
              <a:t>КЗ</a:t>
            </a:r>
            <a:r>
              <a:rPr lang="uk-UA" sz="1500" dirty="0" smtClean="0"/>
              <a:t> на кожній лінії. Цей метод дозволяє зменшити методичну похибку вимірювання в порівнянні з відомими.</a:t>
            </a:r>
            <a:endParaRPr lang="ru-RU" sz="1500" dirty="0" smtClean="0"/>
          </a:p>
          <a:p>
            <a:pPr algn="just">
              <a:buNone/>
            </a:pPr>
            <a:r>
              <a:rPr lang="uk-UA" sz="1500" dirty="0" smtClean="0"/>
              <a:t>		6) Запропоновано та теоретично обґрунтовано метод дистанційного визначення відстані до місця ОЗЗ, заснований на принципі штучного створення режиму двофазного замикання. на. землю. Відстань до місця ОЗЗ визначається за результатами вимірювання реактивної складової напруги петлі подвійного замикання на землю і струму подвійного замикання. Похибка вимірювання в даному методі буде залежати тільки від похибки вимірювальної системи і точності вихідних даних. </a:t>
            </a:r>
            <a:endParaRPr lang="ru-RU" sz="1500" dirty="0" smtClean="0"/>
          </a:p>
          <a:p>
            <a:endParaRPr lang="ru-RU" sz="1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5804" y="2643182"/>
            <a:ext cx="8229600" cy="1143000"/>
          </a:xfrm>
        </p:spPr>
        <p:txBody>
          <a:bodyPr>
            <a:normAutofit/>
          </a:bodyPr>
          <a:lstStyle/>
          <a:p>
            <a:pPr algn="ctr"/>
            <a:r>
              <a:rPr lang="uk-UA" sz="7200" b="1" dirty="0" smtClean="0"/>
              <a:t>ДЯКУЮ ЗА УВАГУ!</a:t>
            </a:r>
            <a:endParaRPr lang="ru-RU" sz="72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1143000"/>
          </a:xfrm>
        </p:spPr>
        <p:txBody>
          <a:bodyPr/>
          <a:lstStyle/>
          <a:p>
            <a:pPr algn="ctr"/>
            <a:r>
              <a:rPr lang="uk-UA" b="1" dirty="0" smtClean="0"/>
              <a:t>ВСТУП</a:t>
            </a:r>
            <a:endParaRPr lang="ru-RU" b="1" dirty="0"/>
          </a:p>
        </p:txBody>
      </p:sp>
      <p:sp>
        <p:nvSpPr>
          <p:cNvPr id="3" name="Содержимое 2"/>
          <p:cNvSpPr>
            <a:spLocks noGrp="1"/>
          </p:cNvSpPr>
          <p:nvPr>
            <p:ph idx="1"/>
          </p:nvPr>
        </p:nvSpPr>
        <p:spPr>
          <a:xfrm>
            <a:off x="179512" y="1817114"/>
            <a:ext cx="8715436" cy="4708230"/>
          </a:xfrm>
        </p:spPr>
        <p:txBody>
          <a:bodyPr>
            <a:normAutofit fontScale="55000" lnSpcReduction="20000"/>
          </a:bodyPr>
          <a:lstStyle/>
          <a:p>
            <a:pPr lvl="1" algn="just"/>
            <a:r>
              <a:rPr lang="uk-UA" sz="2900" b="1" i="1" dirty="0" smtClean="0"/>
              <a:t>Актуальність теми</a:t>
            </a:r>
            <a:endParaRPr lang="ru-RU" sz="2900" b="1" i="1" dirty="0" smtClean="0"/>
          </a:p>
          <a:p>
            <a:pPr algn="just">
              <a:buNone/>
            </a:pPr>
            <a:r>
              <a:rPr lang="uk-UA" sz="2900" dirty="0" smtClean="0"/>
              <a:t>		Визначення місць пошкодження (ВМП) в повітряних лініях електропередач (ПЛ) напругою 6-35 кВ - це складна, тривала технологічна операція, яка стала повсякденним оперативним завданням диспетчерських служб електричних мереж і систем.</a:t>
            </a:r>
            <a:endParaRPr lang="ru-RU" sz="2900" dirty="0" smtClean="0"/>
          </a:p>
          <a:p>
            <a:pPr algn="just">
              <a:buNone/>
            </a:pPr>
            <a:r>
              <a:rPr lang="uk-UA" sz="2900" dirty="0" smtClean="0"/>
              <a:t>		В даний час значні успіхи досягнуті в розробленні методів і засобів ВМП для ліній з напругою 110-750 кВ. Розподільні мережі (PМ) напругою 6-35 кВ мають специфічні особливості в порівнянні з мережами більш високої напруги, які майже виключають можливість застосування для них методів ВМП, що використовуються в мережах більш високої напруги. Розподільні мережі працюють в режимі з ізольованою або компенсованою </a:t>
            </a:r>
            <a:r>
              <a:rPr lang="uk-UA" sz="2900" dirty="0" err="1" smtClean="0"/>
              <a:t>нейтраллю</a:t>
            </a:r>
            <a:r>
              <a:rPr lang="uk-UA" sz="2900" dirty="0" smtClean="0"/>
              <a:t> мережі, мають складну деревоподібну конфігурацію, часто секціонуються за допомогою роз'єднувачів і вимикачів навантаження. Струми замикання на землю відносно невеликі і визначаються не відстанню до місця замикання, а ємнісною провідністю фаз мережі щодо землі і величиною опору на місці замикання. Виконуються ділянки PМ проводами різної марки і </a:t>
            </a:r>
            <a:r>
              <a:rPr lang="uk-UA" sz="2900" dirty="0" smtClean="0"/>
              <a:t>перер</a:t>
            </a:r>
            <a:r>
              <a:rPr lang="uk-UA" sz="2900" dirty="0" smtClean="0"/>
              <a:t>ізу</a:t>
            </a:r>
            <a:r>
              <a:rPr lang="uk-UA" sz="2900" dirty="0" smtClean="0"/>
              <a:t>. </a:t>
            </a:r>
            <a:r>
              <a:rPr lang="uk-UA" sz="2900" dirty="0" smtClean="0"/>
              <a:t>Основним видом пошкодження в PМ є однофазне замикання на землю (ОЗЗ) (60-80% від загальної кількості ушкоджень). </a:t>
            </a:r>
            <a:endParaRPr lang="ru-RU" sz="2900" dirty="0" smtClean="0"/>
          </a:p>
          <a:p>
            <a:pPr algn="just">
              <a:buNone/>
            </a:pPr>
            <a:r>
              <a:rPr lang="uk-UA" sz="2900" dirty="0" smtClean="0"/>
              <a:t>		В даний час в повітряних PМ, використовуються методи ВМП, які за алгоритмом функціонування можна розділити на дистанційні (ДМ), топографічні (ТМ) та методи послідовного ділення мережі (МПДМ). </a:t>
            </a:r>
            <a:endParaRPr lang="ru-RU" sz="2900" dirty="0" smtClean="0"/>
          </a:p>
          <a:p>
            <a:pPr algn="just">
              <a:buNone/>
            </a:pPr>
            <a:r>
              <a:rPr lang="uk-UA" sz="2900" dirty="0" smtClean="0"/>
              <a:t>		</a:t>
            </a:r>
            <a:r>
              <a:rPr lang="uk-UA" sz="2900" dirty="0" smtClean="0"/>
              <a:t>Таким </a:t>
            </a:r>
            <a:r>
              <a:rPr lang="uk-UA" sz="2900" dirty="0" smtClean="0"/>
              <a:t>чином, існує задача вдосконалення методів і засобів пошуку пошкоджень в повітряних PМ. Особливо актуальна ця задача для мереж сільськогосподарського призначення. </a:t>
            </a:r>
            <a:endParaRPr lang="ru-RU" sz="2900"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984096"/>
            <a:ext cx="8429684" cy="4389120"/>
          </a:xfrm>
        </p:spPr>
        <p:txBody>
          <a:bodyPr>
            <a:noAutofit/>
          </a:bodyPr>
          <a:lstStyle/>
          <a:p>
            <a:pPr algn="just"/>
            <a:r>
              <a:rPr lang="uk-UA" sz="1600" b="1" i="1" dirty="0" smtClean="0"/>
              <a:t>Мета роботи</a:t>
            </a:r>
          </a:p>
          <a:p>
            <a:pPr algn="just">
              <a:buNone/>
            </a:pPr>
            <a:r>
              <a:rPr lang="uk-UA" sz="1600" dirty="0" smtClean="0"/>
              <a:t>		</a:t>
            </a:r>
            <a:r>
              <a:rPr lang="uk-UA" sz="1600" dirty="0" smtClean="0"/>
              <a:t>Підвищення </a:t>
            </a:r>
            <a:r>
              <a:rPr lang="uk-UA" sz="1600" dirty="0"/>
              <a:t>точності визначення місця пошкодження та автоматизації процесу пошуку в розподільній мережі 6-35 кВ з деревоподібною топологією</a:t>
            </a:r>
            <a:r>
              <a:rPr lang="uk-UA" sz="1600" dirty="0" smtClean="0"/>
              <a:t>.</a:t>
            </a:r>
            <a:endParaRPr lang="uk-UA" sz="1600" dirty="0" smtClean="0"/>
          </a:p>
          <a:p>
            <a:pPr algn="just"/>
            <a:r>
              <a:rPr lang="uk-UA" sz="1600" b="1" i="1" dirty="0" smtClean="0"/>
              <a:t>Поставлена мета вимагала вирішення наступних науково-технічних завдань:</a:t>
            </a:r>
            <a:endParaRPr lang="ru-RU" sz="1600" b="1" i="1" dirty="0" smtClean="0"/>
          </a:p>
          <a:p>
            <a:pPr marL="0" lvl="0" indent="0">
              <a:buNone/>
            </a:pPr>
            <a:r>
              <a:rPr lang="uk-UA" sz="1600" dirty="0" smtClean="0"/>
              <a:t>	1. Аналіз </a:t>
            </a:r>
            <a:r>
              <a:rPr lang="uk-UA" sz="1600" dirty="0"/>
              <a:t>об’єкта дослідження, причин та характеру пошкоджень, стратегії та засоби пошуку.</a:t>
            </a:r>
            <a:endParaRPr lang="ru-RU" sz="1600" dirty="0"/>
          </a:p>
          <a:p>
            <a:pPr marL="0" lvl="0" indent="0">
              <a:buNone/>
            </a:pPr>
            <a:r>
              <a:rPr lang="uk-UA" sz="1600" dirty="0" smtClean="0"/>
              <a:t>	2. Вдосконалення </a:t>
            </a:r>
            <a:r>
              <a:rPr lang="uk-UA" sz="1600" dirty="0"/>
              <a:t>існуючих методів та засобів пошуку в СЕП з </a:t>
            </a:r>
            <a:r>
              <a:rPr lang="uk-UA" sz="1600" dirty="0" smtClean="0"/>
              <a:t>ПЛЕП.</a:t>
            </a:r>
          </a:p>
          <a:p>
            <a:pPr marL="0" lvl="0" indent="0">
              <a:buNone/>
            </a:pPr>
            <a:r>
              <a:rPr lang="uk-UA" sz="1600" dirty="0" smtClean="0"/>
              <a:t>		2.1 Оптимізація </a:t>
            </a:r>
            <a:r>
              <a:rPr lang="uk-UA" sz="1600" dirty="0"/>
              <a:t>процесу пошуку пошкоджень в РМ напругою 6-35 кВ </a:t>
            </a:r>
            <a:r>
              <a:rPr lang="uk-UA" sz="1600" dirty="0" smtClean="0"/>
              <a:t>			методом послідовного </a:t>
            </a:r>
            <a:r>
              <a:rPr lang="uk-UA" sz="1600" dirty="0"/>
              <a:t>ділення </a:t>
            </a:r>
            <a:r>
              <a:rPr lang="uk-UA" sz="1600" dirty="0" smtClean="0"/>
              <a:t>мережі.</a:t>
            </a:r>
          </a:p>
          <a:p>
            <a:pPr marL="0" lvl="0" indent="0">
              <a:buNone/>
            </a:pPr>
            <a:r>
              <a:rPr lang="uk-UA" sz="1600" dirty="0" smtClean="0"/>
              <a:t>		2.2 Вдосконалення </a:t>
            </a:r>
            <a:r>
              <a:rPr lang="uk-UA" sz="1600" dirty="0"/>
              <a:t>дистанційного методу пошуку.</a:t>
            </a:r>
            <a:endParaRPr lang="ru-RU" sz="1600" dirty="0"/>
          </a:p>
          <a:p>
            <a:pPr marL="0" lvl="0" indent="0">
              <a:buNone/>
            </a:pPr>
            <a:r>
              <a:rPr lang="uk-UA" sz="1600" dirty="0" smtClean="0"/>
              <a:t>	3. Розроблення </a:t>
            </a:r>
            <a:r>
              <a:rPr lang="uk-UA" sz="1600" dirty="0"/>
              <a:t>комбінованої системи пошуку місця пошкодження при </a:t>
            </a:r>
            <a:r>
              <a:rPr lang="uk-UA" sz="1600" dirty="0" err="1"/>
              <a:t>міжфазних</a:t>
            </a:r>
            <a:r>
              <a:rPr lang="uk-UA" sz="1600" dirty="0"/>
              <a:t> </a:t>
            </a:r>
            <a:r>
              <a:rPr lang="uk-UA" sz="1600" dirty="0" err="1"/>
              <a:t>к.з</a:t>
            </a:r>
            <a:r>
              <a:rPr lang="uk-UA" sz="1600" dirty="0"/>
              <a:t>. та ОЗЗ.</a:t>
            </a:r>
            <a:endParaRPr lang="ru-RU" sz="1600" dirty="0"/>
          </a:p>
          <a:p>
            <a:pPr marL="0" lvl="0" indent="0">
              <a:buNone/>
            </a:pPr>
            <a:r>
              <a:rPr lang="uk-UA" sz="1600" dirty="0" smtClean="0"/>
              <a:t>	4. Охорона праці та безпека у надзвичайних ситуаціях.</a:t>
            </a:r>
            <a:endParaRPr lang="ru-RU" sz="1600" dirty="0"/>
          </a:p>
          <a:p>
            <a:pPr marL="0" lvl="0" indent="0">
              <a:buNone/>
            </a:pPr>
            <a:r>
              <a:rPr lang="uk-UA" sz="1600" dirty="0" smtClean="0"/>
              <a:t>	5. Економічна </a:t>
            </a:r>
            <a:r>
              <a:rPr lang="uk-UA" sz="1600" dirty="0"/>
              <a:t>ефективність від впровадження вдосконалених методів ВМП.</a:t>
            </a:r>
            <a:endParaRPr lang="ru-RU" sz="1600" dirty="0"/>
          </a:p>
          <a:p>
            <a:pPr algn="just"/>
            <a:r>
              <a:rPr lang="uk-UA" sz="1600" b="1" i="1" dirty="0" smtClean="0"/>
              <a:t>Об'єктом </a:t>
            </a:r>
            <a:r>
              <a:rPr lang="uk-UA" sz="1600" b="1" i="1" dirty="0" smtClean="0"/>
              <a:t>дослідження </a:t>
            </a:r>
            <a:r>
              <a:rPr lang="uk-UA" sz="1600" dirty="0"/>
              <a:t>є процеси пошкодження в розподільній мережі напругою 6-35 кВ з </a:t>
            </a:r>
            <a:r>
              <a:rPr lang="uk-UA" sz="1600" dirty="0" smtClean="0"/>
              <a:t>ПЛЕП</a:t>
            </a:r>
            <a:r>
              <a:rPr lang="uk-UA" sz="1600" dirty="0" smtClean="0"/>
              <a:t>. </a:t>
            </a:r>
            <a:endParaRPr lang="uk-UA" sz="1600" dirty="0" smtClean="0"/>
          </a:p>
          <a:p>
            <a:pPr algn="just"/>
            <a:r>
              <a:rPr lang="uk-UA" sz="1600" b="1" i="1" dirty="0" smtClean="0"/>
              <a:t>Предметом дослідження </a:t>
            </a:r>
            <a:r>
              <a:rPr lang="uk-UA" sz="1600" dirty="0"/>
              <a:t>є методи та засоби пошуку місця пошкодження в системах електропостачання напругою 6-35 кВ з повітряними лініями електропередачі і деревоподібною топологією</a:t>
            </a:r>
            <a:r>
              <a:rPr lang="uk-UA" sz="1600" dirty="0" smtClean="0"/>
              <a:t>.</a:t>
            </a:r>
            <a:endParaRPr lang="uk-UA" sz="1600" dirty="0" smtClean="0"/>
          </a:p>
          <a:p>
            <a:endParaRPr lang="uk-UA" sz="1600" dirty="0" smtClean="0"/>
          </a:p>
          <a:p>
            <a:endParaRPr lang="uk-UA" sz="1600" dirty="0" smtClean="0"/>
          </a:p>
          <a:p>
            <a:pPr>
              <a:buNone/>
            </a:pPr>
            <a:endParaRPr lang="uk-UA" sz="1600" dirty="0" smtClean="0"/>
          </a:p>
          <a:p>
            <a:endParaRPr lang="ru-RU"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57240"/>
            <a:ext cx="8229600" cy="1143000"/>
          </a:xfrm>
        </p:spPr>
        <p:txBody>
          <a:bodyPr>
            <a:noAutofit/>
          </a:bodyPr>
          <a:lstStyle/>
          <a:p>
            <a:pPr algn="ctr"/>
            <a:r>
              <a:rPr lang="uk-UA" sz="4000" b="1" dirty="0" smtClean="0"/>
              <a:t>Класифікація систем визначення місця пошкодження</a:t>
            </a:r>
            <a:endParaRPr lang="ru-RU" sz="4000" b="1" dirty="0"/>
          </a:p>
        </p:txBody>
      </p:sp>
      <p:sp>
        <p:nvSpPr>
          <p:cNvPr id="5" name="Прямоугольник 4"/>
          <p:cNvSpPr/>
          <p:nvPr/>
        </p:nvSpPr>
        <p:spPr>
          <a:xfrm>
            <a:off x="571472" y="2139727"/>
            <a:ext cx="8143932" cy="646331"/>
          </a:xfrm>
          <a:prstGeom prst="rect">
            <a:avLst/>
          </a:prstGeom>
        </p:spPr>
        <p:txBody>
          <a:bodyPr wrap="square">
            <a:spAutoFit/>
          </a:bodyPr>
          <a:lstStyle/>
          <a:p>
            <a:pPr algn="just"/>
            <a:r>
              <a:rPr lang="uk-UA" dirty="0" smtClean="0"/>
              <a:t>	Залежно </a:t>
            </a:r>
            <a:r>
              <a:rPr lang="uk-UA" dirty="0"/>
              <a:t>від способу впливу на об'єкт, системи ВМП </a:t>
            </a:r>
            <a:r>
              <a:rPr lang="uk-UA" dirty="0" smtClean="0"/>
              <a:t>можна </a:t>
            </a:r>
            <a:r>
              <a:rPr lang="uk-UA" dirty="0"/>
              <a:t>розділити на функціональні, тестові й </a:t>
            </a:r>
            <a:r>
              <a:rPr lang="uk-UA" dirty="0" smtClean="0"/>
              <a:t>комбіновані.</a:t>
            </a:r>
            <a:endParaRPr lang="ru-RU" dirty="0"/>
          </a:p>
        </p:txBody>
      </p:sp>
      <p:pic>
        <p:nvPicPr>
          <p:cNvPr id="6" name="Рисунок 5"/>
          <p:cNvPicPr/>
          <p:nvPr/>
        </p:nvPicPr>
        <p:blipFill>
          <a:blip r:embed="rId2"/>
          <a:stretch>
            <a:fillRect/>
          </a:stretch>
        </p:blipFill>
        <p:spPr>
          <a:xfrm>
            <a:off x="1619672" y="2780928"/>
            <a:ext cx="5904656" cy="36004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type="title"/>
          </p:nvPr>
        </p:nvSpPr>
        <p:spPr>
          <a:xfrm>
            <a:off x="467544" y="764704"/>
            <a:ext cx="8043890" cy="507460"/>
          </a:xfrm>
        </p:spPr>
        <p:txBody>
          <a:bodyPr>
            <a:noAutofit/>
          </a:bodyPr>
          <a:lstStyle/>
          <a:p>
            <a:pPr algn="ctr"/>
            <a:r>
              <a:rPr lang="uk-UA" sz="3200" b="1" dirty="0" smtClean="0"/>
              <a:t>Алгоритм функціонування МПДМ</a:t>
            </a:r>
            <a:endParaRPr lang="ru-RU" sz="3200" b="1" dirty="0"/>
          </a:p>
        </p:txBody>
      </p:sp>
      <p:graphicFrame>
        <p:nvGraphicFramePr>
          <p:cNvPr id="6" name="Объект 5"/>
          <p:cNvGraphicFramePr>
            <a:graphicFrameLocks noChangeAspect="1"/>
          </p:cNvGraphicFramePr>
          <p:nvPr>
            <p:extLst>
              <p:ext uri="{D42A27DB-BD31-4B8C-83A1-F6EECF244321}">
                <p14:modId xmlns:p14="http://schemas.microsoft.com/office/powerpoint/2010/main" val="1751619440"/>
              </p:ext>
            </p:extLst>
          </p:nvPr>
        </p:nvGraphicFramePr>
        <p:xfrm>
          <a:off x="3502450" y="1844824"/>
          <a:ext cx="2221678" cy="585937"/>
        </p:xfrm>
        <a:graphic>
          <a:graphicData uri="http://schemas.openxmlformats.org/presentationml/2006/ole">
            <mc:AlternateContent xmlns:mc="http://schemas.openxmlformats.org/markup-compatibility/2006">
              <mc:Choice xmlns:v="urn:schemas-microsoft-com:vml" Requires="v">
                <p:oleObj spid="_x0000_s1050" name="Equation" r:id="rId3" imgW="1739900" imgH="444500" progId="Equation.DSMT4">
                  <p:embed/>
                </p:oleObj>
              </mc:Choice>
              <mc:Fallback>
                <p:oleObj name="Equation" r:id="rId3" imgW="1739900" imgH="444500" progId="Equation.DSMT4">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2450" y="1844824"/>
                        <a:ext cx="2221678" cy="585937"/>
                      </a:xfrm>
                      <a:prstGeom prst="rect">
                        <a:avLst/>
                      </a:prstGeom>
                      <a:noFill/>
                    </p:spPr>
                  </p:pic>
                </p:oleObj>
              </mc:Fallback>
            </mc:AlternateContent>
          </a:graphicData>
        </a:graphic>
      </p:graphicFrame>
      <p:graphicFrame>
        <p:nvGraphicFramePr>
          <p:cNvPr id="7" name="Объект 6"/>
          <p:cNvGraphicFramePr>
            <a:graphicFrameLocks noChangeAspect="1"/>
          </p:cNvGraphicFramePr>
          <p:nvPr>
            <p:extLst>
              <p:ext uri="{D42A27DB-BD31-4B8C-83A1-F6EECF244321}">
                <p14:modId xmlns:p14="http://schemas.microsoft.com/office/powerpoint/2010/main" val="2747264980"/>
              </p:ext>
            </p:extLst>
          </p:nvPr>
        </p:nvGraphicFramePr>
        <p:xfrm>
          <a:off x="3891720" y="2636912"/>
          <a:ext cx="1472368" cy="637937"/>
        </p:xfrm>
        <a:graphic>
          <a:graphicData uri="http://schemas.openxmlformats.org/presentationml/2006/ole">
            <mc:AlternateContent xmlns:mc="http://schemas.openxmlformats.org/markup-compatibility/2006">
              <mc:Choice xmlns:v="urn:schemas-microsoft-com:vml" Requires="v">
                <p:oleObj spid="_x0000_s1051" name="Equation" r:id="rId5" imgW="1015559" imgH="444307" progId="Equation.DSMT4">
                  <p:embed/>
                </p:oleObj>
              </mc:Choice>
              <mc:Fallback>
                <p:oleObj name="Equation" r:id="rId5" imgW="1015559" imgH="444307" progId="Equation.DSMT4">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91720" y="2636912"/>
                        <a:ext cx="1472368" cy="637937"/>
                      </a:xfrm>
                      <a:prstGeom prst="rect">
                        <a:avLst/>
                      </a:prstGeom>
                      <a:noFill/>
                    </p:spPr>
                  </p:pic>
                </p:oleObj>
              </mc:Fallback>
            </mc:AlternateContent>
          </a:graphicData>
        </a:graphic>
      </p:graphicFrame>
      <p:graphicFrame>
        <p:nvGraphicFramePr>
          <p:cNvPr id="8" name="Объект 7"/>
          <p:cNvGraphicFramePr>
            <a:graphicFrameLocks noChangeAspect="1"/>
          </p:cNvGraphicFramePr>
          <p:nvPr>
            <p:extLst>
              <p:ext uri="{D42A27DB-BD31-4B8C-83A1-F6EECF244321}">
                <p14:modId xmlns:p14="http://schemas.microsoft.com/office/powerpoint/2010/main" val="2485279395"/>
              </p:ext>
            </p:extLst>
          </p:nvPr>
        </p:nvGraphicFramePr>
        <p:xfrm>
          <a:off x="3359629" y="4797152"/>
          <a:ext cx="2652531" cy="422656"/>
        </p:xfrm>
        <a:graphic>
          <a:graphicData uri="http://schemas.openxmlformats.org/presentationml/2006/ole">
            <mc:AlternateContent xmlns:mc="http://schemas.openxmlformats.org/markup-compatibility/2006">
              <mc:Choice xmlns:v="urn:schemas-microsoft-com:vml" Requires="v">
                <p:oleObj spid="_x0000_s1052" name="Equation" r:id="rId7" imgW="1727200" imgH="241300" progId="Equation.DSMT4">
                  <p:embed/>
                </p:oleObj>
              </mc:Choice>
              <mc:Fallback>
                <p:oleObj name="Equation" r:id="rId7" imgW="1727200" imgH="241300" progId="Equation.DSMT4">
                  <p:embed/>
                  <p:pic>
                    <p:nvPicPr>
                      <p:cNvPr id="0" name="Object 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59629" y="4797152"/>
                        <a:ext cx="2652531" cy="422656"/>
                      </a:xfrm>
                      <a:prstGeom prst="rect">
                        <a:avLst/>
                      </a:prstGeom>
                      <a:noFill/>
                    </p:spPr>
                  </p:pic>
                </p:oleObj>
              </mc:Fallback>
            </mc:AlternateContent>
          </a:graphicData>
        </a:graphic>
      </p:graphicFrame>
      <p:sp>
        <p:nvSpPr>
          <p:cNvPr id="9" name="Rectangle 4"/>
          <p:cNvSpPr>
            <a:spLocks noChangeArrowheads="1"/>
          </p:cNvSpPr>
          <p:nvPr/>
        </p:nvSpPr>
        <p:spPr bwMode="auto">
          <a:xfrm>
            <a:off x="467542" y="1412776"/>
            <a:ext cx="842493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0850"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269875" algn="just" defTabSz="914400" rtl="0" eaLnBrk="1" fontAlgn="base" latinLnBrk="0" hangingPunct="1">
              <a:lnSpc>
                <a:spcPct val="100000"/>
              </a:lnSpc>
              <a:spcBef>
                <a:spcPct val="0"/>
              </a:spcBef>
              <a:spcAft>
                <a:spcPct val="0"/>
              </a:spcAft>
              <a:buClrTx/>
              <a:buSzTx/>
              <a:buFontTx/>
              <a:buNone/>
              <a:tabLst/>
            </a:pPr>
            <a:r>
              <a:rPr lang="uk-UA" altLang="ru-RU" sz="1400" dirty="0">
                <a:latin typeface="+mn-lt"/>
                <a:ea typeface="Times New Roman" pitchFamily="18" charset="0"/>
              </a:rPr>
              <a:t> </a:t>
            </a:r>
            <a:r>
              <a:rPr lang="uk-UA" altLang="ru-RU" sz="1400" dirty="0" smtClean="0">
                <a:latin typeface="+mn-lt"/>
                <a:ea typeface="Times New Roman" pitchFamily="18" charset="0"/>
              </a:rPr>
              <a:t> </a:t>
            </a:r>
            <a:r>
              <a:rPr kumimoji="0" lang="uk-UA" altLang="ru-RU" sz="1400" b="0" i="0" u="none" strike="noStrike" cap="none" normalizeH="0" baseline="0" dirty="0" smtClean="0">
                <a:ln>
                  <a:noFill/>
                </a:ln>
                <a:solidFill>
                  <a:schemeClr val="tx1"/>
                </a:solidFill>
                <a:effectLst/>
                <a:latin typeface="+mn-lt"/>
                <a:ea typeface="Times New Roman" pitchFamily="18" charset="0"/>
              </a:rPr>
              <a:t>В якості критерію оптимізації використовують мінімум недовідпустку електроенергії за час процесу пошуку місця пошкодження:</a:t>
            </a:r>
            <a:endParaRPr kumimoji="0" lang="ru-RU" altLang="ru-RU" sz="800" b="0" i="0" u="none" strike="noStrike" cap="none" normalizeH="0" baseline="0" dirty="0" smtClean="0">
              <a:ln>
                <a:noFill/>
              </a:ln>
              <a:solidFill>
                <a:schemeClr val="tx1"/>
              </a:solidFill>
              <a:effectLst/>
              <a:latin typeface="+mn-lt"/>
            </a:endParaRPr>
          </a:p>
        </p:txBody>
      </p:sp>
      <p:sp>
        <p:nvSpPr>
          <p:cNvPr id="10" name="Rectangle 5"/>
          <p:cNvSpPr>
            <a:spLocks noChangeArrowheads="1"/>
          </p:cNvSpPr>
          <p:nvPr/>
        </p:nvSpPr>
        <p:spPr bwMode="auto">
          <a:xfrm rot="10800000" flipV="1">
            <a:off x="395536" y="2420888"/>
            <a:ext cx="259228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0850"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450850" algn="l"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dirty="0" smtClean="0">
                <a:ln>
                  <a:noFill/>
                </a:ln>
                <a:solidFill>
                  <a:schemeClr val="tx1"/>
                </a:solidFill>
                <a:effectLst/>
                <a:latin typeface="+mn-lt"/>
                <a:ea typeface="Times New Roman" pitchFamily="18" charset="0"/>
                <a:cs typeface="Arial" pitchFamily="34" charset="0"/>
              </a:rPr>
              <a:t>та мінімум витрат часу:</a:t>
            </a:r>
            <a:endParaRPr kumimoji="0" lang="ru-RU" altLang="ru-RU" sz="800" b="0" i="0" u="none" strike="noStrike" cap="none" normalizeH="0" baseline="0" dirty="0" smtClean="0">
              <a:ln>
                <a:noFill/>
              </a:ln>
              <a:solidFill>
                <a:schemeClr val="tx1"/>
              </a:solidFill>
              <a:effectLst/>
              <a:latin typeface="+mn-lt"/>
              <a:cs typeface="Arial" pitchFamily="34" charset="0"/>
            </a:endParaRPr>
          </a:p>
        </p:txBody>
      </p:sp>
      <p:sp>
        <p:nvSpPr>
          <p:cNvPr id="11" name="Rectangle 6"/>
          <p:cNvSpPr>
            <a:spLocks noChangeArrowheads="1"/>
          </p:cNvSpPr>
          <p:nvPr/>
        </p:nvSpPr>
        <p:spPr bwMode="auto">
          <a:xfrm rot="10800000" flipV="1">
            <a:off x="443338" y="3284984"/>
            <a:ext cx="8424936"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69875"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altLang="ru-RU" sz="1400" b="0" i="0" u="none" strike="noStrike" cap="none" normalizeH="0" baseline="0" dirty="0" smtClean="0">
                <a:ln>
                  <a:noFill/>
                </a:ln>
                <a:solidFill>
                  <a:schemeClr val="tx1"/>
                </a:solidFill>
                <a:effectLst/>
                <a:latin typeface="+mn-lt"/>
                <a:ea typeface="Times New Roman" pitchFamily="18" charset="0"/>
              </a:rPr>
              <a:t>де </a:t>
            </a:r>
            <a:r>
              <a:rPr kumimoji="0" lang="en-US" altLang="ru-RU" sz="1400" b="0" i="1" u="none" strike="noStrike" cap="none" normalizeH="0" baseline="0" dirty="0" err="1" smtClean="0">
                <a:ln>
                  <a:noFill/>
                </a:ln>
                <a:solidFill>
                  <a:schemeClr val="tx1"/>
                </a:solidFill>
                <a:effectLst/>
                <a:latin typeface="+mn-lt"/>
                <a:ea typeface="Times New Roman" pitchFamily="18" charset="0"/>
              </a:rPr>
              <a:t>t</a:t>
            </a:r>
            <a:r>
              <a:rPr kumimoji="0" lang="en-US" altLang="ru-RU" sz="1400" b="0" i="1" u="none" strike="noStrike" cap="none" normalizeH="0" baseline="-30000" dirty="0" err="1" smtClean="0">
                <a:ln>
                  <a:noFill/>
                </a:ln>
                <a:solidFill>
                  <a:schemeClr val="tx1"/>
                </a:solidFill>
                <a:effectLst/>
                <a:latin typeface="+mn-lt"/>
                <a:ea typeface="Times New Roman" pitchFamily="18" charset="0"/>
              </a:rPr>
              <a:t>j</a:t>
            </a:r>
            <a:r>
              <a:rPr kumimoji="0" lang="uk-UA" altLang="ru-RU" sz="1400" b="0" i="0" u="none" strike="noStrike" cap="none" normalizeH="0" baseline="0" dirty="0" smtClean="0">
                <a:ln>
                  <a:noFill/>
                </a:ln>
                <a:solidFill>
                  <a:schemeClr val="tx1"/>
                </a:solidFill>
                <a:effectLst/>
                <a:latin typeface="+mn-lt"/>
                <a:ea typeface="Times New Roman" pitchFamily="18" charset="0"/>
              </a:rPr>
              <a:t>, </a:t>
            </a:r>
            <a:r>
              <a:rPr kumimoji="0" lang="en-US" altLang="ru-RU" sz="1400" b="0" i="1" u="none" strike="noStrike" cap="none" normalizeH="0" baseline="0" dirty="0" err="1" smtClean="0">
                <a:ln>
                  <a:noFill/>
                </a:ln>
                <a:solidFill>
                  <a:schemeClr val="tx1"/>
                </a:solidFill>
                <a:effectLst/>
                <a:latin typeface="+mn-lt"/>
                <a:ea typeface="Times New Roman" pitchFamily="18" charset="0"/>
              </a:rPr>
              <a:t>W</a:t>
            </a:r>
            <a:r>
              <a:rPr kumimoji="0" lang="en-US" altLang="ru-RU" sz="1400" b="0" i="1" u="none" strike="noStrike" cap="none" normalizeH="0" baseline="-30000" dirty="0" err="1" smtClean="0">
                <a:ln>
                  <a:noFill/>
                </a:ln>
                <a:solidFill>
                  <a:schemeClr val="tx1"/>
                </a:solidFill>
                <a:effectLst/>
                <a:latin typeface="+mn-lt"/>
                <a:ea typeface="Times New Roman" pitchFamily="18" charset="0"/>
              </a:rPr>
              <a:t>j</a:t>
            </a:r>
            <a:r>
              <a:rPr kumimoji="0" lang="en-US" altLang="ru-RU" sz="1400" b="0" i="0" u="none" strike="noStrike" cap="none" normalizeH="0" baseline="0" dirty="0" smtClean="0">
                <a:ln>
                  <a:noFill/>
                </a:ln>
                <a:solidFill>
                  <a:schemeClr val="tx1"/>
                </a:solidFill>
                <a:effectLst/>
                <a:latin typeface="+mn-lt"/>
                <a:ea typeface="Times New Roman" pitchFamily="18" charset="0"/>
              </a:rPr>
              <a:t> </a:t>
            </a:r>
            <a:r>
              <a:rPr kumimoji="0" lang="uk-UA" altLang="ru-RU" sz="1400" b="0" i="0" u="none" strike="noStrike" cap="none" normalizeH="0" baseline="0" dirty="0" smtClean="0">
                <a:ln>
                  <a:noFill/>
                </a:ln>
                <a:solidFill>
                  <a:schemeClr val="tx1"/>
                </a:solidFill>
                <a:effectLst/>
                <a:latin typeface="+mn-lt"/>
                <a:ea typeface="Times New Roman" pitchFamily="18" charset="0"/>
              </a:rPr>
              <a:t>- відповідно тривалість відключення лінії та недовідпуск електроенергії на </a:t>
            </a:r>
            <a:r>
              <a:rPr kumimoji="0" lang="en-US" altLang="ru-RU" sz="1400" b="0" i="1" u="none" strike="noStrike" cap="none" normalizeH="0" baseline="0" dirty="0" smtClean="0">
                <a:ln>
                  <a:noFill/>
                </a:ln>
                <a:solidFill>
                  <a:schemeClr val="tx1"/>
                </a:solidFill>
                <a:effectLst/>
                <a:latin typeface="+mn-lt"/>
                <a:ea typeface="Times New Roman" pitchFamily="18" charset="0"/>
              </a:rPr>
              <a:t>j</a:t>
            </a:r>
            <a:r>
              <a:rPr kumimoji="0" lang="uk-UA" altLang="ru-RU" sz="1400" b="0" i="0" u="none" strike="noStrike" cap="none" normalizeH="0" baseline="0" dirty="0" smtClean="0">
                <a:ln>
                  <a:noFill/>
                </a:ln>
                <a:solidFill>
                  <a:schemeClr val="tx1"/>
                </a:solidFill>
                <a:effectLst/>
                <a:latin typeface="+mn-lt"/>
                <a:ea typeface="Times New Roman" pitchFamily="18" charset="0"/>
              </a:rPr>
              <a:t>-му кроці пошуку пошкодження; </a:t>
            </a:r>
            <a:r>
              <a:rPr kumimoji="0" lang="en-US" altLang="ru-RU" sz="1400" b="0" i="1" u="none" strike="noStrike" cap="none" normalizeH="0" baseline="0" dirty="0" err="1" smtClean="0">
                <a:ln>
                  <a:noFill/>
                </a:ln>
                <a:solidFill>
                  <a:schemeClr val="tx1"/>
                </a:solidFill>
                <a:effectLst/>
                <a:latin typeface="+mn-lt"/>
                <a:ea typeface="Times New Roman" pitchFamily="18" charset="0"/>
              </a:rPr>
              <a:t>P</a:t>
            </a:r>
            <a:r>
              <a:rPr kumimoji="0" lang="en-US" altLang="ru-RU" sz="1400" b="0" i="1" u="none" strike="noStrike" cap="none" normalizeH="0" baseline="-30000" dirty="0" err="1" smtClean="0">
                <a:ln>
                  <a:noFill/>
                </a:ln>
                <a:solidFill>
                  <a:schemeClr val="tx1"/>
                </a:solidFill>
                <a:effectLst/>
                <a:latin typeface="+mn-lt"/>
                <a:ea typeface="Times New Roman" pitchFamily="18" charset="0"/>
              </a:rPr>
              <a:t>omj</a:t>
            </a:r>
            <a:r>
              <a:rPr kumimoji="0" lang="en-US" altLang="ru-RU" sz="1400" b="0" i="0" u="none" strike="noStrike" cap="none" normalizeH="0" baseline="0" dirty="0" smtClean="0">
                <a:ln>
                  <a:noFill/>
                </a:ln>
                <a:solidFill>
                  <a:schemeClr val="tx1"/>
                </a:solidFill>
                <a:effectLst/>
                <a:latin typeface="+mn-lt"/>
                <a:ea typeface="Times New Roman" pitchFamily="18" charset="0"/>
              </a:rPr>
              <a:t> </a:t>
            </a:r>
            <a:r>
              <a:rPr kumimoji="0" lang="uk-UA" altLang="ru-RU" sz="1400" b="0" i="0" u="none" strike="noStrike" cap="none" normalizeH="0" baseline="0" dirty="0" smtClean="0">
                <a:ln>
                  <a:noFill/>
                </a:ln>
                <a:solidFill>
                  <a:schemeClr val="tx1"/>
                </a:solidFill>
                <a:effectLst/>
                <a:latin typeface="+mn-lt"/>
                <a:ea typeface="Times New Roman" pitchFamily="18" charset="0"/>
              </a:rPr>
              <a:t>- величина навантаження, що відключається на </a:t>
            </a:r>
            <a:r>
              <a:rPr kumimoji="0" lang="uk-UA" altLang="ru-RU" sz="1400" b="0" i="1" u="none" strike="noStrike" cap="none" normalizeH="0" baseline="0" dirty="0" smtClean="0">
                <a:ln>
                  <a:noFill/>
                </a:ln>
                <a:solidFill>
                  <a:schemeClr val="tx1"/>
                </a:solidFill>
                <a:effectLst/>
                <a:latin typeface="+mn-lt"/>
                <a:ea typeface="Times New Roman" pitchFamily="18" charset="0"/>
              </a:rPr>
              <a:t>і</a:t>
            </a:r>
            <a:r>
              <a:rPr kumimoji="0" lang="uk-UA" altLang="ru-RU" sz="1400" b="0" i="0" u="none" strike="noStrike" cap="none" normalizeH="0" baseline="0" dirty="0" smtClean="0">
                <a:ln>
                  <a:noFill/>
                </a:ln>
                <a:solidFill>
                  <a:schemeClr val="tx1"/>
                </a:solidFill>
                <a:effectLst/>
                <a:latin typeface="+mn-lt"/>
                <a:ea typeface="Times New Roman" pitchFamily="18" charset="0"/>
              </a:rPr>
              <a:t>-му кроці; </a:t>
            </a:r>
            <a:r>
              <a:rPr kumimoji="0" lang="en-US" altLang="ru-RU" sz="1400" b="0" i="1" u="none" strike="noStrike" cap="none" normalizeH="0" baseline="0" dirty="0" smtClean="0">
                <a:ln>
                  <a:noFill/>
                </a:ln>
                <a:solidFill>
                  <a:schemeClr val="tx1"/>
                </a:solidFill>
                <a:effectLst/>
                <a:latin typeface="+mn-lt"/>
                <a:ea typeface="Times New Roman" pitchFamily="18" charset="0"/>
              </a:rPr>
              <a:t>n</a:t>
            </a:r>
            <a:r>
              <a:rPr kumimoji="0" lang="uk-UA" altLang="ru-RU" sz="1400" b="0" i="0" u="none" strike="noStrike" cap="none" normalizeH="0" baseline="0" dirty="0" smtClean="0">
                <a:ln>
                  <a:noFill/>
                </a:ln>
                <a:solidFill>
                  <a:schemeClr val="tx1"/>
                </a:solidFill>
                <a:effectLst/>
                <a:latin typeface="+mn-lt"/>
                <a:ea typeface="Times New Roman" pitchFamily="18" charset="0"/>
              </a:rPr>
              <a:t> - кількість ділянок РМ.</a:t>
            </a:r>
            <a:endParaRPr lang="ru-RU" altLang="ru-RU" sz="1400" dirty="0">
              <a:latin typeface="+mn-lt"/>
            </a:endParaRPr>
          </a:p>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altLang="ru-RU" sz="1400" b="0" i="0" u="none" strike="noStrike" cap="none" normalizeH="0" baseline="0" dirty="0" smtClean="0">
                <a:ln>
                  <a:noFill/>
                </a:ln>
                <a:solidFill>
                  <a:schemeClr val="tx1"/>
                </a:solidFill>
                <a:effectLst/>
                <a:latin typeface="+mn-lt"/>
                <a:ea typeface="Times New Roman" pitchFamily="18" charset="0"/>
              </a:rPr>
              <a:t>Для</a:t>
            </a:r>
            <a:r>
              <a:rPr kumimoji="0" lang="uk-UA" altLang="ru-RU" sz="1400" b="0" i="0" u="none" strike="noStrike" cap="none" normalizeH="0" dirty="0" smtClean="0">
                <a:ln>
                  <a:noFill/>
                </a:ln>
                <a:solidFill>
                  <a:schemeClr val="tx1"/>
                </a:solidFill>
                <a:effectLst/>
                <a:latin typeface="+mn-lt"/>
                <a:ea typeface="Times New Roman" pitchFamily="18" charset="0"/>
              </a:rPr>
              <a:t> </a:t>
            </a:r>
            <a:r>
              <a:rPr kumimoji="0" lang="uk-UA" altLang="ru-RU" sz="1400" b="0" i="0" u="none" strike="noStrike" cap="none" normalizeH="0" baseline="0" dirty="0" smtClean="0">
                <a:ln>
                  <a:noFill/>
                </a:ln>
                <a:solidFill>
                  <a:schemeClr val="tx1"/>
                </a:solidFill>
                <a:effectLst/>
                <a:latin typeface="+mn-lt"/>
                <a:ea typeface="Times New Roman" pitchFamily="18" charset="0"/>
              </a:rPr>
              <a:t>досягнення оптимального ступеня упорядкування перевірок за двома критеріями одночасно, попередньо мінімізується </a:t>
            </a:r>
            <a:r>
              <a:rPr kumimoji="0" lang="uk-UA" altLang="ru-RU" sz="1400" b="0" i="0" u="none" strike="noStrike" cap="none" normalizeH="0" baseline="0" dirty="0" err="1" smtClean="0">
                <a:ln>
                  <a:noFill/>
                </a:ln>
                <a:solidFill>
                  <a:schemeClr val="tx1"/>
                </a:solidFill>
                <a:effectLst/>
                <a:latin typeface="+mn-lt"/>
                <a:ea typeface="Times New Roman" pitchFamily="18" charset="0"/>
              </a:rPr>
              <a:t>недовідпустка</a:t>
            </a:r>
            <a:r>
              <a:rPr kumimoji="0" lang="uk-UA" altLang="ru-RU" sz="1400" b="0" i="0" u="none" strike="noStrike" cap="none" normalizeH="0" baseline="0" dirty="0" smtClean="0">
                <a:ln>
                  <a:noFill/>
                </a:ln>
                <a:solidFill>
                  <a:schemeClr val="tx1"/>
                </a:solidFill>
                <a:effectLst/>
                <a:latin typeface="+mn-lt"/>
                <a:ea typeface="Times New Roman" pitchFamily="18" charset="0"/>
              </a:rPr>
              <a:t> </a:t>
            </a:r>
            <a:r>
              <a:rPr kumimoji="0" lang="uk-UA" altLang="ru-RU" sz="1400" b="0" i="0" u="none" strike="noStrike" cap="none" normalizeH="0" baseline="0" dirty="0" err="1" smtClean="0">
                <a:ln>
                  <a:noFill/>
                </a:ln>
                <a:solidFill>
                  <a:schemeClr val="tx1"/>
                </a:solidFill>
                <a:effectLst/>
                <a:latin typeface="+mn-lt"/>
                <a:ea typeface="Times New Roman" pitchFamily="18" charset="0"/>
              </a:rPr>
              <a:t>елетроенергії</a:t>
            </a:r>
            <a:r>
              <a:rPr kumimoji="0" lang="uk-UA" altLang="ru-RU" sz="1400" b="0" i="0" u="none" strike="noStrike" cap="none" normalizeH="0" baseline="0" dirty="0" smtClean="0">
                <a:ln>
                  <a:noFill/>
                </a:ln>
                <a:solidFill>
                  <a:schemeClr val="tx1"/>
                </a:solidFill>
                <a:effectLst/>
                <a:latin typeface="+mn-lt"/>
                <a:ea typeface="Times New Roman" pitchFamily="18" charset="0"/>
              </a:rPr>
              <a:t> при визначенні послідовності ділення схеми </a:t>
            </a:r>
            <a:r>
              <a:rPr kumimoji="0" lang="en-US" altLang="ru-RU" sz="1400" b="0" i="1" u="none" strike="noStrike" cap="none" normalizeH="0" baseline="0" dirty="0" smtClean="0">
                <a:ln>
                  <a:noFill/>
                </a:ln>
                <a:solidFill>
                  <a:schemeClr val="tx1"/>
                </a:solidFill>
                <a:effectLst/>
                <a:latin typeface="+mn-lt"/>
                <a:ea typeface="Times New Roman" pitchFamily="18" charset="0"/>
              </a:rPr>
              <a:t>r</a:t>
            </a:r>
            <a:r>
              <a:rPr kumimoji="0" lang="uk-UA" altLang="ru-RU" sz="1400" b="0" i="0" u="none" strike="noStrike" cap="none" normalizeH="0" baseline="0" dirty="0" err="1" smtClean="0">
                <a:ln>
                  <a:noFill/>
                </a:ln>
                <a:solidFill>
                  <a:schemeClr val="tx1"/>
                </a:solidFill>
                <a:effectLst/>
                <a:latin typeface="+mn-lt"/>
                <a:ea typeface="Times New Roman" pitchFamily="18" charset="0"/>
              </a:rPr>
              <a:t>-им</a:t>
            </a:r>
            <a:r>
              <a:rPr kumimoji="0" lang="uk-UA" altLang="ru-RU" sz="1400" b="0" i="0" u="none" strike="noStrike" cap="none" normalizeH="0" baseline="0" dirty="0" smtClean="0">
                <a:ln>
                  <a:noFill/>
                </a:ln>
                <a:solidFill>
                  <a:schemeClr val="tx1"/>
                </a:solidFill>
                <a:effectLst/>
                <a:latin typeface="+mn-lt"/>
                <a:ea typeface="Times New Roman" pitchFamily="18" charset="0"/>
              </a:rPr>
              <a:t> роз'єднувачем, а лише потім при виборі пар (</a:t>
            </a:r>
            <a:r>
              <a:rPr kumimoji="0" lang="en-US" altLang="ru-RU" sz="1400" b="0" i="1" u="none" strike="noStrike" cap="none" normalizeH="0" baseline="0" dirty="0" smtClean="0">
                <a:ln>
                  <a:noFill/>
                </a:ln>
                <a:solidFill>
                  <a:schemeClr val="tx1"/>
                </a:solidFill>
                <a:effectLst/>
                <a:latin typeface="+mn-lt"/>
                <a:ea typeface="Times New Roman" pitchFamily="18" charset="0"/>
              </a:rPr>
              <a:t>r</a:t>
            </a:r>
            <a:r>
              <a:rPr kumimoji="0" lang="uk-UA" altLang="ru-RU" sz="1400" b="0" i="1" u="none" strike="noStrike" cap="none" normalizeH="0" baseline="0" dirty="0" smtClean="0">
                <a:ln>
                  <a:noFill/>
                </a:ln>
                <a:solidFill>
                  <a:schemeClr val="tx1"/>
                </a:solidFill>
                <a:effectLst/>
                <a:latin typeface="+mn-lt"/>
                <a:ea typeface="Times New Roman" pitchFamily="18" charset="0"/>
              </a:rPr>
              <a:t>-</a:t>
            </a:r>
            <a:r>
              <a:rPr kumimoji="0" lang="en-US" altLang="ru-RU" sz="1400" b="0" i="1" u="none" strike="noStrike" cap="none" normalizeH="0" baseline="0" dirty="0" smtClean="0">
                <a:ln>
                  <a:noFill/>
                </a:ln>
                <a:solidFill>
                  <a:schemeClr val="tx1"/>
                </a:solidFill>
                <a:effectLst/>
                <a:latin typeface="+mn-lt"/>
                <a:ea typeface="Times New Roman" pitchFamily="18" charset="0"/>
              </a:rPr>
              <a:t>R</a:t>
            </a:r>
            <a:r>
              <a:rPr kumimoji="0" lang="uk-UA" altLang="ru-RU" sz="1400" b="0" i="0" u="none" strike="noStrike" cap="none" normalizeH="0" baseline="0" dirty="0" smtClean="0">
                <a:ln>
                  <a:noFill/>
                </a:ln>
                <a:solidFill>
                  <a:schemeClr val="tx1"/>
                </a:solidFill>
                <a:effectLst/>
                <a:latin typeface="+mn-lt"/>
                <a:ea typeface="Times New Roman" pitchFamily="18" charset="0"/>
              </a:rPr>
              <a:t>). Таким чином, на кожному кроці повинна виконуватись умова:</a:t>
            </a:r>
            <a:endParaRPr kumimoji="0" lang="ru-RU" altLang="ru-RU" sz="1400" b="0" i="0" u="none" strike="noStrike" cap="none" normalizeH="0" baseline="0" dirty="0" smtClean="0">
              <a:ln>
                <a:noFill/>
              </a:ln>
              <a:solidFill>
                <a:schemeClr val="tx1"/>
              </a:solidFill>
              <a:effectLst/>
              <a:latin typeface="+mn-lt"/>
            </a:endParaRPr>
          </a:p>
        </p:txBody>
      </p:sp>
      <p:sp>
        <p:nvSpPr>
          <p:cNvPr id="12" name="Rectangle 7"/>
          <p:cNvSpPr>
            <a:spLocks noChangeArrowheads="1"/>
          </p:cNvSpPr>
          <p:nvPr/>
        </p:nvSpPr>
        <p:spPr bwMode="auto">
          <a:xfrm>
            <a:off x="0" y="16478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alt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ru-RU" altLang="ru-RU" sz="800" b="0" i="0" u="none" strike="noStrike" cap="none" normalizeH="0" baseline="0" dirty="0" smtClean="0">
                <a:ln>
                  <a:noFill/>
                </a:ln>
                <a:solidFill>
                  <a:schemeClr val="tx1"/>
                </a:solidFill>
                <a:effectLst/>
                <a:latin typeface="Arial" pitchFamily="34" charset="0"/>
                <a:cs typeface="Arial" pitchFamily="34" charset="0"/>
              </a:rPr>
              <a:t> </a:t>
            </a:r>
            <a:endParaRPr kumimoji="0" lang="ru-RU" alt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Прямоугольник 12"/>
          <p:cNvSpPr/>
          <p:nvPr/>
        </p:nvSpPr>
        <p:spPr>
          <a:xfrm>
            <a:off x="395536" y="5157192"/>
            <a:ext cx="8496945" cy="1600438"/>
          </a:xfrm>
          <a:prstGeom prst="rect">
            <a:avLst/>
          </a:prstGeom>
        </p:spPr>
        <p:txBody>
          <a:bodyPr wrap="square">
            <a:spAutoFit/>
          </a:bodyPr>
          <a:lstStyle/>
          <a:p>
            <a:pPr algn="just"/>
            <a:r>
              <a:rPr lang="uk-UA" sz="1400" dirty="0"/>
              <a:t> </a:t>
            </a:r>
            <a:r>
              <a:rPr lang="uk-UA" sz="1400" dirty="0" smtClean="0"/>
              <a:t>         В </a:t>
            </a:r>
            <a:r>
              <a:rPr lang="uk-UA" sz="1400" dirty="0"/>
              <a:t>загальному випадку задача має таке формулювання. Фідер ро­зподільної мережі складається з </a:t>
            </a:r>
            <a:r>
              <a:rPr lang="en-US" sz="1400" i="1" dirty="0"/>
              <a:t>n</a:t>
            </a:r>
            <a:r>
              <a:rPr lang="uk-UA" sz="1400" dirty="0"/>
              <a:t> ділянок з'єднаних заданим по­рядком, кожна ділянка може мати два стани: пошкоджена або спра­вна. Множина станів {</a:t>
            </a:r>
            <a:r>
              <a:rPr lang="en-US" sz="1400" i="1" dirty="0" err="1"/>
              <a:t>S</a:t>
            </a:r>
            <a:r>
              <a:rPr lang="en-US" sz="1400" i="1" baseline="-25000" dirty="0" err="1"/>
              <a:t>j</a:t>
            </a:r>
            <a:r>
              <a:rPr lang="uk-UA" sz="1400" dirty="0"/>
              <a:t>} характеризується багатовимірним вектором, кожна компонента якого являє собою 0 при відсутності пошкодження на </a:t>
            </a:r>
            <a:r>
              <a:rPr lang="en-US" sz="1400" i="1" dirty="0"/>
              <a:t>j</a:t>
            </a:r>
            <a:r>
              <a:rPr lang="uk-UA" sz="1400" dirty="0" err="1"/>
              <a:t>-ій</a:t>
            </a:r>
            <a:r>
              <a:rPr lang="uk-UA" sz="1400" dirty="0"/>
              <a:t> ділянці та 1 при її наявності. Заданій схемі відповідає кінцева множина перевірок {</a:t>
            </a:r>
            <a:r>
              <a:rPr lang="uk-UA" sz="1400" i="1" dirty="0"/>
              <a:t>П</a:t>
            </a:r>
            <a:r>
              <a:rPr lang="en-US" sz="1400" i="1" baseline="-25000" dirty="0"/>
              <a:t>j</a:t>
            </a:r>
            <a:r>
              <a:rPr lang="uk-UA" sz="1400" dirty="0"/>
              <a:t>}, що мають два резуль­тати: «так» або «ні» та повністю забезпечують можливість визначення місця пошкодження. Ймовірність пошкодження ділянки мережі пропорційна її довжині.</a:t>
            </a:r>
            <a:endParaRPr lang="ru-RU" sz="1400" dirty="0"/>
          </a:p>
        </p:txBody>
      </p:sp>
    </p:spTree>
    <p:extLst>
      <p:ext uri="{BB962C8B-B14F-4D97-AF65-F5344CB8AC3E}">
        <p14:creationId xmlns:p14="http://schemas.microsoft.com/office/powerpoint/2010/main" val="16016545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3872630"/>
            <a:ext cx="5981060" cy="2148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179512" y="1092800"/>
            <a:ext cx="8712968" cy="2800767"/>
          </a:xfrm>
          <a:prstGeom prst="rect">
            <a:avLst/>
          </a:prstGeom>
        </p:spPr>
        <p:txBody>
          <a:bodyPr wrap="square">
            <a:spAutoFit/>
          </a:bodyPr>
          <a:lstStyle/>
          <a:p>
            <a:pPr algn="just"/>
            <a:r>
              <a:rPr lang="uk-UA" sz="1600" dirty="0" smtClean="0"/>
              <a:t>	Розв'язання </a:t>
            </a:r>
            <a:r>
              <a:rPr lang="uk-UA" sz="1600" dirty="0"/>
              <a:t>задачі ВМП являє собою багатокрокову процедуру, тому її можна відобразити орієнтованим графом, що в нашому випадку буде представляти собою дихотомічне дерево розв'язків (оскільки порівнюються два стани і тому </a:t>
            </a:r>
            <a:r>
              <a:rPr lang="uk-UA" sz="1600" dirty="0" err="1"/>
              <a:t>невисячі</a:t>
            </a:r>
            <a:r>
              <a:rPr lang="uk-UA" sz="1600" dirty="0"/>
              <a:t> вершини дерева мають не більше двох дуг, що виходять з них). Усі вершини дерева представляють кроки процедури ВМП, а дуги - можливі варіанти окремого розв'язку. Сукупність зв'язаних дуг представляє собою повну процедуру ВМП (рисунок 2.2). При цьому, при виконанні кожної процедури до дерева можуть додаватись одна або дві висячі вершини. Тоді, будь-який шлях, що починається з вершини дерева і закінчується висячою вершиною, буде називатись побудованою частиною дерева розв'язків. Будь-який можливий розв'язок, або такий, що не має сенсу аж до отримання повного розв'язання, буде називатись непобудованою час­тиною розв'язку</a:t>
            </a:r>
            <a:endParaRPr lang="ru-RU" sz="1600" dirty="0"/>
          </a:p>
        </p:txBody>
      </p:sp>
      <p:sp>
        <p:nvSpPr>
          <p:cNvPr id="6" name="Прямоугольник 5"/>
          <p:cNvSpPr/>
          <p:nvPr/>
        </p:nvSpPr>
        <p:spPr>
          <a:xfrm>
            <a:off x="1331640" y="6042774"/>
            <a:ext cx="6120680" cy="338554"/>
          </a:xfrm>
          <a:prstGeom prst="rect">
            <a:avLst/>
          </a:prstGeom>
        </p:spPr>
        <p:txBody>
          <a:bodyPr wrap="square">
            <a:spAutoFit/>
          </a:bodyPr>
          <a:lstStyle/>
          <a:p>
            <a:r>
              <a:rPr lang="uk-UA" sz="1600" i="1" dirty="0" smtClean="0"/>
              <a:t>Рисунок – </a:t>
            </a:r>
            <a:r>
              <a:rPr lang="uk-UA" sz="1600" i="1" dirty="0"/>
              <a:t>Загальний вигляд дихотомічного дерева розв'язків</a:t>
            </a:r>
            <a:endParaRPr lang="ru-RU" sz="1600" i="1" dirty="0"/>
          </a:p>
        </p:txBody>
      </p:sp>
    </p:spTree>
    <p:extLst>
      <p:ext uri="{BB962C8B-B14F-4D97-AF65-F5344CB8AC3E}">
        <p14:creationId xmlns:p14="http://schemas.microsoft.com/office/powerpoint/2010/main" val="2747105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descr="Снимок1.JPG"/>
          <p:cNvPicPr>
            <a:picLocks noChangeAspect="1"/>
          </p:cNvPicPr>
          <p:nvPr/>
        </p:nvPicPr>
        <p:blipFill>
          <a:blip r:embed="rId2"/>
          <a:stretch>
            <a:fillRect/>
          </a:stretch>
        </p:blipFill>
        <p:spPr>
          <a:xfrm>
            <a:off x="3457578" y="4786328"/>
            <a:ext cx="1543050" cy="857250"/>
          </a:xfrm>
          <a:prstGeom prst="rect">
            <a:avLst/>
          </a:prstGeom>
        </p:spPr>
      </p:pic>
      <p:pic>
        <p:nvPicPr>
          <p:cNvPr id="8" name="Рисунок 7" descr="Снимок3.JPG"/>
          <p:cNvPicPr>
            <a:picLocks noChangeAspect="1"/>
          </p:cNvPicPr>
          <p:nvPr/>
        </p:nvPicPr>
        <p:blipFill>
          <a:blip r:embed="rId3"/>
          <a:stretch>
            <a:fillRect/>
          </a:stretch>
        </p:blipFill>
        <p:spPr>
          <a:xfrm>
            <a:off x="3571868" y="4391347"/>
            <a:ext cx="785818" cy="415639"/>
          </a:xfrm>
          <a:prstGeom prst="rect">
            <a:avLst/>
          </a:prstGeom>
        </p:spPr>
      </p:pic>
      <p:pic>
        <p:nvPicPr>
          <p:cNvPr id="7" name="Рисунок 6" descr="Снимок.JPG"/>
          <p:cNvPicPr>
            <a:picLocks noChangeAspect="1"/>
          </p:cNvPicPr>
          <p:nvPr/>
        </p:nvPicPr>
        <p:blipFill>
          <a:blip r:embed="rId4"/>
          <a:stretch>
            <a:fillRect/>
          </a:stretch>
        </p:blipFill>
        <p:spPr>
          <a:xfrm>
            <a:off x="2928926" y="2701787"/>
            <a:ext cx="2857520" cy="727213"/>
          </a:xfrm>
          <a:prstGeom prst="rect">
            <a:avLst/>
          </a:prstGeom>
        </p:spPr>
      </p:pic>
      <p:sp>
        <p:nvSpPr>
          <p:cNvPr id="2" name="Заголовок 1"/>
          <p:cNvSpPr>
            <a:spLocks noGrp="1"/>
          </p:cNvSpPr>
          <p:nvPr>
            <p:ph type="title"/>
          </p:nvPr>
        </p:nvSpPr>
        <p:spPr>
          <a:xfrm>
            <a:off x="179512" y="785794"/>
            <a:ext cx="8856984" cy="918418"/>
          </a:xfrm>
        </p:spPr>
        <p:txBody>
          <a:bodyPr>
            <a:noAutofit/>
          </a:bodyPr>
          <a:lstStyle/>
          <a:p>
            <a:pPr algn="ctr"/>
            <a:r>
              <a:rPr lang="uk-UA" sz="3200" b="1" dirty="0" smtClean="0"/>
              <a:t>Математичне обґрунтування </a:t>
            </a:r>
            <a:br>
              <a:rPr lang="uk-UA" sz="3200" b="1" dirty="0" smtClean="0"/>
            </a:br>
            <a:r>
              <a:rPr lang="uk-UA" sz="3200" b="1" dirty="0" smtClean="0"/>
              <a:t>дистанційного методу ВМП для </a:t>
            </a:r>
            <a:r>
              <a:rPr lang="uk-UA" sz="3200" b="1" dirty="0" err="1" smtClean="0"/>
              <a:t>міжфазного</a:t>
            </a:r>
            <a:r>
              <a:rPr lang="uk-UA" sz="3200" b="1" dirty="0" smtClean="0"/>
              <a:t> </a:t>
            </a:r>
            <a:r>
              <a:rPr lang="uk-UA" sz="3200" b="1" dirty="0" smtClean="0"/>
              <a:t>к. з.</a:t>
            </a:r>
            <a:endParaRPr lang="ru-RU" sz="3200" b="1" dirty="0"/>
          </a:p>
        </p:txBody>
      </p:sp>
      <p:sp>
        <p:nvSpPr>
          <p:cNvPr id="3" name="Содержимое 2"/>
          <p:cNvSpPr>
            <a:spLocks noGrp="1"/>
          </p:cNvSpPr>
          <p:nvPr>
            <p:ph idx="1"/>
          </p:nvPr>
        </p:nvSpPr>
        <p:spPr>
          <a:xfrm>
            <a:off x="214282" y="1785926"/>
            <a:ext cx="8786874" cy="4389120"/>
          </a:xfrm>
        </p:spPr>
        <p:txBody>
          <a:bodyPr>
            <a:normAutofit fontScale="25000" lnSpcReduction="20000"/>
          </a:bodyPr>
          <a:lstStyle/>
          <a:p>
            <a:pPr algn="just">
              <a:buNone/>
            </a:pPr>
            <a:r>
              <a:rPr lang="uk-UA" dirty="0" smtClean="0"/>
              <a:t>		</a:t>
            </a:r>
            <a:r>
              <a:rPr lang="uk-UA" sz="5600" b="1" i="1" dirty="0" smtClean="0"/>
              <a:t>Для визначення місця пошкодження пропонується такий алгоритм:</a:t>
            </a:r>
            <a:endParaRPr lang="ru-RU" sz="5600" b="1" i="1" dirty="0" smtClean="0"/>
          </a:p>
          <a:p>
            <a:pPr algn="just"/>
            <a:r>
              <a:rPr lang="uk-UA" sz="5600" dirty="0" smtClean="0"/>
              <a:t>Вводиться попередній більш точний розрахунок параметрів ЛЕП з урахуванням їх конструктивної неоднорідності та розрахунок навантажень ТП 6-10/0,4 кВ/А.</a:t>
            </a:r>
            <a:endParaRPr lang="ru-RU" sz="5600" dirty="0" smtClean="0"/>
          </a:p>
          <a:p>
            <a:pPr algn="just"/>
            <a:r>
              <a:rPr lang="uk-UA" sz="5600" dirty="0" smtClean="0"/>
              <a:t>Визначається індуктивний опір до місця пошкодження за ре­зультатами фіксації параметрів нормального та аварійного режимів:</a:t>
            </a:r>
            <a:endParaRPr lang="ru-RU" sz="5600" dirty="0" smtClean="0"/>
          </a:p>
          <a:p>
            <a:pPr algn="just">
              <a:buNone/>
            </a:pPr>
            <a:r>
              <a:rPr lang="uk-UA" sz="5600" dirty="0" smtClean="0"/>
              <a:t>		</a:t>
            </a:r>
          </a:p>
          <a:p>
            <a:pPr algn="just">
              <a:buNone/>
            </a:pPr>
            <a:endParaRPr lang="uk-UA" sz="5600" dirty="0" smtClean="0"/>
          </a:p>
          <a:p>
            <a:pPr algn="just">
              <a:buNone/>
            </a:pPr>
            <a:r>
              <a:rPr lang="uk-UA" sz="5600" dirty="0" smtClean="0"/>
              <a:t>	      	</a:t>
            </a:r>
            <a:endParaRPr lang="ru-RU" sz="5600" dirty="0" smtClean="0"/>
          </a:p>
          <a:p>
            <a:pPr algn="just">
              <a:buNone/>
            </a:pPr>
            <a:r>
              <a:rPr lang="uk-UA" sz="5600" dirty="0" smtClean="0"/>
              <a:t>		де </a:t>
            </a:r>
            <a:r>
              <a:rPr lang="uk-UA" sz="5600" i="1" dirty="0" err="1" smtClean="0"/>
              <a:t>U</a:t>
            </a:r>
            <a:r>
              <a:rPr lang="uk-UA" sz="5600" i="1" baseline="-25000" dirty="0" err="1" smtClean="0"/>
              <a:t>p</a:t>
            </a:r>
            <a:r>
              <a:rPr lang="uk-UA" sz="5600" dirty="0" smtClean="0"/>
              <a:t>,</a:t>
            </a:r>
            <a:r>
              <a:rPr lang="uk-UA" sz="5600" i="1" dirty="0" err="1" smtClean="0"/>
              <a:t>І</a:t>
            </a:r>
            <a:r>
              <a:rPr lang="uk-UA" sz="5600" i="1" baseline="-25000" dirty="0" err="1" smtClean="0"/>
              <a:t>к.з</a:t>
            </a:r>
            <a:r>
              <a:rPr lang="uk-UA" sz="5600" i="1" dirty="0" err="1" smtClean="0"/>
              <a:t>.</a:t>
            </a:r>
            <a:r>
              <a:rPr lang="uk-UA" sz="5600" dirty="0" err="1" smtClean="0"/>
              <a:t>-</a:t>
            </a:r>
            <a:r>
              <a:rPr lang="uk-UA" sz="5600" dirty="0" smtClean="0"/>
              <a:t> виміряне значення відповідно напруги петлі к. з. та стру­му на початку лінії;  </a:t>
            </a:r>
            <a:r>
              <a:rPr lang="uk-UA" sz="5600" i="1" dirty="0" err="1" smtClean="0"/>
              <a:t>Х</a:t>
            </a:r>
            <a:r>
              <a:rPr lang="uk-UA" sz="5600" i="1" baseline="-25000" dirty="0" err="1" smtClean="0"/>
              <a:t>к.з.</a:t>
            </a:r>
            <a:r>
              <a:rPr lang="uk-UA" sz="5600" dirty="0" err="1" smtClean="0"/>
              <a:t>-</a:t>
            </a:r>
            <a:r>
              <a:rPr lang="uk-UA" sz="5600" dirty="0" smtClean="0"/>
              <a:t> реактивний опір до місця к. з.,  </a:t>
            </a:r>
            <a:r>
              <a:rPr lang="uk-UA" sz="5600" i="1" dirty="0" err="1" smtClean="0"/>
              <a:t>∆І</a:t>
            </a:r>
            <a:r>
              <a:rPr lang="uk-UA" sz="5600" i="1" baseline="-25000" dirty="0" err="1" smtClean="0"/>
              <a:t>і</a:t>
            </a:r>
            <a:r>
              <a:rPr lang="uk-UA" sz="5600" dirty="0" err="1" smtClean="0"/>
              <a:t>-</a:t>
            </a:r>
            <a:r>
              <a:rPr lang="uk-UA" sz="5600" dirty="0" smtClean="0"/>
              <a:t> різниця струмів фаз на </a:t>
            </a:r>
            <a:r>
              <a:rPr lang="uk-UA" sz="5600" i="1" dirty="0" smtClean="0"/>
              <a:t>і</a:t>
            </a:r>
            <a:r>
              <a:rPr lang="uk-UA" sz="5600" dirty="0" smtClean="0"/>
              <a:t>-му відгалуженні;  </a:t>
            </a:r>
            <a:r>
              <a:rPr lang="uk-UA" sz="5600" i="1" dirty="0" smtClean="0"/>
              <a:t>х</a:t>
            </a:r>
            <a:r>
              <a:rPr lang="en-US" sz="5600" i="1" baseline="-25000" dirty="0" smtClean="0"/>
              <a:t>k</a:t>
            </a:r>
            <a:r>
              <a:rPr lang="uk-UA" sz="5600" i="1" baseline="-25000" dirty="0" smtClean="0"/>
              <a:t>і</a:t>
            </a:r>
            <a:r>
              <a:rPr lang="uk-UA" sz="5600" dirty="0" smtClean="0"/>
              <a:t> - реактивний опір від місця ко­роткого замикання до початку </a:t>
            </a:r>
            <a:r>
              <a:rPr lang="uk-UA" sz="5600" i="1" dirty="0" err="1" smtClean="0"/>
              <a:t>і-</a:t>
            </a:r>
            <a:r>
              <a:rPr lang="uk-UA" sz="5600" dirty="0" err="1" smtClean="0"/>
              <a:t>ої</a:t>
            </a:r>
            <a:r>
              <a:rPr lang="uk-UA" sz="5600" dirty="0" smtClean="0"/>
              <a:t> ділянки.</a:t>
            </a:r>
            <a:endParaRPr lang="ru-RU" sz="5600" dirty="0" smtClean="0"/>
          </a:p>
          <a:p>
            <a:pPr algn="just">
              <a:buNone/>
            </a:pPr>
            <a:r>
              <a:rPr lang="uk-UA" sz="5600" dirty="0" smtClean="0"/>
              <a:t>		Як видно з вище наведеної формули, дійсне значення реактивного опору </a:t>
            </a:r>
            <a:r>
              <a:rPr lang="uk-UA" sz="5600" i="1" dirty="0" err="1" smtClean="0"/>
              <a:t>х</a:t>
            </a:r>
            <a:r>
              <a:rPr lang="uk-UA" sz="5600" i="1" baseline="-25000" dirty="0" err="1" smtClean="0"/>
              <a:t>к.з</a:t>
            </a:r>
            <a:r>
              <a:rPr lang="uk-UA" sz="5600" i="1" baseline="-25000" dirty="0" smtClean="0"/>
              <a:t>. </a:t>
            </a:r>
            <a:r>
              <a:rPr lang="uk-UA" sz="5600" dirty="0" smtClean="0"/>
              <a:t>відрізня­ється від виміряного </a:t>
            </a:r>
            <a:r>
              <a:rPr lang="uk-UA" sz="5600" i="1" dirty="0" err="1" smtClean="0"/>
              <a:t>х</a:t>
            </a:r>
            <a:r>
              <a:rPr lang="uk-UA" sz="5600" i="1" baseline="30000" dirty="0" err="1" smtClean="0"/>
              <a:t>в</a:t>
            </a:r>
            <a:r>
              <a:rPr lang="uk-UA" sz="5600" dirty="0" smtClean="0"/>
              <a:t>,  тому необхідно внести поправку.  Для цього порівнюють виміряне та зафіксоване значення струму навантаження  </a:t>
            </a:r>
            <a:r>
              <a:rPr lang="uk-UA" sz="5600" i="1" dirty="0" err="1" smtClean="0"/>
              <a:t>І</a:t>
            </a:r>
            <a:r>
              <a:rPr lang="uk-UA" sz="5600" i="1" baseline="-25000" dirty="0" err="1" smtClean="0"/>
              <a:t>н</a:t>
            </a:r>
            <a:r>
              <a:rPr lang="uk-UA" sz="5600" dirty="0" smtClean="0"/>
              <a:t>  на лінії з попередньо розрахованим за номінальними параметрами трансформаторів ТП 10/0,4 кВ, тобто                 і визначають ділянку k мережі, в межах якої виникло к.з. Визначають ∆х як:</a:t>
            </a:r>
            <a:endParaRPr lang="ru-RU" sz="5600" dirty="0" smtClean="0"/>
          </a:p>
          <a:p>
            <a:pPr algn="just">
              <a:buNone/>
            </a:pPr>
            <a:r>
              <a:rPr lang="uk-UA" sz="5600" dirty="0" smtClean="0"/>
              <a:t>          			</a:t>
            </a:r>
          </a:p>
          <a:p>
            <a:pPr algn="just">
              <a:buNone/>
            </a:pPr>
            <a:r>
              <a:rPr lang="uk-UA" sz="5600" dirty="0" smtClean="0"/>
              <a:t>		</a:t>
            </a:r>
          </a:p>
          <a:p>
            <a:pPr algn="just">
              <a:buNone/>
            </a:pPr>
            <a:endParaRPr lang="ru-RU" sz="5600" dirty="0" smtClean="0"/>
          </a:p>
          <a:p>
            <a:pPr algn="just"/>
            <a:r>
              <a:rPr lang="uk-UA" sz="5600" dirty="0" smtClean="0"/>
              <a:t>Уточнене значення опору до місця к. з. визначають як:						</a:t>
            </a:r>
          </a:p>
          <a:p>
            <a:pPr algn="just"/>
            <a:endParaRPr lang="ru-RU" sz="5600" dirty="0" smtClean="0"/>
          </a:p>
          <a:p>
            <a:pPr algn="just"/>
            <a:r>
              <a:rPr lang="uk-UA" sz="5600" dirty="0" smtClean="0"/>
              <a:t>Остаточно відстань до місця к. з. визначають, виходячи із попередньо розрахованої залежності, яка враховує конструктивну неоднорідність.</a:t>
            </a:r>
            <a:endParaRPr lang="ru-RU" sz="5600" dirty="0" smtClean="0"/>
          </a:p>
          <a:p>
            <a:endParaRPr lang="ru-RU" dirty="0"/>
          </a:p>
        </p:txBody>
      </p:sp>
      <p:pic>
        <p:nvPicPr>
          <p:cNvPr id="9" name="Рисунок 8" descr="Снимок2.JPG"/>
          <p:cNvPicPr>
            <a:picLocks noChangeAspect="1"/>
          </p:cNvPicPr>
          <p:nvPr/>
        </p:nvPicPr>
        <p:blipFill>
          <a:blip r:embed="rId5"/>
          <a:stretch>
            <a:fillRect/>
          </a:stretch>
        </p:blipFill>
        <p:spPr>
          <a:xfrm>
            <a:off x="3714744" y="5767406"/>
            <a:ext cx="1247775" cy="3048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C:\Users\Аля\Desktop\BDR\2014-06-09\DSC08960.jpg"/>
          <p:cNvPicPr>
            <a:picLocks noGrp="1"/>
          </p:cNvPicPr>
          <p:nvPr>
            <p:ph idx="1"/>
          </p:nvPr>
        </p:nvPicPr>
        <p:blipFill>
          <a:blip r:embed="rId2" cstate="print">
            <a:biLevel thresh="50000"/>
          </a:blip>
          <a:srcRect/>
          <a:stretch>
            <a:fillRect/>
          </a:stretch>
        </p:blipFill>
        <p:spPr bwMode="auto">
          <a:xfrm>
            <a:off x="1571604" y="785794"/>
            <a:ext cx="5390804" cy="2722418"/>
          </a:xfrm>
          <a:prstGeom prst="rect">
            <a:avLst/>
          </a:prstGeom>
          <a:noFill/>
          <a:ln w="9525">
            <a:noFill/>
            <a:miter lim="800000"/>
            <a:headEnd/>
            <a:tailEnd/>
          </a:ln>
        </p:spPr>
      </p:pic>
      <p:sp>
        <p:nvSpPr>
          <p:cNvPr id="2050" name="Rectangle 2"/>
          <p:cNvSpPr>
            <a:spLocks noChangeArrowheads="1"/>
          </p:cNvSpPr>
          <p:nvPr/>
        </p:nvSpPr>
        <p:spPr bwMode="auto">
          <a:xfrm>
            <a:off x="500034" y="3571876"/>
            <a:ext cx="8001056" cy="3539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uk-UA" sz="1700" i="1" dirty="0"/>
              <a:t>Рисунок</a:t>
            </a:r>
            <a:r>
              <a:rPr lang="ru-RU" sz="1700" i="1" dirty="0"/>
              <a:t> -</a:t>
            </a:r>
            <a:r>
              <a:rPr lang="uk-UA" sz="1700" i="1" dirty="0"/>
              <a:t> Розрахункова схема мережі: а) схема мережі; б) залежність </a:t>
            </a:r>
            <a:r>
              <a:rPr lang="en-US" sz="1700" i="1" dirty="0"/>
              <a:t>x</a:t>
            </a:r>
            <a:r>
              <a:rPr lang="ru-RU" sz="1700" i="1" baseline="30000" dirty="0"/>
              <a:t>Д</a:t>
            </a:r>
            <a:r>
              <a:rPr lang="en-US" sz="1700" i="1" dirty="0"/>
              <a:t>=F(1)</a:t>
            </a:r>
            <a:r>
              <a:rPr lang="uk-UA" sz="1700" i="1" dirty="0"/>
              <a:t> </a:t>
            </a:r>
          </a:p>
        </p:txBody>
      </p:sp>
      <p:sp>
        <p:nvSpPr>
          <p:cNvPr id="7" name="Прямоугольник 6"/>
          <p:cNvSpPr/>
          <p:nvPr/>
        </p:nvSpPr>
        <p:spPr>
          <a:xfrm>
            <a:off x="571472" y="4214818"/>
            <a:ext cx="7929618" cy="2031325"/>
          </a:xfrm>
          <a:prstGeom prst="rect">
            <a:avLst/>
          </a:prstGeom>
        </p:spPr>
        <p:txBody>
          <a:bodyPr wrap="square">
            <a:spAutoFit/>
          </a:bodyPr>
          <a:lstStyle/>
          <a:p>
            <a:pPr algn="just"/>
            <a:r>
              <a:rPr lang="uk-UA" dirty="0" smtClean="0"/>
              <a:t>	Такий </a:t>
            </a:r>
            <a:r>
              <a:rPr lang="uk-UA" dirty="0"/>
              <a:t>підхід дозволяє зменшити похибку, яка виникає при обчис­ленні, завдяки врахуванню зміни струму навантаження на окремих ді­лянках мережі. Крім цього, цей алгоритм дає змогу при розрахунках врахувати питомий опір конкретної ділянки, а не брати середнє зна­чення по всій мережі. Для точного визначення реактивного опору не­обхідною умовою є точна інформація про струми навантаження на окремих ділянках та струми аварійного режиму.</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uk-UA" sz="3600" b="1" dirty="0" smtClean="0"/>
              <a:t>Дистанційний</a:t>
            </a:r>
            <a:br>
              <a:rPr lang="uk-UA" sz="3600" b="1" dirty="0" smtClean="0"/>
            </a:br>
            <a:r>
              <a:rPr lang="uk-UA" sz="3600" b="1" dirty="0" smtClean="0"/>
              <a:t>метод визначення місця ОЗЗ</a:t>
            </a:r>
            <a:endParaRPr lang="uk-UA" sz="3600" b="1" dirty="0"/>
          </a:p>
        </p:txBody>
      </p:sp>
      <p:sp>
        <p:nvSpPr>
          <p:cNvPr id="3" name="Содержимое 2"/>
          <p:cNvSpPr>
            <a:spLocks noGrp="1"/>
          </p:cNvSpPr>
          <p:nvPr>
            <p:ph idx="1"/>
          </p:nvPr>
        </p:nvSpPr>
        <p:spPr>
          <a:xfrm>
            <a:off x="428596" y="2183152"/>
            <a:ext cx="8229600" cy="4389120"/>
          </a:xfrm>
        </p:spPr>
        <p:txBody>
          <a:bodyPr>
            <a:normAutofit fontScale="85000" lnSpcReduction="20000"/>
          </a:bodyPr>
          <a:lstStyle/>
          <a:p>
            <a:pPr algn="just">
              <a:buNone/>
            </a:pPr>
            <a:r>
              <a:rPr lang="uk-UA" dirty="0" smtClean="0"/>
              <a:t>		</a:t>
            </a:r>
            <a:r>
              <a:rPr lang="uk-UA" sz="2400" dirty="0" smtClean="0"/>
              <a:t>Для дистанційного визначення відстані до місця однофазного замикання на землю запропоновано спосіб накладання на електричну мережу високочастотного сигналу після її відключення релейним захистом. Після вимірювання електричних параметрів визначають відстань до місця замикання з формули:</a:t>
            </a:r>
          </a:p>
          <a:p>
            <a:pPr algn="just"/>
            <a:endParaRPr lang="uk-UA" sz="2400" dirty="0" smtClean="0"/>
          </a:p>
          <a:p>
            <a:pPr algn="just"/>
            <a:endParaRPr lang="uk-UA" sz="2400" dirty="0" smtClean="0"/>
          </a:p>
          <a:p>
            <a:pPr algn="just">
              <a:buNone/>
            </a:pPr>
            <a:r>
              <a:rPr lang="uk-UA" sz="2400" dirty="0" smtClean="0"/>
              <a:t>		де </a:t>
            </a:r>
            <a:r>
              <a:rPr lang="en-US" sz="2400" i="1" dirty="0" smtClean="0"/>
              <a:t>l</a:t>
            </a:r>
            <a:r>
              <a:rPr lang="uk-UA" sz="2400" i="1" baseline="-25000" dirty="0" smtClean="0"/>
              <a:t>K</a:t>
            </a:r>
            <a:r>
              <a:rPr lang="uk-UA" sz="2400" dirty="0" smtClean="0"/>
              <a:t> - відстань до місця замикання, м; </a:t>
            </a:r>
            <a:r>
              <a:rPr lang="en-US" sz="2400" i="1" dirty="0" smtClean="0"/>
              <a:t>f</a:t>
            </a:r>
            <a:r>
              <a:rPr lang="uk-UA" sz="2400" dirty="0" smtClean="0"/>
              <a:t> - </a:t>
            </a:r>
            <a:r>
              <a:rPr lang="uk-UA" sz="2400" dirty="0" err="1" smtClean="0"/>
              <a:t>вимрювана</a:t>
            </a:r>
            <a:r>
              <a:rPr lang="uk-UA" sz="2400" dirty="0" smtClean="0"/>
              <a:t> частота гар­монічних коливань в електричній мережі, Гц: </a:t>
            </a:r>
            <a:r>
              <a:rPr lang="uk-UA" sz="2400" i="1" dirty="0" smtClean="0"/>
              <a:t>L</a:t>
            </a:r>
            <a:r>
              <a:rPr lang="uk-UA" sz="2400" i="1" baseline="-25000" dirty="0" smtClean="0"/>
              <a:t>i0</a:t>
            </a:r>
            <a:r>
              <a:rPr lang="uk-UA" sz="2400" dirty="0" smtClean="0"/>
              <a:t> - питома індуктив­ність лінії; </a:t>
            </a:r>
            <a:r>
              <a:rPr lang="uk-UA" sz="2400" i="1" dirty="0" smtClean="0"/>
              <a:t>С</a:t>
            </a:r>
            <a:r>
              <a:rPr lang="uk-UA" sz="2400" dirty="0" smtClean="0"/>
              <a:t> - постійна ємність, Ф.</a:t>
            </a:r>
            <a:endParaRPr lang="ru-RU" sz="2400" dirty="0" smtClean="0"/>
          </a:p>
          <a:p>
            <a:pPr algn="just">
              <a:buNone/>
            </a:pPr>
            <a:r>
              <a:rPr lang="uk-UA" sz="2400" dirty="0" smtClean="0"/>
              <a:t>		Надалі з метою підвищення точності вимірювання запропоновано додатково впливати на мережу контрольною напругою, частота якої відрізняється від частоти основної контрольної напруги більш, ніж в 1,5 рази.</a:t>
            </a:r>
            <a:endParaRPr lang="ru-RU" sz="2400" dirty="0" smtClean="0"/>
          </a:p>
          <a:p>
            <a:endParaRPr lang="ru-RU" dirty="0"/>
          </a:p>
        </p:txBody>
      </p:sp>
      <p:pic>
        <p:nvPicPr>
          <p:cNvPr id="4" name="Рисунок 3" descr="Снимок4.JPG"/>
          <p:cNvPicPr>
            <a:picLocks noChangeAspect="1"/>
          </p:cNvPicPr>
          <p:nvPr/>
        </p:nvPicPr>
        <p:blipFill>
          <a:blip r:embed="rId2"/>
          <a:stretch>
            <a:fillRect/>
          </a:stretch>
        </p:blipFill>
        <p:spPr>
          <a:xfrm>
            <a:off x="3347711" y="3571876"/>
            <a:ext cx="1875823" cy="785818"/>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616</TotalTime>
  <Words>295</Words>
  <Application>Microsoft Office PowerPoint</Application>
  <PresentationFormat>Экран (4:3)</PresentationFormat>
  <Paragraphs>72</Paragraphs>
  <Slides>13</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13</vt:i4>
      </vt:variant>
    </vt:vector>
  </HeadingPairs>
  <TitlesOfParts>
    <vt:vector size="15" baseType="lpstr">
      <vt:lpstr>Поток</vt:lpstr>
      <vt:lpstr>MathType 6.0 Equation</vt:lpstr>
      <vt:lpstr>МЕТОДИ ТА ЗАСОБИ ПОШУКУ ПОШКОДЖЕНЬ В СИСТЕМАХ ЕЛЕКТРОПОСТАЧАННЯ</vt:lpstr>
      <vt:lpstr>ВСТУП</vt:lpstr>
      <vt:lpstr>Презентация PowerPoint</vt:lpstr>
      <vt:lpstr>Класифікація систем визначення місця пошкодження</vt:lpstr>
      <vt:lpstr>Алгоритм функціонування МПДМ</vt:lpstr>
      <vt:lpstr>Презентация PowerPoint</vt:lpstr>
      <vt:lpstr>Математичне обґрунтування  дистанційного методу ВМП для міжфазного к. з.</vt:lpstr>
      <vt:lpstr>Презентация PowerPoint</vt:lpstr>
      <vt:lpstr>Дистанційний метод визначення місця ОЗЗ</vt:lpstr>
      <vt:lpstr>Презентация PowerPoint</vt:lpstr>
      <vt:lpstr>Комбінована система ВМП</vt:lpstr>
      <vt:lpstr>ВИСНОВКИ</vt:lpstr>
      <vt:lpstr>ДЯКУЮ ЗА УВАГУ!</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ПОШУК ПОШКОДЖЕННЯ В ПОВІТРЯНИХ РОЗПОДІЛЬНИХ МЕРЕЖАХ НАПРУГОЮ 6-35 кВ</dc:title>
  <dc:creator>Аля</dc:creator>
  <cp:lastModifiedBy>Alka</cp:lastModifiedBy>
  <cp:revision>49</cp:revision>
  <dcterms:created xsi:type="dcterms:W3CDTF">2014-06-18T19:40:07Z</dcterms:created>
  <dcterms:modified xsi:type="dcterms:W3CDTF">2015-06-16T04:16:52Z</dcterms:modified>
</cp:coreProperties>
</file>