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7" r:id="rId9"/>
    <p:sldId id="265" r:id="rId10"/>
    <p:sldId id="266" r:id="rId11"/>
    <p:sldId id="268" r:id="rId12"/>
    <p:sldId id="271" r:id="rId13"/>
    <p:sldId id="272" r:id="rId14"/>
    <p:sldId id="274" r:id="rId15"/>
    <p:sldId id="278" r:id="rId16"/>
    <p:sldId id="279" r:id="rId17"/>
    <p:sldId id="280" r:id="rId18"/>
    <p:sldId id="273" r:id="rId19"/>
    <p:sldId id="276" r:id="rId20"/>
    <p:sldId id="264" r:id="rId21"/>
    <p:sldId id="269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F0CFEBA4-E1E0-44D9-AB40-C07272453F16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77"/>
            <p14:sldId id="265"/>
            <p14:sldId id="266"/>
            <p14:sldId id="268"/>
            <p14:sldId id="271"/>
            <p14:sldId id="272"/>
            <p14:sldId id="274"/>
            <p14:sldId id="278"/>
            <p14:sldId id="279"/>
            <p14:sldId id="280"/>
            <p14:sldId id="273"/>
            <p14:sldId id="276"/>
            <p14:sldId id="264"/>
            <p14:sldId id="26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smtClean="0"/>
              <a:pPr/>
              <a:t>6/24/2015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999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smtClean="0"/>
              <a:t>6/24/2015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3500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smtClean="0"/>
              <a:t>6/24/2015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0213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smtClean="0"/>
              <a:t>6/24/2015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4429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smtClean="0"/>
              <a:t>6/24/2015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8991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smtClean="0"/>
              <a:t>6/24/2015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47164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smtClean="0"/>
              <a:t>6/24/2015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0716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smtClean="0"/>
              <a:t>6/24/2015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68144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smtClean="0"/>
              <a:t>6/24/2015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909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smtClean="0"/>
              <a:t>6/24/2015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469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smtClean="0"/>
              <a:t>6/24/2015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459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smtClean="0"/>
              <a:t>6/24/2015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9992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smtClean="0"/>
              <a:t>6/24/2015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5830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smtClean="0"/>
              <a:t>6/24/2015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432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smtClean="0"/>
              <a:t>6/24/2015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4118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smtClean="0"/>
              <a:t>6/24/2015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5716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smtClean="0"/>
              <a:t>6/24/2015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261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smtClean="0"/>
              <a:t>6/24/2015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315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  <p:sldLayoutId id="2147483707" r:id="rId15"/>
    <p:sldLayoutId id="2147483708" r:id="rId16"/>
    <p:sldLayoutId id="214748370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955" y="1661375"/>
            <a:ext cx="8825658" cy="3116006"/>
          </a:xfrm>
        </p:spPr>
        <p:txBody>
          <a:bodyPr/>
          <a:lstStyle/>
          <a:p>
            <a:pPr algn="ctr"/>
            <a:r>
              <a:rPr lang="uk-UA" sz="4800" u="sng" dirty="0" smtClean="0"/>
              <a:t>Комп'ютерний </a:t>
            </a:r>
            <a:r>
              <a:rPr lang="uk-UA" sz="4800" u="sng" dirty="0"/>
              <a:t>моніторинг переміщення рухомих об'єктів</a:t>
            </a:r>
            <a:r>
              <a:rPr lang="ru-RU" sz="4800" u="sng" dirty="0"/>
              <a:t> </a:t>
            </a:r>
            <a:r>
              <a:rPr lang="uk-UA" sz="4800" u="sng" dirty="0"/>
              <a:t>на базі технології </a:t>
            </a:r>
            <a:r>
              <a:rPr lang="ru-RU" sz="4800" u="sng" dirty="0" smtClean="0"/>
              <a:t>iBeacon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54954" y="4777380"/>
            <a:ext cx="3558713" cy="861420"/>
          </a:xfrm>
        </p:spPr>
        <p:txBody>
          <a:bodyPr>
            <a:noAutofit/>
          </a:bodyPr>
          <a:lstStyle/>
          <a:p>
            <a:r>
              <a:rPr lang="uk-UA" b="1" dirty="0" smtClean="0">
                <a:cs typeface="Times New Roman" pitchFamily="18" charset="0"/>
              </a:rPr>
              <a:t>керівник</a:t>
            </a:r>
            <a:r>
              <a:rPr lang="uk-UA" b="1" dirty="0">
                <a:cs typeface="Times New Roman" pitchFamily="18" charset="0"/>
              </a:rPr>
              <a:t>:</a:t>
            </a:r>
          </a:p>
          <a:p>
            <a:r>
              <a:rPr lang="uk-UA" dirty="0">
                <a:cs typeface="Times New Roman" pitchFamily="18" charset="0"/>
              </a:rPr>
              <a:t>к.т.н., </a:t>
            </a:r>
            <a:r>
              <a:rPr lang="uk-UA" dirty="0" smtClean="0">
                <a:cs typeface="Times New Roman" pitchFamily="18" charset="0"/>
              </a:rPr>
              <a:t>доцент </a:t>
            </a:r>
            <a:r>
              <a:rPr lang="ru-RU" b="1" dirty="0">
                <a:cs typeface="Times New Roman" pitchFamily="18" charset="0"/>
              </a:rPr>
              <a:t>Горячев Г. В</a:t>
            </a:r>
            <a:r>
              <a:rPr lang="uk-UA" dirty="0" smtClean="0">
                <a:cs typeface="Times New Roman" pitchFamily="18" charset="0"/>
              </a:rPr>
              <a:t>.</a:t>
            </a:r>
            <a:endParaRPr lang="uk-UA" dirty="0"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 bwMode="gray">
          <a:xfrm>
            <a:off x="5203065" y="4775232"/>
            <a:ext cx="4775400" cy="86142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b="0" i="0" kern="1200" cap="all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uk-UA" b="1" dirty="0" smtClean="0">
                <a:cs typeface="Times New Roman" pitchFamily="18" charset="0"/>
              </a:rPr>
              <a:t>Виконав:</a:t>
            </a:r>
          </a:p>
          <a:p>
            <a:pPr algn="r"/>
            <a:r>
              <a:rPr lang="uk-UA" dirty="0" smtClean="0">
                <a:cs typeface="Times New Roman" pitchFamily="18" charset="0"/>
              </a:rPr>
              <a:t>ст. групи КЕЕМ-14сп </a:t>
            </a:r>
            <a:r>
              <a:rPr lang="uk-UA" b="1" dirty="0" smtClean="0">
                <a:cs typeface="Times New Roman" pitchFamily="18" charset="0"/>
              </a:rPr>
              <a:t>Мурзак І. 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74897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Технологія </a:t>
            </a:r>
            <a:r>
              <a:rPr lang="en-US" dirty="0" smtClean="0"/>
              <a:t>iBeacon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8156" y="2882900"/>
            <a:ext cx="7620000" cy="2857500"/>
          </a:xfrm>
        </p:spPr>
      </p:pic>
    </p:spTree>
    <p:extLst>
      <p:ext uri="{BB962C8B-B14F-4D97-AF65-F5344CB8AC3E}">
        <p14:creationId xmlns:p14="http://schemas.microsoft.com/office/powerpoint/2010/main" val="9309880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 bwMode="gray">
          <a:xfrm>
            <a:off x="965915" y="973668"/>
            <a:ext cx="3837906" cy="162786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uk-UA" dirty="0" smtClean="0">
                <a:solidFill>
                  <a:schemeClr val="accent6">
                    <a:lumMod val="50000"/>
                  </a:schemeClr>
                </a:solidFill>
              </a:rPr>
              <a:t>Алгоритм роботи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8062" y="1084828"/>
            <a:ext cx="5591955" cy="5048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9494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 bwMode="gray">
          <a:xfrm>
            <a:off x="965914" y="973668"/>
            <a:ext cx="8049297" cy="5202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uk-UA" sz="3600" dirty="0" smtClean="0"/>
              <a:t>Експериментальне приміщення</a:t>
            </a:r>
            <a:endParaRPr lang="ru-RU" sz="3600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3" y="1693376"/>
            <a:ext cx="6454244" cy="415991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044317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 bwMode="gray">
          <a:xfrm>
            <a:off x="965914" y="973668"/>
            <a:ext cx="8744755" cy="5331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uk-UA" sz="3600" dirty="0"/>
              <a:t>Тестування алгоритму </a:t>
            </a:r>
            <a:r>
              <a:rPr lang="en-US" sz="3600" dirty="0"/>
              <a:t>Fingerprint</a:t>
            </a:r>
            <a:endParaRPr lang="ru-RU" sz="36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822" y="1720984"/>
            <a:ext cx="6449325" cy="4163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4722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 bwMode="gray">
          <a:xfrm>
            <a:off x="965915" y="973668"/>
            <a:ext cx="9375820" cy="55891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uk-UA" sz="3600" dirty="0" smtClean="0"/>
              <a:t>Тестування алгоритму </a:t>
            </a:r>
            <a:r>
              <a:rPr lang="en-US" sz="3600" dirty="0" smtClean="0"/>
              <a:t>Fingerprint</a:t>
            </a:r>
            <a:endParaRPr lang="ru-RU" sz="3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9901" y="1532584"/>
            <a:ext cx="3181082" cy="473526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915" y="1532585"/>
            <a:ext cx="3181082" cy="473526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2908" y="1532585"/>
            <a:ext cx="3181082" cy="473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1886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 bwMode="gray">
          <a:xfrm>
            <a:off x="965914" y="973668"/>
            <a:ext cx="9684913" cy="55891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uk-UA" sz="3600" dirty="0" smtClean="0"/>
              <a:t>Тестування алгоритму </a:t>
            </a:r>
            <a:r>
              <a:rPr lang="en-US" sz="3600" dirty="0" smtClean="0"/>
              <a:t>Fingerprint </a:t>
            </a:r>
            <a:r>
              <a:rPr lang="en-US" sz="1600" dirty="0" smtClean="0"/>
              <a:t>(</a:t>
            </a:r>
            <a:r>
              <a:rPr lang="uk-UA" sz="1600" dirty="0" err="1" smtClean="0"/>
              <a:t>ариф</a:t>
            </a:r>
            <a:r>
              <a:rPr lang="uk-UA" sz="1600" dirty="0" smtClean="0"/>
              <a:t>.)</a:t>
            </a:r>
            <a:endParaRPr lang="ru-RU" sz="1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52864" r="572"/>
          <a:stretch/>
        </p:blipFill>
        <p:spPr>
          <a:xfrm>
            <a:off x="2298878" y="1532586"/>
            <a:ext cx="6709893" cy="4735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7279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 bwMode="gray">
          <a:xfrm>
            <a:off x="965915" y="973668"/>
            <a:ext cx="9375820" cy="55891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uk-UA" sz="3600" dirty="0" smtClean="0"/>
              <a:t>Тестування алгоритму </a:t>
            </a:r>
            <a:r>
              <a:rPr lang="en-US" sz="3600" dirty="0" smtClean="0"/>
              <a:t>Fingerprint</a:t>
            </a:r>
            <a:r>
              <a:rPr lang="uk-UA" sz="3600" dirty="0" smtClean="0"/>
              <a:t> </a:t>
            </a:r>
            <a:r>
              <a:rPr lang="en-US" sz="1600" dirty="0" smtClean="0"/>
              <a:t>(</a:t>
            </a:r>
            <a:r>
              <a:rPr lang="uk-UA" sz="1600" dirty="0" err="1" smtClean="0"/>
              <a:t>гарм</a:t>
            </a:r>
            <a:r>
              <a:rPr lang="uk-UA" sz="1600" dirty="0" smtClean="0"/>
              <a:t>.)</a:t>
            </a:r>
            <a:endParaRPr lang="ru-RU" sz="1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863" r="383"/>
          <a:stretch/>
        </p:blipFill>
        <p:spPr>
          <a:xfrm>
            <a:off x="2292439" y="1532586"/>
            <a:ext cx="6722771" cy="473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0893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 bwMode="gray">
          <a:xfrm>
            <a:off x="965915" y="973668"/>
            <a:ext cx="9375820" cy="55891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uk-UA" sz="3600" dirty="0" smtClean="0"/>
              <a:t>Тестування алгоритму </a:t>
            </a:r>
            <a:r>
              <a:rPr lang="en-US" sz="3600" dirty="0" smtClean="0"/>
              <a:t>Fingerprint</a:t>
            </a:r>
            <a:r>
              <a:rPr lang="uk-UA" sz="3600" dirty="0" smtClean="0"/>
              <a:t> </a:t>
            </a:r>
            <a:r>
              <a:rPr lang="uk-UA" sz="1600" dirty="0" smtClean="0"/>
              <a:t>(</a:t>
            </a:r>
            <a:r>
              <a:rPr lang="uk-UA" sz="1600" dirty="0" err="1" smtClean="0"/>
              <a:t>геом</a:t>
            </a:r>
            <a:r>
              <a:rPr lang="uk-UA" sz="1600" dirty="0" smtClean="0"/>
              <a:t>.)</a:t>
            </a:r>
            <a:endParaRPr lang="ru-RU" sz="1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" t="31390" r="2" b="1"/>
          <a:stretch/>
        </p:blipFill>
        <p:spPr>
          <a:xfrm>
            <a:off x="3348505" y="1532586"/>
            <a:ext cx="4610639" cy="4735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7493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 bwMode="gray">
          <a:xfrm>
            <a:off x="965915" y="973668"/>
            <a:ext cx="4468970" cy="54347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uk-UA" sz="3600" dirty="0" smtClean="0"/>
              <a:t>Результат</a:t>
            </a:r>
            <a:endParaRPr lang="ru-RU" sz="3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045" y="1517144"/>
            <a:ext cx="7933386" cy="4563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6187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Висновки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4954" y="2603500"/>
            <a:ext cx="9663300" cy="3938968"/>
          </a:xfrm>
        </p:spPr>
        <p:txBody>
          <a:bodyPr>
            <a:normAutofit fontScale="70000" lnSpcReduction="20000"/>
          </a:bodyPr>
          <a:lstStyle/>
          <a:p>
            <a:r>
              <a:rPr lang="uk-UA" dirty="0"/>
              <a:t>П</a:t>
            </a:r>
            <a:r>
              <a:rPr lang="uk-UA" dirty="0" smtClean="0"/>
              <a:t>роведено </a:t>
            </a:r>
            <a:r>
              <a:rPr lang="uk-UA" dirty="0"/>
              <a:t>дослідження позиціонування рухомих об’єктів, в результаті чого було розроблено систему комп’ютерного моніторингу переміщення рухомих об’єктів на базі технології </a:t>
            </a:r>
            <a:r>
              <a:rPr lang="en-US" dirty="0" smtClean="0"/>
              <a:t>iBeacon</a:t>
            </a:r>
            <a:r>
              <a:rPr lang="uk-UA" dirty="0" smtClean="0"/>
              <a:t>.</a:t>
            </a:r>
          </a:p>
          <a:p>
            <a:r>
              <a:rPr lang="uk-UA" dirty="0" smtClean="0"/>
              <a:t>Проаналізовано та описано алгоритм </a:t>
            </a:r>
            <a:r>
              <a:rPr lang="uk-UA" dirty="0"/>
              <a:t>роботи комп’ютерного моніторингу переміщення рухомих об’єктів на базі технології. Також розроблено панель адміністрування системою та інструкцію користувача. Розроблену систему було </a:t>
            </a:r>
            <a:r>
              <a:rPr lang="uk-UA" dirty="0" err="1"/>
              <a:t>протестовано</a:t>
            </a:r>
            <a:r>
              <a:rPr lang="uk-UA" dirty="0"/>
              <a:t> на мобільних пристроях</a:t>
            </a:r>
            <a:r>
              <a:rPr lang="uk-UA" dirty="0" smtClean="0"/>
              <a:t>.</a:t>
            </a:r>
          </a:p>
          <a:p>
            <a:r>
              <a:rPr lang="uk-UA" dirty="0"/>
              <a:t>Поставлені завдання виконано в повному обсязі, в результаті чого було підвищено якість і точність даних у приміщеннях і поза ними за рахунок використання алгоритму </a:t>
            </a:r>
            <a:r>
              <a:rPr lang="en-US" dirty="0" smtClean="0"/>
              <a:t>Fingerprint </a:t>
            </a:r>
            <a:r>
              <a:rPr lang="ru-RU" dirty="0" smtClean="0"/>
              <a:t>та </a:t>
            </a:r>
            <a:r>
              <a:rPr lang="en-US" dirty="0" smtClean="0"/>
              <a:t>iBeacon</a:t>
            </a:r>
            <a:r>
              <a:rPr lang="ru-RU" dirty="0" smtClean="0"/>
              <a:t>-</a:t>
            </a:r>
            <a:r>
              <a:rPr lang="uk-UA" dirty="0" smtClean="0"/>
              <a:t>маячків, </a:t>
            </a:r>
            <a:r>
              <a:rPr lang="uk-UA" dirty="0"/>
              <a:t>змінено вартість розгортання системи позиціонування та моніторингу рухомих об’єктів</a:t>
            </a:r>
            <a:r>
              <a:rPr lang="uk-UA" dirty="0" smtClean="0"/>
              <a:t>.</a:t>
            </a:r>
          </a:p>
          <a:p>
            <a:r>
              <a:rPr lang="uk-UA" dirty="0" smtClean="0"/>
              <a:t>Програмне </a:t>
            </a:r>
            <a:r>
              <a:rPr lang="uk-UA" dirty="0"/>
              <a:t>забезпечення впроваджене в реальності, і називається </a:t>
            </a:r>
            <a:r>
              <a:rPr lang="en-US" dirty="0" err="1"/>
              <a:t>Latio</a:t>
            </a:r>
            <a:r>
              <a:rPr lang="uk-UA" dirty="0"/>
              <a:t>, використовується для інформування людей про різноманітні заклади</a:t>
            </a:r>
            <a:r>
              <a:rPr lang="uk-UA" dirty="0" smtClean="0"/>
              <a:t>. Та як </a:t>
            </a:r>
            <a:r>
              <a:rPr lang="en-US" dirty="0" smtClean="0"/>
              <a:t>Software as a Service </a:t>
            </a:r>
            <a:r>
              <a:rPr lang="ru-RU" dirty="0" smtClean="0"/>
              <a:t>з </a:t>
            </a:r>
            <a:r>
              <a:rPr lang="en-US" dirty="0" err="1" smtClean="0"/>
              <a:t>Latio</a:t>
            </a:r>
            <a:r>
              <a:rPr lang="en-US" dirty="0" smtClean="0"/>
              <a:t>-iBeacon-SDK.</a:t>
            </a:r>
            <a:endParaRPr lang="ru-RU" dirty="0"/>
          </a:p>
          <a:p>
            <a:r>
              <a:rPr lang="uk-UA" dirty="0"/>
              <a:t>Розроблена система може застосовуватись у таких сферах життя</a:t>
            </a:r>
            <a:r>
              <a:rPr lang="ru-RU" dirty="0"/>
              <a:t>:</a:t>
            </a:r>
            <a:endParaRPr lang="ru-RU" sz="1400" dirty="0"/>
          </a:p>
          <a:p>
            <a:pPr marL="800100" lvl="1" indent="-342900">
              <a:buFont typeface="+mj-lt"/>
              <a:buAutoNum type="arabicPeriod"/>
            </a:pPr>
            <a:r>
              <a:rPr lang="ru-RU" dirty="0" err="1"/>
              <a:t>малий</a:t>
            </a:r>
            <a:r>
              <a:rPr lang="ru-RU" dirty="0"/>
              <a:t> і </a:t>
            </a:r>
            <a:r>
              <a:rPr lang="ru-RU" dirty="0" err="1"/>
              <a:t>середній</a:t>
            </a:r>
            <a:r>
              <a:rPr lang="ru-RU" dirty="0"/>
              <a:t> </a:t>
            </a:r>
            <a:r>
              <a:rPr lang="ru-RU" dirty="0" err="1"/>
              <a:t>бізнес</a:t>
            </a:r>
            <a:r>
              <a:rPr lang="ru-RU" dirty="0"/>
              <a:t>: </a:t>
            </a:r>
            <a:r>
              <a:rPr lang="ru-RU" dirty="0" err="1"/>
              <a:t>мінімаркети</a:t>
            </a:r>
            <a:r>
              <a:rPr lang="ru-RU" dirty="0"/>
              <a:t>, </a:t>
            </a:r>
            <a:r>
              <a:rPr lang="ru-RU" dirty="0" err="1"/>
              <a:t>магазини</a:t>
            </a:r>
            <a:r>
              <a:rPr lang="ru-RU" dirty="0"/>
              <a:t>, </a:t>
            </a:r>
            <a:r>
              <a:rPr lang="ru-RU" dirty="0" err="1"/>
              <a:t>ресторани</a:t>
            </a:r>
            <a:r>
              <a:rPr lang="uk-UA" dirty="0"/>
              <a:t> тощо</a:t>
            </a:r>
            <a:r>
              <a:rPr lang="ru-RU" dirty="0"/>
              <a:t>;</a:t>
            </a:r>
          </a:p>
          <a:p>
            <a:pPr marL="800100" lvl="1" indent="-342900">
              <a:buFont typeface="+mj-lt"/>
              <a:buAutoNum type="arabicPeriod"/>
            </a:pPr>
            <a:r>
              <a:rPr lang="ru-RU" dirty="0"/>
              <a:t>великий </a:t>
            </a:r>
            <a:r>
              <a:rPr lang="ru-RU" dirty="0" err="1"/>
              <a:t>бізнес</a:t>
            </a:r>
            <a:r>
              <a:rPr lang="ru-RU" dirty="0"/>
              <a:t>: </a:t>
            </a:r>
            <a:r>
              <a:rPr lang="ru-RU" dirty="0" err="1"/>
              <a:t>торгові</a:t>
            </a:r>
            <a:r>
              <a:rPr lang="ru-RU" dirty="0"/>
              <a:t> </a:t>
            </a:r>
            <a:r>
              <a:rPr lang="ru-RU" dirty="0" err="1"/>
              <a:t>центри</a:t>
            </a:r>
            <a:r>
              <a:rPr lang="ru-RU" dirty="0"/>
              <a:t>, заводи, </a:t>
            </a:r>
            <a:r>
              <a:rPr lang="ru-RU" dirty="0" err="1"/>
              <a:t>житлові</a:t>
            </a:r>
            <a:r>
              <a:rPr lang="ru-RU" dirty="0"/>
              <a:t> </a:t>
            </a:r>
            <a:r>
              <a:rPr lang="ru-RU" dirty="0" err="1"/>
              <a:t>комплекси</a:t>
            </a:r>
            <a:r>
              <a:rPr lang="ru-RU" dirty="0"/>
              <a:t> і т.д.</a:t>
            </a:r>
          </a:p>
          <a:p>
            <a:pPr marL="800100" lvl="1" indent="-342900">
              <a:buFont typeface="+mj-lt"/>
              <a:buAutoNum type="arabicPeriod"/>
            </a:pPr>
            <a:r>
              <a:rPr lang="ru-RU" dirty="0"/>
              <a:t>у </a:t>
            </a:r>
            <a:r>
              <a:rPr lang="ru-RU" dirty="0" err="1"/>
              <a:t>війс</a:t>
            </a:r>
            <a:r>
              <a:rPr lang="uk-UA" dirty="0"/>
              <a:t>ь</a:t>
            </a:r>
            <a:r>
              <a:rPr lang="ru-RU" dirty="0" err="1"/>
              <a:t>кових</a:t>
            </a:r>
            <a:r>
              <a:rPr lang="ru-RU" dirty="0"/>
              <a:t> </a:t>
            </a:r>
            <a:r>
              <a:rPr lang="ru-RU" dirty="0" err="1"/>
              <a:t>цілях</a:t>
            </a:r>
            <a:r>
              <a:rPr lang="ru-RU" dirty="0"/>
              <a:t>: на </a:t>
            </a:r>
            <a:r>
              <a:rPr lang="ru-RU" dirty="0" err="1"/>
              <a:t>війс</a:t>
            </a:r>
            <a:r>
              <a:rPr lang="uk-UA" dirty="0"/>
              <a:t>ь</a:t>
            </a:r>
            <a:r>
              <a:rPr lang="ru-RU" dirty="0" err="1"/>
              <a:t>кових</a:t>
            </a:r>
            <a:r>
              <a:rPr lang="ru-RU" dirty="0"/>
              <a:t> </a:t>
            </a:r>
            <a:r>
              <a:rPr lang="ru-RU" dirty="0" err="1"/>
              <a:t>операціях</a:t>
            </a:r>
            <a:r>
              <a:rPr lang="ru-RU" dirty="0"/>
              <a:t> і базах і т.д.</a:t>
            </a:r>
          </a:p>
          <a:p>
            <a:pPr marL="800100" lvl="1" indent="-342900">
              <a:buFont typeface="+mj-lt"/>
              <a:buAutoNum type="arabicPeriod"/>
            </a:pPr>
            <a:r>
              <a:rPr lang="ru-RU" dirty="0"/>
              <a:t>в </a:t>
            </a:r>
            <a:r>
              <a:rPr lang="ru-RU" dirty="0" err="1"/>
              <a:t>наукових</a:t>
            </a:r>
            <a:r>
              <a:rPr lang="ru-RU" dirty="0"/>
              <a:t> </a:t>
            </a:r>
            <a:r>
              <a:rPr lang="ru-RU" dirty="0" err="1"/>
              <a:t>цілях</a:t>
            </a:r>
            <a:r>
              <a:rPr lang="ru-RU" dirty="0"/>
              <a:t>: </a:t>
            </a:r>
            <a:r>
              <a:rPr lang="ru-RU" dirty="0" err="1"/>
              <a:t>моніторинг</a:t>
            </a:r>
            <a:r>
              <a:rPr lang="ru-RU" dirty="0"/>
              <a:t> </a:t>
            </a:r>
            <a:r>
              <a:rPr lang="ru-RU" dirty="0" err="1"/>
              <a:t>переміщення</a:t>
            </a:r>
            <a:r>
              <a:rPr lang="ru-RU" dirty="0"/>
              <a:t> </a:t>
            </a:r>
            <a:r>
              <a:rPr lang="ru-RU" dirty="0" err="1"/>
              <a:t>тварин</a:t>
            </a:r>
            <a:r>
              <a:rPr lang="ru-RU" dirty="0"/>
              <a:t> на </a:t>
            </a:r>
            <a:r>
              <a:rPr lang="ru-RU" dirty="0" err="1"/>
              <a:t>природі</a:t>
            </a:r>
            <a:r>
              <a:rPr lang="ru-RU" dirty="0"/>
              <a:t>, </a:t>
            </a:r>
            <a:r>
              <a:rPr lang="ru-RU" dirty="0" err="1"/>
              <a:t>моніторинг</a:t>
            </a:r>
            <a:r>
              <a:rPr lang="ru-RU" dirty="0"/>
              <a:t> </a:t>
            </a:r>
            <a:r>
              <a:rPr lang="ru-RU" dirty="0" err="1"/>
              <a:t>трафіку</a:t>
            </a:r>
            <a:r>
              <a:rPr lang="ru-RU" dirty="0"/>
              <a:t> людей у метро і т.д.</a:t>
            </a:r>
          </a:p>
          <a:p>
            <a:pPr marL="800100" lvl="1" indent="-342900">
              <a:buFont typeface="+mj-lt"/>
              <a:buAutoNum type="arabicPeriod"/>
            </a:pPr>
            <a:r>
              <a:rPr lang="ru-RU" dirty="0"/>
              <a:t>транспорт: </a:t>
            </a:r>
            <a:r>
              <a:rPr lang="ru-RU" dirty="0" err="1"/>
              <a:t>моніторинг</a:t>
            </a:r>
            <a:r>
              <a:rPr lang="ru-RU" dirty="0"/>
              <a:t> </a:t>
            </a:r>
            <a:r>
              <a:rPr lang="ru-RU" dirty="0" err="1"/>
              <a:t>трафіку</a:t>
            </a:r>
            <a:r>
              <a:rPr lang="ru-RU" dirty="0"/>
              <a:t> людей на </a:t>
            </a:r>
            <a:r>
              <a:rPr lang="ru-RU" dirty="0" err="1"/>
              <a:t>зупинках</a:t>
            </a:r>
            <a:r>
              <a:rPr lang="ru-RU" dirty="0"/>
              <a:t> </a:t>
            </a:r>
            <a:r>
              <a:rPr lang="ru-RU" dirty="0" err="1"/>
              <a:t>міського</a:t>
            </a:r>
            <a:r>
              <a:rPr lang="ru-RU" dirty="0"/>
              <a:t> транспорту, </a:t>
            </a:r>
            <a:r>
              <a:rPr lang="ru-RU" dirty="0" err="1"/>
              <a:t>моніторинг</a:t>
            </a:r>
            <a:r>
              <a:rPr lang="ru-RU" dirty="0"/>
              <a:t> </a:t>
            </a:r>
            <a:r>
              <a:rPr lang="ru-RU" dirty="0" err="1"/>
              <a:t>траспорту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проходить </a:t>
            </a:r>
            <a:r>
              <a:rPr lang="ru-RU" dirty="0" err="1"/>
              <a:t>біля</a:t>
            </a:r>
            <a:r>
              <a:rPr lang="ru-RU" dirty="0"/>
              <a:t> </a:t>
            </a:r>
            <a:r>
              <a:rPr lang="ru-RU" dirty="0" err="1" smtClean="0"/>
              <a:t>зупинки</a:t>
            </a:r>
            <a:r>
              <a:rPr lang="en-US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87352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Мета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Метою роботи є візуалізація та систематизація інформації з </a:t>
            </a:r>
            <a:r>
              <a:rPr lang="uk-UA" dirty="0" smtClean="0"/>
              <a:t>метою знаходження </a:t>
            </a:r>
            <a:r>
              <a:rPr lang="uk-UA" dirty="0"/>
              <a:t>алгоритму позиціонування, що зможе надати більш якісні і точні дані у приміщенні</a:t>
            </a:r>
            <a:r>
              <a:rPr lang="ru-RU" dirty="0"/>
              <a:t> </a:t>
            </a:r>
            <a:r>
              <a:rPr lang="uk-UA" dirty="0"/>
              <a:t>та поза ним, а також зменшить ціну розгортання системи позиціонування</a:t>
            </a:r>
            <a:r>
              <a:rPr lang="ru-RU" dirty="0"/>
              <a:t> </a:t>
            </a:r>
            <a:r>
              <a:rPr lang="uk-UA" dirty="0"/>
              <a:t>та моніторингу рухомих </a:t>
            </a:r>
            <a:r>
              <a:rPr lang="uk-UA" dirty="0" smtClean="0"/>
              <a:t>об’єктів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79215260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Наші клієнти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Setster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CroudFood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Besto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18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Online appointment software utilizes our solution to provide customer-aware features to in-store management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19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Food ordering app uses our solution to deliver hyperlocal deals and improve customer service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half" idx="20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Restaurant recommendation app that uses our solution to enable context based voting and proximity marketing</a:t>
            </a:r>
            <a:endParaRPr lang="ru-RU" dirty="0"/>
          </a:p>
        </p:txBody>
      </p:sp>
      <p:pic>
        <p:nvPicPr>
          <p:cNvPr id="1026" name="Picture 2" descr="http://www.lat.io/assets/setster.png"/>
          <p:cNvPicPr>
            <a:picLocks noGrp="1" noChangeAspect="1" noChangeArrowheads="1"/>
          </p:cNvPicPr>
          <p:nvPr>
            <p:ph type="pic" idx="1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98" t="-17026" r="1870" b="-22018"/>
          <a:stretch/>
        </p:blipFill>
        <p:spPr bwMode="auto">
          <a:xfrm>
            <a:off x="1019330" y="2603500"/>
            <a:ext cx="3207895" cy="1591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lat.io/assets/crowdfood.png"/>
          <p:cNvPicPr>
            <a:picLocks noGrp="1" noChangeAspect="1" noChangeArrowheads="1"/>
          </p:cNvPicPr>
          <p:nvPr>
            <p:ph type="pic" idx="2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492" t="3145" r="-7628" b="996"/>
          <a:stretch/>
        </p:blipFill>
        <p:spPr bwMode="auto">
          <a:xfrm>
            <a:off x="4748462" y="2353457"/>
            <a:ext cx="2691243" cy="2128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lat.io/assets/besto.png"/>
          <p:cNvPicPr>
            <a:picLocks noGrp="1" noChangeAspect="1" noChangeArrowheads="1"/>
          </p:cNvPicPr>
          <p:nvPr>
            <p:ph type="pic" idx="22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81" t="-16512" r="469" b="-19169"/>
          <a:stretch/>
        </p:blipFill>
        <p:spPr bwMode="auto">
          <a:xfrm>
            <a:off x="7839856" y="2603500"/>
            <a:ext cx="3207895" cy="1591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76595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Дякую за увагу</a:t>
            </a:r>
            <a:endParaRPr lang="ru-RU" dirty="0"/>
          </a:p>
        </p:txBody>
      </p:sp>
      <p:sp>
        <p:nvSpPr>
          <p:cNvPr id="13" name="Подзаголовок 1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uk-UA" dirty="0" smtClean="0"/>
              <a:t>Запитання?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72675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Задачі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457200" algn="l"/>
                <a:tab pos="630238" algn="l"/>
              </a:tabLst>
            </a:pPr>
            <a:r>
              <a:rPr lang="uk-UA" b="1" dirty="0"/>
              <a:t>Аналіз предметної області</a:t>
            </a:r>
            <a:r>
              <a:rPr lang="uk-UA" dirty="0"/>
              <a:t> позиціонування мобільних пристроїв;</a:t>
            </a: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457200" algn="l"/>
                <a:tab pos="630238" algn="l"/>
              </a:tabLst>
            </a:pPr>
            <a:endParaRPr lang="uk-UA" dirty="0"/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457200" algn="l"/>
                <a:tab pos="630238" algn="l"/>
              </a:tabLst>
            </a:pPr>
            <a:r>
              <a:rPr lang="uk-UA" b="1" dirty="0"/>
              <a:t>Обґрунтування підвищення точності </a:t>
            </a:r>
            <a:r>
              <a:rPr lang="uk-UA" dirty="0"/>
              <a:t>позиціонування та моніторингу мобільних пристроїв;</a:t>
            </a: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457200" algn="l"/>
                <a:tab pos="630238" algn="l"/>
              </a:tabLst>
            </a:pPr>
            <a:endParaRPr lang="uk-UA" dirty="0"/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457200" algn="l"/>
                <a:tab pos="630238" algn="l"/>
              </a:tabLst>
            </a:pPr>
            <a:r>
              <a:rPr lang="uk-UA" b="1" dirty="0"/>
              <a:t>Дослідження особливостей процесу </a:t>
            </a:r>
            <a:r>
              <a:rPr lang="uk-UA" dirty="0"/>
              <a:t>позиціонування та моніторингу мобільних пристроїв;</a:t>
            </a: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457200" algn="l"/>
                <a:tab pos="630238" algn="l"/>
              </a:tabLst>
            </a:pPr>
            <a:endParaRPr lang="uk-UA" dirty="0"/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457200" algn="l"/>
                <a:tab pos="630238" algn="l"/>
              </a:tabLst>
            </a:pPr>
            <a:r>
              <a:rPr lang="uk-UA" b="1" dirty="0"/>
              <a:t>Розробка алгоритмів </a:t>
            </a:r>
            <a:r>
              <a:rPr lang="uk-UA" dirty="0"/>
              <a:t>для позиціонування та моніторингу мобільних пристроїв;</a:t>
            </a: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457200" algn="l"/>
                <a:tab pos="630238" algn="l"/>
              </a:tabLst>
            </a:pPr>
            <a:endParaRPr lang="uk-UA" dirty="0"/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457200" algn="l"/>
                <a:tab pos="630238" algn="l"/>
              </a:tabLst>
            </a:pPr>
            <a:r>
              <a:rPr lang="uk-UA" b="1" dirty="0"/>
              <a:t>Програмна реалізація </a:t>
            </a:r>
            <a:r>
              <a:rPr lang="uk-UA" dirty="0"/>
              <a:t>позиціонування та моніторингу мобільних </a:t>
            </a:r>
            <a:r>
              <a:rPr lang="uk-UA" dirty="0" smtClean="0"/>
              <a:t>пристроїв</a:t>
            </a:r>
            <a:r>
              <a:rPr lang="en-US" dirty="0" smtClean="0"/>
              <a:t>;</a:t>
            </a:r>
            <a:endParaRPr lang="uk-UA" dirty="0"/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457200" algn="l"/>
                <a:tab pos="630238" algn="l"/>
              </a:tabLst>
            </a:pPr>
            <a:endParaRPr lang="uk-UA" dirty="0"/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457200" algn="l"/>
                <a:tab pos="630238" algn="l"/>
              </a:tabLst>
            </a:pPr>
            <a:r>
              <a:rPr lang="uk-UA" b="1" dirty="0"/>
              <a:t>Статистичний аналіз алгоритмів </a:t>
            </a:r>
            <a:r>
              <a:rPr lang="uk-UA" dirty="0"/>
              <a:t>позиціонування та моніторингу мобільних пристроїв</a:t>
            </a:r>
            <a:r>
              <a:rPr lang="uk-UA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6534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Об’єкт</a:t>
            </a:r>
            <a:r>
              <a:rPr lang="en-US" dirty="0" smtClean="0"/>
              <a:t> </a:t>
            </a:r>
            <a:r>
              <a:rPr lang="en-US" b="1" dirty="0" smtClean="0"/>
              <a:t>/ </a:t>
            </a:r>
            <a:r>
              <a:rPr lang="ru-RU" dirty="0" smtClean="0"/>
              <a:t>Предмет </a:t>
            </a:r>
            <a:r>
              <a:rPr lang="uk-UA" dirty="0" smtClean="0"/>
              <a:t>дослідження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>
                <a:ea typeface="Droid Sans Fallback"/>
                <a:cs typeface="Times New Roman" pitchFamily="18" charset="0"/>
              </a:rPr>
              <a:t>Об’єкт:</a:t>
            </a:r>
            <a:br>
              <a:rPr lang="uk-UA" dirty="0" smtClean="0">
                <a:ea typeface="Droid Sans Fallback"/>
                <a:cs typeface="Times New Roman" pitchFamily="18" charset="0"/>
              </a:rPr>
            </a:br>
            <a:r>
              <a:rPr lang="uk-UA" dirty="0" smtClean="0">
                <a:ea typeface="Droid Sans Fallback"/>
                <a:cs typeface="Times New Roman" pitchFamily="18" charset="0"/>
              </a:rPr>
              <a:t>процес позиціонування та моніторингу мобільних пристроїв</a:t>
            </a:r>
          </a:p>
          <a:p>
            <a:r>
              <a:rPr lang="uk-UA" dirty="0" smtClean="0">
                <a:cs typeface="Times New Roman" pitchFamily="18" charset="0"/>
              </a:rPr>
              <a:t>Предмет:</a:t>
            </a:r>
            <a:br>
              <a:rPr lang="uk-UA" dirty="0" smtClean="0">
                <a:cs typeface="Times New Roman" pitchFamily="18" charset="0"/>
              </a:rPr>
            </a:br>
            <a:r>
              <a:rPr lang="uk-UA" dirty="0">
                <a:ea typeface="Droid Sans Fallback"/>
                <a:cs typeface="Times New Roman" pitchFamily="18" charset="0"/>
              </a:rPr>
              <a:t>методи та  засоби позиціонування та моніторингу мобільних пристроїв</a:t>
            </a:r>
            <a:endParaRPr lang="uk-UA" dirty="0" smtClean="0">
              <a:cs typeface="Times New Roman" pitchFamily="18" charset="0"/>
            </a:endParaRPr>
          </a:p>
          <a:p>
            <a:pPr marL="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98948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Наукова новизна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>
                <a:ea typeface="Droid Sans Fallback" charset="0"/>
                <a:cs typeface="Arial" pitchFamily="34" charset="0"/>
              </a:rPr>
              <a:t>Новий метод, знаходить позицію пристрою з точністю до 30 сантиметрів і до 5 метрів у поганих випадках, що є набагато краще в порівнянні з доступною для громадян системами супутникового GPS, де точність падає до 300 метрів у поганих випадках, або взагалі втрачається </a:t>
            </a:r>
            <a:r>
              <a:rPr lang="uk-UA" dirty="0" smtClean="0">
                <a:ea typeface="Droid Sans Fallback" charset="0"/>
                <a:cs typeface="Arial" pitchFamily="34" charset="0"/>
              </a:rPr>
              <a:t>сигнал</a:t>
            </a:r>
          </a:p>
          <a:p>
            <a:pPr lvl="0"/>
            <a:r>
              <a:rPr lang="uk-UA" dirty="0" smtClean="0">
                <a:ea typeface="Droid Sans Fallback" charset="0"/>
                <a:cs typeface="Arial" pitchFamily="34" charset="0"/>
              </a:rPr>
              <a:t>Запропонований метод однаково якісно працює як на відкритому просторі, так і в закритих чи підземних приміщеннях, де супутниковий GPS взагалі втрачає сигнал і не може працювати.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35149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Практичне значення результатів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>
                <a:ea typeface="Droid Sans Fallback" charset="0"/>
                <a:cs typeface="Arial" pitchFamily="34" charset="0"/>
              </a:rPr>
              <a:t>Удосконалено метод моніторингу переміщення </a:t>
            </a:r>
            <a:r>
              <a:rPr lang="uk-UA" dirty="0" smtClean="0">
                <a:ea typeface="Droid Sans Fallback" charset="0"/>
                <a:cs typeface="Arial" pitchFamily="34" charset="0"/>
              </a:rPr>
              <a:t>об'єктів</a:t>
            </a:r>
          </a:p>
          <a:p>
            <a:r>
              <a:rPr lang="uk-UA" dirty="0">
                <a:ea typeface="Droid Sans Fallback" charset="0"/>
                <a:cs typeface="Arial" pitchFamily="34" charset="0"/>
              </a:rPr>
              <a:t>Знайдено та реалізовано найкращий на теперішній час алгоритм обрахунку позиції в конкретних (роботи з </a:t>
            </a:r>
            <a:r>
              <a:rPr lang="uk-UA" dirty="0" smtClean="0">
                <a:ea typeface="Droid Sans Fallback" charset="0"/>
                <a:cs typeface="Arial" pitchFamily="34" charset="0"/>
              </a:rPr>
              <a:t>i</a:t>
            </a:r>
            <a:r>
              <a:rPr lang="en-US" dirty="0" smtClean="0">
                <a:ea typeface="Droid Sans Fallback" charset="0"/>
                <a:cs typeface="Arial" pitchFamily="34" charset="0"/>
              </a:rPr>
              <a:t>B</a:t>
            </a:r>
            <a:r>
              <a:rPr lang="uk-UA" dirty="0" err="1" smtClean="0">
                <a:ea typeface="Droid Sans Fallback" charset="0"/>
                <a:cs typeface="Arial" pitchFamily="34" charset="0"/>
              </a:rPr>
              <a:t>eacon</a:t>
            </a:r>
            <a:r>
              <a:rPr lang="uk-UA" dirty="0" smtClean="0">
                <a:ea typeface="Droid Sans Fallback" charset="0"/>
                <a:cs typeface="Arial" pitchFamily="34" charset="0"/>
              </a:rPr>
              <a:t> </a:t>
            </a:r>
            <a:r>
              <a:rPr lang="uk-UA" dirty="0">
                <a:ea typeface="Droid Sans Fallback" charset="0"/>
                <a:cs typeface="Arial" pitchFamily="34" charset="0"/>
              </a:rPr>
              <a:t>маячками) </a:t>
            </a:r>
            <a:r>
              <a:rPr lang="uk-UA" dirty="0" smtClean="0">
                <a:ea typeface="Droid Sans Fallback" charset="0"/>
                <a:cs typeface="Arial" pitchFamily="34" charset="0"/>
              </a:rPr>
              <a:t>умовах</a:t>
            </a:r>
          </a:p>
          <a:p>
            <a:r>
              <a:rPr lang="uk-UA" dirty="0">
                <a:ea typeface="Calibri" pitchFamily="34" charset="0"/>
                <a:cs typeface="Arial" pitchFamily="34" charset="0"/>
              </a:rPr>
              <a:t>Розроблено діючі програмні засоби для збору усієї необхідної інформації для моніторингу переміщення об'єктів</a:t>
            </a:r>
            <a:endParaRPr lang="uk-UA" dirty="0" smtClean="0">
              <a:ea typeface="Droid Sans Fallback" charset="0"/>
              <a:cs typeface="Arial" pitchFamily="34" charset="0"/>
            </a:endParaRPr>
          </a:p>
          <a:p>
            <a:r>
              <a:rPr lang="uk-UA" dirty="0">
                <a:ea typeface="Droid Sans Fallback" charset="0"/>
                <a:cs typeface="Arial" pitchFamily="34" charset="0"/>
              </a:rPr>
              <a:t>Розроблено діючі програмні засоби для моніторингу рухомих об'єктів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68732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609" y="1513207"/>
            <a:ext cx="6313488" cy="473551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Заголовок 1"/>
          <p:cNvSpPr txBox="1">
            <a:spLocks/>
          </p:cNvSpPr>
          <p:nvPr/>
        </p:nvSpPr>
        <p:spPr bwMode="gray">
          <a:xfrm>
            <a:off x="965915" y="973668"/>
            <a:ext cx="3837906" cy="108695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uk-UA" sz="3600" dirty="0" smtClean="0"/>
              <a:t>Структура системи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1981412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Актуальність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90.000.000$ / 53.000кг * 1.660кг = </a:t>
            </a:r>
            <a:r>
              <a:rPr lang="ru-RU" sz="2000" b="1" dirty="0"/>
              <a:t>2.818.868</a:t>
            </a:r>
            <a:r>
              <a:rPr lang="ru-RU" sz="2000" b="1" dirty="0" smtClean="0"/>
              <a:t>$ </a:t>
            </a:r>
            <a:endParaRPr lang="ru-RU" sz="2000" b="1" dirty="0"/>
          </a:p>
        </p:txBody>
      </p:sp>
      <p:pic>
        <p:nvPicPr>
          <p:cNvPr id="4" name="Рисунок 3" descr="https://lh5.googleusercontent.com/lI30_83Ym45txSxXltptgWg3XWIvCk2lWmMkMGivA0CIZ4WfymeIsuRBsaSz5BbR_kAOTEgzQhGMcGP8ZXCplyFJzZ3Pn3Wq1QAFuFvW6KtZaVZ0bagKL8WyGR1vuIgywWLhquhQnJJxoIsi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078" y="3358962"/>
            <a:ext cx="5182870" cy="2947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446051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Bluetooth 4.0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9156" y="3232150"/>
            <a:ext cx="4318000" cy="2159000"/>
          </a:xfrm>
        </p:spPr>
      </p:pic>
    </p:spTree>
    <p:extLst>
      <p:ext uri="{BB962C8B-B14F-4D97-AF65-F5344CB8AC3E}">
        <p14:creationId xmlns:p14="http://schemas.microsoft.com/office/powerpoint/2010/main" val="19517446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Ион (конференц-зал)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Ион (конференц-зал)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 (конференц-зал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1015</TotalTime>
  <Words>556</Words>
  <Application>Microsoft Office PowerPoint</Application>
  <PresentationFormat>Широкоэкранный</PresentationFormat>
  <Paragraphs>63</Paragraphs>
  <Slides>21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8" baseType="lpstr">
      <vt:lpstr>Arial</vt:lpstr>
      <vt:lpstr>Calibri</vt:lpstr>
      <vt:lpstr>Century Gothic</vt:lpstr>
      <vt:lpstr>Droid Sans Fallback</vt:lpstr>
      <vt:lpstr>Times New Roman</vt:lpstr>
      <vt:lpstr>Wingdings 3</vt:lpstr>
      <vt:lpstr>Ион (конференц-зал)</vt:lpstr>
      <vt:lpstr>Комп'ютерний моніторинг переміщення рухомих об'єктів на базі технології iBeacon</vt:lpstr>
      <vt:lpstr>Мета</vt:lpstr>
      <vt:lpstr>Задачі</vt:lpstr>
      <vt:lpstr>Об’єкт / Предмет дослідження</vt:lpstr>
      <vt:lpstr>Наукова новизна</vt:lpstr>
      <vt:lpstr>Практичне значення результатів</vt:lpstr>
      <vt:lpstr>Презентация PowerPoint</vt:lpstr>
      <vt:lpstr>Актуальність</vt:lpstr>
      <vt:lpstr>Bluetooth 4.0</vt:lpstr>
      <vt:lpstr>Технологія iBeacon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Висновки</vt:lpstr>
      <vt:lpstr>Наші клієнти</vt:lpstr>
      <vt:lpstr>Дякую за увагу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Комп'ютерний моніторинг переміщення рухомих об'єктів на базі технології iBeacon</dc:title>
  <dc:creator>Ivan Murzak</dc:creator>
  <cp:lastModifiedBy>Ivan Murzak</cp:lastModifiedBy>
  <cp:revision>41</cp:revision>
  <dcterms:created xsi:type="dcterms:W3CDTF">2015-06-24T12:48:38Z</dcterms:created>
  <dcterms:modified xsi:type="dcterms:W3CDTF">2015-06-25T07:00:26Z</dcterms:modified>
</cp:coreProperties>
</file>