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0" r:id="rId1"/>
  </p:sldMasterIdLst>
  <p:notesMasterIdLst>
    <p:notesMasterId r:id="rId19"/>
  </p:notesMasterIdLst>
  <p:sldIdLst>
    <p:sldId id="256" r:id="rId2"/>
    <p:sldId id="257" r:id="rId3"/>
    <p:sldId id="259" r:id="rId4"/>
    <p:sldId id="281" r:id="rId5"/>
    <p:sldId id="277" r:id="rId6"/>
    <p:sldId id="278" r:id="rId7"/>
    <p:sldId id="283" r:id="rId8"/>
    <p:sldId id="279" r:id="rId9"/>
    <p:sldId id="282" r:id="rId10"/>
    <p:sldId id="285" r:id="rId11"/>
    <p:sldId id="284" r:id="rId12"/>
    <p:sldId id="287" r:id="rId13"/>
    <p:sldId id="288" r:id="rId14"/>
    <p:sldId id="286" r:id="rId15"/>
    <p:sldId id="289" r:id="rId16"/>
    <p:sldId id="274" r:id="rId17"/>
    <p:sldId id="268" r:id="rId18"/>
  </p:sldIdLst>
  <p:sldSz cx="9144000" cy="6858000" type="screen4x3"/>
  <p:notesSz cx="6858000" cy="9144000"/>
  <p:custDataLst>
    <p:tags r:id="rId20"/>
  </p:custDataLst>
  <p:defaultTextStyle>
    <a:defPPr>
      <a:defRPr lang="ru-RU"/>
    </a:defPPr>
    <a:lvl1pPr algn="l" rtl="0" fontAlgn="base">
      <a:spcBef>
        <a:spcPct val="0"/>
      </a:spcBef>
      <a:spcAft>
        <a:spcPct val="0"/>
      </a:spcAft>
      <a:defRPr kern="1200">
        <a:solidFill>
          <a:schemeClr val="tx1"/>
        </a:solidFill>
        <a:latin typeface="Garamond" panose="02020404030301010803" pitchFamily="18" charset="0"/>
        <a:ea typeface="+mn-ea"/>
        <a:cs typeface="+mn-cs"/>
      </a:defRPr>
    </a:lvl1pPr>
    <a:lvl2pPr marL="455613" indent="1588" algn="l" rtl="0" fontAlgn="base">
      <a:spcBef>
        <a:spcPct val="0"/>
      </a:spcBef>
      <a:spcAft>
        <a:spcPct val="0"/>
      </a:spcAft>
      <a:defRPr kern="1200">
        <a:solidFill>
          <a:schemeClr val="tx1"/>
        </a:solidFill>
        <a:latin typeface="Garamond" panose="02020404030301010803" pitchFamily="18" charset="0"/>
        <a:ea typeface="+mn-ea"/>
        <a:cs typeface="+mn-cs"/>
      </a:defRPr>
    </a:lvl2pPr>
    <a:lvl3pPr marL="912813" indent="1588" algn="l" rtl="0" fontAlgn="base">
      <a:spcBef>
        <a:spcPct val="0"/>
      </a:spcBef>
      <a:spcAft>
        <a:spcPct val="0"/>
      </a:spcAft>
      <a:defRPr kern="1200">
        <a:solidFill>
          <a:schemeClr val="tx1"/>
        </a:solidFill>
        <a:latin typeface="Garamond" panose="02020404030301010803" pitchFamily="18" charset="0"/>
        <a:ea typeface="+mn-ea"/>
        <a:cs typeface="+mn-cs"/>
      </a:defRPr>
    </a:lvl3pPr>
    <a:lvl4pPr marL="1370013" indent="1588" algn="l" rtl="0" fontAlgn="base">
      <a:spcBef>
        <a:spcPct val="0"/>
      </a:spcBef>
      <a:spcAft>
        <a:spcPct val="0"/>
      </a:spcAft>
      <a:defRPr kern="1200">
        <a:solidFill>
          <a:schemeClr val="tx1"/>
        </a:solidFill>
        <a:latin typeface="Garamond" panose="02020404030301010803" pitchFamily="18" charset="0"/>
        <a:ea typeface="+mn-ea"/>
        <a:cs typeface="+mn-cs"/>
      </a:defRPr>
    </a:lvl4pPr>
    <a:lvl5pPr marL="1827213" indent="1588" algn="l" rtl="0" fontAlgn="base">
      <a:spcBef>
        <a:spcPct val="0"/>
      </a:spcBef>
      <a:spcAft>
        <a:spcPct val="0"/>
      </a:spcAft>
      <a:defRPr kern="1200">
        <a:solidFill>
          <a:schemeClr val="tx1"/>
        </a:solidFill>
        <a:latin typeface="Garamond" panose="02020404030301010803" pitchFamily="18" charset="0"/>
        <a:ea typeface="+mn-ea"/>
        <a:cs typeface="+mn-cs"/>
      </a:defRPr>
    </a:lvl5pPr>
    <a:lvl6pPr marL="2286000" algn="l" defTabSz="914400" rtl="0" eaLnBrk="1" latinLnBrk="0" hangingPunct="1">
      <a:defRPr kern="1200">
        <a:solidFill>
          <a:schemeClr val="tx1"/>
        </a:solidFill>
        <a:latin typeface="Garamond" panose="02020404030301010803" pitchFamily="18" charset="0"/>
        <a:ea typeface="+mn-ea"/>
        <a:cs typeface="+mn-cs"/>
      </a:defRPr>
    </a:lvl6pPr>
    <a:lvl7pPr marL="2743200" algn="l" defTabSz="914400" rtl="0" eaLnBrk="1" latinLnBrk="0" hangingPunct="1">
      <a:defRPr kern="1200">
        <a:solidFill>
          <a:schemeClr val="tx1"/>
        </a:solidFill>
        <a:latin typeface="Garamond" panose="02020404030301010803" pitchFamily="18" charset="0"/>
        <a:ea typeface="+mn-ea"/>
        <a:cs typeface="+mn-cs"/>
      </a:defRPr>
    </a:lvl7pPr>
    <a:lvl8pPr marL="3200400" algn="l" defTabSz="914400" rtl="0" eaLnBrk="1" latinLnBrk="0" hangingPunct="1">
      <a:defRPr kern="1200">
        <a:solidFill>
          <a:schemeClr val="tx1"/>
        </a:solidFill>
        <a:latin typeface="Garamond" panose="02020404030301010803" pitchFamily="18" charset="0"/>
        <a:ea typeface="+mn-ea"/>
        <a:cs typeface="+mn-cs"/>
      </a:defRPr>
    </a:lvl8pPr>
    <a:lvl9pPr marL="3657600" algn="l" defTabSz="914400" rtl="0" eaLnBrk="1" latinLnBrk="0" hangingPunct="1">
      <a:defRPr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94643" autoAdjust="0"/>
  </p:normalViewPr>
  <p:slideViewPr>
    <p:cSldViewPr>
      <p:cViewPr>
        <p:scale>
          <a:sx n="66" d="100"/>
          <a:sy n="66" d="100"/>
        </p:scale>
        <p:origin x="1692" y="6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Лист1!$A$2</c:f>
              <c:strCache>
                <c:ptCount val="1"/>
                <c:pt idx="0">
                  <c:v>Води з джерел, млн.м3 </c:v>
                </c:pt>
              </c:strCache>
            </c:strRef>
          </c:tx>
          <c:spPr>
            <a:ln w="28575" cap="rnd">
              <a:solidFill>
                <a:schemeClr val="accent1"/>
              </a:solidFill>
              <a:round/>
            </a:ln>
            <a:effectLst/>
          </c:spPr>
          <c:marker>
            <c:symbol val="none"/>
          </c:marker>
          <c:cat>
            <c:strRef>
              <c:f>Лист1!$B$1:$F$1</c:f>
              <c:strCache>
                <c:ptCount val="5"/>
                <c:pt idx="0">
                  <c:v>2009</c:v>
                </c:pt>
                <c:pt idx="1">
                  <c:v>2010</c:v>
                </c:pt>
                <c:pt idx="2">
                  <c:v>2011</c:v>
                </c:pt>
                <c:pt idx="3">
                  <c:v>2012</c:v>
                </c:pt>
                <c:pt idx="4">
                  <c:v>2013</c:v>
                </c:pt>
              </c:strCache>
            </c:strRef>
          </c:cat>
          <c:val>
            <c:numRef>
              <c:f>Лист1!$B$2:$F$2</c:f>
              <c:numCache>
                <c:formatCode>General</c:formatCode>
                <c:ptCount val="5"/>
                <c:pt idx="0">
                  <c:v>115</c:v>
                </c:pt>
                <c:pt idx="1">
                  <c:v>124.6</c:v>
                </c:pt>
                <c:pt idx="2">
                  <c:v>133</c:v>
                </c:pt>
                <c:pt idx="3">
                  <c:v>132.1</c:v>
                </c:pt>
                <c:pt idx="4">
                  <c:v>131</c:v>
                </c:pt>
              </c:numCache>
            </c:numRef>
          </c:val>
          <c:smooth val="0"/>
        </c:ser>
        <c:ser>
          <c:idx val="1"/>
          <c:order val="1"/>
          <c:tx>
            <c:strRef>
              <c:f>Лист1!$A$3</c:f>
              <c:strCache>
                <c:ptCount val="1"/>
                <c:pt idx="0">
                  <c:v>Використано свіжої води, млн.м3</c:v>
                </c:pt>
              </c:strCache>
            </c:strRef>
          </c:tx>
          <c:spPr>
            <a:ln w="28575" cap="rnd">
              <a:solidFill>
                <a:schemeClr val="accent2"/>
              </a:solidFill>
              <a:round/>
            </a:ln>
            <a:effectLst/>
          </c:spPr>
          <c:marker>
            <c:symbol val="none"/>
          </c:marker>
          <c:cat>
            <c:strRef>
              <c:f>Лист1!$B$1:$F$1</c:f>
              <c:strCache>
                <c:ptCount val="5"/>
                <c:pt idx="0">
                  <c:v>2009</c:v>
                </c:pt>
                <c:pt idx="1">
                  <c:v>2010</c:v>
                </c:pt>
                <c:pt idx="2">
                  <c:v>2011</c:v>
                </c:pt>
                <c:pt idx="3">
                  <c:v>2012</c:v>
                </c:pt>
                <c:pt idx="4">
                  <c:v>2013</c:v>
                </c:pt>
              </c:strCache>
            </c:strRef>
          </c:cat>
          <c:val>
            <c:numRef>
              <c:f>Лист1!$B$3:$F$3</c:f>
              <c:numCache>
                <c:formatCode>General</c:formatCode>
                <c:ptCount val="5"/>
                <c:pt idx="0">
                  <c:v>100.1</c:v>
                </c:pt>
                <c:pt idx="1">
                  <c:v>109.7</c:v>
                </c:pt>
                <c:pt idx="2">
                  <c:v>116.2</c:v>
                </c:pt>
                <c:pt idx="3">
                  <c:v>114.7</c:v>
                </c:pt>
                <c:pt idx="4">
                  <c:v>114.5</c:v>
                </c:pt>
              </c:numCache>
            </c:numRef>
          </c:val>
          <c:smooth val="0"/>
        </c:ser>
        <c:ser>
          <c:idx val="2"/>
          <c:order val="2"/>
          <c:tx>
            <c:strRef>
              <c:f>Лист1!$A$4</c:f>
              <c:strCache>
                <c:ptCount val="1"/>
                <c:pt idx="0">
                  <c:v>Втрати води при транспортуванні, млн.м3</c:v>
                </c:pt>
              </c:strCache>
            </c:strRef>
          </c:tx>
          <c:spPr>
            <a:ln w="28575" cap="rnd">
              <a:solidFill>
                <a:schemeClr val="accent3"/>
              </a:solidFill>
              <a:round/>
            </a:ln>
            <a:effectLst/>
          </c:spPr>
          <c:marker>
            <c:symbol val="none"/>
          </c:marker>
          <c:cat>
            <c:strRef>
              <c:f>Лист1!$B$1:$F$1</c:f>
              <c:strCache>
                <c:ptCount val="5"/>
                <c:pt idx="0">
                  <c:v>2009</c:v>
                </c:pt>
                <c:pt idx="1">
                  <c:v>2010</c:v>
                </c:pt>
                <c:pt idx="2">
                  <c:v>2011</c:v>
                </c:pt>
                <c:pt idx="3">
                  <c:v>2012</c:v>
                </c:pt>
                <c:pt idx="4">
                  <c:v>2013</c:v>
                </c:pt>
              </c:strCache>
            </c:strRef>
          </c:cat>
          <c:val>
            <c:numRef>
              <c:f>Лист1!$B$4:$F$4</c:f>
              <c:numCache>
                <c:formatCode>General</c:formatCode>
                <c:ptCount val="5"/>
                <c:pt idx="0">
                  <c:v>14.9</c:v>
                </c:pt>
                <c:pt idx="1">
                  <c:v>14.9</c:v>
                </c:pt>
                <c:pt idx="2">
                  <c:v>12.6</c:v>
                </c:pt>
                <c:pt idx="3">
                  <c:v>13.6</c:v>
                </c:pt>
                <c:pt idx="4">
                  <c:v>13.22</c:v>
                </c:pt>
              </c:numCache>
            </c:numRef>
          </c:val>
          <c:smooth val="0"/>
        </c:ser>
        <c:ser>
          <c:idx val="3"/>
          <c:order val="3"/>
          <c:tx>
            <c:strRef>
              <c:f>Лист1!$A$5</c:f>
              <c:strCache>
                <c:ptCount val="1"/>
                <c:pt idx="0">
                  <c:v>Загальне водовідведення, млн.м3</c:v>
                </c:pt>
              </c:strCache>
            </c:strRef>
          </c:tx>
          <c:spPr>
            <a:ln w="28575" cap="rnd">
              <a:solidFill>
                <a:schemeClr val="accent4"/>
              </a:solidFill>
              <a:round/>
            </a:ln>
            <a:effectLst/>
          </c:spPr>
          <c:marker>
            <c:symbol val="none"/>
          </c:marker>
          <c:cat>
            <c:strRef>
              <c:f>Лист1!$B$1:$F$1</c:f>
              <c:strCache>
                <c:ptCount val="5"/>
                <c:pt idx="0">
                  <c:v>2009</c:v>
                </c:pt>
                <c:pt idx="1">
                  <c:v>2010</c:v>
                </c:pt>
                <c:pt idx="2">
                  <c:v>2011</c:v>
                </c:pt>
                <c:pt idx="3">
                  <c:v>2012</c:v>
                </c:pt>
                <c:pt idx="4">
                  <c:v>2013</c:v>
                </c:pt>
              </c:strCache>
            </c:strRef>
          </c:cat>
          <c:val>
            <c:numRef>
              <c:f>Лист1!$B$5:$F$5</c:f>
              <c:numCache>
                <c:formatCode>General</c:formatCode>
                <c:ptCount val="5"/>
                <c:pt idx="0">
                  <c:v>70.599999999999994</c:v>
                </c:pt>
                <c:pt idx="1">
                  <c:v>77.08</c:v>
                </c:pt>
                <c:pt idx="2">
                  <c:v>80.44</c:v>
                </c:pt>
                <c:pt idx="3">
                  <c:v>76.97</c:v>
                </c:pt>
                <c:pt idx="4">
                  <c:v>75.180000000000007</c:v>
                </c:pt>
              </c:numCache>
            </c:numRef>
          </c:val>
          <c:smooth val="0"/>
        </c:ser>
        <c:ser>
          <c:idx val="4"/>
          <c:order val="4"/>
          <c:tx>
            <c:strRef>
              <c:f>Лист1!$A$6</c:f>
              <c:strCache>
                <c:ptCount val="1"/>
                <c:pt idx="0">
                  <c:v>Скинуто забруднених зворотних вод, млн.м3</c:v>
                </c:pt>
              </c:strCache>
            </c:strRef>
          </c:tx>
          <c:spPr>
            <a:ln w="28575" cap="rnd">
              <a:solidFill>
                <a:schemeClr val="accent5"/>
              </a:solidFill>
              <a:round/>
            </a:ln>
            <a:effectLst/>
          </c:spPr>
          <c:marker>
            <c:symbol val="none"/>
          </c:marker>
          <c:cat>
            <c:strRef>
              <c:f>Лист1!$B$1:$F$1</c:f>
              <c:strCache>
                <c:ptCount val="5"/>
                <c:pt idx="0">
                  <c:v>2009</c:v>
                </c:pt>
                <c:pt idx="1">
                  <c:v>2010</c:v>
                </c:pt>
                <c:pt idx="2">
                  <c:v>2011</c:v>
                </c:pt>
                <c:pt idx="3">
                  <c:v>2012</c:v>
                </c:pt>
                <c:pt idx="4">
                  <c:v>2013</c:v>
                </c:pt>
              </c:strCache>
            </c:strRef>
          </c:cat>
          <c:val>
            <c:numRef>
              <c:f>Лист1!$B$6:$F$6</c:f>
              <c:numCache>
                <c:formatCode>General</c:formatCode>
                <c:ptCount val="5"/>
                <c:pt idx="0">
                  <c:v>2.4</c:v>
                </c:pt>
                <c:pt idx="1">
                  <c:v>2.1</c:v>
                </c:pt>
                <c:pt idx="2">
                  <c:v>1.85</c:v>
                </c:pt>
                <c:pt idx="3">
                  <c:v>0.90200000000000002</c:v>
                </c:pt>
                <c:pt idx="4">
                  <c:v>1.0720000000000001</c:v>
                </c:pt>
              </c:numCache>
            </c:numRef>
          </c:val>
          <c:smooth val="0"/>
        </c:ser>
        <c:dLbls>
          <c:showLegendKey val="0"/>
          <c:showVal val="0"/>
          <c:showCatName val="0"/>
          <c:showSerName val="0"/>
          <c:showPercent val="0"/>
          <c:showBubbleSize val="0"/>
        </c:dLbls>
        <c:smooth val="0"/>
        <c:axId val="325981848"/>
        <c:axId val="325980672"/>
      </c:lineChart>
      <c:catAx>
        <c:axId val="325981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uk-UA"/>
          </a:p>
        </c:txPr>
        <c:crossAx val="325980672"/>
        <c:crosses val="autoZero"/>
        <c:auto val="1"/>
        <c:lblAlgn val="ctr"/>
        <c:lblOffset val="100"/>
        <c:noMultiLvlLbl val="0"/>
      </c:catAx>
      <c:valAx>
        <c:axId val="325980672"/>
        <c:scaling>
          <c:orientation val="minMax"/>
          <c:max val="1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uk-UA"/>
          </a:p>
        </c:txPr>
        <c:crossAx val="3259818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uk-UA"/>
        </a:p>
      </c:txPr>
    </c:legend>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5" Type="http://schemas.openxmlformats.org/officeDocument/2006/relationships/image" Target="../media/image19.emf"/><Relationship Id="rId4" Type="http://schemas.openxmlformats.org/officeDocument/2006/relationships/image" Target="../media/image18.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5" Type="http://schemas.openxmlformats.org/officeDocument/2006/relationships/image" Target="../media/image20.emf"/><Relationship Id="rId4" Type="http://schemas.openxmlformats.org/officeDocument/2006/relationships/image" Target="../media/image1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42755AF-65EC-41A0-9333-C6E6C2BC5D47}" type="datetimeFigureOut">
              <a:rPr lang="ru-RU"/>
              <a:pPr>
                <a:defRPr/>
              </a:pPr>
              <a:t>13.06.2015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E149907-C52B-4EC6-A08A-1B55EE3C31F1}" type="slidenum">
              <a:rPr lang="ru-RU"/>
              <a:pPr/>
              <a:t>‹#›</a:t>
            </a:fld>
            <a:endParaRPr lang="ru-RU"/>
          </a:p>
        </p:txBody>
      </p:sp>
    </p:spTree>
    <p:extLst>
      <p:ext uri="{BB962C8B-B14F-4D97-AF65-F5344CB8AC3E}">
        <p14:creationId xmlns:p14="http://schemas.microsoft.com/office/powerpoint/2010/main" val="23928626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EE149907-C52B-4EC6-A08A-1B55EE3C31F1}" type="slidenum">
              <a:rPr lang="ru-RU" smtClean="0"/>
              <a:pPr/>
              <a:t>2</a:t>
            </a:fld>
            <a:endParaRPr lang="ru-RU"/>
          </a:p>
        </p:txBody>
      </p:sp>
    </p:spTree>
    <p:extLst>
      <p:ext uri="{BB962C8B-B14F-4D97-AF65-F5344CB8AC3E}">
        <p14:creationId xmlns:p14="http://schemas.microsoft.com/office/powerpoint/2010/main" val="228804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EE149907-C52B-4EC6-A08A-1B55EE3C31F1}" type="slidenum">
              <a:rPr lang="ru-RU" smtClean="0"/>
              <a:pPr/>
              <a:t>5</a:t>
            </a:fld>
            <a:endParaRPr lang="ru-RU"/>
          </a:p>
        </p:txBody>
      </p:sp>
    </p:spTree>
    <p:extLst>
      <p:ext uri="{BB962C8B-B14F-4D97-AF65-F5344CB8AC3E}">
        <p14:creationId xmlns:p14="http://schemas.microsoft.com/office/powerpoint/2010/main" val="1404598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F23E211D-015A-4615-BD78-8ACB0245FA36}" type="slidenum">
              <a:rPr lang="ru-RU"/>
              <a:pPr/>
              <a:t>‹#›</a:t>
            </a:fld>
            <a:endParaRPr lang="ru-RU"/>
          </a:p>
        </p:txBody>
      </p:sp>
    </p:spTree>
    <p:extLst>
      <p:ext uri="{BB962C8B-B14F-4D97-AF65-F5344CB8AC3E}">
        <p14:creationId xmlns:p14="http://schemas.microsoft.com/office/powerpoint/2010/main" val="17318362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CB331BB9-4EE5-42E6-961C-2B751BFD7C81}" type="slidenum">
              <a:rPr lang="ru-RU"/>
              <a:pPr/>
              <a:t>‹#›</a:t>
            </a:fld>
            <a:endParaRPr lang="ru-RU"/>
          </a:p>
        </p:txBody>
      </p:sp>
    </p:spTree>
    <p:extLst>
      <p:ext uri="{BB962C8B-B14F-4D97-AF65-F5344CB8AC3E}">
        <p14:creationId xmlns:p14="http://schemas.microsoft.com/office/powerpoint/2010/main" val="2590190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BC5FCA63-91EF-4030-88AD-3913DC12C093}" type="slidenum">
              <a:rPr lang="ru-RU"/>
              <a:pPr/>
              <a:t>‹#›</a:t>
            </a:fld>
            <a:endParaRPr lang="ru-RU"/>
          </a:p>
        </p:txBody>
      </p:sp>
    </p:spTree>
    <p:extLst>
      <p:ext uri="{BB962C8B-B14F-4D97-AF65-F5344CB8AC3E}">
        <p14:creationId xmlns:p14="http://schemas.microsoft.com/office/powerpoint/2010/main" val="3972686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51F1DA2C-1C7E-4CE1-A289-0A9528CE1D8C}" type="slidenum">
              <a:rPr lang="ru-RU"/>
              <a:pPr/>
              <a:t>‹#›</a:t>
            </a:fld>
            <a:endParaRPr lang="ru-RU"/>
          </a:p>
        </p:txBody>
      </p:sp>
    </p:spTree>
    <p:extLst>
      <p:ext uri="{BB962C8B-B14F-4D97-AF65-F5344CB8AC3E}">
        <p14:creationId xmlns:p14="http://schemas.microsoft.com/office/powerpoint/2010/main" val="1621175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17105F4C-9372-4AD3-922B-8A135BB6D224}" type="slidenum">
              <a:rPr lang="ru-RU"/>
              <a:pPr/>
              <a:t>‹#›</a:t>
            </a:fld>
            <a:endParaRPr lang="ru-RU"/>
          </a:p>
        </p:txBody>
      </p:sp>
    </p:spTree>
    <p:extLst>
      <p:ext uri="{BB962C8B-B14F-4D97-AF65-F5344CB8AC3E}">
        <p14:creationId xmlns:p14="http://schemas.microsoft.com/office/powerpoint/2010/main" val="274499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21B44231-569E-4E84-ACEB-A6D4BC23D5A3}" type="slidenum">
              <a:rPr lang="ru-RU"/>
              <a:pPr/>
              <a:t>‹#›</a:t>
            </a:fld>
            <a:endParaRPr lang="ru-RU"/>
          </a:p>
        </p:txBody>
      </p:sp>
    </p:spTree>
    <p:extLst>
      <p:ext uri="{BB962C8B-B14F-4D97-AF65-F5344CB8AC3E}">
        <p14:creationId xmlns:p14="http://schemas.microsoft.com/office/powerpoint/2010/main" val="1238616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fld id="{F96E7B30-B588-42C6-979F-E80A3606AE09}" type="slidenum">
              <a:rPr lang="ru-RU"/>
              <a:pPr/>
              <a:t>‹#›</a:t>
            </a:fld>
            <a:endParaRPr lang="ru-RU"/>
          </a:p>
        </p:txBody>
      </p:sp>
    </p:spTree>
    <p:extLst>
      <p:ext uri="{BB962C8B-B14F-4D97-AF65-F5344CB8AC3E}">
        <p14:creationId xmlns:p14="http://schemas.microsoft.com/office/powerpoint/2010/main" val="15889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fld id="{DA8FDDDB-8752-4A8C-809F-E5D2143247B3}" type="slidenum">
              <a:rPr lang="ru-RU"/>
              <a:pPr/>
              <a:t>‹#›</a:t>
            </a:fld>
            <a:endParaRPr lang="ru-RU"/>
          </a:p>
        </p:txBody>
      </p:sp>
    </p:spTree>
    <p:extLst>
      <p:ext uri="{BB962C8B-B14F-4D97-AF65-F5344CB8AC3E}">
        <p14:creationId xmlns:p14="http://schemas.microsoft.com/office/powerpoint/2010/main" val="2029374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fld id="{E314E155-6B61-4B4D-9222-44DC20688398}" type="slidenum">
              <a:rPr lang="ru-RU"/>
              <a:pPr/>
              <a:t>‹#›</a:t>
            </a:fld>
            <a:endParaRPr lang="ru-RU"/>
          </a:p>
        </p:txBody>
      </p:sp>
    </p:spTree>
    <p:extLst>
      <p:ext uri="{BB962C8B-B14F-4D97-AF65-F5344CB8AC3E}">
        <p14:creationId xmlns:p14="http://schemas.microsoft.com/office/powerpoint/2010/main" val="116212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7DBCCE4A-0235-4F1B-BC9C-F9D2BB20E4E0}" type="slidenum">
              <a:rPr lang="ru-RU"/>
              <a:pPr/>
              <a:t>‹#›</a:t>
            </a:fld>
            <a:endParaRPr lang="ru-RU"/>
          </a:p>
        </p:txBody>
      </p:sp>
    </p:spTree>
    <p:extLst>
      <p:ext uri="{BB962C8B-B14F-4D97-AF65-F5344CB8AC3E}">
        <p14:creationId xmlns:p14="http://schemas.microsoft.com/office/powerpoint/2010/main" val="2445959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4B190A08-DED4-4829-A84C-F118C8517F80}" type="slidenum">
              <a:rPr lang="ru-RU"/>
              <a:pPr/>
              <a:t>‹#›</a:t>
            </a:fld>
            <a:endParaRPr lang="ru-RU"/>
          </a:p>
        </p:txBody>
      </p:sp>
    </p:spTree>
    <p:extLst>
      <p:ext uri="{BB962C8B-B14F-4D97-AF65-F5344CB8AC3E}">
        <p14:creationId xmlns:p14="http://schemas.microsoft.com/office/powerpoint/2010/main" val="3315935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985609" y="649196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2000" b="1">
                <a:solidFill>
                  <a:schemeClr val="tx2"/>
                </a:solidFill>
                <a:effectLst/>
                <a:latin typeface="Arial" panose="020B0604020202020204" pitchFamily="34" charset="0"/>
                <a:cs typeface="Arial" panose="020B0604020202020204" pitchFamily="34" charset="0"/>
              </a:defRPr>
            </a:lvl1pPr>
          </a:lstStyle>
          <a:p>
            <a:fld id="{93A7AFC0-CECC-42FD-8091-571119AF71A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package" Target="../embeddings/_________Microsoft_Word2.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package" Target="../embeddings/_________Microsoft_Word3.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179388" y="2060575"/>
            <a:ext cx="8569325" cy="1655763"/>
          </a:xfrm>
        </p:spPr>
        <p:txBody>
          <a:bodyPr rtlCol="0">
            <a:normAutofit fontScale="90000"/>
          </a:bodyPr>
          <a:lstStyle/>
          <a:p>
            <a:pPr eaLnBrk="1" fontAlgn="auto" hangingPunct="1">
              <a:spcAft>
                <a:spcPts val="0"/>
              </a:spcAft>
              <a:defRPr/>
            </a:pPr>
            <a:r>
              <a:rPr lang="uk-UA" dirty="0" smtClean="0">
                <a:latin typeface="Arial" pitchFamily="34" charset="0"/>
                <a:cs typeface="Arial" pitchFamily="34" charset="0"/>
              </a:rPr>
              <a:t/>
            </a:r>
            <a:br>
              <a:rPr lang="uk-UA" dirty="0" smtClean="0">
                <a:latin typeface="Arial" pitchFamily="34" charset="0"/>
                <a:cs typeface="Arial" pitchFamily="34" charset="0"/>
              </a:rPr>
            </a:br>
            <a:r>
              <a:rPr lang="uk-UA" dirty="0" smtClean="0">
                <a:latin typeface="Arial" pitchFamily="34" charset="0"/>
                <a:cs typeface="Arial" pitchFamily="34" charset="0"/>
              </a:rPr>
              <a:t/>
            </a:r>
            <a:br>
              <a:rPr lang="uk-UA" dirty="0" smtClean="0">
                <a:latin typeface="Arial" pitchFamily="34" charset="0"/>
                <a:cs typeface="Arial" pitchFamily="34" charset="0"/>
              </a:rPr>
            </a:br>
            <a:r>
              <a:rPr lang="uk-UA" sz="3600" dirty="0"/>
              <a:t>КОНТРОЛЬ ТА АНАЛІЗ ЕКОЛОГІЧНОГО СТАНУ ПОВЕРХНЕВИХ ВОД ВІННИЦЬКОЇ ОБЛАСТІ </a:t>
            </a:r>
            <a:br>
              <a:rPr lang="uk-UA" sz="3600" dirty="0"/>
            </a:br>
            <a:r>
              <a:rPr lang="uk-UA" sz="3600" dirty="0"/>
              <a:t>ЗА ДАНИМИ 2010-2014 </a:t>
            </a:r>
            <a:r>
              <a:rPr lang="uk-UA" sz="3600" dirty="0" smtClean="0"/>
              <a:t>РР.</a:t>
            </a:r>
            <a:br>
              <a:rPr lang="uk-UA" sz="3600" dirty="0" smtClean="0"/>
            </a:br>
            <a:r>
              <a:rPr lang="uk-UA" sz="2000" dirty="0" smtClean="0">
                <a:latin typeface="Arial" pitchFamily="34" charset="0"/>
                <a:cs typeface="Arial" pitchFamily="34" charset="0"/>
              </a:rPr>
              <a:t>Дипломна </a:t>
            </a:r>
            <a:r>
              <a:rPr lang="uk-UA" sz="2000" dirty="0" smtClean="0">
                <a:latin typeface="Arial" pitchFamily="34" charset="0"/>
                <a:cs typeface="Arial" pitchFamily="34" charset="0"/>
              </a:rPr>
              <a:t>робота</a:t>
            </a:r>
            <a:endParaRPr lang="ru-RU" sz="2000" dirty="0">
              <a:latin typeface="Arial" pitchFamily="34" charset="0"/>
              <a:cs typeface="Arial" pitchFamily="34" charset="0"/>
            </a:endParaRPr>
          </a:p>
        </p:txBody>
      </p:sp>
      <p:sp>
        <p:nvSpPr>
          <p:cNvPr id="3075" name="Rectangle 6"/>
          <p:cNvSpPr>
            <a:spLocks noGrp="1" noChangeArrowheads="1"/>
          </p:cNvSpPr>
          <p:nvPr>
            <p:ph type="subTitle" idx="1"/>
          </p:nvPr>
        </p:nvSpPr>
        <p:spPr>
          <a:xfrm>
            <a:off x="395288" y="5516563"/>
            <a:ext cx="8461375" cy="576262"/>
          </a:xfrm>
        </p:spPr>
        <p:txBody>
          <a:bodyPr/>
          <a:lstStyle/>
          <a:p>
            <a:pPr marL="3852863" indent="-3402013" algn="r" defTabSz="912813" eaLnBrk="1" hangingPunct="1">
              <a:lnSpc>
                <a:spcPct val="75000"/>
              </a:lnSpc>
              <a:tabLst>
                <a:tab pos="3944938" algn="l"/>
              </a:tabLst>
            </a:pPr>
            <a:r>
              <a:rPr lang="uk-UA" sz="2000" dirty="0" smtClean="0">
                <a:solidFill>
                  <a:schemeClr val="tx1"/>
                </a:solidFill>
                <a:latin typeface="Arial" panose="020B0604020202020204" pitchFamily="34" charset="0"/>
                <a:cs typeface="Arial" panose="020B0604020202020204" pitchFamily="34" charset="0"/>
              </a:rPr>
              <a:t>Виконав </a:t>
            </a:r>
            <a:r>
              <a:rPr lang="uk-UA" sz="2000" dirty="0" smtClean="0">
                <a:solidFill>
                  <a:schemeClr val="tx1"/>
                </a:solidFill>
                <a:latin typeface="Arial" panose="020B0604020202020204" pitchFamily="34" charset="0"/>
                <a:cs typeface="Arial" panose="020B0604020202020204" pitchFamily="34" charset="0"/>
              </a:rPr>
              <a:t>ст. гр. </a:t>
            </a:r>
            <a:r>
              <a:rPr lang="uk-UA" sz="2000" dirty="0" smtClean="0">
                <a:solidFill>
                  <a:schemeClr val="tx1"/>
                </a:solidFill>
                <a:latin typeface="Arial" panose="020B0604020202020204" pitchFamily="34" charset="0"/>
                <a:cs typeface="Arial" panose="020B0604020202020204" pitchFamily="34" charset="0"/>
              </a:rPr>
              <a:t>ЕКО-10сп </a:t>
            </a:r>
            <a:r>
              <a:rPr lang="uk-UA" sz="2000" noProof="1" smtClean="0">
                <a:solidFill>
                  <a:schemeClr val="tx1"/>
                </a:solidFill>
                <a:latin typeface="Arial" panose="020B0604020202020204" pitchFamily="34" charset="0"/>
                <a:cs typeface="Arial" panose="020B0604020202020204" pitchFamily="34" charset="0"/>
              </a:rPr>
              <a:t>Бондар Д.А</a:t>
            </a:r>
            <a:r>
              <a:rPr lang="uk-UA" sz="2000" dirty="0" smtClean="0">
                <a:solidFill>
                  <a:schemeClr val="tx1"/>
                </a:solidFill>
                <a:latin typeface="Arial" panose="020B0604020202020204" pitchFamily="34" charset="0"/>
                <a:cs typeface="Arial" panose="020B0604020202020204" pitchFamily="34" charset="0"/>
              </a:rPr>
              <a:t>.</a:t>
            </a:r>
            <a:endParaRPr lang="uk-UA" sz="2000" dirty="0" smtClean="0">
              <a:solidFill>
                <a:schemeClr val="tx1"/>
              </a:solidFill>
              <a:latin typeface="Arial" panose="020B0604020202020204" pitchFamily="34" charset="0"/>
              <a:cs typeface="Arial" panose="020B0604020202020204" pitchFamily="34" charset="0"/>
            </a:endParaRPr>
          </a:p>
          <a:p>
            <a:pPr marL="3852863" indent="-3402013" algn="r" defTabSz="912813" eaLnBrk="1" hangingPunct="1">
              <a:lnSpc>
                <a:spcPct val="75000"/>
              </a:lnSpc>
              <a:tabLst>
                <a:tab pos="3944938" algn="l"/>
              </a:tabLst>
            </a:pPr>
            <a:r>
              <a:rPr lang="uk-UA" sz="2000" dirty="0" smtClean="0">
                <a:solidFill>
                  <a:schemeClr val="tx1"/>
                </a:solidFill>
                <a:latin typeface="Arial" panose="020B0604020202020204" pitchFamily="34" charset="0"/>
                <a:cs typeface="Arial" panose="020B0604020202020204" pitchFamily="34" charset="0"/>
              </a:rPr>
              <a:t>Керівник к. т. н., доц. </a:t>
            </a:r>
            <a:r>
              <a:rPr lang="uk-UA" sz="2000" dirty="0" smtClean="0">
                <a:solidFill>
                  <a:schemeClr val="tx1"/>
                </a:solidFill>
                <a:latin typeface="Arial" panose="020B0604020202020204" pitchFamily="34" charset="0"/>
                <a:cs typeface="Arial" panose="020B0604020202020204" pitchFamily="34" charset="0"/>
              </a:rPr>
              <a:t>Боцула М.П.</a:t>
            </a:r>
            <a:endParaRPr lang="uk-UA" sz="2000" dirty="0" smtClean="0">
              <a:solidFill>
                <a:schemeClr val="tx1"/>
              </a:solidFill>
              <a:latin typeface="Arial" panose="020B0604020202020204" pitchFamily="34" charset="0"/>
              <a:cs typeface="Arial" panose="020B0604020202020204" pitchFamily="34" charset="0"/>
            </a:endParaRPr>
          </a:p>
          <a:p>
            <a:pPr marL="3852863" indent="-3402013" defTabSz="912813" eaLnBrk="1" hangingPunct="1">
              <a:lnSpc>
                <a:spcPct val="75000"/>
              </a:lnSpc>
              <a:tabLst>
                <a:tab pos="3944938" algn="l"/>
              </a:tabLst>
            </a:pPr>
            <a:endParaRPr lang="uk-UA" sz="2000" dirty="0" smtClean="0">
              <a:solidFill>
                <a:schemeClr val="tx1"/>
              </a:solidFill>
              <a:latin typeface="Arial" panose="020B0604020202020204" pitchFamily="34" charset="0"/>
              <a:cs typeface="Arial" panose="020B0604020202020204" pitchFamily="34" charset="0"/>
            </a:endParaRPr>
          </a:p>
          <a:p>
            <a:pPr marL="3852863" indent="-3402013" defTabSz="912813" eaLnBrk="1" hangingPunct="1">
              <a:lnSpc>
                <a:spcPct val="75000"/>
              </a:lnSpc>
              <a:tabLst>
                <a:tab pos="3944938" algn="l"/>
              </a:tabLst>
            </a:pPr>
            <a:r>
              <a:rPr lang="uk-UA" sz="2000" noProof="1" smtClean="0">
                <a:solidFill>
                  <a:schemeClr val="tx1"/>
                </a:solidFill>
                <a:latin typeface="Arial" panose="020B0604020202020204" pitchFamily="34" charset="0"/>
                <a:cs typeface="Arial" panose="020B0604020202020204" pitchFamily="34" charset="0"/>
              </a:rPr>
              <a:t>Вінниця- </a:t>
            </a:r>
            <a:r>
              <a:rPr lang="uk-UA" sz="2000" noProof="1" smtClean="0">
                <a:solidFill>
                  <a:schemeClr val="tx1"/>
                </a:solidFill>
                <a:latin typeface="Arial" panose="020B0604020202020204" pitchFamily="34" charset="0"/>
                <a:cs typeface="Arial" panose="020B0604020202020204" pitchFamily="34" charset="0"/>
              </a:rPr>
              <a:t>2</a:t>
            </a:r>
            <a:r>
              <a:rPr lang="uk-UA" sz="2000" dirty="0" smtClean="0">
                <a:solidFill>
                  <a:schemeClr val="tx1"/>
                </a:solidFill>
                <a:latin typeface="Arial" panose="020B0604020202020204" pitchFamily="34" charset="0"/>
                <a:cs typeface="Arial" panose="020B0604020202020204" pitchFamily="34" charset="0"/>
              </a:rPr>
              <a:t>015 </a:t>
            </a:r>
            <a:r>
              <a:rPr lang="uk-UA" sz="2000" dirty="0" smtClean="0">
                <a:solidFill>
                  <a:schemeClr val="tx1"/>
                </a:solidFill>
                <a:latin typeface="Arial" panose="020B0604020202020204" pitchFamily="34" charset="0"/>
                <a:cs typeface="Arial" panose="020B0604020202020204" pitchFamily="34" charset="0"/>
              </a:rPr>
              <a:t>р.</a:t>
            </a:r>
          </a:p>
        </p:txBody>
      </p:sp>
      <p:sp>
        <p:nvSpPr>
          <p:cNvPr id="4101" name="TextBox 3"/>
          <p:cNvSpPr txBox="1">
            <a:spLocks noChangeArrowheads="1"/>
          </p:cNvSpPr>
          <p:nvPr/>
        </p:nvSpPr>
        <p:spPr bwMode="auto">
          <a:xfrm>
            <a:off x="611188" y="260350"/>
            <a:ext cx="7923212" cy="2062103"/>
          </a:xfrm>
          <a:prstGeom prst="rect">
            <a:avLst/>
          </a:prstGeom>
          <a:noFill/>
          <a:ln w="9525">
            <a:noFill/>
            <a:miter lim="800000"/>
            <a:headEnd/>
            <a:tailEnd/>
          </a:ln>
        </p:spPr>
        <p:txBody>
          <a:bodyPr>
            <a:spAutoFit/>
          </a:bodyPr>
          <a:lstStyle/>
          <a:p>
            <a:pPr algn="ctr">
              <a:defRPr/>
            </a:pPr>
            <a:r>
              <a:rPr lang="uk-UA" dirty="0" smtClean="0">
                <a:latin typeface="Arial" pitchFamily="34" charset="0"/>
                <a:cs typeface="Arial" pitchFamily="34" charset="0"/>
              </a:rPr>
              <a:t>Міністерство освіти та науки України</a:t>
            </a:r>
            <a:endParaRPr lang="ru-RU" dirty="0" smtClean="0">
              <a:latin typeface="Arial" pitchFamily="34" charset="0"/>
              <a:cs typeface="Arial" pitchFamily="34" charset="0"/>
            </a:endParaRPr>
          </a:p>
          <a:p>
            <a:pPr algn="ctr">
              <a:defRPr/>
            </a:pPr>
            <a:r>
              <a:rPr lang="uk-UA" dirty="0">
                <a:latin typeface="Arial" pitchFamily="34" charset="0"/>
                <a:cs typeface="Arial" pitchFamily="34" charset="0"/>
              </a:rPr>
              <a:t>Вінницький національний технічний університет</a:t>
            </a:r>
          </a:p>
          <a:p>
            <a:pPr algn="ctr">
              <a:defRPr/>
            </a:pPr>
            <a:r>
              <a:rPr lang="uk-UA" dirty="0">
                <a:latin typeface="Arial" pitchFamily="34" charset="0"/>
                <a:cs typeface="Arial" pitchFamily="34" charset="0"/>
              </a:rPr>
              <a:t>Інститут екологічної безпеки та моніторингу довкілля</a:t>
            </a:r>
          </a:p>
          <a:p>
            <a:pPr algn="ctr">
              <a:defRPr/>
            </a:pPr>
            <a:r>
              <a:rPr lang="uk-UA" dirty="0">
                <a:latin typeface="Arial" pitchFamily="34" charset="0"/>
                <a:cs typeface="Arial" pitchFamily="34" charset="0"/>
              </a:rPr>
              <a:t>Кафедра екології та екологічної безпеки</a:t>
            </a:r>
          </a:p>
          <a:p>
            <a:pPr indent="457200" algn="ctr">
              <a:spcAft>
                <a:spcPts val="0"/>
              </a:spcAft>
              <a:defRPr/>
            </a:pPr>
            <a:endParaRPr lang="ru-RU" dirty="0">
              <a:latin typeface="Arial" pitchFamily="34" charset="0"/>
              <a:ea typeface="Times New Roman"/>
              <a:cs typeface="Arial" pitchFamily="34" charset="0"/>
            </a:endParaRPr>
          </a:p>
          <a:p>
            <a:pPr algn="ctr">
              <a:defRPr/>
            </a:pPr>
            <a:endParaRPr lang="ru-RU" sz="2000" dirty="0">
              <a:latin typeface="Arial" charset="0"/>
              <a:cs typeface="Arial" charset="0"/>
            </a:endParaRPr>
          </a:p>
          <a:p>
            <a:pPr>
              <a:defRPr/>
            </a:pPr>
            <a:r>
              <a:rPr lang="uk-UA" dirty="0">
                <a:latin typeface="Arial" charset="0"/>
                <a:cs typeface="Arial" charset="0"/>
              </a:rPr>
              <a:t> </a:t>
            </a:r>
            <a:endParaRPr lang="ru-RU" dirty="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uk-UA" sz="2000" dirty="0" smtClean="0">
                <a:latin typeface="Arial" panose="020B0604020202020204" pitchFamily="34" charset="0"/>
                <a:cs typeface="Arial" panose="020B0604020202020204" pitchFamily="34" charset="0"/>
              </a:rPr>
              <a:t>Крок 2. </a:t>
            </a:r>
            <a:r>
              <a:rPr lang="ru-RU" sz="2000" dirty="0" err="1" smtClean="0">
                <a:latin typeface="Arial" panose="020B0604020202020204" pitchFamily="34" charset="0"/>
                <a:cs typeface="Arial" panose="020B0604020202020204" pitchFamily="34" charset="0"/>
              </a:rPr>
              <a:t>Відстані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від</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першої</a:t>
            </a:r>
            <a:r>
              <a:rPr lang="ru-RU" sz="2000" dirty="0" smtClean="0">
                <a:latin typeface="Arial" panose="020B0604020202020204" pitchFamily="34" charset="0"/>
                <a:cs typeface="Arial" panose="020B0604020202020204" pitchFamily="34" charset="0"/>
              </a:rPr>
              <a:t> точки </a:t>
            </a:r>
            <a:r>
              <a:rPr lang="ru-RU" sz="2000" dirty="0" err="1" smtClean="0">
                <a:latin typeface="Arial" panose="020B0604020202020204" pitchFamily="34" charset="0"/>
                <a:cs typeface="Arial" panose="020B0604020202020204" pitchFamily="34" charset="0"/>
              </a:rPr>
              <a:t>відбору</a:t>
            </a:r>
            <a:r>
              <a:rPr lang="ru-RU" sz="2000" dirty="0" smtClean="0">
                <a:latin typeface="Arial" panose="020B0604020202020204" pitchFamily="34" charset="0"/>
                <a:cs typeface="Arial" panose="020B0604020202020204" pitchFamily="34" charset="0"/>
              </a:rPr>
              <a:t> до </a:t>
            </a:r>
            <a:r>
              <a:rPr lang="ru-RU" sz="2000" dirty="0" err="1" smtClean="0">
                <a:latin typeface="Arial" panose="020B0604020202020204" pitchFamily="34" charset="0"/>
                <a:cs typeface="Arial" panose="020B0604020202020204" pitchFamily="34" charset="0"/>
              </a:rPr>
              <a:t>інших</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місць</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відбору</a:t>
            </a:r>
            <a:r>
              <a:rPr lang="ru-RU" sz="2000" dirty="0" smtClean="0">
                <a:latin typeface="Arial" panose="020B0604020202020204" pitchFamily="34" charset="0"/>
                <a:cs typeface="Arial" panose="020B0604020202020204" pitchFamily="34" charset="0"/>
              </a:rPr>
              <a:t> проб на </a:t>
            </a:r>
            <a:r>
              <a:rPr lang="ru-RU" sz="2000" dirty="0" err="1" smtClean="0">
                <a:latin typeface="Arial" panose="020B0604020202020204" pitchFamily="34" charset="0"/>
                <a:cs typeface="Arial" panose="020B0604020202020204" pitchFamily="34" charset="0"/>
              </a:rPr>
              <a:t>річках</a:t>
            </a:r>
            <a:r>
              <a:rPr lang="ru-RU" sz="2000" dirty="0" smtClean="0">
                <a:latin typeface="Arial" panose="020B0604020202020204" pitchFamily="34" charset="0"/>
                <a:cs typeface="Arial" panose="020B0604020202020204" pitchFamily="34" charset="0"/>
              </a:rPr>
              <a:t> Скакунка та </a:t>
            </a:r>
            <a:r>
              <a:rPr lang="ru-RU" sz="2000" dirty="0" err="1" smtClean="0">
                <a:latin typeface="Arial" panose="020B0604020202020204" pitchFamily="34" charset="0"/>
                <a:cs typeface="Arial" panose="020B0604020202020204" pitchFamily="34" charset="0"/>
              </a:rPr>
              <a:t>Соб</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обчислено</a:t>
            </a:r>
            <a:r>
              <a:rPr lang="ru-RU" sz="2000" dirty="0" smtClean="0">
                <a:latin typeface="Arial" panose="020B0604020202020204" pitchFamily="34" charset="0"/>
                <a:cs typeface="Arial" panose="020B0604020202020204" pitchFamily="34" charset="0"/>
              </a:rPr>
              <a:t> за </a:t>
            </a:r>
            <a:r>
              <a:rPr lang="ru-RU" sz="2000" dirty="0" err="1" smtClean="0">
                <a:latin typeface="Arial" panose="020B0604020202020204" pitchFamily="34" charset="0"/>
                <a:cs typeface="Arial" panose="020B0604020202020204" pitchFamily="34" charset="0"/>
              </a:rPr>
              <a:t>допомогою</a:t>
            </a:r>
            <a:r>
              <a:rPr lang="ru-RU" sz="2000" dirty="0" smtClean="0">
                <a:latin typeface="Arial" panose="020B0604020202020204" pitchFamily="34" charset="0"/>
                <a:cs typeface="Arial" panose="020B0604020202020204" pitchFamily="34" charset="0"/>
              </a:rPr>
              <a:t> ГІС Панорама)</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10</a:t>
            </a:fld>
            <a:endParaRPr lang="ru-RU"/>
          </a:p>
        </p:txBody>
      </p:sp>
      <p:sp>
        <p:nvSpPr>
          <p:cNvPr id="11" name="Прямоугольник 10"/>
          <p:cNvSpPr/>
          <p:nvPr/>
        </p:nvSpPr>
        <p:spPr>
          <a:xfrm>
            <a:off x="539552" y="1556792"/>
            <a:ext cx="9398023" cy="3600400"/>
          </a:xfrm>
          <a:prstGeom prst="rect">
            <a:avLst/>
          </a:prstGeom>
        </p:spPr>
      </p:sp>
      <p:sp>
        <p:nvSpPr>
          <p:cNvPr id="12" name="Надпись 12"/>
          <p:cNvSpPr txBox="1"/>
          <p:nvPr/>
        </p:nvSpPr>
        <p:spPr>
          <a:xfrm>
            <a:off x="6201208" y="1556792"/>
            <a:ext cx="2763406" cy="328930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№1 – (не має вимірювань, не </a:t>
            </a:r>
            <a:r>
              <a:rPr lang="uk-UA" sz="1600" dirty="0" err="1">
                <a:effectLst/>
                <a:latin typeface="Arial" panose="020B0604020202020204" pitchFamily="34" charset="0"/>
                <a:ea typeface="Times New Roman" panose="02020603050405020304" pitchFamily="18" charset="0"/>
                <a:cs typeface="Arial" panose="020B0604020202020204" pitchFamily="34" charset="0"/>
              </a:rPr>
              <a:t>враховуемо</a:t>
            </a:r>
            <a:r>
              <a:rPr lang="uk-UA" sz="1600" dirty="0">
                <a:effectLst/>
                <a:latin typeface="Arial" panose="020B0604020202020204" pitchFamily="34" charset="0"/>
                <a:ea typeface="Times New Roman" panose="02020603050405020304" pitchFamily="18" charset="0"/>
                <a:cs typeface="Arial" panose="020B0604020202020204" pitchFamily="34" charset="0"/>
              </a:rPr>
              <a:t>);</a:t>
            </a:r>
            <a:endParaRPr lang="uk-UA"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№2 – (не має вимірювань, не </a:t>
            </a:r>
            <a:r>
              <a:rPr lang="uk-UA" sz="1600" dirty="0" err="1">
                <a:effectLst/>
                <a:latin typeface="Arial" panose="020B0604020202020204" pitchFamily="34" charset="0"/>
                <a:ea typeface="Times New Roman" panose="02020603050405020304" pitchFamily="18" charset="0"/>
                <a:cs typeface="Arial" panose="020B0604020202020204" pitchFamily="34" charset="0"/>
              </a:rPr>
              <a:t>враховуемо</a:t>
            </a:r>
            <a:r>
              <a:rPr lang="uk-UA" sz="1600" dirty="0">
                <a:effectLst/>
                <a:latin typeface="Arial" panose="020B0604020202020204" pitchFamily="34" charset="0"/>
                <a:ea typeface="Times New Roman" panose="02020603050405020304" pitchFamily="18" charset="0"/>
                <a:cs typeface="Arial" panose="020B0604020202020204" pitchFamily="34" charset="0"/>
              </a:rPr>
              <a:t>);</a:t>
            </a:r>
            <a:endParaRPr lang="uk-UA"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№3 – 0 (м) – початкова точка;</a:t>
            </a:r>
            <a:endParaRPr lang="uk-UA"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№4 – 289 (м);</a:t>
            </a:r>
            <a:endParaRPr lang="uk-UA"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№5 – 1009 (м);</a:t>
            </a:r>
            <a:endParaRPr lang="uk-UA"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uk-UA" sz="1600" dirty="0">
                <a:effectLst/>
                <a:latin typeface="Arial" panose="020B0604020202020204" pitchFamily="34" charset="0"/>
                <a:ea typeface="Times New Roman" panose="02020603050405020304" pitchFamily="18" charset="0"/>
                <a:cs typeface="Arial" panose="020B0604020202020204" pitchFamily="34" charset="0"/>
              </a:rPr>
              <a:t>№6 – 21216 (м).</a:t>
            </a:r>
            <a:endParaRPr lang="uk-UA" dirty="0">
              <a:effectLst/>
              <a:latin typeface="Arial" panose="020B0604020202020204" pitchFamily="34" charset="0"/>
              <a:ea typeface="Calibri" panose="020F0502020204030204" pitchFamily="34" charset="0"/>
              <a:cs typeface="Arial" panose="020B0604020202020204" pitchFamily="34" charset="0"/>
            </a:endParaRPr>
          </a:p>
        </p:txBody>
      </p:sp>
      <p:pic>
        <p:nvPicPr>
          <p:cNvPr id="13" name="Рисунок 12"/>
          <p:cNvPicPr>
            <a:picLocks noChangeAspect="1"/>
          </p:cNvPicPr>
          <p:nvPr/>
        </p:nvPicPr>
        <p:blipFill>
          <a:blip r:embed="rId2"/>
          <a:stretch>
            <a:fillRect/>
          </a:stretch>
        </p:blipFill>
        <p:spPr>
          <a:xfrm>
            <a:off x="539554" y="1556794"/>
            <a:ext cx="5429969" cy="3539658"/>
          </a:xfrm>
          <a:prstGeom prst="rect">
            <a:avLst/>
          </a:prstGeom>
        </p:spPr>
      </p:pic>
    </p:spTree>
    <p:extLst>
      <p:ext uri="{BB962C8B-B14F-4D97-AF65-F5344CB8AC3E}">
        <p14:creationId xmlns:p14="http://schemas.microsoft.com/office/powerpoint/2010/main" val="1022803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uk-UA" sz="2000" dirty="0" smtClean="0">
                <a:latin typeface="Arial" panose="020B0604020202020204" pitchFamily="34" charset="0"/>
                <a:cs typeface="Arial" panose="020B0604020202020204" pitchFamily="34" charset="0"/>
              </a:rPr>
              <a:t>Крок 3. </a:t>
            </a:r>
            <a:r>
              <a:rPr lang="ru-RU" sz="2000" dirty="0" err="1" smtClean="0">
                <a:latin typeface="Arial" panose="020B0604020202020204" pitchFamily="34" charset="0"/>
                <a:cs typeface="Arial" panose="020B0604020202020204" pitchFamily="34" charset="0"/>
              </a:rPr>
              <a:t>Вибірка</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даних</a:t>
            </a:r>
            <a:r>
              <a:rPr lang="ru-RU" sz="2000" dirty="0" smtClean="0">
                <a:latin typeface="Arial" panose="020B0604020202020204" pitchFamily="34" charset="0"/>
                <a:cs typeface="Arial" panose="020B0604020202020204" pitchFamily="34" charset="0"/>
              </a:rPr>
              <a:t> за </a:t>
            </a:r>
            <a:r>
              <a:rPr lang="ru-RU" sz="2000" dirty="0" err="1" smtClean="0">
                <a:latin typeface="Arial" panose="020B0604020202020204" pitchFamily="34" charset="0"/>
                <a:cs typeface="Arial" panose="020B0604020202020204" pitchFamily="34" charset="0"/>
              </a:rPr>
              <a:t>показником</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Амоній-іон</a:t>
            </a:r>
            <a:r>
              <a:rPr lang="ru-RU" sz="2000" dirty="0" smtClean="0">
                <a:latin typeface="Arial" panose="020B0604020202020204" pitchFamily="34" charset="0"/>
                <a:cs typeface="Arial" panose="020B0604020202020204" pitchFamily="34" charset="0"/>
              </a:rPr>
              <a:t>"</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11</a:t>
            </a:fld>
            <a:endParaRPr lang="ru-RU"/>
          </a:p>
        </p:txBody>
      </p:sp>
      <p:graphicFrame>
        <p:nvGraphicFramePr>
          <p:cNvPr id="4" name="Таблица 3"/>
          <p:cNvGraphicFramePr>
            <a:graphicFrameLocks noGrp="1"/>
          </p:cNvGraphicFramePr>
          <p:nvPr>
            <p:extLst>
              <p:ext uri="{D42A27DB-BD31-4B8C-83A1-F6EECF244321}">
                <p14:modId xmlns:p14="http://schemas.microsoft.com/office/powerpoint/2010/main" val="460299635"/>
              </p:ext>
            </p:extLst>
          </p:nvPr>
        </p:nvGraphicFramePr>
        <p:xfrm>
          <a:off x="467544" y="1196752"/>
          <a:ext cx="8229601" cy="4632960"/>
        </p:xfrm>
        <a:graphic>
          <a:graphicData uri="http://schemas.openxmlformats.org/drawingml/2006/table">
            <a:tbl>
              <a:tblPr firstRow="1" firstCol="1" bandRow="1" bandCol="1">
                <a:tableStyleId>{17292A2E-F333-43FB-9621-5CBBE7FDCDCB}</a:tableStyleId>
              </a:tblPr>
              <a:tblGrid>
                <a:gridCol w="2001439"/>
                <a:gridCol w="1298631"/>
                <a:gridCol w="1752905"/>
                <a:gridCol w="948050"/>
                <a:gridCol w="1114288"/>
                <a:gridCol w="1114288"/>
              </a:tblGrid>
              <a:tr h="137160">
                <a:tc>
                  <a:txBody>
                    <a:bodyPr/>
                    <a:lstStyle/>
                    <a:p>
                      <a:pPr algn="ctr">
                        <a:spcAft>
                          <a:spcPts val="0"/>
                        </a:spcAft>
                      </a:pPr>
                      <a:r>
                        <a:rPr lang="uk-UA" sz="1600">
                          <a:effectLst/>
                        </a:rPr>
                        <a:t>Точка відбору</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uk-UA" sz="1600">
                          <a:effectLst/>
                        </a:rPr>
                        <a:t>Відстань (м)</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uk-UA" sz="1600">
                          <a:effectLst/>
                        </a:rPr>
                        <a:t>Назва показника</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uk-UA" sz="1600">
                          <a:effectLst/>
                        </a:rPr>
                        <a:t>ГДК/ГДС</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uk-UA" sz="1600">
                          <a:effectLst/>
                        </a:rPr>
                        <a:t>Дата</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uk-UA" sz="1600">
                          <a:effectLst/>
                        </a:rPr>
                        <a:t>Значення</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3 - Фон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07.12.2010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1,29</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Фон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06.12.2011</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0,1</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Фон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06.07.2012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6 - Фон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20.12.2012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0,5</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7 - Фон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29.10.2013</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0,1</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Скид</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289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0,5</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07.12.2010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1,54</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Скид</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289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06.12.2011</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0,1</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Скид</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289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06.07.2012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1,9</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Скид</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289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20.12.2012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0,9</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4 - Скид</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289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29.10.2013</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0,088</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Контроль</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1009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07.12.2010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1,44</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Контроль</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1009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06.12.2011</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0,1</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Контроль</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1009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06.07.2012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0,8</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Контроль</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1009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20.12.2012</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0,6</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5 - Контроль</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1009</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29.10.2013</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0,068</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6 - Мон. створ №14</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21216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07.05.2010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0,32</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6 - Мон. створ №14</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21216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13.05.2010</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0,27</a:t>
                      </a:r>
                      <a:endParaRPr lang="uk-UA" sz="3200">
                        <a:effectLst/>
                        <a:latin typeface="Times New Roman" panose="02020603050405020304" pitchFamily="18" charset="0"/>
                        <a:ea typeface="Calibri" panose="020F0502020204030204" pitchFamily="34" charset="0"/>
                      </a:endParaRPr>
                    </a:p>
                  </a:txBody>
                  <a:tcPr marL="68580" marR="68580" marT="0" marB="0" anchor="b"/>
                </a:tc>
              </a:tr>
              <a:tr h="137160">
                <a:tc>
                  <a:txBody>
                    <a:bodyPr/>
                    <a:lstStyle/>
                    <a:p>
                      <a:pPr algn="l">
                        <a:spcAft>
                          <a:spcPts val="0"/>
                        </a:spcAft>
                      </a:pPr>
                      <a:r>
                        <a:rPr lang="uk-UA" sz="1600">
                          <a:effectLst/>
                        </a:rPr>
                        <a:t>6 - Мон. створ №14</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21216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l">
                        <a:spcAft>
                          <a:spcPts val="0"/>
                        </a:spcAft>
                      </a:pPr>
                      <a:r>
                        <a:rPr lang="uk-UA" sz="1600">
                          <a:effectLst/>
                        </a:rPr>
                        <a:t>Амоній-іон</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2,6</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a:effectLst/>
                        </a:rPr>
                        <a:t>09.05.2011</a:t>
                      </a:r>
                      <a:endParaRPr lang="uk-UA" sz="32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spcAft>
                          <a:spcPts val="0"/>
                        </a:spcAft>
                      </a:pPr>
                      <a:r>
                        <a:rPr lang="uk-UA" sz="1600" dirty="0">
                          <a:effectLst/>
                        </a:rPr>
                        <a:t>0,32</a:t>
                      </a:r>
                      <a:endParaRPr lang="uk-UA" sz="3200" dirty="0">
                        <a:effectLst/>
                        <a:latin typeface="Times New Roman" panose="02020603050405020304" pitchFamily="18" charset="0"/>
                        <a:ea typeface="Calibri" panose="020F0502020204030204" pitchFamily="34" charset="0"/>
                      </a:endParaRPr>
                    </a:p>
                  </a:txBody>
                  <a:tcPr marL="68580" marR="68580" marT="0" marB="0" anchor="b"/>
                </a:tc>
              </a:tr>
            </a:tbl>
          </a:graphicData>
        </a:graphic>
      </p:graphicFrame>
    </p:spTree>
    <p:extLst>
      <p:ext uri="{BB962C8B-B14F-4D97-AF65-F5344CB8AC3E}">
        <p14:creationId xmlns:p14="http://schemas.microsoft.com/office/powerpoint/2010/main" val="1212817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uk-UA" sz="2000" dirty="0" smtClean="0">
                <a:latin typeface="Arial" panose="020B0604020202020204" pitchFamily="34" charset="0"/>
                <a:cs typeface="Arial" panose="020B0604020202020204" pitchFamily="34" charset="0"/>
              </a:rPr>
              <a:t>Крок 4. </a:t>
            </a:r>
            <a:r>
              <a:rPr lang="ru-RU" sz="2000" dirty="0" err="1" smtClean="0">
                <a:latin typeface="Arial" panose="020B0604020202020204" pitchFamily="34" charset="0"/>
                <a:cs typeface="Arial" panose="020B0604020202020204" pitchFamily="34" charset="0"/>
              </a:rPr>
              <a:t>Перенесення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даних</a:t>
            </a:r>
            <a:r>
              <a:rPr lang="ru-RU" sz="2000" dirty="0" smtClean="0">
                <a:latin typeface="Arial" panose="020B0604020202020204" pitchFamily="34" charset="0"/>
                <a:cs typeface="Arial" panose="020B0604020202020204" pitchFamily="34" charset="0"/>
              </a:rPr>
              <a:t> в </a:t>
            </a:r>
            <a:r>
              <a:rPr lang="en-US" sz="2000" dirty="0" smtClean="0">
                <a:latin typeface="Arial" panose="020B0604020202020204" pitchFamily="34" charset="0"/>
                <a:cs typeface="Arial" panose="020B0604020202020204" pitchFamily="34" charset="0"/>
              </a:rPr>
              <a:t>MS Excel </a:t>
            </a:r>
            <a:r>
              <a:rPr lang="ru-RU" sz="2000" dirty="0" smtClean="0">
                <a:latin typeface="Arial" panose="020B0604020202020204" pitchFamily="34" charset="0"/>
                <a:cs typeface="Arial" panose="020B0604020202020204" pitchFamily="34" charset="0"/>
              </a:rPr>
              <a:t>на </a:t>
            </a:r>
            <a:r>
              <a:rPr lang="ru-RU" sz="2000" dirty="0" err="1" smtClean="0">
                <a:latin typeface="Arial" panose="020B0604020202020204" pitchFamily="34" charset="0"/>
                <a:cs typeface="Arial" panose="020B0604020202020204" pitchFamily="34" charset="0"/>
              </a:rPr>
              <a:t>окремі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листи</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12</a:t>
            </a:fld>
            <a:endParaRPr lang="ru-RU"/>
          </a:p>
        </p:txBody>
      </p:sp>
      <p:pic>
        <p:nvPicPr>
          <p:cNvPr id="3" name="Рисунок 2"/>
          <p:cNvPicPr>
            <a:picLocks noChangeAspect="1"/>
          </p:cNvPicPr>
          <p:nvPr/>
        </p:nvPicPr>
        <p:blipFill>
          <a:blip r:embed="rId2"/>
          <a:stretch>
            <a:fillRect/>
          </a:stretch>
        </p:blipFill>
        <p:spPr>
          <a:xfrm>
            <a:off x="610095" y="943285"/>
            <a:ext cx="7923809" cy="4971429"/>
          </a:xfrm>
          <a:prstGeom prst="rect">
            <a:avLst/>
          </a:prstGeom>
        </p:spPr>
      </p:pic>
    </p:spTree>
    <p:extLst>
      <p:ext uri="{BB962C8B-B14F-4D97-AF65-F5344CB8AC3E}">
        <p14:creationId xmlns:p14="http://schemas.microsoft.com/office/powerpoint/2010/main" val="2440984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uk-UA" sz="2000" dirty="0" smtClean="0">
                <a:latin typeface="Arial" panose="020B0604020202020204" pitchFamily="34" charset="0"/>
                <a:cs typeface="Arial" panose="020B0604020202020204" pitchFamily="34" charset="0"/>
              </a:rPr>
              <a:t>Крок 5. </a:t>
            </a:r>
            <a:r>
              <a:rPr lang="ru-RU" sz="2000" dirty="0" err="1" smtClean="0">
                <a:latin typeface="Arial" panose="020B0604020202020204" pitchFamily="34" charset="0"/>
                <a:cs typeface="Arial" panose="020B0604020202020204" pitchFamily="34" charset="0"/>
              </a:rPr>
              <a:t>Візуалізація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тенденції</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поширення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показника</a:t>
            </a:r>
            <a:r>
              <a:rPr lang="ru-RU" sz="2000" dirty="0" smtClean="0">
                <a:latin typeface="Arial" panose="020B0604020202020204" pitchFamily="34" charset="0"/>
                <a:cs typeface="Arial" panose="020B0604020202020204" pitchFamily="34" charset="0"/>
              </a:rPr>
              <a:t> по водотоку</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13</a:t>
            </a:fld>
            <a:endParaRPr lang="ru-RU"/>
          </a:p>
        </p:txBody>
      </p:sp>
      <p:pic>
        <p:nvPicPr>
          <p:cNvPr id="3" name="Рисунок 2"/>
          <p:cNvPicPr>
            <a:picLocks noChangeAspect="1"/>
          </p:cNvPicPr>
          <p:nvPr/>
        </p:nvPicPr>
        <p:blipFill>
          <a:blip r:embed="rId2"/>
          <a:stretch>
            <a:fillRect/>
          </a:stretch>
        </p:blipFill>
        <p:spPr>
          <a:xfrm>
            <a:off x="246452" y="980728"/>
            <a:ext cx="8626780" cy="2782607"/>
          </a:xfrm>
          <a:prstGeom prst="rect">
            <a:avLst/>
          </a:prstGeom>
        </p:spPr>
      </p:pic>
      <p:pic>
        <p:nvPicPr>
          <p:cNvPr id="47107" name="Рисунок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267" y="2372031"/>
            <a:ext cx="7630903" cy="246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6" name="Рисунок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720" y="3212976"/>
            <a:ext cx="8521274" cy="277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68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Інтерпретація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графічного</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аналізу</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даних</a:t>
            </a:r>
            <a:r>
              <a:rPr lang="ru-RU" sz="2000" dirty="0" smtClean="0">
                <a:latin typeface="Arial" panose="020B0604020202020204" pitchFamily="34" charset="0"/>
                <a:cs typeface="Arial" panose="020B0604020202020204" pitchFamily="34" charset="0"/>
              </a:rPr>
              <a:t> та </a:t>
            </a:r>
            <a:r>
              <a:rPr lang="ru-RU" sz="2000" dirty="0" err="1" smtClean="0">
                <a:latin typeface="Arial" panose="020B0604020202020204" pitchFamily="34" charset="0"/>
                <a:cs typeface="Arial" panose="020B0604020202020204" pitchFamily="34" charset="0"/>
              </a:rPr>
              <a:t>відповідні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рекомендації</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щодо</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застосування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природоохоронних</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заходів</a:t>
            </a:r>
            <a:r>
              <a:rPr lang="ru-RU" sz="2000" dirty="0" smtClean="0">
                <a:latin typeface="Arial" panose="020B0604020202020204" pitchFamily="34" charset="0"/>
                <a:cs typeface="Arial" panose="020B0604020202020204" pitchFamily="34" charset="0"/>
              </a:rPr>
              <a:t>.</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14</a:t>
            </a:fld>
            <a:endParaRPr lang="ru-RU"/>
          </a:p>
        </p:txBody>
      </p:sp>
      <p:graphicFrame>
        <p:nvGraphicFramePr>
          <p:cNvPr id="8" name="Объект 7"/>
          <p:cNvGraphicFramePr>
            <a:graphicFrameLocks noChangeAspect="1"/>
          </p:cNvGraphicFramePr>
          <p:nvPr>
            <p:extLst>
              <p:ext uri="{D42A27DB-BD31-4B8C-83A1-F6EECF244321}">
                <p14:modId xmlns:p14="http://schemas.microsoft.com/office/powerpoint/2010/main" val="3993666355"/>
              </p:ext>
            </p:extLst>
          </p:nvPr>
        </p:nvGraphicFramePr>
        <p:xfrm>
          <a:off x="899307" y="1094415"/>
          <a:ext cx="7416824" cy="5397553"/>
        </p:xfrm>
        <a:graphic>
          <a:graphicData uri="http://schemas.openxmlformats.org/presentationml/2006/ole">
            <mc:AlternateContent xmlns:mc="http://schemas.openxmlformats.org/markup-compatibility/2006">
              <mc:Choice xmlns:v="urn:schemas-microsoft-com:vml" Requires="v">
                <p:oleObj spid="_x0000_s48139" name="Документ" r:id="rId3" imgW="6116303" imgH="4451243" progId="Word.Document.12">
                  <p:embed/>
                </p:oleObj>
              </mc:Choice>
              <mc:Fallback>
                <p:oleObj name="Документ" r:id="rId3" imgW="6116303" imgH="4451243" progId="Word.Document.12">
                  <p:embed/>
                  <p:pic>
                    <p:nvPicPr>
                      <p:cNvPr id="0" name=""/>
                      <p:cNvPicPr/>
                      <p:nvPr/>
                    </p:nvPicPr>
                    <p:blipFill>
                      <a:blip r:embed="rId4"/>
                      <a:stretch>
                        <a:fillRect/>
                      </a:stretch>
                    </p:blipFill>
                    <p:spPr>
                      <a:xfrm>
                        <a:off x="899307" y="1094415"/>
                        <a:ext cx="7416824" cy="5397553"/>
                      </a:xfrm>
                      <a:prstGeom prst="rect">
                        <a:avLst/>
                      </a:prstGeom>
                    </p:spPr>
                  </p:pic>
                </p:oleObj>
              </mc:Fallback>
            </mc:AlternateContent>
          </a:graphicData>
        </a:graphic>
      </p:graphicFrame>
    </p:spTree>
    <p:extLst>
      <p:ext uri="{BB962C8B-B14F-4D97-AF65-F5344CB8AC3E}">
        <p14:creationId xmlns:p14="http://schemas.microsoft.com/office/powerpoint/2010/main" val="959515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Інтерпретація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графічного</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аналізу</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даних</a:t>
            </a:r>
            <a:r>
              <a:rPr lang="ru-RU" sz="2000" dirty="0" smtClean="0">
                <a:latin typeface="Arial" panose="020B0604020202020204" pitchFamily="34" charset="0"/>
                <a:cs typeface="Arial" panose="020B0604020202020204" pitchFamily="34" charset="0"/>
              </a:rPr>
              <a:t> та </a:t>
            </a:r>
            <a:r>
              <a:rPr lang="ru-RU" sz="2000" dirty="0" err="1" smtClean="0">
                <a:latin typeface="Arial" panose="020B0604020202020204" pitchFamily="34" charset="0"/>
                <a:cs typeface="Arial" panose="020B0604020202020204" pitchFamily="34" charset="0"/>
              </a:rPr>
              <a:t>відповідні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рекомендації</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щодо</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застосування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природоохоронних</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заходів</a:t>
            </a:r>
            <a:r>
              <a:rPr lang="ru-RU" sz="2000" dirty="0" smtClean="0">
                <a:latin typeface="Arial" panose="020B0604020202020204" pitchFamily="34" charset="0"/>
                <a:cs typeface="Arial" panose="020B0604020202020204" pitchFamily="34" charset="0"/>
              </a:rPr>
              <a:t>.</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15</a:t>
            </a:fld>
            <a:endParaRPr lang="ru-RU"/>
          </a:p>
        </p:txBody>
      </p:sp>
      <p:graphicFrame>
        <p:nvGraphicFramePr>
          <p:cNvPr id="4" name="Объект 3"/>
          <p:cNvGraphicFramePr>
            <a:graphicFrameLocks noChangeAspect="1"/>
          </p:cNvGraphicFramePr>
          <p:nvPr>
            <p:extLst>
              <p:ext uri="{D42A27DB-BD31-4B8C-83A1-F6EECF244321}">
                <p14:modId xmlns:p14="http://schemas.microsoft.com/office/powerpoint/2010/main" val="3700936173"/>
              </p:ext>
            </p:extLst>
          </p:nvPr>
        </p:nvGraphicFramePr>
        <p:xfrm>
          <a:off x="969366" y="966787"/>
          <a:ext cx="7276706" cy="6068014"/>
        </p:xfrm>
        <a:graphic>
          <a:graphicData uri="http://schemas.openxmlformats.org/presentationml/2006/ole">
            <mc:AlternateContent xmlns:mc="http://schemas.openxmlformats.org/markup-compatibility/2006">
              <mc:Choice xmlns:v="urn:schemas-microsoft-com:vml" Requires="v">
                <p:oleObj spid="_x0000_s49165" name="Документ" r:id="rId3" imgW="6116303" imgH="5100345" progId="Word.Document.12">
                  <p:embed/>
                </p:oleObj>
              </mc:Choice>
              <mc:Fallback>
                <p:oleObj name="Документ" r:id="rId3" imgW="6116303" imgH="5100345" progId="Word.Document.12">
                  <p:embed/>
                  <p:pic>
                    <p:nvPicPr>
                      <p:cNvPr id="0" name=""/>
                      <p:cNvPicPr/>
                      <p:nvPr/>
                    </p:nvPicPr>
                    <p:blipFill>
                      <a:blip r:embed="rId4"/>
                      <a:stretch>
                        <a:fillRect/>
                      </a:stretch>
                    </p:blipFill>
                    <p:spPr>
                      <a:xfrm>
                        <a:off x="969366" y="966787"/>
                        <a:ext cx="7276706" cy="6068014"/>
                      </a:xfrm>
                      <a:prstGeom prst="rect">
                        <a:avLst/>
                      </a:prstGeom>
                    </p:spPr>
                  </p:pic>
                </p:oleObj>
              </mc:Fallback>
            </mc:AlternateContent>
          </a:graphicData>
        </a:graphic>
      </p:graphicFrame>
    </p:spTree>
    <p:extLst>
      <p:ext uri="{BB962C8B-B14F-4D97-AF65-F5344CB8AC3E}">
        <p14:creationId xmlns:p14="http://schemas.microsoft.com/office/powerpoint/2010/main" val="95074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5"/>
          <p:cNvSpPr txBox="1">
            <a:spLocks noChangeArrowheads="1"/>
          </p:cNvSpPr>
          <p:nvPr/>
        </p:nvSpPr>
        <p:spPr bwMode="auto">
          <a:xfrm>
            <a:off x="3851275" y="260350"/>
            <a:ext cx="17510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uk-UA" sz="2800">
                <a:latin typeface="Arial" panose="020B0604020202020204" pitchFamily="34" charset="0"/>
                <a:cs typeface="Arial" panose="020B0604020202020204" pitchFamily="34" charset="0"/>
              </a:rPr>
              <a:t>Висновки</a:t>
            </a:r>
            <a:endParaRPr lang="ru-RU" sz="2800">
              <a:latin typeface="Arial" panose="020B0604020202020204" pitchFamily="34" charset="0"/>
              <a:cs typeface="Arial" panose="020B0604020202020204" pitchFamily="34" charset="0"/>
            </a:endParaRPr>
          </a:p>
        </p:txBody>
      </p:sp>
      <p:sp>
        <p:nvSpPr>
          <p:cNvPr id="11268" name="TextBox 7"/>
          <p:cNvSpPr txBox="1">
            <a:spLocks noChangeArrowheads="1"/>
          </p:cNvSpPr>
          <p:nvPr/>
        </p:nvSpPr>
        <p:spPr bwMode="auto">
          <a:xfrm>
            <a:off x="179512" y="784225"/>
            <a:ext cx="8785225" cy="5078313"/>
          </a:xfrm>
          <a:prstGeom prst="rect">
            <a:avLst/>
          </a:prstGeom>
          <a:noFill/>
          <a:ln w="9525">
            <a:noFill/>
            <a:miter lim="800000"/>
            <a:headEnd/>
            <a:tailEnd/>
          </a:ln>
        </p:spPr>
        <p:txBody>
          <a:bodyPr>
            <a:spAutoFit/>
          </a:bodyPr>
          <a:lstStyle/>
          <a:p>
            <a:pPr marL="285750" indent="-285750" algn="just">
              <a:buFont typeface="Arial" panose="020B0604020202020204" pitchFamily="34" charset="0"/>
              <a:buChar char="•"/>
              <a:defRPr/>
            </a:pPr>
            <a:r>
              <a:rPr lang="uk-UA" dirty="0" smtClean="0"/>
              <a:t>Проведено </a:t>
            </a:r>
            <a:r>
              <a:rPr lang="uk-UA" dirty="0"/>
              <a:t>аналіз даних контролю стану поверхневих вод Вінницької області на прикладі трьох водотоків – річок </a:t>
            </a:r>
            <a:r>
              <a:rPr lang="uk-UA" dirty="0" err="1"/>
              <a:t>Скакунка</a:t>
            </a:r>
            <a:r>
              <a:rPr lang="uk-UA" dirty="0"/>
              <a:t> та </a:t>
            </a:r>
            <a:r>
              <a:rPr lang="uk-UA" dirty="0" err="1"/>
              <a:t>Соб</a:t>
            </a:r>
            <a:r>
              <a:rPr lang="uk-UA" dirty="0"/>
              <a:t>, </a:t>
            </a:r>
            <a:r>
              <a:rPr lang="uk-UA" dirty="0" err="1"/>
              <a:t>Мурафа</a:t>
            </a:r>
            <a:r>
              <a:rPr lang="uk-UA" dirty="0"/>
              <a:t>, Рів</a:t>
            </a:r>
            <a:r>
              <a:rPr lang="uk-UA" dirty="0" smtClean="0"/>
              <a:t>.</a:t>
            </a:r>
            <a:endParaRPr lang="uk-UA" dirty="0">
              <a:latin typeface="Arial" charset="0"/>
              <a:cs typeface="Arial" charset="0"/>
            </a:endParaRPr>
          </a:p>
          <a:p>
            <a:pPr marL="285750" indent="-285750" algn="just">
              <a:buFont typeface="Arial" panose="020B0604020202020204" pitchFamily="34" charset="0"/>
              <a:buChar char="•"/>
              <a:defRPr/>
            </a:pPr>
            <a:r>
              <a:rPr lang="uk-UA" dirty="0"/>
              <a:t>На основі MS Excel створено програмний засіб, якій дозволяє значно прискорити обробку і аналіз інформації та візуалізації результатів</a:t>
            </a:r>
            <a:r>
              <a:rPr lang="uk-UA" dirty="0" smtClean="0"/>
              <a:t>.</a:t>
            </a:r>
          </a:p>
          <a:p>
            <a:pPr marL="285750" indent="-285750" algn="just">
              <a:buFont typeface="Arial" panose="020B0604020202020204" pitchFamily="34" charset="0"/>
              <a:buChar char="•"/>
              <a:defRPr/>
            </a:pPr>
            <a:r>
              <a:rPr lang="uk-UA" dirty="0"/>
              <a:t>Представлена методика проведення аналізу даних та формування висновків за результатами. Відповідно до можливих варіантів висновків про негативний вплив показника на стан поверхневих вод розроблено </a:t>
            </a:r>
            <a:r>
              <a:rPr lang="uk-UA" dirty="0" smtClean="0"/>
              <a:t>рекомендації </a:t>
            </a:r>
            <a:r>
              <a:rPr lang="uk-UA" dirty="0"/>
              <a:t>щодо нормалізації значень </a:t>
            </a:r>
            <a:r>
              <a:rPr lang="uk-UA" dirty="0" smtClean="0"/>
              <a:t>показника.</a:t>
            </a:r>
          </a:p>
          <a:p>
            <a:pPr marL="285750" indent="-285750">
              <a:buFont typeface="Arial" panose="020B0604020202020204" pitchFamily="34" charset="0"/>
              <a:buChar char="•"/>
            </a:pPr>
            <a:r>
              <a:rPr lang="uk-UA" dirty="0"/>
              <a:t>Визначено, що через об'єктивні причини у 2013-2014 роках значно знижена кількість спостережень, у 2014 році їх майже не проводили. З 2013 року через обмеження кількості вимірювань неможливо отримати достатньо повну і достовірну картину стану поверхневих вод. Але за допомогою запропонованої методики </a:t>
            </a:r>
            <a:r>
              <a:rPr lang="uk-UA" dirty="0" smtClean="0"/>
              <a:t>можна </a:t>
            </a:r>
            <a:r>
              <a:rPr lang="uk-UA" dirty="0"/>
              <a:t>виявити найбільш суттєві з точки зору негативного впливу показники якості відповідно до конкретного водотоку та підприємства. Це дозволяє визначити пріоритетність </a:t>
            </a:r>
            <a:r>
              <a:rPr lang="uk-UA" dirty="0" err="1"/>
              <a:t>конретних</a:t>
            </a:r>
            <a:r>
              <a:rPr lang="uk-UA" dirty="0"/>
              <a:t> заходів контролю і оптимізувати процеси контролю стану поверхневих вод області. </a:t>
            </a:r>
          </a:p>
          <a:p>
            <a:pPr marL="285750" indent="-285750">
              <a:buFont typeface="Arial" panose="020B0604020202020204" pitchFamily="34" charset="0"/>
              <a:buChar char="•"/>
            </a:pPr>
            <a:r>
              <a:rPr lang="uk-UA" dirty="0"/>
              <a:t>Результати дипломної роботи впроваджено у Державній екологічній інспекції Вінницької області та у навчальний процес </a:t>
            </a:r>
            <a:r>
              <a:rPr lang="uk-UA" dirty="0" smtClean="0"/>
              <a:t>ВНТУ.</a:t>
            </a:r>
            <a:endParaRPr lang="ru-RU" dirty="0"/>
          </a:p>
        </p:txBody>
      </p:sp>
      <p:sp>
        <p:nvSpPr>
          <p:cNvPr id="2" name="Номер слайда 1"/>
          <p:cNvSpPr>
            <a:spLocks noGrp="1"/>
          </p:cNvSpPr>
          <p:nvPr>
            <p:ph type="sldNum" sz="quarter" idx="12"/>
          </p:nvPr>
        </p:nvSpPr>
        <p:spPr/>
        <p:txBody>
          <a:bodyPr/>
          <a:lstStyle/>
          <a:p>
            <a:fld id="{51F1DA2C-1C7E-4CE1-A289-0A9528CE1D8C}" type="slidenum">
              <a:rPr lang="ru-RU" smtClean="0"/>
              <a:pPr/>
              <a:t>16</a:t>
            </a:fld>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357188" y="285750"/>
            <a:ext cx="85725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Garamond" panose="02020404030301010803" pitchFamily="18" charset="0"/>
              </a:defRPr>
            </a:lvl1pPr>
            <a:lvl2pPr marL="742950" indent="-285750" defTabSz="912813" eaLnBrk="0" hangingPunct="0">
              <a:defRPr>
                <a:solidFill>
                  <a:schemeClr val="tx1"/>
                </a:solidFill>
                <a:latin typeface="Garamond" panose="02020404030301010803" pitchFamily="18" charset="0"/>
              </a:defRPr>
            </a:lvl2pPr>
            <a:lvl3pPr marL="1143000" indent="-228600" defTabSz="912813" eaLnBrk="0" hangingPunct="0">
              <a:defRPr>
                <a:solidFill>
                  <a:schemeClr val="tx1"/>
                </a:solidFill>
                <a:latin typeface="Garamond" panose="02020404030301010803" pitchFamily="18" charset="0"/>
              </a:defRPr>
            </a:lvl3pPr>
            <a:lvl4pPr marL="1600200" indent="-228600" defTabSz="912813" eaLnBrk="0" hangingPunct="0">
              <a:defRPr>
                <a:solidFill>
                  <a:schemeClr val="tx1"/>
                </a:solidFill>
                <a:latin typeface="Garamond" panose="02020404030301010803" pitchFamily="18" charset="0"/>
              </a:defRPr>
            </a:lvl4pPr>
            <a:lvl5pPr marL="2057400" indent="-228600" defTabSz="912813" eaLnBrk="0" hangingPunct="0">
              <a:defRPr>
                <a:solidFill>
                  <a:schemeClr val="tx1"/>
                </a:solidFill>
                <a:latin typeface="Garamond" panose="02020404030301010803" pitchFamily="18" charset="0"/>
              </a:defRPr>
            </a:lvl5pPr>
            <a:lvl6pPr marL="2514600" indent="-228600" defTabSz="912813" eaLnBrk="0" fontAlgn="base" hangingPunct="0">
              <a:spcBef>
                <a:spcPct val="0"/>
              </a:spcBef>
              <a:spcAft>
                <a:spcPct val="0"/>
              </a:spcAft>
              <a:defRPr>
                <a:solidFill>
                  <a:schemeClr val="tx1"/>
                </a:solidFill>
                <a:latin typeface="Garamond" panose="02020404030301010803" pitchFamily="18" charset="0"/>
              </a:defRPr>
            </a:lvl6pPr>
            <a:lvl7pPr marL="2971800" indent="-228600" defTabSz="912813" eaLnBrk="0" fontAlgn="base" hangingPunct="0">
              <a:spcBef>
                <a:spcPct val="0"/>
              </a:spcBef>
              <a:spcAft>
                <a:spcPct val="0"/>
              </a:spcAft>
              <a:defRPr>
                <a:solidFill>
                  <a:schemeClr val="tx1"/>
                </a:solidFill>
                <a:latin typeface="Garamond" panose="02020404030301010803" pitchFamily="18" charset="0"/>
              </a:defRPr>
            </a:lvl7pPr>
            <a:lvl8pPr marL="3429000" indent="-228600" defTabSz="912813" eaLnBrk="0" fontAlgn="base" hangingPunct="0">
              <a:spcBef>
                <a:spcPct val="0"/>
              </a:spcBef>
              <a:spcAft>
                <a:spcPct val="0"/>
              </a:spcAft>
              <a:defRPr>
                <a:solidFill>
                  <a:schemeClr val="tx1"/>
                </a:solidFill>
                <a:latin typeface="Garamond" panose="02020404030301010803" pitchFamily="18" charset="0"/>
              </a:defRPr>
            </a:lvl8pPr>
            <a:lvl9pPr marL="3886200" indent="-228600" defTabSz="912813"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endParaRPr lang="uk-UA" sz="8000">
              <a:latin typeface="Times New Roman" panose="02020603050405020304" pitchFamily="18" charset="0"/>
              <a:cs typeface="Times New Roman" panose="02020603050405020304" pitchFamily="18" charset="0"/>
            </a:endParaRPr>
          </a:p>
          <a:p>
            <a:pPr algn="ctr" eaLnBrk="1" hangingPunct="1"/>
            <a:endParaRPr lang="uk-UA" sz="8000">
              <a:latin typeface="Times New Roman" panose="02020603050405020304" pitchFamily="18" charset="0"/>
              <a:cs typeface="Times New Roman" panose="02020603050405020304" pitchFamily="18" charset="0"/>
            </a:endParaRPr>
          </a:p>
          <a:p>
            <a:pPr algn="ctr" eaLnBrk="1" hangingPunct="1"/>
            <a:r>
              <a:rPr lang="uk-UA" sz="8000">
                <a:latin typeface="Arial" panose="020B0604020202020204" pitchFamily="34" charset="0"/>
                <a:cs typeface="Arial" panose="020B0604020202020204" pitchFamily="34" charset="0"/>
              </a:rPr>
              <a:t>Дякую за увагу!</a:t>
            </a:r>
            <a:endParaRPr lang="ru-RU" sz="800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6"/>
          <p:cNvSpPr txBox="1">
            <a:spLocks noChangeArrowheads="1"/>
          </p:cNvSpPr>
          <p:nvPr/>
        </p:nvSpPr>
        <p:spPr bwMode="auto">
          <a:xfrm>
            <a:off x="179388" y="260350"/>
            <a:ext cx="8715375" cy="6586418"/>
          </a:xfrm>
          <a:prstGeom prst="rect">
            <a:avLst/>
          </a:prstGeom>
          <a:noFill/>
          <a:ln w="9525">
            <a:noFill/>
            <a:miter lim="800000"/>
            <a:headEnd/>
            <a:tailEnd/>
          </a:ln>
        </p:spPr>
        <p:txBody>
          <a:bodyPr>
            <a:spAutoFit/>
          </a:bodyPr>
          <a:lstStyle/>
          <a:p>
            <a:pPr indent="365125" algn="just">
              <a:lnSpc>
                <a:spcPct val="150000"/>
              </a:lnSpc>
              <a:spcAft>
                <a:spcPts val="0"/>
              </a:spcAft>
              <a:tabLst>
                <a:tab pos="450215" algn="l"/>
              </a:tabLst>
              <a:defRPr/>
            </a:pPr>
            <a:r>
              <a:rPr lang="uk-UA" sz="2000" b="1" u="sng" dirty="0" smtClean="0">
                <a:latin typeface="Arial" pitchFamily="34" charset="0"/>
                <a:ea typeface="Times New Roman"/>
                <a:cs typeface="Arial" pitchFamily="34" charset="0"/>
              </a:rPr>
              <a:t>Мета роботи:</a:t>
            </a:r>
            <a:r>
              <a:rPr lang="ru-RU" sz="2000" dirty="0" smtClean="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підвищення</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ефективності</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аналізу</a:t>
            </a:r>
            <a:r>
              <a:rPr lang="ru-RU" sz="2000" dirty="0">
                <a:latin typeface="Arial" pitchFamily="34" charset="0"/>
                <a:ea typeface="Times New Roman"/>
                <a:cs typeface="Arial" pitchFamily="34" charset="0"/>
              </a:rPr>
              <a:t> стану </a:t>
            </a:r>
            <a:r>
              <a:rPr lang="ru-RU" sz="2000" dirty="0" err="1">
                <a:latin typeface="Arial" pitchFamily="34" charset="0"/>
                <a:ea typeface="Times New Roman"/>
                <a:cs typeface="Arial" pitchFamily="34" charset="0"/>
              </a:rPr>
              <a:t>поверхневих</a:t>
            </a:r>
            <a:r>
              <a:rPr lang="ru-RU" sz="2000" dirty="0">
                <a:latin typeface="Arial" pitchFamily="34" charset="0"/>
                <a:ea typeface="Times New Roman"/>
                <a:cs typeface="Arial" pitchFamily="34" charset="0"/>
              </a:rPr>
              <a:t> вод, </a:t>
            </a:r>
            <a:r>
              <a:rPr lang="ru-RU" sz="2000" dirty="0" err="1">
                <a:latin typeface="Arial" pitchFamily="34" charset="0"/>
                <a:ea typeface="Times New Roman"/>
                <a:cs typeface="Arial" pitchFamily="34" charset="0"/>
              </a:rPr>
              <a:t>оптимізація</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контрольних</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заходів</a:t>
            </a:r>
            <a:r>
              <a:rPr lang="ru-RU" sz="2000" dirty="0">
                <a:latin typeface="Arial" pitchFamily="34" charset="0"/>
                <a:ea typeface="Times New Roman"/>
                <a:cs typeface="Arial" pitchFamily="34" charset="0"/>
              </a:rPr>
              <a:t> та </a:t>
            </a:r>
            <a:r>
              <a:rPr lang="ru-RU" sz="2000" dirty="0" err="1">
                <a:latin typeface="Arial" pitchFamily="34" charset="0"/>
                <a:ea typeface="Times New Roman"/>
                <a:cs typeface="Arial" pitchFamily="34" charset="0"/>
              </a:rPr>
              <a:t>розробка</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рекомендацій</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щодо</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керування</a:t>
            </a:r>
            <a:r>
              <a:rPr lang="ru-RU" sz="2000" dirty="0">
                <a:latin typeface="Arial" pitchFamily="34" charset="0"/>
                <a:ea typeface="Times New Roman"/>
                <a:cs typeface="Arial" pitchFamily="34" charset="0"/>
              </a:rPr>
              <a:t> </a:t>
            </a:r>
            <a:r>
              <a:rPr lang="ru-RU" sz="2000" dirty="0" err="1">
                <a:latin typeface="Arial" pitchFamily="34" charset="0"/>
                <a:ea typeface="Times New Roman"/>
                <a:cs typeface="Arial" pitchFamily="34" charset="0"/>
              </a:rPr>
              <a:t>екологічного</a:t>
            </a:r>
            <a:r>
              <a:rPr lang="ru-RU" sz="2000" dirty="0">
                <a:latin typeface="Arial" pitchFamily="34" charset="0"/>
                <a:ea typeface="Times New Roman"/>
                <a:cs typeface="Arial" pitchFamily="34" charset="0"/>
              </a:rPr>
              <a:t> стану </a:t>
            </a:r>
            <a:r>
              <a:rPr lang="ru-RU" sz="2000" dirty="0" err="1">
                <a:latin typeface="Arial" pitchFamily="34" charset="0"/>
                <a:ea typeface="Times New Roman"/>
                <a:cs typeface="Arial" pitchFamily="34" charset="0"/>
              </a:rPr>
              <a:t>поверхневих</a:t>
            </a:r>
            <a:r>
              <a:rPr lang="ru-RU" sz="2000" dirty="0">
                <a:latin typeface="Arial" pitchFamily="34" charset="0"/>
                <a:ea typeface="Times New Roman"/>
                <a:cs typeface="Arial" pitchFamily="34" charset="0"/>
              </a:rPr>
              <a:t> вод за результатами </a:t>
            </a:r>
            <a:r>
              <a:rPr lang="ru-RU" sz="2000" dirty="0" err="1">
                <a:latin typeface="Arial" pitchFamily="34" charset="0"/>
                <a:ea typeface="Times New Roman"/>
                <a:cs typeface="Arial" pitchFamily="34" charset="0"/>
              </a:rPr>
              <a:t>аналізу</a:t>
            </a:r>
            <a:r>
              <a:rPr lang="uk-UA" sz="2000" dirty="0" smtClean="0">
                <a:latin typeface="Arial" pitchFamily="34" charset="0"/>
                <a:ea typeface="Times New Roman"/>
                <a:cs typeface="Arial" pitchFamily="34" charset="0"/>
              </a:rPr>
              <a:t>.</a:t>
            </a:r>
            <a:endParaRPr lang="ru-RU" sz="2000" b="1" dirty="0">
              <a:latin typeface="Arial" pitchFamily="34" charset="0"/>
              <a:ea typeface="Times New Roman"/>
              <a:cs typeface="Arial" pitchFamily="34" charset="0"/>
            </a:endParaRPr>
          </a:p>
          <a:p>
            <a:pPr indent="365125" algn="just">
              <a:lnSpc>
                <a:spcPct val="150000"/>
              </a:lnSpc>
              <a:spcAft>
                <a:spcPts val="0"/>
              </a:spcAft>
              <a:tabLst>
                <a:tab pos="450215" algn="l"/>
              </a:tabLst>
              <a:defRPr/>
            </a:pPr>
            <a:r>
              <a:rPr lang="ru-RU" sz="2000" b="1" u="sng" dirty="0" err="1">
                <a:latin typeface="Arial" pitchFamily="34" charset="0"/>
                <a:ea typeface="Times New Roman"/>
                <a:cs typeface="Arial" pitchFamily="34" charset="0"/>
              </a:rPr>
              <a:t>Задачі</a:t>
            </a:r>
            <a:r>
              <a:rPr lang="ru-RU" sz="2000" b="1" u="sng" dirty="0">
                <a:latin typeface="Arial" pitchFamily="34" charset="0"/>
                <a:ea typeface="Times New Roman"/>
                <a:cs typeface="Arial" pitchFamily="34" charset="0"/>
              </a:rPr>
              <a:t>:</a:t>
            </a:r>
          </a:p>
          <a:p>
            <a:pPr marL="182563" algn="just">
              <a:spcAft>
                <a:spcPts val="0"/>
              </a:spcAft>
              <a:buFont typeface="Times New Roman"/>
              <a:buChar char="-"/>
              <a:tabLst>
                <a:tab pos="450215" algn="l"/>
              </a:tabLst>
              <a:defRPr/>
            </a:pPr>
            <a:r>
              <a:rPr lang="uk-UA" sz="2000" dirty="0">
                <a:latin typeface="Arial" pitchFamily="34" charset="0"/>
                <a:ea typeface="Times New Roman"/>
                <a:cs typeface="Arial" pitchFamily="34" charset="0"/>
              </a:rPr>
              <a:t>	провести огляд баз даних результатів екологічних спостережень стану поверхневих вод;</a:t>
            </a:r>
          </a:p>
          <a:p>
            <a:pPr marL="182563" algn="just">
              <a:spcAft>
                <a:spcPts val="0"/>
              </a:spcAft>
              <a:buFont typeface="Times New Roman"/>
              <a:buChar char="-"/>
              <a:tabLst>
                <a:tab pos="450215" algn="l"/>
              </a:tabLst>
              <a:defRPr/>
            </a:pPr>
            <a:r>
              <a:rPr lang="uk-UA" sz="2000" dirty="0">
                <a:latin typeface="Arial" pitchFamily="34" charset="0"/>
                <a:ea typeface="Times New Roman"/>
                <a:cs typeface="Arial" pitchFamily="34" charset="0"/>
              </a:rPr>
              <a:t>	дослідити наявність спостережень за постійними скидами у поверхневі води та відповідні спостереження якості води вздовж водотоку;</a:t>
            </a:r>
          </a:p>
          <a:p>
            <a:pPr marL="182563" algn="just">
              <a:spcAft>
                <a:spcPts val="0"/>
              </a:spcAft>
              <a:buFont typeface="Times New Roman"/>
              <a:buChar char="-"/>
              <a:tabLst>
                <a:tab pos="450215" algn="l"/>
              </a:tabLst>
              <a:defRPr/>
            </a:pPr>
            <a:r>
              <a:rPr lang="uk-UA" sz="2000" dirty="0">
                <a:latin typeface="Arial" pitchFamily="34" charset="0"/>
                <a:ea typeface="Times New Roman"/>
                <a:cs typeface="Arial" pitchFamily="34" charset="0"/>
              </a:rPr>
              <a:t>	проаналізувати можливі методи інтерполяції даних поширення забруднення вздовж водотоку і обрати найбільш зручні програмні середовища для їх реалізації;</a:t>
            </a:r>
          </a:p>
          <a:p>
            <a:pPr marL="182563" algn="just">
              <a:spcAft>
                <a:spcPts val="0"/>
              </a:spcAft>
              <a:buFont typeface="Times New Roman"/>
              <a:buChar char="-"/>
              <a:tabLst>
                <a:tab pos="450215" algn="l"/>
              </a:tabLst>
              <a:defRPr/>
            </a:pPr>
            <a:r>
              <a:rPr lang="uk-UA" sz="2000" dirty="0">
                <a:latin typeface="Arial" pitchFamily="34" charset="0"/>
                <a:ea typeface="Times New Roman"/>
                <a:cs typeface="Arial" pitchFamily="34" charset="0"/>
              </a:rPr>
              <a:t>	розробити інструмент для виконання автоматизованого аналізу даних екологічних спостережень та моделювання тенденції поширення забруднень;</a:t>
            </a:r>
          </a:p>
          <a:p>
            <a:pPr marL="182563" algn="just">
              <a:spcAft>
                <a:spcPts val="0"/>
              </a:spcAft>
              <a:buFont typeface="Times New Roman"/>
              <a:buChar char="-"/>
              <a:tabLst>
                <a:tab pos="450215" algn="l"/>
              </a:tabLst>
              <a:defRPr/>
            </a:pPr>
            <a:r>
              <a:rPr lang="uk-UA" sz="2000" dirty="0">
                <a:latin typeface="Arial" pitchFamily="34" charset="0"/>
                <a:ea typeface="Times New Roman"/>
                <a:cs typeface="Arial" pitchFamily="34" charset="0"/>
              </a:rPr>
              <a:t>	розробити рекомендації щодо необхідності здійснення відбору проб за </a:t>
            </a:r>
            <a:r>
              <a:rPr lang="uk-UA" sz="2000" dirty="0" err="1">
                <a:latin typeface="Arial" pitchFamily="34" charset="0"/>
                <a:ea typeface="Times New Roman"/>
                <a:cs typeface="Arial" pitchFamily="34" charset="0"/>
              </a:rPr>
              <a:t>результататми</a:t>
            </a:r>
            <a:r>
              <a:rPr lang="uk-UA" sz="2000" dirty="0">
                <a:latin typeface="Arial" pitchFamily="34" charset="0"/>
                <a:ea typeface="Times New Roman"/>
                <a:cs typeface="Arial" pitchFamily="34" charset="0"/>
              </a:rPr>
              <a:t> моделювання та застосування природоохоронних заходів</a:t>
            </a:r>
            <a:r>
              <a:rPr lang="uk-UA" sz="2000" dirty="0" smtClean="0">
                <a:latin typeface="Arial" pitchFamily="34" charset="0"/>
                <a:ea typeface="Times New Roman"/>
                <a:cs typeface="Arial" pitchFamily="34" charset="0"/>
              </a:rPr>
              <a:t>.</a:t>
            </a:r>
          </a:p>
          <a:p>
            <a:pPr algn="just">
              <a:defRPr/>
            </a:pPr>
            <a:endParaRPr lang="uk-UA" sz="2200" dirty="0">
              <a:latin typeface="Arial" charset="0"/>
              <a:cs typeface="Arial" charset="0"/>
            </a:endParaRPr>
          </a:p>
        </p:txBody>
      </p:sp>
      <p:sp>
        <p:nvSpPr>
          <p:cNvPr id="6" name="Номер слайда 1"/>
          <p:cNvSpPr>
            <a:spLocks noGrp="1"/>
          </p:cNvSpPr>
          <p:nvPr>
            <p:ph type="sldNum" sz="quarter" idx="12"/>
          </p:nvPr>
        </p:nvSpPr>
        <p:spPr>
          <a:xfrm>
            <a:off x="6985609" y="6491968"/>
            <a:ext cx="2133600" cy="365125"/>
          </a:xfrm>
        </p:spPr>
        <p:txBody>
          <a:bodyPr/>
          <a:lstStyle/>
          <a:p>
            <a:r>
              <a:rPr lang="ru-RU" dirty="0"/>
              <a:t>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179388" y="3268663"/>
            <a:ext cx="89646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11175" algn="l"/>
              </a:tabLst>
              <a:defRPr>
                <a:solidFill>
                  <a:schemeClr val="tx1"/>
                </a:solidFill>
                <a:latin typeface="Garamond" panose="02020404030301010803" pitchFamily="18" charset="0"/>
              </a:defRPr>
            </a:lvl1pPr>
            <a:lvl2pPr marL="742950" indent="-285750" eaLnBrk="0" hangingPunct="0">
              <a:tabLst>
                <a:tab pos="511175" algn="l"/>
              </a:tabLst>
              <a:defRPr>
                <a:solidFill>
                  <a:schemeClr val="tx1"/>
                </a:solidFill>
                <a:latin typeface="Garamond" panose="02020404030301010803" pitchFamily="18" charset="0"/>
              </a:defRPr>
            </a:lvl2pPr>
            <a:lvl3pPr marL="1143000" indent="-228600" eaLnBrk="0" hangingPunct="0">
              <a:tabLst>
                <a:tab pos="511175" algn="l"/>
              </a:tabLst>
              <a:defRPr>
                <a:solidFill>
                  <a:schemeClr val="tx1"/>
                </a:solidFill>
                <a:latin typeface="Garamond" panose="02020404030301010803" pitchFamily="18" charset="0"/>
              </a:defRPr>
            </a:lvl3pPr>
            <a:lvl4pPr marL="1600200" indent="-228600" eaLnBrk="0" hangingPunct="0">
              <a:tabLst>
                <a:tab pos="511175" algn="l"/>
              </a:tabLst>
              <a:defRPr>
                <a:solidFill>
                  <a:schemeClr val="tx1"/>
                </a:solidFill>
                <a:latin typeface="Garamond" panose="02020404030301010803" pitchFamily="18" charset="0"/>
              </a:defRPr>
            </a:lvl4pPr>
            <a:lvl5pPr marL="2057400" indent="-228600" eaLnBrk="0" hangingPunct="0">
              <a:tabLst>
                <a:tab pos="511175" algn="l"/>
              </a:tabLst>
              <a:defRPr>
                <a:solidFill>
                  <a:schemeClr val="tx1"/>
                </a:solidFill>
                <a:latin typeface="Garamond" panose="02020404030301010803" pitchFamily="18" charset="0"/>
              </a:defRPr>
            </a:lvl5pPr>
            <a:lvl6pPr marL="2514600" indent="-228600" eaLnBrk="0" fontAlgn="base" hangingPunct="0">
              <a:spcBef>
                <a:spcPct val="0"/>
              </a:spcBef>
              <a:spcAft>
                <a:spcPct val="0"/>
              </a:spcAft>
              <a:tabLst>
                <a:tab pos="511175" algn="l"/>
              </a:tabLst>
              <a:defRPr>
                <a:solidFill>
                  <a:schemeClr val="tx1"/>
                </a:solidFill>
                <a:latin typeface="Garamond" panose="02020404030301010803" pitchFamily="18" charset="0"/>
              </a:defRPr>
            </a:lvl6pPr>
            <a:lvl7pPr marL="2971800" indent="-228600" eaLnBrk="0" fontAlgn="base" hangingPunct="0">
              <a:spcBef>
                <a:spcPct val="0"/>
              </a:spcBef>
              <a:spcAft>
                <a:spcPct val="0"/>
              </a:spcAft>
              <a:tabLst>
                <a:tab pos="511175" algn="l"/>
              </a:tabLst>
              <a:defRPr>
                <a:solidFill>
                  <a:schemeClr val="tx1"/>
                </a:solidFill>
                <a:latin typeface="Garamond" panose="02020404030301010803" pitchFamily="18" charset="0"/>
              </a:defRPr>
            </a:lvl7pPr>
            <a:lvl8pPr marL="3429000" indent="-228600" eaLnBrk="0" fontAlgn="base" hangingPunct="0">
              <a:spcBef>
                <a:spcPct val="0"/>
              </a:spcBef>
              <a:spcAft>
                <a:spcPct val="0"/>
              </a:spcAft>
              <a:tabLst>
                <a:tab pos="511175" algn="l"/>
              </a:tabLst>
              <a:defRPr>
                <a:solidFill>
                  <a:schemeClr val="tx1"/>
                </a:solidFill>
                <a:latin typeface="Garamond" panose="02020404030301010803" pitchFamily="18" charset="0"/>
              </a:defRPr>
            </a:lvl8pPr>
            <a:lvl9pPr marL="3886200" indent="-228600" eaLnBrk="0" fontAlgn="base" hangingPunct="0">
              <a:spcBef>
                <a:spcPct val="0"/>
              </a:spcBef>
              <a:spcAft>
                <a:spcPct val="0"/>
              </a:spcAft>
              <a:tabLst>
                <a:tab pos="511175" algn="l"/>
              </a:tabLst>
              <a:defRPr>
                <a:solidFill>
                  <a:schemeClr val="tx1"/>
                </a:solidFill>
                <a:latin typeface="Garamond" panose="02020404030301010803" pitchFamily="18" charset="0"/>
              </a:defRPr>
            </a:lvl9pPr>
          </a:lstStyle>
          <a:p>
            <a:pPr algn="just"/>
            <a:endParaRPr lang="uk-UA">
              <a:latin typeface="Times New Roman" panose="02020603050405020304" pitchFamily="18" charset="0"/>
              <a:cs typeface="Times New Roman" panose="02020603050405020304" pitchFamily="18" charset="0"/>
            </a:endParaRPr>
          </a:p>
          <a:p>
            <a:pPr algn="just"/>
            <a:endParaRPr lang="uk-UA">
              <a:latin typeface="Times New Roman" panose="02020603050405020304" pitchFamily="18" charset="0"/>
              <a:cs typeface="Times New Roman" panose="02020603050405020304" pitchFamily="18" charset="0"/>
            </a:endParaRPr>
          </a:p>
        </p:txBody>
      </p:sp>
      <p:sp>
        <p:nvSpPr>
          <p:cNvPr id="5123"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5"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6"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7"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8"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9"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31" name="Прямоугольник 13"/>
          <p:cNvSpPr>
            <a:spLocks noChangeArrowheads="1"/>
          </p:cNvSpPr>
          <p:nvPr/>
        </p:nvSpPr>
        <p:spPr bwMode="auto">
          <a:xfrm>
            <a:off x="179388" y="188913"/>
            <a:ext cx="8713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Динаміка</a:t>
            </a:r>
            <a:r>
              <a:rPr lang="ru-RU" sz="2000" dirty="0" smtClean="0">
                <a:latin typeface="Arial" panose="020B0604020202020204" pitchFamily="34" charset="0"/>
                <a:cs typeface="Arial" panose="020B0604020202020204" pitchFamily="34" charset="0"/>
              </a:rPr>
              <a:t> забору води та </a:t>
            </a:r>
            <a:r>
              <a:rPr lang="ru-RU" sz="2000" dirty="0" err="1" smtClean="0">
                <a:latin typeface="Arial" panose="020B0604020202020204" pitchFamily="34" charset="0"/>
                <a:cs typeface="Arial" panose="020B0604020202020204" pitchFamily="34" charset="0"/>
              </a:rPr>
              <a:t>скидання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зворотних</a:t>
            </a:r>
            <a:r>
              <a:rPr lang="ru-RU" sz="2000" dirty="0" smtClean="0">
                <a:latin typeface="Arial" panose="020B0604020202020204" pitchFamily="34" charset="0"/>
                <a:cs typeface="Arial" panose="020B0604020202020204" pitchFamily="34" charset="0"/>
              </a:rPr>
              <a:t> вод, у тому </a:t>
            </a:r>
            <a:r>
              <a:rPr lang="ru-RU" sz="2000" dirty="0" err="1" smtClean="0">
                <a:latin typeface="Arial" panose="020B0604020202020204" pitchFamily="34" charset="0"/>
                <a:cs typeface="Arial" panose="020B0604020202020204" pitchFamily="34" charset="0"/>
              </a:rPr>
              <a:t>числі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забруднених</a:t>
            </a:r>
            <a:r>
              <a:rPr lang="ru-RU" sz="2000" dirty="0" smtClean="0">
                <a:latin typeface="Arial" panose="020B0604020202020204" pitchFamily="34" charset="0"/>
                <a:cs typeface="Arial" panose="020B0604020202020204" pitchFamily="34" charset="0"/>
              </a:rPr>
              <a:t> (не </a:t>
            </a:r>
            <a:r>
              <a:rPr lang="ru-RU" sz="2000" dirty="0" err="1" smtClean="0">
                <a:latin typeface="Arial" panose="020B0604020202020204" pitchFamily="34" charset="0"/>
                <a:cs typeface="Arial" panose="020B0604020202020204" pitchFamily="34" charset="0"/>
              </a:rPr>
              <a:t>зменшується</a:t>
            </a:r>
            <a:r>
              <a:rPr lang="ru-RU" sz="2000" dirty="0" smtClean="0">
                <a:latin typeface="Arial" panose="020B0604020202020204" pitchFamily="34" charset="0"/>
                <a:cs typeface="Arial" panose="020B0604020202020204" pitchFamily="34" charset="0"/>
              </a:rPr>
              <a:t>)</a:t>
            </a:r>
            <a:endParaRPr lang="ru-RU" sz="2000" dirty="0">
              <a:latin typeface="Arial" panose="020B0604020202020204" pitchFamily="34" charset="0"/>
              <a:cs typeface="Arial" panose="020B0604020202020204"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366406222"/>
              </p:ext>
            </p:extLst>
          </p:nvPr>
        </p:nvGraphicFramePr>
        <p:xfrm>
          <a:off x="467544" y="3140968"/>
          <a:ext cx="8291264" cy="3450630"/>
        </p:xfrm>
        <a:graphic>
          <a:graphicData uri="http://schemas.openxmlformats.org/drawingml/2006/table">
            <a:tbl>
              <a:tblPr firstRow="1" firstCol="1" bandRow="1" bandCol="1">
                <a:tableStyleId>{69012ECD-51FC-41F1-AA8D-1B2483CD663E}</a:tableStyleId>
              </a:tblPr>
              <a:tblGrid>
                <a:gridCol w="2346392"/>
                <a:gridCol w="743109"/>
                <a:gridCol w="743109"/>
                <a:gridCol w="743109"/>
                <a:gridCol w="743109"/>
                <a:gridCol w="743109"/>
                <a:gridCol w="743109"/>
                <a:gridCol w="743109"/>
                <a:gridCol w="743109"/>
              </a:tblGrid>
              <a:tr h="575105">
                <a:tc>
                  <a:txBody>
                    <a:bodyPr/>
                    <a:lstStyle/>
                    <a:p>
                      <a:pPr indent="0" algn="l">
                        <a:spcAft>
                          <a:spcPts val="0"/>
                        </a:spcAft>
                      </a:pPr>
                      <a:r>
                        <a:rPr lang="uk-UA" sz="1300" dirty="0">
                          <a:effectLst/>
                        </a:rPr>
                        <a:t>Показник</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2000</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2007</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2008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2009</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2010</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2011</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2012</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2013</a:t>
                      </a:r>
                      <a:endParaRPr lang="uk-UA" sz="1400">
                        <a:effectLst/>
                        <a:latin typeface="Times New Roman" panose="02020603050405020304" pitchFamily="18" charset="0"/>
                        <a:ea typeface="Calibri" panose="020F0502020204030204" pitchFamily="34" charset="0"/>
                      </a:endParaRPr>
                    </a:p>
                  </a:txBody>
                  <a:tcPr marL="68580" marR="68580" marT="0" marB="0" anchor="ctr"/>
                </a:tc>
              </a:tr>
              <a:tr h="575105">
                <a:tc>
                  <a:txBody>
                    <a:bodyPr/>
                    <a:lstStyle/>
                    <a:p>
                      <a:pPr indent="0" algn="l">
                        <a:spcAft>
                          <a:spcPts val="0"/>
                        </a:spcAft>
                      </a:pPr>
                      <a:r>
                        <a:rPr lang="uk-UA" sz="1300" dirty="0">
                          <a:effectLst/>
                        </a:rPr>
                        <a:t>Води з джерел, млн.м</a:t>
                      </a:r>
                      <a:r>
                        <a:rPr lang="uk-UA" sz="1300" baseline="30000" dirty="0">
                          <a:effectLst/>
                        </a:rPr>
                        <a:t>3</a:t>
                      </a:r>
                      <a:r>
                        <a:rPr lang="uk-UA" sz="1300" dirty="0">
                          <a:effectLst/>
                        </a:rPr>
                        <a:t> </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711,4</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121,8</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122,1</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115,0</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124,6</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133,0</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132,1</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131,0</a:t>
                      </a:r>
                      <a:endParaRPr lang="uk-UA" sz="1400">
                        <a:effectLst/>
                        <a:latin typeface="Times New Roman" panose="02020603050405020304" pitchFamily="18" charset="0"/>
                        <a:ea typeface="Calibri" panose="020F0502020204030204" pitchFamily="34" charset="0"/>
                      </a:endParaRPr>
                    </a:p>
                  </a:txBody>
                  <a:tcPr marL="68580" marR="68580" marT="0" marB="0" anchor="ctr"/>
                </a:tc>
              </a:tr>
              <a:tr h="575105">
                <a:tc>
                  <a:txBody>
                    <a:bodyPr/>
                    <a:lstStyle/>
                    <a:p>
                      <a:pPr indent="0" algn="l">
                        <a:spcAft>
                          <a:spcPts val="0"/>
                        </a:spcAft>
                      </a:pPr>
                      <a:r>
                        <a:rPr lang="uk-UA" sz="1300" dirty="0">
                          <a:effectLst/>
                        </a:rPr>
                        <a:t>Використано свіжої води, млн.м</a:t>
                      </a:r>
                      <a:r>
                        <a:rPr lang="uk-UA" sz="1300" baseline="30000" dirty="0">
                          <a:effectLst/>
                        </a:rPr>
                        <a:t>3</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692,8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112,9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106,7</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100,1</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109,7</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116,2</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114,7</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114,5</a:t>
                      </a:r>
                      <a:endParaRPr lang="uk-UA" sz="1400">
                        <a:effectLst/>
                        <a:latin typeface="Times New Roman" panose="02020603050405020304" pitchFamily="18" charset="0"/>
                        <a:ea typeface="Calibri" panose="020F0502020204030204" pitchFamily="34" charset="0"/>
                      </a:endParaRPr>
                    </a:p>
                  </a:txBody>
                  <a:tcPr marL="68580" marR="68580" marT="0" marB="0" anchor="ctr"/>
                </a:tc>
              </a:tr>
              <a:tr h="575105">
                <a:tc>
                  <a:txBody>
                    <a:bodyPr/>
                    <a:lstStyle/>
                    <a:p>
                      <a:pPr indent="0" algn="l">
                        <a:spcAft>
                          <a:spcPts val="0"/>
                        </a:spcAft>
                      </a:pPr>
                      <a:r>
                        <a:rPr lang="uk-UA" sz="1300" dirty="0">
                          <a:effectLst/>
                        </a:rPr>
                        <a:t>Втрати води при транспортуванні, млн.м</a:t>
                      </a:r>
                      <a:r>
                        <a:rPr lang="uk-UA" sz="1300" baseline="30000" dirty="0">
                          <a:effectLst/>
                        </a:rPr>
                        <a:t>3</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14,8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14,8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15,4</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14,9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14,9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12,6</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13,6</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13,22</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r>
              <a:tr h="575105">
                <a:tc>
                  <a:txBody>
                    <a:bodyPr/>
                    <a:lstStyle/>
                    <a:p>
                      <a:pPr indent="0" algn="l">
                        <a:spcAft>
                          <a:spcPts val="0"/>
                        </a:spcAft>
                      </a:pPr>
                      <a:r>
                        <a:rPr lang="uk-UA" sz="1300" dirty="0">
                          <a:effectLst/>
                        </a:rPr>
                        <a:t>Загальне водовідведення, млн.м</a:t>
                      </a:r>
                      <a:r>
                        <a:rPr lang="uk-UA" sz="1300" baseline="30000" dirty="0">
                          <a:effectLst/>
                        </a:rPr>
                        <a:t>3</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a:effectLst/>
                        </a:rPr>
                        <a:t>640,2</a:t>
                      </a:r>
                      <a:endParaRPr lang="uk-UA"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82,9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75,9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70,6</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77,08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80,44</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76,97</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75,18</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r>
              <a:tr h="575105">
                <a:tc>
                  <a:txBody>
                    <a:bodyPr/>
                    <a:lstStyle/>
                    <a:p>
                      <a:pPr indent="0" algn="l">
                        <a:spcAft>
                          <a:spcPts val="0"/>
                        </a:spcAft>
                      </a:pPr>
                      <a:r>
                        <a:rPr lang="uk-UA" sz="1300" dirty="0">
                          <a:effectLst/>
                        </a:rPr>
                        <a:t>Скинуто забруднених зворотних вод, млн.м</a:t>
                      </a:r>
                      <a:r>
                        <a:rPr lang="uk-UA" sz="1300" baseline="30000" dirty="0">
                          <a:effectLst/>
                        </a:rPr>
                        <a:t>3</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67,4</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3,5</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1,9</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2,4</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2,1</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1,85</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0,902</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indent="0" algn="l">
                        <a:spcAft>
                          <a:spcPts val="0"/>
                        </a:spcAft>
                      </a:pPr>
                      <a:r>
                        <a:rPr lang="uk-UA" sz="1300" dirty="0">
                          <a:effectLst/>
                        </a:rPr>
                        <a:t>1,072</a:t>
                      </a:r>
                      <a:endParaRPr lang="uk-UA" sz="1400" dirty="0">
                        <a:effectLst/>
                        <a:latin typeface="Times New Roman" panose="02020603050405020304" pitchFamily="18" charset="0"/>
                        <a:ea typeface="Calibri" panose="020F0502020204030204" pitchFamily="34" charset="0"/>
                      </a:endParaRPr>
                    </a:p>
                  </a:txBody>
                  <a:tcPr marL="68580" marR="68580" marT="0" marB="0" anchor="ctr"/>
                </a:tc>
              </a:tr>
            </a:tbl>
          </a:graphicData>
        </a:graphic>
      </p:graphicFrame>
      <p:graphicFrame>
        <p:nvGraphicFramePr>
          <p:cNvPr id="6" name="Диаграмма 5"/>
          <p:cNvGraphicFramePr/>
          <p:nvPr>
            <p:extLst>
              <p:ext uri="{D42A27DB-BD31-4B8C-83A1-F6EECF244321}">
                <p14:modId xmlns:p14="http://schemas.microsoft.com/office/powerpoint/2010/main" val="2723640159"/>
              </p:ext>
            </p:extLst>
          </p:nvPr>
        </p:nvGraphicFramePr>
        <p:xfrm>
          <a:off x="539552" y="980728"/>
          <a:ext cx="8136904" cy="2016224"/>
        </p:xfrm>
        <a:graphic>
          <a:graphicData uri="http://schemas.openxmlformats.org/drawingml/2006/chart">
            <c:chart xmlns:c="http://schemas.openxmlformats.org/drawingml/2006/chart" xmlns:r="http://schemas.openxmlformats.org/officeDocument/2006/relationships" r:id="rId2"/>
          </a:graphicData>
        </a:graphic>
      </p:graphicFrame>
      <p:sp>
        <p:nvSpPr>
          <p:cNvPr id="18" name="Номер слайда 3"/>
          <p:cNvSpPr txBox="1">
            <a:spLocks/>
          </p:cNvSpPr>
          <p:nvPr/>
        </p:nvSpPr>
        <p:spPr>
          <a:xfrm>
            <a:off x="6772864" y="6408143"/>
            <a:ext cx="2133600" cy="365125"/>
          </a:xfrm>
          <a:prstGeom prst="rect">
            <a:avLst/>
          </a:prstGeom>
        </p:spPr>
        <p:txBody>
          <a:bodyPr vert="horz" wrap="square" lIns="91440" tIns="45720" rIns="91440" bIns="45720" numCol="1" anchor="ctr" anchorCtr="0" compatLnSpc="1">
            <a:prstTxWarp prst="textNoShape">
              <a:avLst/>
            </a:prstTxWarp>
          </a:bodyPr>
          <a:lstStyle>
            <a:defPPr>
              <a:defRPr lang="ru-RU"/>
            </a:defPPr>
            <a:lvl1pPr algn="r" rtl="0" eaLnBrk="0" fontAlgn="base" hangingPunct="0">
              <a:spcBef>
                <a:spcPct val="0"/>
              </a:spcBef>
              <a:spcAft>
                <a:spcPct val="0"/>
              </a:spcAft>
              <a:defRPr sz="1200" kern="1200">
                <a:solidFill>
                  <a:schemeClr val="tx1"/>
                </a:solidFill>
                <a:latin typeface="Garamond" panose="02020404030301010803" pitchFamily="18" charset="0"/>
                <a:ea typeface="+mn-ea"/>
                <a:cs typeface="+mn-cs"/>
              </a:defRPr>
            </a:lvl1pPr>
            <a:lvl2pPr marL="742950" indent="-28575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11430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6002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20574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9pPr>
          </a:lstStyle>
          <a:p>
            <a:pPr eaLnBrk="1" hangingPunct="1"/>
            <a:fld id="{FD6BACBF-42FB-4BB6-9668-FC56497B0950}" type="slidenum">
              <a:rPr lang="ru-RU" sz="2400" b="1" smtClean="0">
                <a:solidFill>
                  <a:schemeClr val="tx2"/>
                </a:solidFill>
                <a:effectLst>
                  <a:outerShdw blurRad="38100" dist="38100" dir="2700000" algn="tl">
                    <a:srgbClr val="000000">
                      <a:alpha val="43137"/>
                    </a:srgbClr>
                  </a:outerShdw>
                </a:effectLst>
              </a:rPr>
              <a:t>3</a:t>
            </a:fld>
            <a:endParaRPr lang="ru-RU" sz="2400"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5"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6"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7"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8"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29"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endParaRPr lang="en-US"/>
          </a:p>
        </p:txBody>
      </p:sp>
      <p:sp>
        <p:nvSpPr>
          <p:cNvPr id="5131" name="Прямоугольник 13"/>
          <p:cNvSpPr>
            <a:spLocks noChangeArrowheads="1"/>
          </p:cNvSpPr>
          <p:nvPr/>
        </p:nvSpPr>
        <p:spPr bwMode="auto">
          <a:xfrm>
            <a:off x="179388" y="188913"/>
            <a:ext cx="87137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Гідрографічна</a:t>
            </a:r>
            <a:r>
              <a:rPr lang="ru-RU" sz="2000" dirty="0" smtClean="0">
                <a:latin typeface="Arial" panose="020B0604020202020204" pitchFamily="34" charset="0"/>
                <a:cs typeface="Arial" panose="020B0604020202020204" pitchFamily="34" charset="0"/>
              </a:rPr>
              <a:t> мережа </a:t>
            </a:r>
            <a:r>
              <a:rPr lang="ru-RU" sz="2000" dirty="0" err="1" smtClean="0">
                <a:latin typeface="Arial" panose="020B0604020202020204" pitchFamily="34" charset="0"/>
                <a:cs typeface="Arial" panose="020B0604020202020204" pitchFamily="34" charset="0"/>
              </a:rPr>
              <a:t>Вінниччини</a:t>
            </a:r>
            <a:endParaRPr lang="ru-RU" sz="2000" dirty="0">
              <a:latin typeface="Arial" panose="020B0604020202020204" pitchFamily="34" charset="0"/>
              <a:cs typeface="Arial" panose="020B0604020202020204" pitchFamily="34" charset="0"/>
            </a:endParaRPr>
          </a:p>
        </p:txBody>
      </p:sp>
      <p:pic>
        <p:nvPicPr>
          <p:cNvPr id="40962" name="Picture 2"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77935"/>
            <a:ext cx="5141714" cy="539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Рисунок 5" descr="Весна_Мурафа"/>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6002900" y="613980"/>
            <a:ext cx="2821480" cy="1757617"/>
          </a:xfrm>
          <a:prstGeom prst="rect">
            <a:avLst/>
          </a:prstGeom>
          <a:noFill/>
          <a:ln w="6350">
            <a:solidFill>
              <a:srgbClr val="99CCFF"/>
            </a:solidFill>
            <a:miter lim="800000"/>
            <a:headEnd/>
            <a:tailEnd/>
          </a:ln>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640406" y="2358962"/>
            <a:ext cx="1582484" cy="276999"/>
          </a:xfrm>
          <a:prstGeom prst="rect">
            <a:avLst/>
          </a:prstGeom>
        </p:spPr>
        <p:txBody>
          <a:bodyPr wrap="none">
            <a:spAutoFit/>
          </a:bodyPr>
          <a:lstStyle/>
          <a:p>
            <a:r>
              <a:rPr lang="uk-UA" sz="1200" dirty="0" smtClean="0">
                <a:effectLst/>
                <a:latin typeface="Arial" panose="020B0604020202020204" pitchFamily="34" charset="0"/>
                <a:ea typeface="Calibri" panose="020F0502020204030204" pitchFamily="34" charset="0"/>
                <a:cs typeface="Arial" panose="020B0604020202020204" pitchFamily="34" charset="0"/>
              </a:rPr>
              <a:t>Краєвид </a:t>
            </a:r>
            <a:r>
              <a:rPr lang="uk-UA" sz="1200" dirty="0" err="1" smtClean="0">
                <a:effectLst/>
                <a:latin typeface="Arial" panose="020B0604020202020204" pitchFamily="34" charset="0"/>
                <a:ea typeface="Calibri" panose="020F0502020204030204" pitchFamily="34" charset="0"/>
                <a:cs typeface="Arial" panose="020B0604020202020204" pitchFamily="34" charset="0"/>
              </a:rPr>
              <a:t>р.Мурафа</a:t>
            </a:r>
            <a:r>
              <a:rPr lang="uk-UA" sz="1200" dirty="0" smtClean="0">
                <a:effectLst/>
                <a:latin typeface="Arial" panose="020B0604020202020204" pitchFamily="34" charset="0"/>
                <a:ea typeface="Calibri" panose="020F0502020204030204" pitchFamily="34" charset="0"/>
                <a:cs typeface="Arial" panose="020B0604020202020204" pitchFamily="34" charset="0"/>
              </a:rPr>
              <a:t> </a:t>
            </a:r>
            <a:endParaRPr lang="uk-UA" sz="1200" dirty="0">
              <a:latin typeface="Arial" panose="020B0604020202020204" pitchFamily="34" charset="0"/>
              <a:cs typeface="Arial" panose="020B0604020202020204" pitchFamily="34" charset="0"/>
            </a:endParaRPr>
          </a:p>
        </p:txBody>
      </p:sp>
      <p:pic>
        <p:nvPicPr>
          <p:cNvPr id="40965" name="Picture 5" descr="http://upload.wikimedia.org/wikipedia/commons/thumb/b/b8/Lypovets_28.jpg/300px-Lypovets_28.jpg"/>
          <p:cNvPicPr>
            <a:picLocks noChangeAspect="1" noChangeArrowheads="1"/>
          </p:cNvPicPr>
          <p:nvPr/>
        </p:nvPicPr>
        <p:blipFill rotWithShape="1">
          <a:blip r:embed="rId4">
            <a:extLst>
              <a:ext uri="{28A0092B-C50C-407E-A947-70E740481C1C}">
                <a14:useLocalDpi xmlns:a14="http://schemas.microsoft.com/office/drawing/2010/main" val="0"/>
              </a:ext>
            </a:extLst>
          </a:blip>
          <a:srcRect t="16823"/>
          <a:stretch/>
        </p:blipFill>
        <p:spPr bwMode="auto">
          <a:xfrm>
            <a:off x="5983873" y="2672140"/>
            <a:ext cx="2857500" cy="1782574"/>
          </a:xfrm>
          <a:prstGeom prst="rect">
            <a:avLst/>
          </a:prstGeom>
          <a:noFill/>
          <a:extLst>
            <a:ext uri="{909E8E84-426E-40DD-AFC4-6F175D3DCCD1}">
              <a14:hiddenFill xmlns:a14="http://schemas.microsoft.com/office/drawing/2010/main">
                <a:solidFill>
                  <a:srgbClr val="FFFFFF"/>
                </a:solidFill>
              </a14:hiddenFill>
            </a:ext>
          </a:extLst>
        </p:spPr>
      </p:pic>
      <p:sp>
        <p:nvSpPr>
          <p:cNvPr id="18" name="Прямоугольник 17"/>
          <p:cNvSpPr/>
          <p:nvPr/>
        </p:nvSpPr>
        <p:spPr>
          <a:xfrm>
            <a:off x="6772864" y="4454714"/>
            <a:ext cx="1279517" cy="276999"/>
          </a:xfrm>
          <a:prstGeom prst="rect">
            <a:avLst/>
          </a:prstGeom>
        </p:spPr>
        <p:txBody>
          <a:bodyPr wrap="none">
            <a:spAutoFit/>
          </a:bodyPr>
          <a:lstStyle/>
          <a:p>
            <a:r>
              <a:rPr lang="uk-UA" sz="1200" dirty="0" smtClean="0">
                <a:effectLst/>
                <a:latin typeface="Arial" panose="020B0604020202020204" pitchFamily="34" charset="0"/>
                <a:ea typeface="Calibri" panose="020F0502020204030204" pitchFamily="34" charset="0"/>
                <a:cs typeface="Arial" panose="020B0604020202020204" pitchFamily="34" charset="0"/>
              </a:rPr>
              <a:t>Краєвид </a:t>
            </a:r>
            <a:r>
              <a:rPr lang="uk-UA" sz="1200" dirty="0" err="1" smtClean="0">
                <a:effectLst/>
                <a:latin typeface="Arial" panose="020B0604020202020204" pitchFamily="34" charset="0"/>
                <a:ea typeface="Calibri" panose="020F0502020204030204" pitchFamily="34" charset="0"/>
                <a:cs typeface="Arial" panose="020B0604020202020204" pitchFamily="34" charset="0"/>
              </a:rPr>
              <a:t>р.Соб</a:t>
            </a:r>
            <a:r>
              <a:rPr lang="uk-UA" sz="1200" dirty="0" smtClean="0">
                <a:effectLst/>
                <a:latin typeface="Arial" panose="020B0604020202020204" pitchFamily="34" charset="0"/>
                <a:ea typeface="Calibri" panose="020F0502020204030204" pitchFamily="34" charset="0"/>
                <a:cs typeface="Arial" panose="020B0604020202020204" pitchFamily="34" charset="0"/>
              </a:rPr>
              <a:t> </a:t>
            </a:r>
            <a:endParaRPr lang="uk-UA" sz="1200" dirty="0">
              <a:latin typeface="Arial" panose="020B0604020202020204" pitchFamily="34" charset="0"/>
              <a:cs typeface="Arial" panose="020B0604020202020204" pitchFamily="34" charset="0"/>
            </a:endParaRPr>
          </a:p>
        </p:txBody>
      </p:sp>
      <p:pic>
        <p:nvPicPr>
          <p:cNvPr id="4" name="Рисунок 3"/>
          <p:cNvPicPr>
            <a:picLocks noChangeAspect="1"/>
          </p:cNvPicPr>
          <p:nvPr/>
        </p:nvPicPr>
        <p:blipFill>
          <a:blip r:embed="rId5"/>
          <a:stretch>
            <a:fillRect/>
          </a:stretch>
        </p:blipFill>
        <p:spPr>
          <a:xfrm>
            <a:off x="6002900" y="4755258"/>
            <a:ext cx="2823624" cy="1568154"/>
          </a:xfrm>
          <a:prstGeom prst="rect">
            <a:avLst/>
          </a:prstGeom>
        </p:spPr>
      </p:pic>
      <p:sp>
        <p:nvSpPr>
          <p:cNvPr id="20" name="Прямоугольник 19"/>
          <p:cNvSpPr/>
          <p:nvPr/>
        </p:nvSpPr>
        <p:spPr>
          <a:xfrm>
            <a:off x="6804571" y="6308845"/>
            <a:ext cx="1213794" cy="276999"/>
          </a:xfrm>
          <a:prstGeom prst="rect">
            <a:avLst/>
          </a:prstGeom>
        </p:spPr>
        <p:txBody>
          <a:bodyPr wrap="none">
            <a:spAutoFit/>
          </a:bodyPr>
          <a:lstStyle/>
          <a:p>
            <a:r>
              <a:rPr lang="uk-UA" sz="1200" dirty="0" smtClean="0">
                <a:effectLst/>
                <a:latin typeface="Arial" panose="020B0604020202020204" pitchFamily="34" charset="0"/>
                <a:ea typeface="Calibri" panose="020F0502020204030204" pitchFamily="34" charset="0"/>
                <a:cs typeface="Arial" panose="020B0604020202020204" pitchFamily="34" charset="0"/>
              </a:rPr>
              <a:t>Краєвид </a:t>
            </a:r>
            <a:r>
              <a:rPr lang="uk-UA" sz="1200" dirty="0" err="1" smtClean="0">
                <a:effectLst/>
                <a:latin typeface="Arial" panose="020B0604020202020204" pitchFamily="34" charset="0"/>
                <a:ea typeface="Calibri" panose="020F0502020204030204" pitchFamily="34" charset="0"/>
                <a:cs typeface="Arial" panose="020B0604020202020204" pitchFamily="34" charset="0"/>
              </a:rPr>
              <a:t>р.Рів</a:t>
            </a:r>
            <a:r>
              <a:rPr lang="uk-UA" sz="1200" dirty="0" smtClean="0">
                <a:effectLst/>
                <a:latin typeface="Arial" panose="020B0604020202020204" pitchFamily="34" charset="0"/>
                <a:ea typeface="Calibri" panose="020F0502020204030204" pitchFamily="34" charset="0"/>
                <a:cs typeface="Arial" panose="020B0604020202020204" pitchFamily="34" charset="0"/>
              </a:rPr>
              <a:t> </a:t>
            </a:r>
            <a:endParaRPr lang="uk-UA" sz="1200" dirty="0">
              <a:latin typeface="Arial" panose="020B0604020202020204" pitchFamily="34" charset="0"/>
              <a:cs typeface="Arial" panose="020B0604020202020204" pitchFamily="34" charset="0"/>
            </a:endParaRPr>
          </a:p>
        </p:txBody>
      </p:sp>
      <p:sp>
        <p:nvSpPr>
          <p:cNvPr id="21" name="Номер слайда 3"/>
          <p:cNvSpPr txBox="1">
            <a:spLocks/>
          </p:cNvSpPr>
          <p:nvPr/>
        </p:nvSpPr>
        <p:spPr>
          <a:xfrm>
            <a:off x="6772864" y="6408143"/>
            <a:ext cx="2133600" cy="365125"/>
          </a:xfrm>
          <a:prstGeom prst="rect">
            <a:avLst/>
          </a:prstGeom>
        </p:spPr>
        <p:txBody>
          <a:bodyPr vert="horz" wrap="square" lIns="91440" tIns="45720" rIns="91440" bIns="45720" numCol="1" anchor="ctr" anchorCtr="0" compatLnSpc="1">
            <a:prstTxWarp prst="textNoShape">
              <a:avLst/>
            </a:prstTxWarp>
          </a:bodyPr>
          <a:lstStyle>
            <a:defPPr>
              <a:defRPr lang="ru-RU"/>
            </a:defPPr>
            <a:lvl1pPr algn="r" rtl="0" eaLnBrk="0" fontAlgn="base" hangingPunct="0">
              <a:spcBef>
                <a:spcPct val="0"/>
              </a:spcBef>
              <a:spcAft>
                <a:spcPct val="0"/>
              </a:spcAft>
              <a:defRPr sz="1200" kern="1200">
                <a:solidFill>
                  <a:schemeClr val="tx1"/>
                </a:solidFill>
                <a:latin typeface="Garamond" panose="02020404030301010803" pitchFamily="18" charset="0"/>
                <a:ea typeface="+mn-ea"/>
                <a:cs typeface="+mn-cs"/>
              </a:defRPr>
            </a:lvl1pPr>
            <a:lvl2pPr marL="742950" indent="-28575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11430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6002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2057400" indent="-228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Garamond" panose="02020404030301010803" pitchFamily="18" charset="0"/>
                <a:ea typeface="+mn-ea"/>
                <a:cs typeface="+mn-cs"/>
              </a:defRPr>
            </a:lvl9pPr>
          </a:lstStyle>
          <a:p>
            <a:pPr eaLnBrk="1" hangingPunct="1"/>
            <a:fld id="{0FA2AC78-82FE-4785-B6AE-763477CE5B0E}" type="slidenum">
              <a:rPr lang="ru-RU" sz="2400" b="1" smtClean="0">
                <a:solidFill>
                  <a:schemeClr val="tx2"/>
                </a:solidFill>
                <a:effectLst>
                  <a:outerShdw blurRad="38100" dist="38100" dir="2700000" algn="tl">
                    <a:srgbClr val="000000">
                      <a:alpha val="43137"/>
                    </a:srgbClr>
                  </a:outerShdw>
                </a:effectLst>
              </a:rPr>
              <a:t>4</a:t>
            </a:fld>
            <a:endParaRPr lang="ru-RU" sz="2400" b="1" dirty="0">
              <a:solidFill>
                <a:schemeClr val="tx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7537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1"/>
          <p:cNvSpPr>
            <a:spLocks noChangeArrowheads="1"/>
          </p:cNvSpPr>
          <p:nvPr/>
        </p:nvSpPr>
        <p:spPr bwMode="auto">
          <a:xfrm>
            <a:off x="179388" y="355570"/>
            <a:ext cx="87137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90713" algn="l"/>
              </a:tabLst>
              <a:defRPr>
                <a:solidFill>
                  <a:schemeClr val="tx1"/>
                </a:solidFill>
                <a:latin typeface="Garamond" panose="02020404030301010803" pitchFamily="18" charset="0"/>
              </a:defRPr>
            </a:lvl1pPr>
            <a:lvl2pPr marL="742950" indent="-285750" eaLnBrk="0" hangingPunct="0">
              <a:tabLst>
                <a:tab pos="1890713" algn="l"/>
              </a:tabLst>
              <a:defRPr>
                <a:solidFill>
                  <a:schemeClr val="tx1"/>
                </a:solidFill>
                <a:latin typeface="Garamond" panose="02020404030301010803" pitchFamily="18" charset="0"/>
              </a:defRPr>
            </a:lvl2pPr>
            <a:lvl3pPr marL="1143000" indent="-228600" eaLnBrk="0" hangingPunct="0">
              <a:tabLst>
                <a:tab pos="1890713" algn="l"/>
              </a:tabLst>
              <a:defRPr>
                <a:solidFill>
                  <a:schemeClr val="tx1"/>
                </a:solidFill>
                <a:latin typeface="Garamond" panose="02020404030301010803" pitchFamily="18" charset="0"/>
              </a:defRPr>
            </a:lvl3pPr>
            <a:lvl4pPr marL="1600200" indent="-228600" eaLnBrk="0" hangingPunct="0">
              <a:tabLst>
                <a:tab pos="1890713" algn="l"/>
              </a:tabLst>
              <a:defRPr>
                <a:solidFill>
                  <a:schemeClr val="tx1"/>
                </a:solidFill>
                <a:latin typeface="Garamond" panose="02020404030301010803" pitchFamily="18" charset="0"/>
              </a:defRPr>
            </a:lvl4pPr>
            <a:lvl5pPr marL="2057400" indent="-228600" eaLnBrk="0" hangingPunct="0">
              <a:tabLst>
                <a:tab pos="1890713" algn="l"/>
              </a:tabLst>
              <a:defRPr>
                <a:solidFill>
                  <a:schemeClr val="tx1"/>
                </a:solidFill>
                <a:latin typeface="Garamond" panose="02020404030301010803" pitchFamily="18" charset="0"/>
              </a:defRPr>
            </a:lvl5pPr>
            <a:lvl6pPr marL="2514600" indent="-228600" eaLnBrk="0" fontAlgn="base" hangingPunct="0">
              <a:spcBef>
                <a:spcPct val="0"/>
              </a:spcBef>
              <a:spcAft>
                <a:spcPct val="0"/>
              </a:spcAft>
              <a:tabLst>
                <a:tab pos="1890713" algn="l"/>
              </a:tabLst>
              <a:defRPr>
                <a:solidFill>
                  <a:schemeClr val="tx1"/>
                </a:solidFill>
                <a:latin typeface="Garamond" panose="02020404030301010803" pitchFamily="18" charset="0"/>
              </a:defRPr>
            </a:lvl6pPr>
            <a:lvl7pPr marL="2971800" indent="-228600" eaLnBrk="0" fontAlgn="base" hangingPunct="0">
              <a:spcBef>
                <a:spcPct val="0"/>
              </a:spcBef>
              <a:spcAft>
                <a:spcPct val="0"/>
              </a:spcAft>
              <a:tabLst>
                <a:tab pos="1890713" algn="l"/>
              </a:tabLst>
              <a:defRPr>
                <a:solidFill>
                  <a:schemeClr val="tx1"/>
                </a:solidFill>
                <a:latin typeface="Garamond" panose="02020404030301010803" pitchFamily="18" charset="0"/>
              </a:defRPr>
            </a:lvl7pPr>
            <a:lvl8pPr marL="3429000" indent="-228600" eaLnBrk="0" fontAlgn="base" hangingPunct="0">
              <a:spcBef>
                <a:spcPct val="0"/>
              </a:spcBef>
              <a:spcAft>
                <a:spcPct val="0"/>
              </a:spcAft>
              <a:tabLst>
                <a:tab pos="1890713" algn="l"/>
              </a:tabLst>
              <a:defRPr>
                <a:solidFill>
                  <a:schemeClr val="tx1"/>
                </a:solidFill>
                <a:latin typeface="Garamond" panose="02020404030301010803" pitchFamily="18" charset="0"/>
              </a:defRPr>
            </a:lvl8pPr>
            <a:lvl9pPr marL="3886200" indent="-228600" eaLnBrk="0" fontAlgn="base" hangingPunct="0">
              <a:spcBef>
                <a:spcPct val="0"/>
              </a:spcBef>
              <a:spcAft>
                <a:spcPct val="0"/>
              </a:spcAft>
              <a:tabLst>
                <a:tab pos="1890713" algn="l"/>
              </a:tabLst>
              <a:defRPr>
                <a:solidFill>
                  <a:schemeClr val="tx1"/>
                </a:solidFill>
                <a:latin typeface="Garamond" panose="02020404030301010803" pitchFamily="18" charset="0"/>
              </a:defRPr>
            </a:lvl9pPr>
          </a:lstStyle>
          <a:p>
            <a:pPr algn="ctr"/>
            <a:r>
              <a:rPr lang="uk-UA" sz="2000" dirty="0" smtClean="0">
                <a:latin typeface="Arial" panose="020B0604020202020204" pitchFamily="34" charset="0"/>
                <a:ea typeface="Times New Roman" panose="02020603050405020304" pitchFamily="18" charset="0"/>
                <a:cs typeface="Arial" panose="020B0604020202020204" pitchFamily="34" charset="0"/>
              </a:rPr>
              <a:t>База даних АСУ "</a:t>
            </a:r>
            <a:r>
              <a:rPr lang="uk-UA" sz="2000" dirty="0" err="1" smtClean="0">
                <a:latin typeface="Arial" panose="020B0604020202020204" pitchFamily="34" charset="0"/>
                <a:ea typeface="Times New Roman" panose="02020603050405020304" pitchFamily="18" charset="0"/>
                <a:cs typeface="Arial" panose="020B0604020202020204" pitchFamily="34" charset="0"/>
              </a:rPr>
              <a:t>ЕкоІнспектор</a:t>
            </a:r>
            <a:r>
              <a:rPr lang="uk-UA" sz="2000" dirty="0">
                <a:latin typeface="Arial" panose="020B0604020202020204" pitchFamily="34" charset="0"/>
                <a:ea typeface="Times New Roman" panose="02020603050405020304" pitchFamily="18" charset="0"/>
                <a:cs typeface="Arial" panose="020B0604020202020204" pitchFamily="34" charset="0"/>
              </a:rPr>
              <a:t>.</a:t>
            </a:r>
            <a:r>
              <a:rPr lang="uk-UA" sz="2000" dirty="0" smtClean="0">
                <a:latin typeface="Arial" panose="020B0604020202020204" pitchFamily="34" charset="0"/>
                <a:ea typeface="Times New Roman" panose="02020603050405020304" pitchFamily="18" charset="0"/>
                <a:cs typeface="Arial" panose="020B0604020202020204" pitchFamily="34" charset="0"/>
              </a:rPr>
              <a:t> Вода </a:t>
            </a:r>
            <a:r>
              <a:rPr lang="uk-UA" sz="2000" dirty="0">
                <a:latin typeface="Arial" panose="020B0604020202020204" pitchFamily="34" charset="0"/>
                <a:ea typeface="Times New Roman" panose="02020603050405020304" pitchFamily="18" charset="0"/>
                <a:cs typeface="Arial" panose="020B0604020202020204" pitchFamily="34" charset="0"/>
              </a:rPr>
              <a:t>та скиди”</a:t>
            </a:r>
          </a:p>
        </p:txBody>
      </p:sp>
      <p:pic>
        <p:nvPicPr>
          <p:cNvPr id="6149" name="Picture 5" descr="28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909884"/>
            <a:ext cx="3976688"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4"/>
          <a:stretch>
            <a:fillRect/>
          </a:stretch>
        </p:blipFill>
        <p:spPr>
          <a:xfrm>
            <a:off x="2248658" y="2449759"/>
            <a:ext cx="6639875" cy="3538674"/>
          </a:xfrm>
          <a:prstGeom prst="rect">
            <a:avLst/>
          </a:prstGeom>
          <a:ln>
            <a:solidFill>
              <a:schemeClr val="accent1"/>
            </a:solidFill>
          </a:ln>
        </p:spPr>
      </p:pic>
      <p:sp>
        <p:nvSpPr>
          <p:cNvPr id="3" name="Номер слайда 2"/>
          <p:cNvSpPr>
            <a:spLocks noGrp="1"/>
          </p:cNvSpPr>
          <p:nvPr>
            <p:ph type="sldNum" sz="quarter" idx="12"/>
          </p:nvPr>
        </p:nvSpPr>
        <p:spPr/>
        <p:txBody>
          <a:bodyPr/>
          <a:lstStyle/>
          <a:p>
            <a:fld id="{51F1DA2C-1C7E-4CE1-A289-0A9528CE1D8C}" type="slidenum">
              <a:rPr lang="ru-RU" smtClean="0"/>
              <a:pPr/>
              <a:t>5</a:t>
            </a:fld>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5"/>
          <p:cNvSpPr>
            <a:spLocks noChangeArrowheads="1"/>
          </p:cNvSpPr>
          <p:nvPr/>
        </p:nvSpPr>
        <p:spPr bwMode="auto">
          <a:xfrm>
            <a:off x="250825" y="188913"/>
            <a:ext cx="871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uk-UA" sz="2000" dirty="0" smtClean="0">
                <a:latin typeface="Arial" panose="020B0604020202020204" pitchFamily="34" charset="0"/>
                <a:cs typeface="Arial" panose="020B0604020202020204" pitchFamily="34" charset="0"/>
              </a:rPr>
              <a:t>Методика аналізу даних</a:t>
            </a:r>
            <a:endParaRPr lang="ru-RU" sz="2000" dirty="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6</a:t>
            </a:fld>
            <a:endParaRPr lang="ru-RU"/>
          </a:p>
        </p:txBody>
      </p:sp>
      <p:sp>
        <p:nvSpPr>
          <p:cNvPr id="3" name="Прямоугольник 2"/>
          <p:cNvSpPr/>
          <p:nvPr/>
        </p:nvSpPr>
        <p:spPr>
          <a:xfrm>
            <a:off x="467259" y="859657"/>
            <a:ext cx="8280920" cy="5632311"/>
          </a:xfrm>
          <a:prstGeom prst="rect">
            <a:avLst/>
          </a:prstGeom>
        </p:spPr>
        <p:txBody>
          <a:bodyPr wrap="square">
            <a:spAutoFit/>
          </a:bodyPr>
          <a:lstStyle/>
          <a:p>
            <a:pPr algn="just">
              <a:spcAft>
                <a:spcPts val="0"/>
              </a:spcAft>
            </a:pPr>
            <a:r>
              <a:rPr lang="uk-UA" dirty="0" smtClean="0">
                <a:effectLst/>
                <a:latin typeface="Arial" panose="020B0604020202020204" pitchFamily="34" charset="0"/>
                <a:ea typeface="Calibri" panose="020F0502020204030204" pitchFamily="34" charset="0"/>
                <a:cs typeface="Arial" panose="020B0604020202020204" pitchFamily="34" charset="0"/>
              </a:rPr>
              <a:t>       1) За картою </a:t>
            </a:r>
            <a:r>
              <a:rPr lang="uk-UA" dirty="0" err="1" smtClean="0">
                <a:effectLst/>
                <a:latin typeface="Arial" panose="020B0604020202020204" pitchFamily="34" charset="0"/>
                <a:ea typeface="Calibri" panose="020F0502020204030204" pitchFamily="34" charset="0"/>
                <a:cs typeface="Arial" panose="020B0604020202020204" pitchFamily="34" charset="0"/>
              </a:rPr>
              <a:t>гідромережі</a:t>
            </a:r>
            <a:r>
              <a:rPr lang="uk-UA" dirty="0" smtClean="0">
                <a:effectLst/>
                <a:latin typeface="Arial" panose="020B0604020202020204" pitchFamily="34" charset="0"/>
                <a:ea typeface="Calibri" panose="020F0502020204030204" pitchFamily="34" charset="0"/>
                <a:cs typeface="Arial" panose="020B0604020202020204" pitchFamily="34" charset="0"/>
              </a:rPr>
              <a:t> Вінницької області обирається </a:t>
            </a:r>
            <a:r>
              <a:rPr lang="uk-UA" dirty="0" err="1" smtClean="0">
                <a:effectLst/>
                <a:latin typeface="Arial" panose="020B0604020202020204" pitchFamily="34" charset="0"/>
                <a:ea typeface="Calibri" panose="020F0502020204030204" pitchFamily="34" charset="0"/>
                <a:cs typeface="Arial" panose="020B0604020202020204" pitchFamily="34" charset="0"/>
              </a:rPr>
              <a:t>водоток</a:t>
            </a:r>
            <a:r>
              <a:rPr lang="uk-UA" dirty="0" smtClean="0">
                <a:effectLst/>
                <a:latin typeface="Arial" panose="020B0604020202020204" pitchFamily="34" charset="0"/>
                <a:ea typeface="Calibri" panose="020F0502020204030204" pitchFamily="34" charset="0"/>
                <a:cs typeface="Arial" panose="020B0604020202020204" pitchFamily="34" charset="0"/>
              </a:rPr>
              <a:t> для дослідження.</a:t>
            </a:r>
          </a:p>
          <a:p>
            <a:pPr algn="just">
              <a:spcAft>
                <a:spcPts val="0"/>
              </a:spcAft>
            </a:pPr>
            <a:endParaRPr lang="uk-UA" dirty="0" smtClean="0">
              <a:effectLst/>
              <a:latin typeface="Arial" panose="020B0604020202020204" pitchFamily="34" charset="0"/>
              <a:ea typeface="Calibri" panose="020F0502020204030204" pitchFamily="34" charset="0"/>
              <a:cs typeface="Arial" panose="020B0604020202020204" pitchFamily="34" charset="0"/>
            </a:endParaRPr>
          </a:p>
          <a:p>
            <a:pPr indent="450215" algn="just">
              <a:spcAft>
                <a:spcPts val="0"/>
              </a:spcAft>
            </a:pPr>
            <a:r>
              <a:rPr lang="uk-UA" dirty="0" smtClean="0">
                <a:effectLst/>
                <a:latin typeface="Arial" panose="020B0604020202020204" pitchFamily="34" charset="0"/>
                <a:ea typeface="Calibri" panose="020F0502020204030204" pitchFamily="34" charset="0"/>
                <a:cs typeface="Arial" panose="020B0604020202020204" pitchFamily="34" charset="0"/>
              </a:rPr>
              <a:t>2) За допомогою ГІС визначаються наявні на обраному водотоці створи спостережень, скиди підприємств та інші точки контролю якості поверхневих вод, які по ходу водотоку впливають одне на одного. Визначаються відстані між ними вздовж водотоку.</a:t>
            </a:r>
          </a:p>
          <a:p>
            <a:pPr indent="450215" algn="just">
              <a:spcAft>
                <a:spcPts val="0"/>
              </a:spcAft>
            </a:pPr>
            <a:endParaRPr lang="uk-UA" dirty="0" smtClean="0">
              <a:effectLst/>
              <a:latin typeface="Arial" panose="020B0604020202020204" pitchFamily="34" charset="0"/>
              <a:ea typeface="Calibri" panose="020F0502020204030204" pitchFamily="34" charset="0"/>
              <a:cs typeface="Arial" panose="020B0604020202020204" pitchFamily="34" charset="0"/>
            </a:endParaRPr>
          </a:p>
          <a:p>
            <a:pPr indent="450215" algn="just">
              <a:spcAft>
                <a:spcPts val="0"/>
              </a:spcAft>
            </a:pPr>
            <a:r>
              <a:rPr lang="uk-UA" dirty="0" smtClean="0">
                <a:effectLst/>
                <a:latin typeface="Arial" panose="020B0604020202020204" pitchFamily="34" charset="0"/>
                <a:ea typeface="Calibri" panose="020F0502020204030204" pitchFamily="34" charset="0"/>
                <a:cs typeface="Arial" panose="020B0604020202020204" pitchFamily="34" charset="0"/>
              </a:rPr>
              <a:t>3) Для визначених точок за даними АСУ "</a:t>
            </a:r>
            <a:r>
              <a:rPr lang="uk-UA" dirty="0" err="1" smtClean="0">
                <a:effectLst/>
                <a:latin typeface="Arial" panose="020B0604020202020204" pitchFamily="34" charset="0"/>
                <a:ea typeface="Calibri" panose="020F0502020204030204" pitchFamily="34" charset="0"/>
                <a:cs typeface="Arial" panose="020B0604020202020204" pitchFamily="34" charset="0"/>
              </a:rPr>
              <a:t>ЕкоІнспектор</a:t>
            </a:r>
            <a:r>
              <a:rPr lang="uk-UA" dirty="0" smtClean="0">
                <a:effectLst/>
                <a:latin typeface="Arial" panose="020B0604020202020204" pitchFamily="34" charset="0"/>
                <a:ea typeface="Calibri" panose="020F0502020204030204" pitchFamily="34" charset="0"/>
                <a:cs typeface="Arial" panose="020B0604020202020204" pitchFamily="34" charset="0"/>
              </a:rPr>
              <a:t>. Вода та скиди" виконується вибірка даних за відбором проб та показником якості за результатами спостережень за скидами промислових підприємств за заданий період спостережень.</a:t>
            </a:r>
          </a:p>
          <a:p>
            <a:pPr indent="450215" algn="just">
              <a:spcAft>
                <a:spcPts val="0"/>
              </a:spcAft>
            </a:pPr>
            <a:endParaRPr lang="uk-UA" dirty="0" smtClean="0">
              <a:effectLst/>
              <a:latin typeface="Arial" panose="020B0604020202020204" pitchFamily="34" charset="0"/>
              <a:ea typeface="Calibri" panose="020F0502020204030204" pitchFamily="34" charset="0"/>
              <a:cs typeface="Arial" panose="020B0604020202020204" pitchFamily="34" charset="0"/>
            </a:endParaRPr>
          </a:p>
          <a:p>
            <a:pPr indent="450215" algn="just">
              <a:spcAft>
                <a:spcPts val="0"/>
              </a:spcAft>
            </a:pPr>
            <a:r>
              <a:rPr lang="uk-UA" dirty="0" smtClean="0">
                <a:effectLst/>
                <a:latin typeface="Arial" panose="020B0604020202020204" pitchFamily="34" charset="0"/>
                <a:ea typeface="Calibri" panose="020F0502020204030204" pitchFamily="34" charset="0"/>
                <a:cs typeface="Arial" panose="020B0604020202020204" pitchFamily="34" charset="0"/>
              </a:rPr>
              <a:t>4) Одержані дані переносяться в програмний продукт MS Excel на окремий лист даних. Якщо даних по водотоку немає, вони ігноруються.</a:t>
            </a:r>
          </a:p>
          <a:p>
            <a:pPr indent="450215" algn="just">
              <a:spcAft>
                <a:spcPts val="0"/>
              </a:spcAft>
            </a:pPr>
            <a:endParaRPr lang="uk-UA" dirty="0">
              <a:latin typeface="Arial" panose="020B0604020202020204" pitchFamily="34" charset="0"/>
              <a:ea typeface="Calibri" panose="020F0502020204030204" pitchFamily="34" charset="0"/>
              <a:cs typeface="Arial" panose="020B0604020202020204" pitchFamily="34" charset="0"/>
            </a:endParaRPr>
          </a:p>
          <a:p>
            <a:pPr indent="450215" algn="just">
              <a:spcAft>
                <a:spcPts val="0"/>
              </a:spcAft>
            </a:pPr>
            <a:r>
              <a:rPr lang="uk-UA" dirty="0" smtClean="0">
                <a:effectLst/>
                <a:latin typeface="Arial" panose="020B0604020202020204" pitchFamily="34" charset="0"/>
                <a:ea typeface="Calibri" panose="020F0502020204030204" pitchFamily="34" charset="0"/>
                <a:cs typeface="Arial" panose="020B0604020202020204" pitchFamily="34" charset="0"/>
              </a:rPr>
              <a:t>5) Будуються </a:t>
            </a:r>
            <a:r>
              <a:rPr lang="ru-RU" dirty="0" err="1" smtClean="0">
                <a:effectLst/>
                <a:latin typeface="Arial" panose="020B0604020202020204" pitchFamily="34" charset="0"/>
                <a:ea typeface="Calibri" panose="020F0502020204030204" pitchFamily="34" charset="0"/>
                <a:cs typeface="Arial" panose="020B0604020202020204" pitchFamily="34" charset="0"/>
              </a:rPr>
              <a:t>графічна</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інтерпретація</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тенденції</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зміни</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показника</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вздовж</a:t>
            </a:r>
            <a:r>
              <a:rPr lang="ru-RU" dirty="0" smtClean="0">
                <a:effectLst/>
                <a:latin typeface="Arial" panose="020B0604020202020204" pitchFamily="34" charset="0"/>
                <a:ea typeface="Calibri" panose="020F0502020204030204" pitchFamily="34" charset="0"/>
                <a:cs typeface="Arial" panose="020B0604020202020204" pitchFamily="34" charset="0"/>
              </a:rPr>
              <a:t> водотоку по </a:t>
            </a:r>
            <a:r>
              <a:rPr lang="ru-RU" dirty="0" err="1" smtClean="0">
                <a:effectLst/>
                <a:latin typeface="Arial" panose="020B0604020202020204" pitchFamily="34" charset="0"/>
                <a:ea typeface="Calibri" panose="020F0502020204030204" pitchFamily="34" charset="0"/>
                <a:cs typeface="Arial" panose="020B0604020202020204" pitchFamily="34" charset="0"/>
              </a:rPr>
              <a:t>значенням</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медіан</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результатів</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всіх</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спостережень</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виконаних</a:t>
            </a:r>
            <a:r>
              <a:rPr lang="ru-RU" dirty="0" smtClean="0">
                <a:effectLst/>
                <a:latin typeface="Arial" panose="020B0604020202020204" pitchFamily="34" charset="0"/>
                <a:ea typeface="Calibri" panose="020F0502020204030204" pitchFamily="34" charset="0"/>
                <a:cs typeface="Arial" panose="020B0604020202020204" pitchFamily="34" charset="0"/>
              </a:rPr>
              <a:t> у </a:t>
            </a:r>
            <a:r>
              <a:rPr lang="ru-RU" dirty="0" err="1" smtClean="0">
                <a:effectLst/>
                <a:latin typeface="Arial" panose="020B0604020202020204" pitchFamily="34" charset="0"/>
                <a:ea typeface="Calibri" panose="020F0502020204030204" pitchFamily="34" charset="0"/>
                <a:cs typeface="Arial" panose="020B0604020202020204" pitchFamily="34" charset="0"/>
              </a:rPr>
              <a:t>місці</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відбору</a:t>
            </a:r>
            <a:r>
              <a:rPr lang="ru-RU" dirty="0" smtClean="0">
                <a:effectLst/>
                <a:latin typeface="Arial" panose="020B0604020202020204" pitchFamily="34" charset="0"/>
                <a:ea typeface="Calibri" panose="020F0502020204030204" pitchFamily="34" charset="0"/>
                <a:cs typeface="Arial" panose="020B0604020202020204" pitchFamily="34" charset="0"/>
              </a:rPr>
              <a:t> проб та </a:t>
            </a:r>
            <a:r>
              <a:rPr lang="ru-RU" dirty="0" err="1" smtClean="0">
                <a:effectLst/>
                <a:latin typeface="Arial" panose="020B0604020202020204" pitchFamily="34" charset="0"/>
                <a:ea typeface="Calibri" panose="020F0502020204030204" pitchFamily="34" charset="0"/>
                <a:cs typeface="Arial" panose="020B0604020202020204" pitchFamily="34" charset="0"/>
              </a:rPr>
              <a:t>виводяться</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середні</a:t>
            </a:r>
            <a:r>
              <a:rPr lang="ru-RU" dirty="0" smtClean="0">
                <a:effectLst/>
                <a:latin typeface="Arial" panose="020B0604020202020204" pitchFamily="34" charset="0"/>
                <a:ea typeface="Calibri" panose="020F0502020204030204" pitchFamily="34" charset="0"/>
                <a:cs typeface="Arial" panose="020B0604020202020204" pitchFamily="34" charset="0"/>
              </a:rPr>
              <a:t> </a:t>
            </a:r>
            <a:r>
              <a:rPr lang="ru-RU" dirty="0" err="1" smtClean="0">
                <a:effectLst/>
                <a:latin typeface="Arial" panose="020B0604020202020204" pitchFamily="34" charset="0"/>
                <a:ea typeface="Calibri" panose="020F0502020204030204" pitchFamily="34" charset="0"/>
                <a:cs typeface="Arial" panose="020B0604020202020204" pitchFamily="34" charset="0"/>
              </a:rPr>
              <a:t>значення</a:t>
            </a:r>
            <a:r>
              <a:rPr lang="ru-RU" dirty="0" smtClean="0">
                <a:effectLst/>
                <a:latin typeface="Arial" panose="020B0604020202020204" pitchFamily="34" charset="0"/>
                <a:ea typeface="Calibri" panose="020F0502020204030204" pitchFamily="34" charset="0"/>
                <a:cs typeface="Arial" panose="020B0604020202020204" pitchFamily="34" charset="0"/>
              </a:rPr>
              <a:t> і </a:t>
            </a:r>
            <a:r>
              <a:rPr lang="ru-RU" dirty="0" err="1" smtClean="0">
                <a:effectLst/>
                <a:latin typeface="Arial" panose="020B0604020202020204" pitchFamily="34" charset="0"/>
                <a:ea typeface="Calibri" panose="020F0502020204030204" pitchFamily="34" charset="0"/>
                <a:cs typeface="Arial" panose="020B0604020202020204" pitchFamily="34" charset="0"/>
              </a:rPr>
              <a:t>значення</a:t>
            </a:r>
            <a:r>
              <a:rPr lang="ru-RU" dirty="0" smtClean="0">
                <a:effectLst/>
                <a:latin typeface="Arial" panose="020B0604020202020204" pitchFamily="34" charset="0"/>
                <a:ea typeface="Calibri" panose="020F0502020204030204" pitchFamily="34" charset="0"/>
                <a:cs typeface="Arial" panose="020B0604020202020204" pitchFamily="34" charset="0"/>
              </a:rPr>
              <a:t> ГДК/ГДС для </a:t>
            </a:r>
            <a:r>
              <a:rPr lang="ru-RU" dirty="0" err="1" smtClean="0">
                <a:effectLst/>
                <a:latin typeface="Arial" panose="020B0604020202020204" pitchFamily="34" charset="0"/>
                <a:ea typeface="Calibri" panose="020F0502020204030204" pitchFamily="34" charset="0"/>
                <a:cs typeface="Arial" panose="020B0604020202020204" pitchFamily="34" charset="0"/>
              </a:rPr>
              <a:t>порівняння</a:t>
            </a:r>
            <a:r>
              <a:rPr lang="ru-RU" dirty="0" smtClean="0">
                <a:effectLst/>
                <a:latin typeface="Arial" panose="020B0604020202020204" pitchFamily="34" charset="0"/>
                <a:ea typeface="Calibri" panose="020F0502020204030204" pitchFamily="34" charset="0"/>
                <a:cs typeface="Arial" panose="020B0604020202020204" pitchFamily="34" charset="0"/>
              </a:rPr>
              <a:t>. </a:t>
            </a:r>
            <a:endParaRPr lang="uk-UA" dirty="0">
              <a:effectLst/>
              <a:latin typeface="Arial" panose="020B0604020202020204" pitchFamily="34" charset="0"/>
              <a:ea typeface="Calibri" panose="020F050202020403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Прямоугольник 4"/>
          <p:cNvSpPr>
            <a:spLocks noChangeArrowheads="1"/>
          </p:cNvSpPr>
          <p:nvPr/>
        </p:nvSpPr>
        <p:spPr bwMode="auto">
          <a:xfrm>
            <a:off x="250825" y="188913"/>
            <a:ext cx="8569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Крок</a:t>
            </a:r>
            <a:r>
              <a:rPr lang="ru-RU" sz="2000" dirty="0" smtClean="0">
                <a:latin typeface="Arial" panose="020B0604020202020204" pitchFamily="34" charset="0"/>
                <a:cs typeface="Arial" panose="020B0604020202020204" pitchFamily="34" charset="0"/>
              </a:rPr>
              <a:t> 1. </a:t>
            </a:r>
            <a:r>
              <a:rPr lang="ru-RU" sz="2000" dirty="0" err="1" smtClean="0">
                <a:latin typeface="Arial" panose="020B0604020202020204" pitchFamily="34" charset="0"/>
                <a:cs typeface="Arial" panose="020B0604020202020204" pitchFamily="34" charset="0"/>
              </a:rPr>
              <a:t>Місця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відбору</a:t>
            </a:r>
            <a:r>
              <a:rPr lang="ru-RU" sz="2000" dirty="0" smtClean="0">
                <a:latin typeface="Arial" panose="020B0604020202020204" pitchFamily="34" charset="0"/>
                <a:cs typeface="Arial" panose="020B0604020202020204" pitchFamily="34" charset="0"/>
              </a:rPr>
              <a:t> проб </a:t>
            </a:r>
            <a:r>
              <a:rPr lang="ru-RU" sz="2000" dirty="0" err="1" smtClean="0">
                <a:latin typeface="Arial" panose="020B0604020202020204" pitchFamily="34" charset="0"/>
                <a:cs typeface="Arial" panose="020B0604020202020204" pitchFamily="34" charset="0"/>
              </a:rPr>
              <a:t>річки</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Рів</a:t>
            </a:r>
            <a:endParaRPr lang="ru-RU" sz="2000" dirty="0" smtClean="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7</a:t>
            </a:fld>
            <a:endParaRPr lang="ru-RU"/>
          </a:p>
        </p:txBody>
      </p:sp>
      <p:grpSp>
        <p:nvGrpSpPr>
          <p:cNvPr id="16" name="Полотно 39"/>
          <p:cNvGrpSpPr/>
          <p:nvPr/>
        </p:nvGrpSpPr>
        <p:grpSpPr>
          <a:xfrm>
            <a:off x="939863" y="908720"/>
            <a:ext cx="7669597" cy="2808312"/>
            <a:chOff x="0" y="0"/>
            <a:chExt cx="6035040" cy="2209800"/>
          </a:xfrm>
        </p:grpSpPr>
        <p:sp>
          <p:nvSpPr>
            <p:cNvPr id="17" name="Прямоугольник 16"/>
            <p:cNvSpPr/>
            <p:nvPr/>
          </p:nvSpPr>
          <p:spPr>
            <a:xfrm>
              <a:off x="0" y="0"/>
              <a:ext cx="6035040" cy="2209800"/>
            </a:xfrm>
            <a:prstGeom prst="rect">
              <a:avLst/>
            </a:prstGeom>
          </p:spPr>
        </p:sp>
        <p:pic>
          <p:nvPicPr>
            <p:cNvPr id="18" name="Рисунок 17"/>
            <p:cNvPicPr>
              <a:picLocks noChangeAspect="1"/>
            </p:cNvPicPr>
            <p:nvPr/>
          </p:nvPicPr>
          <p:blipFill>
            <a:blip r:embed="rId2"/>
            <a:stretch>
              <a:fillRect/>
            </a:stretch>
          </p:blipFill>
          <p:spPr>
            <a:xfrm>
              <a:off x="0" y="0"/>
              <a:ext cx="6035040" cy="2174240"/>
            </a:xfrm>
            <a:prstGeom prst="rect">
              <a:avLst/>
            </a:prstGeom>
          </p:spPr>
        </p:pic>
        <p:sp>
          <p:nvSpPr>
            <p:cNvPr id="19" name="Выноска 2 18"/>
            <p:cNvSpPr/>
            <p:nvPr/>
          </p:nvSpPr>
          <p:spPr>
            <a:xfrm>
              <a:off x="46043" y="523628"/>
              <a:ext cx="212725" cy="191135"/>
            </a:xfrm>
            <a:prstGeom prst="borderCallout2">
              <a:avLst>
                <a:gd name="adj1" fmla="val 48176"/>
                <a:gd name="adj2" fmla="val 101480"/>
                <a:gd name="adj3" fmla="val 47487"/>
                <a:gd name="adj4" fmla="val 161844"/>
                <a:gd name="adj5" fmla="val 242922"/>
                <a:gd name="adj6" fmla="val 219907"/>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1</a:t>
              </a:r>
              <a:endParaRPr lang="uk-UA" sz="1200">
                <a:effectLst/>
                <a:latin typeface="Times New Roman" panose="02020603050405020304" pitchFamily="18" charset="0"/>
                <a:ea typeface="Times New Roman" panose="02020603050405020304" pitchFamily="18" charset="0"/>
              </a:endParaRPr>
            </a:p>
          </p:txBody>
        </p:sp>
        <p:sp>
          <p:nvSpPr>
            <p:cNvPr id="20" name="Выноска 2 19"/>
            <p:cNvSpPr/>
            <p:nvPr/>
          </p:nvSpPr>
          <p:spPr>
            <a:xfrm>
              <a:off x="2650433" y="466356"/>
              <a:ext cx="212725" cy="191135"/>
            </a:xfrm>
            <a:prstGeom prst="borderCallout2">
              <a:avLst>
                <a:gd name="adj1" fmla="val 48176"/>
                <a:gd name="adj2" fmla="val 101480"/>
                <a:gd name="adj3" fmla="val 47487"/>
                <a:gd name="adj4" fmla="val 161844"/>
                <a:gd name="adj5" fmla="val 242922"/>
                <a:gd name="adj6" fmla="val 219907"/>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2</a:t>
              </a:r>
              <a:endParaRPr lang="uk-UA" sz="1200">
                <a:effectLst/>
                <a:latin typeface="Times New Roman" panose="02020603050405020304" pitchFamily="18" charset="0"/>
                <a:ea typeface="Times New Roman" panose="02020603050405020304" pitchFamily="18" charset="0"/>
              </a:endParaRPr>
            </a:p>
          </p:txBody>
        </p:sp>
        <p:sp>
          <p:nvSpPr>
            <p:cNvPr id="21" name="Выноска 2 20"/>
            <p:cNvSpPr/>
            <p:nvPr/>
          </p:nvSpPr>
          <p:spPr>
            <a:xfrm>
              <a:off x="2948438" y="1352605"/>
              <a:ext cx="212725" cy="191135"/>
            </a:xfrm>
            <a:prstGeom prst="borderCallout2">
              <a:avLst>
                <a:gd name="adj1" fmla="val 48176"/>
                <a:gd name="adj2" fmla="val 101480"/>
                <a:gd name="adj3" fmla="val 47487"/>
                <a:gd name="adj4" fmla="val 161844"/>
                <a:gd name="adj5" fmla="val -253767"/>
                <a:gd name="adj6" fmla="val 195266"/>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3</a:t>
              </a:r>
              <a:endParaRPr lang="uk-UA" sz="1200">
                <a:effectLst/>
                <a:latin typeface="Times New Roman" panose="02020603050405020304" pitchFamily="18" charset="0"/>
                <a:ea typeface="Times New Roman" panose="02020603050405020304" pitchFamily="18" charset="0"/>
              </a:endParaRPr>
            </a:p>
          </p:txBody>
        </p:sp>
        <p:sp>
          <p:nvSpPr>
            <p:cNvPr id="22" name="Выноска 2 21"/>
            <p:cNvSpPr/>
            <p:nvPr/>
          </p:nvSpPr>
          <p:spPr>
            <a:xfrm>
              <a:off x="3548331" y="158644"/>
              <a:ext cx="212725" cy="191135"/>
            </a:xfrm>
            <a:prstGeom prst="borderCallout2">
              <a:avLst>
                <a:gd name="adj1" fmla="val 103025"/>
                <a:gd name="adj2" fmla="val 54935"/>
                <a:gd name="adj3" fmla="val 154138"/>
                <a:gd name="adj4" fmla="val 57804"/>
                <a:gd name="adj5" fmla="val 313007"/>
                <a:gd name="adj6" fmla="val -59359"/>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4</a:t>
              </a:r>
              <a:endParaRPr lang="uk-UA" sz="1200">
                <a:effectLst/>
                <a:latin typeface="Times New Roman" panose="02020603050405020304" pitchFamily="18" charset="0"/>
                <a:ea typeface="Times New Roman" panose="02020603050405020304" pitchFamily="18" charset="0"/>
              </a:endParaRPr>
            </a:p>
          </p:txBody>
        </p:sp>
        <p:sp>
          <p:nvSpPr>
            <p:cNvPr id="32" name="Выноска 2 31"/>
            <p:cNvSpPr/>
            <p:nvPr/>
          </p:nvSpPr>
          <p:spPr>
            <a:xfrm>
              <a:off x="4096777" y="1039068"/>
              <a:ext cx="212725" cy="191135"/>
            </a:xfrm>
            <a:prstGeom prst="borderCallout2">
              <a:avLst>
                <a:gd name="adj1" fmla="val 48176"/>
                <a:gd name="adj2" fmla="val 101480"/>
                <a:gd name="adj3" fmla="val 47487"/>
                <a:gd name="adj4" fmla="val 161844"/>
                <a:gd name="adj5" fmla="val -229390"/>
                <a:gd name="adj6" fmla="val 247286"/>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5</a:t>
              </a:r>
              <a:endParaRPr lang="uk-UA" sz="1200">
                <a:effectLst/>
                <a:latin typeface="Times New Roman" panose="02020603050405020304" pitchFamily="18" charset="0"/>
                <a:ea typeface="Times New Roman" panose="02020603050405020304" pitchFamily="18" charset="0"/>
              </a:endParaRPr>
            </a:p>
          </p:txBody>
        </p:sp>
        <p:sp>
          <p:nvSpPr>
            <p:cNvPr id="33" name="Выноска 2 32"/>
            <p:cNvSpPr/>
            <p:nvPr/>
          </p:nvSpPr>
          <p:spPr>
            <a:xfrm>
              <a:off x="4359836" y="189706"/>
              <a:ext cx="212725" cy="191135"/>
            </a:xfrm>
            <a:prstGeom prst="borderCallout2">
              <a:avLst>
                <a:gd name="adj1" fmla="val 48176"/>
                <a:gd name="adj2" fmla="val 101480"/>
                <a:gd name="adj3" fmla="val 47487"/>
                <a:gd name="adj4" fmla="val 161844"/>
                <a:gd name="adj5" fmla="val 166742"/>
                <a:gd name="adj6" fmla="val 477270"/>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6</a:t>
              </a:r>
              <a:endParaRPr lang="uk-UA" sz="1200">
                <a:effectLst/>
                <a:latin typeface="Times New Roman" panose="02020603050405020304" pitchFamily="18" charset="0"/>
                <a:ea typeface="Times New Roman" panose="02020603050405020304" pitchFamily="18" charset="0"/>
              </a:endParaRPr>
            </a:p>
          </p:txBody>
        </p:sp>
        <p:sp>
          <p:nvSpPr>
            <p:cNvPr id="34" name="Выноска 2 33"/>
            <p:cNvSpPr/>
            <p:nvPr/>
          </p:nvSpPr>
          <p:spPr>
            <a:xfrm>
              <a:off x="4785972" y="33424"/>
              <a:ext cx="212725" cy="191135"/>
            </a:xfrm>
            <a:prstGeom prst="borderCallout2">
              <a:avLst>
                <a:gd name="adj1" fmla="val 48176"/>
                <a:gd name="adj2" fmla="val 101480"/>
                <a:gd name="adj3" fmla="val 47487"/>
                <a:gd name="adj4" fmla="val 161844"/>
                <a:gd name="adj5" fmla="val 154554"/>
                <a:gd name="adj6" fmla="val 266452"/>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7</a:t>
              </a:r>
              <a:endParaRPr lang="uk-UA" sz="1200">
                <a:effectLst/>
                <a:latin typeface="Times New Roman" panose="02020603050405020304" pitchFamily="18" charset="0"/>
                <a:ea typeface="Times New Roman" panose="02020603050405020304" pitchFamily="18" charset="0"/>
              </a:endParaRPr>
            </a:p>
          </p:txBody>
        </p:sp>
        <p:sp>
          <p:nvSpPr>
            <p:cNvPr id="35" name="Выноска 2 34"/>
            <p:cNvSpPr/>
            <p:nvPr/>
          </p:nvSpPr>
          <p:spPr>
            <a:xfrm>
              <a:off x="4915073" y="680882"/>
              <a:ext cx="212725" cy="191135"/>
            </a:xfrm>
            <a:prstGeom prst="borderCallout2">
              <a:avLst>
                <a:gd name="adj1" fmla="val 48176"/>
                <a:gd name="adj2" fmla="val 101480"/>
                <a:gd name="adj3" fmla="val 47487"/>
                <a:gd name="adj4" fmla="val 161844"/>
                <a:gd name="adj5" fmla="val -37418"/>
                <a:gd name="adj6" fmla="val 359541"/>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6000"/>
                </a:lnSpc>
                <a:spcAft>
                  <a:spcPts val="800"/>
                </a:spcAft>
              </a:pPr>
              <a:r>
                <a:rPr lang="uk-UA" sz="1400">
                  <a:effectLst/>
                  <a:latin typeface="Times New Roman" panose="02020603050405020304" pitchFamily="18" charset="0"/>
                  <a:ea typeface="Calibri" panose="020F0502020204030204" pitchFamily="34" charset="0"/>
                </a:rPr>
                <a:t>8</a:t>
              </a:r>
              <a:endParaRPr lang="uk-UA" sz="1200">
                <a:effectLst/>
                <a:latin typeface="Times New Roman" panose="02020603050405020304" pitchFamily="18" charset="0"/>
                <a:ea typeface="Times New Roman" panose="02020603050405020304" pitchFamily="18" charset="0"/>
              </a:endParaRPr>
            </a:p>
          </p:txBody>
        </p:sp>
      </p:grpSp>
      <p:sp>
        <p:nvSpPr>
          <p:cNvPr id="5" name="Прямоугольник 4"/>
          <p:cNvSpPr/>
          <p:nvPr/>
        </p:nvSpPr>
        <p:spPr>
          <a:xfrm>
            <a:off x="939863" y="3792611"/>
            <a:ext cx="7880287" cy="2923877"/>
          </a:xfrm>
          <a:prstGeom prst="rect">
            <a:avLst/>
          </a:prstGeom>
        </p:spPr>
        <p:txBody>
          <a:bodyPr wrap="square">
            <a:spAutoFit/>
          </a:bodyPr>
          <a:lstStyle/>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Моніторинговий створ спостереження №12 (ДУ ЕПР ВО, ДЕІ)</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Фоновий створ, вище скиду підприємства (ДЕІ)</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Скид стічних теплообмінних вод в р. Рів (ДЕІ)</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Контрольний створ, нижче скиду підприємства (ДЕІ)</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Моніторинговий створ спостереження №13 (ДУ ЕПР ВО, ДЕІ)</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Створ спостереження №55</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не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діючий</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ВО ЦГМ</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Створ спостереження №49</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не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діючий</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ВО ЦГМ</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tabLst>
                <a:tab pos="228600" algn="l"/>
              </a:tabLs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Створ спостереження №42(9в)</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ПБ БУВР</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2265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Прямоугольник 4"/>
          <p:cNvSpPr>
            <a:spLocks noChangeArrowheads="1"/>
          </p:cNvSpPr>
          <p:nvPr/>
        </p:nvSpPr>
        <p:spPr bwMode="auto">
          <a:xfrm>
            <a:off x="250825" y="188913"/>
            <a:ext cx="8569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Крок</a:t>
            </a:r>
            <a:r>
              <a:rPr lang="ru-RU" sz="2000" dirty="0" smtClean="0">
                <a:latin typeface="Arial" panose="020B0604020202020204" pitchFamily="34" charset="0"/>
                <a:cs typeface="Arial" panose="020B0604020202020204" pitchFamily="34" charset="0"/>
              </a:rPr>
              <a:t> 1. </a:t>
            </a:r>
            <a:r>
              <a:rPr lang="ru-RU" sz="2000" dirty="0" err="1" smtClean="0">
                <a:latin typeface="Arial" panose="020B0604020202020204" pitchFamily="34" charset="0"/>
                <a:cs typeface="Arial" panose="020B0604020202020204" pitchFamily="34" charset="0"/>
              </a:rPr>
              <a:t>Місця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відбору</a:t>
            </a:r>
            <a:r>
              <a:rPr lang="ru-RU" sz="2000" dirty="0" smtClean="0">
                <a:latin typeface="Arial" panose="020B0604020202020204" pitchFamily="34" charset="0"/>
                <a:cs typeface="Arial" panose="020B0604020202020204" pitchFamily="34" charset="0"/>
              </a:rPr>
              <a:t> проб на </a:t>
            </a:r>
            <a:r>
              <a:rPr lang="ru-RU" sz="2000" dirty="0" err="1" smtClean="0">
                <a:latin typeface="Arial" panose="020B0604020202020204" pitchFamily="34" charset="0"/>
                <a:cs typeface="Arial" panose="020B0604020202020204" pitchFamily="34" charset="0"/>
              </a:rPr>
              <a:t>річці</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Мурафа</a:t>
            </a:r>
            <a:endParaRPr lang="ru-RU" sz="2000" dirty="0" smtClean="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8</a:t>
            </a:fld>
            <a:endParaRPr lang="ru-RU"/>
          </a:p>
        </p:txBody>
      </p:sp>
      <p:sp>
        <p:nvSpPr>
          <p:cNvPr id="3" name="Rectangle 7"/>
          <p:cNvSpPr>
            <a:spLocks noChangeArrowheads="1"/>
          </p:cNvSpPr>
          <p:nvPr/>
        </p:nvSpPr>
        <p:spPr bwMode="auto">
          <a:xfrm>
            <a:off x="827584" y="87591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6" name="Rectangle 20"/>
          <p:cNvSpPr>
            <a:spLocks noChangeArrowheads="1"/>
          </p:cNvSpPr>
          <p:nvPr/>
        </p:nvSpPr>
        <p:spPr bwMode="auto">
          <a:xfrm>
            <a:off x="1259632" y="112474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2" name="Прямоугольник 11"/>
          <p:cNvSpPr/>
          <p:nvPr/>
        </p:nvSpPr>
        <p:spPr>
          <a:xfrm>
            <a:off x="1259632" y="1124744"/>
            <a:ext cx="6157168" cy="4756785"/>
          </a:xfrm>
          <a:prstGeom prst="rect">
            <a:avLst/>
          </a:prstGeom>
        </p:spPr>
      </p:sp>
      <p:pic>
        <p:nvPicPr>
          <p:cNvPr id="13" name="Рисунок 12"/>
          <p:cNvPicPr/>
          <p:nvPr/>
        </p:nvPicPr>
        <p:blipFill>
          <a:blip r:embed="rId2"/>
          <a:stretch>
            <a:fillRect/>
          </a:stretch>
        </p:blipFill>
        <p:spPr>
          <a:xfrm>
            <a:off x="1259632" y="1124744"/>
            <a:ext cx="3783839" cy="4721902"/>
          </a:xfrm>
          <a:prstGeom prst="rect">
            <a:avLst/>
          </a:prstGeom>
        </p:spPr>
      </p:pic>
      <p:sp>
        <p:nvSpPr>
          <p:cNvPr id="14" name="Выноска 2 13"/>
          <p:cNvSpPr/>
          <p:nvPr/>
        </p:nvSpPr>
        <p:spPr>
          <a:xfrm>
            <a:off x="1592837" y="1693029"/>
            <a:ext cx="216716" cy="191655"/>
          </a:xfrm>
          <a:prstGeom prst="borderCallout2">
            <a:avLst>
              <a:gd name="adj1" fmla="val 2592"/>
              <a:gd name="adj2" fmla="val 46786"/>
              <a:gd name="adj3" fmla="val -61913"/>
              <a:gd name="adj4" fmla="val 44253"/>
              <a:gd name="adj5" fmla="val -161566"/>
              <a:gd name="adj6" fmla="val 217321"/>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1</a:t>
            </a:r>
          </a:p>
        </p:txBody>
      </p:sp>
      <p:sp>
        <p:nvSpPr>
          <p:cNvPr id="15" name="Выноска 2 14"/>
          <p:cNvSpPr/>
          <p:nvPr/>
        </p:nvSpPr>
        <p:spPr>
          <a:xfrm>
            <a:off x="2452043" y="1962818"/>
            <a:ext cx="216716" cy="191655"/>
          </a:xfrm>
          <a:prstGeom prst="borderCallout2">
            <a:avLst>
              <a:gd name="adj1" fmla="val 2592"/>
              <a:gd name="adj2" fmla="val 46786"/>
              <a:gd name="adj3" fmla="val -61913"/>
              <a:gd name="adj4" fmla="val 44253"/>
              <a:gd name="adj5" fmla="val -161566"/>
              <a:gd name="adj6" fmla="val 217321"/>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2</a:t>
            </a:r>
          </a:p>
        </p:txBody>
      </p:sp>
      <p:sp>
        <p:nvSpPr>
          <p:cNvPr id="16" name="Выноска 2 15"/>
          <p:cNvSpPr/>
          <p:nvPr/>
        </p:nvSpPr>
        <p:spPr>
          <a:xfrm>
            <a:off x="2758004" y="2553882"/>
            <a:ext cx="216716" cy="191655"/>
          </a:xfrm>
          <a:prstGeom prst="borderCallout2">
            <a:avLst>
              <a:gd name="adj1" fmla="val 60527"/>
              <a:gd name="adj2" fmla="val 101904"/>
              <a:gd name="adj3" fmla="val 60504"/>
              <a:gd name="adj4" fmla="val 137084"/>
              <a:gd name="adj5" fmla="val 31784"/>
              <a:gd name="adj6" fmla="val 272440"/>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4</a:t>
            </a:r>
          </a:p>
        </p:txBody>
      </p:sp>
      <p:sp>
        <p:nvSpPr>
          <p:cNvPr id="17" name="Выноска 2 16"/>
          <p:cNvSpPr/>
          <p:nvPr/>
        </p:nvSpPr>
        <p:spPr>
          <a:xfrm>
            <a:off x="3661218" y="2113156"/>
            <a:ext cx="216716" cy="191655"/>
          </a:xfrm>
          <a:prstGeom prst="borderCallout2">
            <a:avLst>
              <a:gd name="adj1" fmla="val 57230"/>
              <a:gd name="adj2" fmla="val -2531"/>
              <a:gd name="adj3" fmla="val 57207"/>
              <a:gd name="adj4" fmla="val -51479"/>
              <a:gd name="adj5" fmla="val 209017"/>
              <a:gd name="adj6" fmla="val -154003"/>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3</a:t>
            </a:r>
          </a:p>
        </p:txBody>
      </p:sp>
      <p:sp>
        <p:nvSpPr>
          <p:cNvPr id="18" name="Выноска 2 17"/>
          <p:cNvSpPr/>
          <p:nvPr/>
        </p:nvSpPr>
        <p:spPr>
          <a:xfrm>
            <a:off x="3916884" y="2401480"/>
            <a:ext cx="216716" cy="191655"/>
          </a:xfrm>
          <a:prstGeom prst="borderCallout2">
            <a:avLst>
              <a:gd name="adj1" fmla="val 57230"/>
              <a:gd name="adj2" fmla="val -2531"/>
              <a:gd name="adj3" fmla="val 57207"/>
              <a:gd name="adj4" fmla="val -51479"/>
              <a:gd name="adj5" fmla="val 157326"/>
              <a:gd name="adj6" fmla="val -232329"/>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5</a:t>
            </a:r>
          </a:p>
        </p:txBody>
      </p:sp>
      <p:sp>
        <p:nvSpPr>
          <p:cNvPr id="19" name="Выноска 2 18"/>
          <p:cNvSpPr/>
          <p:nvPr/>
        </p:nvSpPr>
        <p:spPr>
          <a:xfrm>
            <a:off x="3550149" y="4407394"/>
            <a:ext cx="216716" cy="191655"/>
          </a:xfrm>
          <a:prstGeom prst="borderCallout2">
            <a:avLst>
              <a:gd name="adj1" fmla="val 57230"/>
              <a:gd name="adj2" fmla="val -2531"/>
              <a:gd name="adj3" fmla="val 57207"/>
              <a:gd name="adj4" fmla="val -51479"/>
              <a:gd name="adj5" fmla="val 398865"/>
              <a:gd name="adj6" fmla="val -145300"/>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6</a:t>
            </a:r>
          </a:p>
        </p:txBody>
      </p:sp>
      <p:sp>
        <p:nvSpPr>
          <p:cNvPr id="20" name="Выноска 2 19"/>
          <p:cNvSpPr/>
          <p:nvPr/>
        </p:nvSpPr>
        <p:spPr>
          <a:xfrm>
            <a:off x="3843537" y="4720432"/>
            <a:ext cx="216716" cy="191655"/>
          </a:xfrm>
          <a:prstGeom prst="borderCallout2">
            <a:avLst>
              <a:gd name="adj1" fmla="val 57230"/>
              <a:gd name="adj2" fmla="val -2531"/>
              <a:gd name="adj3" fmla="val 57207"/>
              <a:gd name="adj4" fmla="val -51479"/>
              <a:gd name="adj5" fmla="val 414694"/>
              <a:gd name="adj6" fmla="val -235230"/>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7</a:t>
            </a:r>
          </a:p>
        </p:txBody>
      </p:sp>
      <p:sp>
        <p:nvSpPr>
          <p:cNvPr id="21" name="Надпись 12"/>
          <p:cNvSpPr txBox="1"/>
          <p:nvPr/>
        </p:nvSpPr>
        <p:spPr>
          <a:xfrm>
            <a:off x="5132344" y="1198884"/>
            <a:ext cx="3226620" cy="455964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Створ спостереження №61</a:t>
            </a:r>
            <a:r>
              <a:rPr lang="ru-RU"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ВО ЦГМ</a:t>
            </a:r>
            <a:r>
              <a:rPr lang="ru-RU" sz="1400" dirty="0">
                <a:effectLst/>
                <a:latin typeface="Arial" panose="020B0604020202020204" pitchFamily="34" charset="0"/>
                <a:ea typeface="Calibri" panose="020F0502020204030204" pitchFamily="34" charset="0"/>
                <a:cs typeface="Arial" panose="020B0604020202020204" pitchFamily="34" charset="0"/>
              </a:rPr>
              <a:t>)</a:t>
            </a:r>
            <a:endParaRPr lang="uk-UA"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Моніторинговий створ спостереження №27 (ДУ ЕПР ВО, ДЕІ)</a:t>
            </a:r>
          </a:p>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Фоновий створ, вище скиду підприємства (ДЕІ)</a:t>
            </a:r>
          </a:p>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Скид підприємства після ОСК (ДЕІ)</a:t>
            </a:r>
          </a:p>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Контрольний створ, нижче скиду підприємства (ДЕІ)</a:t>
            </a:r>
          </a:p>
          <a:p>
            <a:pPr marL="342900" lvl="0" indent="-342900">
              <a:lnSpc>
                <a:spcPct val="115000"/>
              </a:lnSpc>
              <a:spcAft>
                <a:spcPts val="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Створ спостереження №62</a:t>
            </a:r>
          </a:p>
          <a:p>
            <a:pPr marL="342900" lvl="0" indent="-342900">
              <a:lnSpc>
                <a:spcPct val="115000"/>
              </a:lnSpc>
              <a:spcAft>
                <a:spcPts val="800"/>
              </a:spcAft>
              <a:buFont typeface="+mj-lt"/>
              <a:buAutoNum type="arabicPeriod"/>
            </a:pPr>
            <a:r>
              <a:rPr lang="uk-UA" sz="1400" dirty="0">
                <a:effectLst/>
                <a:latin typeface="Arial" panose="020B0604020202020204" pitchFamily="34" charset="0"/>
                <a:ea typeface="Calibri" panose="020F0502020204030204" pitchFamily="34" charset="0"/>
                <a:cs typeface="Arial" panose="020B0604020202020204" pitchFamily="34" charset="0"/>
              </a:rPr>
              <a:t> створ спостереження №28, (ДУ ЕПР ВО, ДЕІ)</a:t>
            </a:r>
          </a:p>
          <a:p>
            <a:pPr>
              <a:lnSpc>
                <a:spcPct val="107000"/>
              </a:lnSpc>
              <a:spcAft>
                <a:spcPts val="800"/>
              </a:spcAft>
            </a:pPr>
            <a:r>
              <a:rPr lang="uk-UA" sz="1400" dirty="0">
                <a:effectLst/>
                <a:latin typeface="Arial" panose="020B0604020202020204" pitchFamily="34" charset="0"/>
                <a:ea typeface="Calibri" panose="020F0502020204030204" pitchFamily="34" charset="0"/>
                <a:cs typeface="Arial" panose="020B0604020202020204" pitchFamily="34"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Прямоугольник 4"/>
          <p:cNvSpPr>
            <a:spLocks noChangeArrowheads="1"/>
          </p:cNvSpPr>
          <p:nvPr/>
        </p:nvSpPr>
        <p:spPr bwMode="auto">
          <a:xfrm>
            <a:off x="250825" y="188913"/>
            <a:ext cx="8569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u-RU" sz="2000" dirty="0" err="1" smtClean="0">
                <a:latin typeface="Arial" panose="020B0604020202020204" pitchFamily="34" charset="0"/>
                <a:cs typeface="Arial" panose="020B0604020202020204" pitchFamily="34" charset="0"/>
              </a:rPr>
              <a:t>Крок</a:t>
            </a:r>
            <a:r>
              <a:rPr lang="ru-RU" sz="2000" dirty="0" smtClean="0">
                <a:latin typeface="Arial" panose="020B0604020202020204" pitchFamily="34" charset="0"/>
                <a:cs typeface="Arial" panose="020B0604020202020204" pitchFamily="34" charset="0"/>
              </a:rPr>
              <a:t> 1. </a:t>
            </a:r>
            <a:r>
              <a:rPr lang="ru-RU" sz="2000" dirty="0" err="1" smtClean="0">
                <a:latin typeface="Arial" panose="020B0604020202020204" pitchFamily="34" charset="0"/>
                <a:cs typeface="Arial" panose="020B0604020202020204" pitchFamily="34" charset="0"/>
              </a:rPr>
              <a:t>Місця</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відбору</a:t>
            </a:r>
            <a:r>
              <a:rPr lang="ru-RU" sz="2000" dirty="0" smtClean="0">
                <a:latin typeface="Arial" panose="020B0604020202020204" pitchFamily="34" charset="0"/>
                <a:cs typeface="Arial" panose="020B0604020202020204" pitchFamily="34" charset="0"/>
              </a:rPr>
              <a:t> проб водотоку </a:t>
            </a:r>
            <a:r>
              <a:rPr lang="ru-RU" sz="2000" dirty="0" err="1" smtClean="0">
                <a:latin typeface="Arial" panose="020B0604020202020204" pitchFamily="34" charset="0"/>
                <a:cs typeface="Arial" panose="020B0604020202020204" pitchFamily="34" charset="0"/>
              </a:rPr>
              <a:t>річок</a:t>
            </a:r>
            <a:r>
              <a:rPr lang="ru-RU" sz="2000" dirty="0" smtClean="0">
                <a:latin typeface="Arial" panose="020B0604020202020204" pitchFamily="34" charset="0"/>
                <a:cs typeface="Arial" panose="020B0604020202020204" pitchFamily="34" charset="0"/>
              </a:rPr>
              <a:t> Скакунки та </a:t>
            </a:r>
            <a:r>
              <a:rPr lang="ru-RU" sz="2000" dirty="0" err="1" smtClean="0">
                <a:latin typeface="Arial" panose="020B0604020202020204" pitchFamily="34" charset="0"/>
                <a:cs typeface="Arial" panose="020B0604020202020204" pitchFamily="34" charset="0"/>
              </a:rPr>
              <a:t>Соб</a:t>
            </a:r>
            <a:endParaRPr lang="ru-RU" sz="2000" dirty="0" smtClean="0">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51F1DA2C-1C7E-4CE1-A289-0A9528CE1D8C}" type="slidenum">
              <a:rPr lang="ru-RU" smtClean="0"/>
              <a:pPr/>
              <a:t>9</a:t>
            </a:fld>
            <a:endParaRPr lang="ru-RU"/>
          </a:p>
        </p:txBody>
      </p:sp>
      <p:sp>
        <p:nvSpPr>
          <p:cNvPr id="3" name="Rectangle 7"/>
          <p:cNvSpPr>
            <a:spLocks noChangeArrowheads="1"/>
          </p:cNvSpPr>
          <p:nvPr/>
        </p:nvSpPr>
        <p:spPr bwMode="auto">
          <a:xfrm>
            <a:off x="827584" y="87591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2" name="Прямоугольник 11"/>
          <p:cNvSpPr/>
          <p:nvPr/>
        </p:nvSpPr>
        <p:spPr>
          <a:xfrm>
            <a:off x="1259632" y="1124744"/>
            <a:ext cx="6157168" cy="4756785"/>
          </a:xfrm>
          <a:prstGeom prst="rect">
            <a:avLst/>
          </a:prstGeom>
        </p:spPr>
      </p:sp>
      <p:sp>
        <p:nvSpPr>
          <p:cNvPr id="4" name="Rectangle 11"/>
          <p:cNvSpPr>
            <a:spLocks noChangeArrowheads="1"/>
          </p:cNvSpPr>
          <p:nvPr/>
        </p:nvSpPr>
        <p:spPr bwMode="auto">
          <a:xfrm>
            <a:off x="795175" y="119946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3" name="Прямоугольник 22"/>
          <p:cNvSpPr/>
          <p:nvPr/>
        </p:nvSpPr>
        <p:spPr>
          <a:xfrm>
            <a:off x="795175" y="1199462"/>
            <a:ext cx="6050915" cy="4520565"/>
          </a:xfrm>
          <a:prstGeom prst="rect">
            <a:avLst/>
          </a:prstGeom>
        </p:spPr>
      </p:sp>
      <p:pic>
        <p:nvPicPr>
          <p:cNvPr id="24" name="Рисунок 23"/>
          <p:cNvPicPr>
            <a:picLocks noChangeAspect="1"/>
          </p:cNvPicPr>
          <p:nvPr/>
        </p:nvPicPr>
        <p:blipFill>
          <a:blip r:embed="rId2"/>
          <a:stretch>
            <a:fillRect/>
          </a:stretch>
        </p:blipFill>
        <p:spPr>
          <a:xfrm>
            <a:off x="795175" y="1199462"/>
            <a:ext cx="3504762" cy="4485714"/>
          </a:xfrm>
          <a:prstGeom prst="rect">
            <a:avLst/>
          </a:prstGeom>
        </p:spPr>
      </p:pic>
      <p:sp>
        <p:nvSpPr>
          <p:cNvPr id="25" name="Выноска 2 24"/>
          <p:cNvSpPr/>
          <p:nvPr/>
        </p:nvSpPr>
        <p:spPr>
          <a:xfrm>
            <a:off x="1012902" y="2170083"/>
            <a:ext cx="212976" cy="191655"/>
          </a:xfrm>
          <a:prstGeom prst="borderCallout2">
            <a:avLst>
              <a:gd name="adj1" fmla="val 48176"/>
              <a:gd name="adj2" fmla="val 101480"/>
              <a:gd name="adj3" fmla="val 47487"/>
              <a:gd name="adj4" fmla="val 161844"/>
              <a:gd name="adj5" fmla="val 127130"/>
              <a:gd name="adj6" fmla="val 345851"/>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1</a:t>
            </a:r>
          </a:p>
        </p:txBody>
      </p:sp>
      <p:sp>
        <p:nvSpPr>
          <p:cNvPr id="26" name="Выноска 2 25"/>
          <p:cNvSpPr/>
          <p:nvPr/>
        </p:nvSpPr>
        <p:spPr>
          <a:xfrm>
            <a:off x="2147560" y="2229191"/>
            <a:ext cx="212976" cy="191655"/>
          </a:xfrm>
          <a:prstGeom prst="borderCallout2">
            <a:avLst>
              <a:gd name="adj1" fmla="val 54254"/>
              <a:gd name="adj2" fmla="val 296"/>
              <a:gd name="adj3" fmla="val 53566"/>
              <a:gd name="adj4" fmla="val -56930"/>
              <a:gd name="adj5" fmla="val 118013"/>
              <a:gd name="adj6" fmla="val -138187"/>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2</a:t>
            </a:r>
          </a:p>
        </p:txBody>
      </p:sp>
      <p:sp>
        <p:nvSpPr>
          <p:cNvPr id="27" name="Выноска 2 26"/>
          <p:cNvSpPr/>
          <p:nvPr/>
        </p:nvSpPr>
        <p:spPr>
          <a:xfrm>
            <a:off x="1376587" y="3350801"/>
            <a:ext cx="212976" cy="191655"/>
          </a:xfrm>
          <a:prstGeom prst="borderCallout2">
            <a:avLst>
              <a:gd name="adj1" fmla="val 60527"/>
              <a:gd name="adj2" fmla="val 101904"/>
              <a:gd name="adj3" fmla="val 60504"/>
              <a:gd name="adj4" fmla="val 137084"/>
              <a:gd name="adj5" fmla="val 31784"/>
              <a:gd name="adj6" fmla="val 272440"/>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4</a:t>
            </a:r>
          </a:p>
        </p:txBody>
      </p:sp>
      <p:sp>
        <p:nvSpPr>
          <p:cNvPr id="28" name="Выноска 2 27"/>
          <p:cNvSpPr/>
          <p:nvPr/>
        </p:nvSpPr>
        <p:spPr>
          <a:xfrm>
            <a:off x="1145966" y="2956668"/>
            <a:ext cx="212976" cy="191655"/>
          </a:xfrm>
          <a:prstGeom prst="borderCallout2">
            <a:avLst>
              <a:gd name="adj1" fmla="val 48114"/>
              <a:gd name="adj2" fmla="val 101387"/>
              <a:gd name="adj3" fmla="val 51128"/>
              <a:gd name="adj4" fmla="val 164561"/>
              <a:gd name="adj5" fmla="val 209017"/>
              <a:gd name="adj6" fmla="val 338240"/>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3</a:t>
            </a:r>
          </a:p>
        </p:txBody>
      </p:sp>
      <p:sp>
        <p:nvSpPr>
          <p:cNvPr id="29" name="Выноска 2 28"/>
          <p:cNvSpPr/>
          <p:nvPr/>
        </p:nvSpPr>
        <p:spPr>
          <a:xfrm>
            <a:off x="2521292" y="3159146"/>
            <a:ext cx="212976" cy="191655"/>
          </a:xfrm>
          <a:prstGeom prst="borderCallout2">
            <a:avLst>
              <a:gd name="adj1" fmla="val 57230"/>
              <a:gd name="adj2" fmla="val -2531"/>
              <a:gd name="adj3" fmla="val 57207"/>
              <a:gd name="adj4" fmla="val -51479"/>
              <a:gd name="adj5" fmla="val 157326"/>
              <a:gd name="adj6" fmla="val -232329"/>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5</a:t>
            </a:r>
          </a:p>
        </p:txBody>
      </p:sp>
      <p:sp>
        <p:nvSpPr>
          <p:cNvPr id="30" name="Выноска 2 29"/>
          <p:cNvSpPr/>
          <p:nvPr/>
        </p:nvSpPr>
        <p:spPr>
          <a:xfrm>
            <a:off x="3911086" y="4550533"/>
            <a:ext cx="212976" cy="191655"/>
          </a:xfrm>
          <a:prstGeom prst="borderCallout2">
            <a:avLst>
              <a:gd name="adj1" fmla="val 96736"/>
              <a:gd name="adj2" fmla="val 43959"/>
              <a:gd name="adj3" fmla="val 157491"/>
              <a:gd name="adj4" fmla="val 46969"/>
              <a:gd name="adj5" fmla="val 359994"/>
              <a:gd name="adj6" fmla="val -82088"/>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107000"/>
              </a:lnSpc>
              <a:spcAft>
                <a:spcPts val="80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6</a:t>
            </a:r>
          </a:p>
        </p:txBody>
      </p:sp>
      <p:sp>
        <p:nvSpPr>
          <p:cNvPr id="31" name="Надпись 25"/>
          <p:cNvSpPr txBox="1"/>
          <p:nvPr/>
        </p:nvSpPr>
        <p:spPr>
          <a:xfrm>
            <a:off x="4601056" y="1273592"/>
            <a:ext cx="3747473" cy="420323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342900" lvl="0" indent="-342900">
              <a:lnSpc>
                <a:spcPct val="115000"/>
              </a:lnSpc>
              <a:spcAft>
                <a:spcPts val="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Створ спостереження №50</a:t>
            </a:r>
            <a:r>
              <a:rPr lang="ru-RU" sz="1600" dirty="0">
                <a:effectLst/>
                <a:latin typeface="Arial" panose="020B0604020202020204" pitchFamily="34" charset="0"/>
                <a:ea typeface="Calibri" panose="020F0502020204030204" pitchFamily="34" charset="0"/>
                <a:cs typeface="Arial" panose="020B0604020202020204" pitchFamily="34" charset="0"/>
              </a:rPr>
              <a:t>, (</a:t>
            </a:r>
            <a:r>
              <a:rPr lang="en-US" sz="1600" dirty="0">
                <a:effectLst/>
                <a:latin typeface="Arial" panose="020B0604020202020204" pitchFamily="34" charset="0"/>
                <a:ea typeface="Calibri" panose="020F0502020204030204" pitchFamily="34" charset="0"/>
                <a:cs typeface="Arial" panose="020B0604020202020204" pitchFamily="34" charset="0"/>
              </a:rPr>
              <a:t>ВО ЦГМ</a:t>
            </a:r>
            <a:r>
              <a:rPr lang="ru-RU" sz="1600" dirty="0">
                <a:effectLst/>
                <a:latin typeface="Arial" panose="020B0604020202020204" pitchFamily="34" charset="0"/>
                <a:ea typeface="Calibri" panose="020F0502020204030204" pitchFamily="34" charset="0"/>
                <a:cs typeface="Arial" panose="020B0604020202020204" pitchFamily="34" charset="0"/>
              </a:rPr>
              <a:t>)</a:t>
            </a:r>
            <a:endParaRPr lang="uk-UA"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Створ спостереження №56</a:t>
            </a:r>
            <a:r>
              <a:rPr lang="ru-RU" sz="1600" dirty="0">
                <a:effectLst/>
                <a:latin typeface="Arial" panose="020B0604020202020204" pitchFamily="34" charset="0"/>
                <a:ea typeface="Calibri" panose="020F0502020204030204" pitchFamily="34" charset="0"/>
                <a:cs typeface="Arial" panose="020B0604020202020204" pitchFamily="34" charset="0"/>
              </a:rPr>
              <a:t>, (</a:t>
            </a:r>
            <a:r>
              <a:rPr lang="en-US" sz="1600" dirty="0">
                <a:effectLst/>
                <a:latin typeface="Arial" panose="020B0604020202020204" pitchFamily="34" charset="0"/>
                <a:ea typeface="Calibri" panose="020F0502020204030204" pitchFamily="34" charset="0"/>
                <a:cs typeface="Arial" panose="020B0604020202020204" pitchFamily="34" charset="0"/>
              </a:rPr>
              <a:t>ВО ЦГМ</a:t>
            </a:r>
            <a:r>
              <a:rPr lang="ru-RU" sz="1600" dirty="0">
                <a:effectLst/>
                <a:latin typeface="Arial" panose="020B0604020202020204" pitchFamily="34" charset="0"/>
                <a:ea typeface="Calibri" panose="020F0502020204030204" pitchFamily="34" charset="0"/>
                <a:cs typeface="Arial" panose="020B0604020202020204" pitchFamily="34" charset="0"/>
              </a:rPr>
              <a:t>)</a:t>
            </a:r>
            <a:endParaRPr lang="uk-UA"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Фоновий створ, вище скиду підприємства (ДЕІ)</a:t>
            </a:r>
            <a:endParaRPr lang="uk-UA"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Зливові стічні води в р. </a:t>
            </a:r>
            <a:r>
              <a:rPr lang="uk-UA" sz="1600" dirty="0" err="1">
                <a:effectLst/>
                <a:latin typeface="Arial" panose="020B0604020202020204" pitchFamily="34" charset="0"/>
                <a:ea typeface="Calibri" panose="020F0502020204030204" pitchFamily="34" charset="0"/>
                <a:cs typeface="Arial" panose="020B0604020202020204" pitchFamily="34" charset="0"/>
              </a:rPr>
              <a:t>Скакунку</a:t>
            </a:r>
            <a:r>
              <a:rPr lang="uk-UA" sz="1600" dirty="0">
                <a:effectLst/>
                <a:latin typeface="Arial" panose="020B0604020202020204" pitchFamily="34" charset="0"/>
                <a:ea typeface="Calibri" panose="020F0502020204030204" pitchFamily="34" charset="0"/>
                <a:cs typeface="Arial" panose="020B0604020202020204" pitchFamily="34" charset="0"/>
              </a:rPr>
              <a:t> (ДЕІ)</a:t>
            </a:r>
            <a:endParaRPr lang="uk-UA"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Контрольний створ, нижче скиду підприємства (ДЕІ)</a:t>
            </a:r>
            <a:endParaRPr lang="uk-UA"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spcAft>
                <a:spcPts val="800"/>
              </a:spcAft>
              <a:buFont typeface="+mj-lt"/>
              <a:buAutoNum type="arabicPeriod"/>
            </a:pPr>
            <a:r>
              <a:rPr lang="uk-UA" sz="1600" dirty="0">
                <a:effectLst/>
                <a:latin typeface="Arial" panose="020B0604020202020204" pitchFamily="34" charset="0"/>
                <a:ea typeface="Calibri" panose="020F0502020204030204" pitchFamily="34" charset="0"/>
                <a:cs typeface="Arial" panose="020B0604020202020204" pitchFamily="34" charset="0"/>
              </a:rPr>
              <a:t>Моніторинговий створ спостереження №14 (ДУ ЕПР ВО, ДЕІ)</a:t>
            </a:r>
            <a:endParaRPr lang="uk-UA"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754828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b762d90926c638edf3489a4af97f63a228f34f"/>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907</TotalTime>
  <Words>1077</Words>
  <Application>Microsoft Office PowerPoint</Application>
  <PresentationFormat>Экран (4:3)</PresentationFormat>
  <Paragraphs>287</Paragraphs>
  <Slides>17</Slides>
  <Notes>2</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23" baseType="lpstr">
      <vt:lpstr>Garamond</vt:lpstr>
      <vt:lpstr>Arial</vt:lpstr>
      <vt:lpstr>Calibri</vt:lpstr>
      <vt:lpstr>Times New Roman</vt:lpstr>
      <vt:lpstr>Тема Office</vt:lpstr>
      <vt:lpstr>Документ Microsoft Word</vt:lpstr>
      <vt:lpstr>  КОНТРОЛЬ ТА АНАЛІЗ ЕКОЛОГІЧНОГО СТАНУ ПОВЕРХНЕВИХ ВОД ВІННИЦЬКОЇ ОБЛАСТІ  ЗА ДАНИМИ 2010-2014 РР. Дипломна робота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MoBIL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Natali</dc:creator>
  <cp:lastModifiedBy>Мирослав</cp:lastModifiedBy>
  <cp:revision>112</cp:revision>
  <dcterms:created xsi:type="dcterms:W3CDTF">2010-06-17T16:02:29Z</dcterms:created>
  <dcterms:modified xsi:type="dcterms:W3CDTF">2015-06-13T17:03:12Z</dcterms:modified>
</cp:coreProperties>
</file>