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30"/>
  </p:handoutMasterIdLst>
  <p:sldIdLst>
    <p:sldId id="256" r:id="rId2"/>
    <p:sldId id="257" r:id="rId3"/>
    <p:sldId id="276" r:id="rId4"/>
    <p:sldId id="258" r:id="rId5"/>
    <p:sldId id="259" r:id="rId6"/>
    <p:sldId id="261" r:id="rId7"/>
    <p:sldId id="262" r:id="rId8"/>
    <p:sldId id="263" r:id="rId9"/>
    <p:sldId id="264" r:id="rId10"/>
    <p:sldId id="277" r:id="rId11"/>
    <p:sldId id="278" r:id="rId12"/>
    <p:sldId id="271" r:id="rId13"/>
    <p:sldId id="279" r:id="rId14"/>
    <p:sldId id="280" r:id="rId15"/>
    <p:sldId id="265" r:id="rId16"/>
    <p:sldId id="266" r:id="rId17"/>
    <p:sldId id="267" r:id="rId18"/>
    <p:sldId id="272" r:id="rId19"/>
    <p:sldId id="274" r:id="rId20"/>
    <p:sldId id="273" r:id="rId21"/>
    <p:sldId id="275" r:id="rId22"/>
    <p:sldId id="281" r:id="rId23"/>
    <p:sldId id="282" r:id="rId24"/>
    <p:sldId id="283" r:id="rId25"/>
    <p:sldId id="268" r:id="rId26"/>
    <p:sldId id="284" r:id="rId27"/>
    <p:sldId id="269" r:id="rId28"/>
    <p:sldId id="27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68" y="8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637F8B-91A3-4011-9946-219D84F1C47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DE917-6030-459D-99ED-70F32C16C2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44467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5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6/15/2015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5229200"/>
            <a:ext cx="5637010" cy="882119"/>
          </a:xfrm>
        </p:spPr>
        <p:txBody>
          <a:bodyPr>
            <a:normAutofit lnSpcReduction="10000"/>
          </a:bodyPr>
          <a:lstStyle/>
          <a:p>
            <a:pPr algn="r"/>
            <a:r>
              <a:rPr lang="uk-UA" alt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Керівник: доц. </a:t>
            </a:r>
            <a:r>
              <a:rPr lang="uk-UA" alt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Крижановський</a:t>
            </a:r>
            <a:r>
              <a:rPr lang="uk-UA" alt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Є. М.</a:t>
            </a:r>
          </a:p>
          <a:p>
            <a:pPr algn="r"/>
            <a:r>
              <a:rPr lang="uk-UA" alt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Доповідач: </a:t>
            </a:r>
            <a:r>
              <a:rPr lang="uk-UA" alt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Садовська</a:t>
            </a:r>
            <a:r>
              <a:rPr lang="uk-UA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uk-UA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.О.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8424936" cy="273630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dirty="0" err="1" smtClean="0"/>
              <a:t>Мон</a:t>
            </a:r>
            <a:r>
              <a:rPr lang="uk-UA" sz="4400" dirty="0" err="1" smtClean="0"/>
              <a:t>іторинг</a:t>
            </a:r>
            <a:r>
              <a:rPr lang="uk-UA" sz="4400" dirty="0" smtClean="0"/>
              <a:t> екологічного стану атмосферного повітря міста Вінниця засобами </a:t>
            </a:r>
            <a:r>
              <a:rPr lang="uk-UA" sz="4400" dirty="0" err="1" smtClean="0"/>
              <a:t>ГІС</a:t>
            </a:r>
            <a:endParaRPr lang="ru-RU" sz="4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453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64096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dirty="0">
                <a:effectLst/>
              </a:rPr>
              <a:t>М</a:t>
            </a:r>
            <a:r>
              <a:rPr lang="uk-UA" sz="2400" dirty="0" smtClean="0">
                <a:effectLst/>
              </a:rPr>
              <a:t>атриця </a:t>
            </a:r>
            <a:r>
              <a:rPr lang="uk-UA" sz="2400" dirty="0">
                <a:effectLst/>
              </a:rPr>
              <a:t>забруднень міста Вінниця по показнику “Пил” за 2012 рік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5517232"/>
            <a:ext cx="8280920" cy="1170464"/>
          </a:xfrm>
        </p:spPr>
        <p:txBody>
          <a:bodyPr/>
          <a:lstStyle/>
          <a:p>
            <a:pPr marL="45720" indent="0" algn="ctr">
              <a:buNone/>
            </a:pPr>
            <a:r>
              <a:rPr lang="uk-UA" sz="2400" dirty="0"/>
              <a:t>У 2012 році </a:t>
            </a:r>
            <a:r>
              <a:rPr lang="uk-UA" sz="2400" dirty="0">
                <a:sym typeface="Symbol"/>
              </a:rPr>
              <a:t></a:t>
            </a:r>
            <a:r>
              <a:rPr lang="uk-UA" sz="2400" dirty="0"/>
              <a:t> поширення забруднення відбулось </a:t>
            </a:r>
            <a:r>
              <a:rPr lang="uk-UA" sz="2400"/>
              <a:t>на </a:t>
            </a:r>
            <a:r>
              <a:rPr lang="uk-UA" sz="2400" smtClean="0"/>
              <a:t>заході </a:t>
            </a:r>
            <a:r>
              <a:rPr lang="uk-UA" sz="2400" dirty="0"/>
              <a:t>та у центрі міста.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8852909" cy="362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9328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3200" dirty="0">
                <a:effectLst/>
              </a:rPr>
              <a:t>Матриця забруднень міста Вінниця по показнику “Пил” за </a:t>
            </a:r>
            <a:r>
              <a:rPr lang="uk-UA" sz="3200" dirty="0" smtClean="0">
                <a:effectLst/>
              </a:rPr>
              <a:t>2013 </a:t>
            </a:r>
            <a:r>
              <a:rPr lang="uk-UA" sz="3200" dirty="0">
                <a:effectLst/>
              </a:rPr>
              <a:t>рік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35496" y="5733256"/>
            <a:ext cx="8414498" cy="551344"/>
          </a:xfrm>
        </p:spPr>
        <p:txBody>
          <a:bodyPr/>
          <a:lstStyle/>
          <a:p>
            <a:pPr marL="45720" indent="0">
              <a:buNone/>
            </a:pPr>
            <a:r>
              <a:rPr lang="uk-UA" sz="2400" dirty="0"/>
              <a:t>У 2013 </a:t>
            </a:r>
            <a:r>
              <a:rPr lang="uk-UA" sz="2400" dirty="0">
                <a:sym typeface="Symbol"/>
              </a:rPr>
              <a:t></a:t>
            </a:r>
            <a:r>
              <a:rPr lang="uk-UA" sz="2400" dirty="0"/>
              <a:t> значних перевищень показника Пилу немає.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856984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3381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004232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3200" dirty="0" err="1"/>
              <a:t>Дані</a:t>
            </a:r>
            <a:r>
              <a:rPr lang="ru-RU" altLang="ru-RU" sz="3200" dirty="0"/>
              <a:t>, </a:t>
            </a:r>
            <a:r>
              <a:rPr lang="ru-RU" altLang="ru-RU" sz="3200" dirty="0" err="1" smtClean="0"/>
              <a:t>підключені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до </a:t>
            </a:r>
            <a:r>
              <a:rPr lang="ru-RU" altLang="ru-RU" sz="3200" dirty="0" err="1"/>
              <a:t>електронної</a:t>
            </a:r>
            <a:r>
              <a:rPr lang="ru-RU" altLang="ru-RU" sz="3200" dirty="0"/>
              <a:t> </a:t>
            </a:r>
            <a:r>
              <a:rPr lang="ru-RU" altLang="ru-RU" sz="3200" dirty="0" err="1"/>
              <a:t>карти</a:t>
            </a:r>
            <a:r>
              <a:rPr lang="ru-RU" altLang="ru-RU" sz="3200" dirty="0"/>
              <a:t> </a:t>
            </a:r>
            <a:r>
              <a:rPr lang="ru-RU" altLang="ru-RU" sz="3200" dirty="0" smtClean="0"/>
              <a:t>(</a:t>
            </a:r>
            <a:r>
              <a:rPr lang="uk-UA" sz="3200" dirty="0">
                <a:effectLst/>
              </a:rPr>
              <a:t>СО</a:t>
            </a:r>
            <a:r>
              <a:rPr lang="ru-RU" altLang="ru-RU" sz="2400" dirty="0" smtClean="0"/>
              <a:t>)</a:t>
            </a:r>
            <a:br>
              <a:rPr lang="ru-RU" altLang="ru-RU" sz="2400" dirty="0" smtClean="0"/>
            </a:br>
            <a:r>
              <a:rPr lang="ru-RU" altLang="ru-RU" sz="2400" dirty="0"/>
              <a:t/>
            </a:r>
            <a:br>
              <a:rPr lang="ru-RU" altLang="ru-RU" sz="2400" dirty="0"/>
            </a:br>
            <a:r>
              <a:rPr lang="uk-UA" sz="2400" dirty="0">
                <a:effectLst/>
              </a:rPr>
              <a:t>матриця забруднень міста Вінниця по показнику “СО” за 2011 рік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003" y="5733256"/>
            <a:ext cx="8681229" cy="8914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uk-UA" dirty="0"/>
              <a:t>М</a:t>
            </a:r>
            <a:r>
              <a:rPr lang="uk-UA" dirty="0" smtClean="0"/>
              <a:t>атриця </a:t>
            </a:r>
            <a:r>
              <a:rPr lang="uk-UA" dirty="0"/>
              <a:t>забруднень показує, що у 2011 році збільшений вміст СО в атмосферному повітрі спостерігається на півночі міста.</a:t>
            </a: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18" y="2060848"/>
            <a:ext cx="8891614" cy="3678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7181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800" dirty="0">
                <a:effectLst/>
              </a:rPr>
              <a:t>М</a:t>
            </a:r>
            <a:r>
              <a:rPr lang="uk-UA" sz="2800" dirty="0" smtClean="0">
                <a:effectLst/>
              </a:rPr>
              <a:t>атриця </a:t>
            </a:r>
            <a:r>
              <a:rPr lang="uk-UA" sz="2800" dirty="0">
                <a:effectLst/>
              </a:rPr>
              <a:t>забруднень міста Вінниця по показнику “СО” за 2012 рік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2943" y="5517232"/>
            <a:ext cx="8444522" cy="8972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uk-UA" dirty="0"/>
              <a:t> У 2012 </a:t>
            </a:r>
            <a:r>
              <a:rPr lang="uk-UA" dirty="0">
                <a:sym typeface="Symbol"/>
              </a:rPr>
              <a:t></a:t>
            </a:r>
            <a:r>
              <a:rPr lang="uk-UA" dirty="0"/>
              <a:t> підвищується вміст показника у центрі, на заході та півдні міста.</a:t>
            </a: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71925"/>
            <a:ext cx="8871385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8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5292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800" dirty="0">
                <a:effectLst/>
              </a:rPr>
              <a:t>М</a:t>
            </a:r>
            <a:r>
              <a:rPr lang="uk-UA" sz="2800" dirty="0" smtClean="0">
                <a:effectLst/>
              </a:rPr>
              <a:t>атриця </a:t>
            </a:r>
            <a:r>
              <a:rPr lang="uk-UA" sz="2800" dirty="0">
                <a:effectLst/>
              </a:rPr>
              <a:t>забруднень міста Вінниця по показнику “СО” за 2013 рік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5733256"/>
            <a:ext cx="8064896" cy="89728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uk-UA" sz="2400" dirty="0"/>
              <a:t>У 2013 </a:t>
            </a:r>
            <a:r>
              <a:rPr lang="uk-UA" sz="2400" dirty="0">
                <a:sym typeface="Symbol"/>
              </a:rPr>
              <a:t></a:t>
            </a:r>
            <a:r>
              <a:rPr lang="uk-UA" sz="2400" dirty="0"/>
              <a:t> різке збільшення </a:t>
            </a:r>
            <a:r>
              <a:rPr lang="uk-UA" sz="2400" dirty="0" smtClean="0"/>
              <a:t>концентрації </a:t>
            </a:r>
            <a:r>
              <a:rPr lang="uk-UA" sz="2400" dirty="0"/>
              <a:t>показника на заході міста.</a:t>
            </a:r>
            <a:endParaRPr lang="ru-RU" sz="2400" dirty="0"/>
          </a:p>
          <a:p>
            <a:pPr marL="45720" indent="0" algn="ctr">
              <a:buNone/>
            </a:pP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887976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1391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864096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dirty="0">
                <a:effectLst/>
              </a:rPr>
              <a:t>Г</a:t>
            </a:r>
            <a:r>
              <a:rPr lang="uk-UA" sz="2400" dirty="0" smtClean="0">
                <a:effectLst/>
              </a:rPr>
              <a:t>рафіки </a:t>
            </a:r>
            <a:r>
              <a:rPr lang="uk-UA" sz="2400" dirty="0">
                <a:effectLst/>
              </a:rPr>
              <a:t>динаміки зміни концентрацій </a:t>
            </a:r>
            <a:r>
              <a:rPr lang="uk-UA" sz="2400" dirty="0" smtClean="0">
                <a:effectLst/>
              </a:rPr>
              <a:t>забруднюючої речовин </a:t>
            </a:r>
            <a:r>
              <a:rPr lang="uk-UA" sz="2400" dirty="0">
                <a:effectLst/>
              </a:rPr>
              <a:t>з відображенням ГДК </a:t>
            </a:r>
            <a:r>
              <a:rPr lang="uk-UA" sz="2400" dirty="0" smtClean="0">
                <a:effectLst/>
              </a:rPr>
              <a:t>цієї речовини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5373216"/>
            <a:ext cx="8496944" cy="122413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uk-UA" sz="2000" dirty="0"/>
              <a:t>Графік забруднень атмосферного повітря показує, що у 2011 році перевищення вмісту пилу в атмосферному повітрі спостерігається лише два рази, а саме по вулиці Соборна-Свердлова та Червоноармійська - Київська.</a:t>
            </a:r>
            <a:endParaRPr lang="ru-RU" sz="2000" dirty="0"/>
          </a:p>
          <a:p>
            <a:pPr algn="ctr"/>
            <a:endParaRPr lang="ru-RU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8143346" cy="4104456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5212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69160"/>
            <a:ext cx="8233015" cy="1440160"/>
          </a:xfrm>
        </p:spPr>
        <p:txBody>
          <a:bodyPr/>
          <a:lstStyle/>
          <a:p>
            <a:pPr marL="0" indent="0" algn="ctr">
              <a:buNone/>
            </a:pPr>
            <a:r>
              <a:rPr lang="uk-UA" sz="2000" dirty="0">
                <a:effectLst/>
              </a:rPr>
              <a:t>Графік забруднень атмосферного повітря показує, що у 2012 році перевищення вмісту Пила в атмосферному повітрі спостерігається лише раз, а саме по вулиці Хмельницьке </a:t>
            </a:r>
            <a:r>
              <a:rPr lang="uk-UA" sz="2000" dirty="0" smtClean="0">
                <a:effectLst/>
              </a:rPr>
              <a:t>шосе</a:t>
            </a:r>
            <a:br>
              <a:rPr lang="uk-UA" sz="2000" dirty="0" smtClean="0">
                <a:effectLst/>
              </a:rPr>
            </a:br>
            <a:r>
              <a:rPr lang="uk-UA" sz="2000" dirty="0" smtClean="0">
                <a:effectLst/>
              </a:rPr>
              <a:t> </a:t>
            </a:r>
            <a:r>
              <a:rPr lang="uk-UA" sz="2000" dirty="0">
                <a:effectLst/>
              </a:rPr>
              <a:t>( 1-а міська лікарня).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uk-UA" sz="2000" dirty="0">
                <a:effectLst/>
              </a:rPr>
              <a:t> 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449039" cy="4005064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2753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8244408" cy="1296144"/>
          </a:xfrm>
        </p:spPr>
        <p:txBody>
          <a:bodyPr/>
          <a:lstStyle/>
          <a:p>
            <a:pPr marL="0" indent="0" algn="ctr">
              <a:buNone/>
            </a:pPr>
            <a:r>
              <a:rPr lang="uk-UA" sz="2000" dirty="0">
                <a:effectLst/>
              </a:rPr>
              <a:t>Графік забруднень атмосферного повітря показує, що у 2013 році перевищення вмісту Пила в атмосферному повітрі спостерігається лише раз, а саме по вулиці </a:t>
            </a:r>
            <a:r>
              <a:rPr lang="uk-UA" sz="2000" dirty="0" smtClean="0">
                <a:effectLst/>
              </a:rPr>
              <a:t/>
            </a:r>
            <a:br>
              <a:rPr lang="uk-UA" sz="2000" dirty="0" smtClean="0">
                <a:effectLst/>
              </a:rPr>
            </a:br>
            <a:r>
              <a:rPr lang="uk-UA" sz="2000" dirty="0" smtClean="0">
                <a:effectLst/>
              </a:rPr>
              <a:t>Червоноармійська </a:t>
            </a:r>
            <a:r>
              <a:rPr lang="uk-UA" sz="2000" dirty="0">
                <a:effectLst/>
              </a:rPr>
              <a:t>– Київська.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460432" cy="4512230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056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768" y="5445224"/>
            <a:ext cx="866000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000" dirty="0">
                <a:effectLst/>
              </a:rPr>
              <a:t>Графік забруднень атмосферного повітря показує, що у 2011 році перевищення вмісту СО в атмосферному повітрі спостерігається по вулиці Першотравнева - Козицького. 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68" y="332656"/>
            <a:ext cx="8660004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1052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13" y="4509120"/>
            <a:ext cx="8352928" cy="2016224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dirty="0">
                <a:effectLst/>
              </a:rPr>
              <a:t>Графік забруднень атмосферного повітря показує, що у 2012 році перевищення вмісту СО в атмосферному повітрі спостерігається декілька разів, а саме по вулиці Хмельницьке шосе ( 1-а міська лікарня), майдан Жовтневий та Привокзальна. 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3264"/>
            <a:ext cx="8807330" cy="371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0672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332656"/>
            <a:ext cx="8136904" cy="6048672"/>
          </a:xfrm>
        </p:spPr>
        <p:txBody>
          <a:bodyPr>
            <a:normAutofit fontScale="85000" lnSpcReduction="20000"/>
          </a:bodyPr>
          <a:lstStyle/>
          <a:p>
            <a:pPr marL="45720" indent="0" algn="just">
              <a:buNone/>
            </a:pPr>
            <a:endParaRPr lang="uk-UA" sz="26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uk-UA" sz="2600" b="1" u="sng" dirty="0" smtClean="0">
                <a:latin typeface="+mj-lt"/>
                <a:cs typeface="Times New Roman" panose="02020603050405020304" pitchFamily="18" charset="0"/>
              </a:rPr>
              <a:t>Актуальність дипломної </a:t>
            </a:r>
            <a:r>
              <a:rPr lang="uk-UA" sz="2600" b="1" u="sng" dirty="0">
                <a:latin typeface="+mj-lt"/>
                <a:cs typeface="Times New Roman" panose="02020603050405020304" pitchFamily="18" charset="0"/>
              </a:rPr>
              <a:t>роботи </a:t>
            </a:r>
            <a:r>
              <a:rPr lang="uk-UA" sz="2600" dirty="0">
                <a:latin typeface="+mj-lt"/>
                <a:cs typeface="Times New Roman" panose="02020603050405020304" pitchFamily="18" charset="0"/>
              </a:rPr>
              <a:t>полягає у застосуванні сучасних технологій, які забезпечать оперативну та комплексну обробку результатів спостережень та візуалізацію даних забруднення </a:t>
            </a:r>
            <a:r>
              <a:rPr lang="uk-UA" sz="2600" dirty="0" smtClean="0">
                <a:latin typeface="+mj-lt"/>
                <a:cs typeface="Times New Roman" panose="02020603050405020304" pitchFamily="18" charset="0"/>
              </a:rPr>
              <a:t>атмосфери, а також дозволять виявити проблемні місця та напрямки.</a:t>
            </a:r>
            <a:endParaRPr lang="uk-UA" sz="2600" b="1" u="sng" dirty="0" smtClean="0">
              <a:latin typeface="+mj-lt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sz="2600" b="1" u="sng" dirty="0" smtClean="0">
              <a:latin typeface="+mj-lt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uk-UA" sz="2600" b="1" u="sng" dirty="0" smtClean="0">
                <a:latin typeface="+mj-lt"/>
                <a:cs typeface="Times New Roman" panose="02020603050405020304" pitchFamily="18" charset="0"/>
              </a:rPr>
              <a:t>Метою даної роботи </a:t>
            </a:r>
            <a:r>
              <a:rPr lang="uk-UA" sz="2800" dirty="0" smtClean="0"/>
              <a:t>є удосконалення системи моніторингу стану атмосферного повітря з використанням </a:t>
            </a:r>
            <a:r>
              <a:rPr lang="uk-UA" sz="2800" dirty="0" err="1" smtClean="0"/>
              <a:t>ГІС-технологій</a:t>
            </a:r>
            <a:r>
              <a:rPr lang="uk-UA" sz="2800" dirty="0" smtClean="0"/>
              <a:t>. </a:t>
            </a:r>
            <a:endParaRPr lang="uk-UA" sz="2800" dirty="0" smtClean="0">
              <a:latin typeface="+mj-lt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sz="2600" b="1" u="sng" dirty="0" smtClean="0">
              <a:latin typeface="+mj-lt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uk-UA" sz="2600" b="1" u="sng" dirty="0" smtClean="0">
                <a:latin typeface="+mj-lt"/>
                <a:cs typeface="Times New Roman" panose="02020603050405020304" pitchFamily="18" charset="0"/>
              </a:rPr>
              <a:t>Предметом </a:t>
            </a:r>
            <a:r>
              <a:rPr lang="uk-UA" sz="2600" dirty="0" smtClean="0">
                <a:latin typeface="+mj-lt"/>
                <a:cs typeface="Times New Roman" panose="02020603050405020304" pitchFamily="18" charset="0"/>
              </a:rPr>
              <a:t>є процес аналізу даних моніторингу стану атмосферного повітря. </a:t>
            </a:r>
            <a:endParaRPr lang="ru-RU" sz="2600" dirty="0" smtClean="0">
              <a:latin typeface="+mj-lt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endParaRPr lang="uk-UA" sz="2600" b="1" u="sng" dirty="0" smtClean="0">
              <a:latin typeface="+mj-lt"/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uk-UA" sz="2600" b="1" u="sng" dirty="0" smtClean="0">
                <a:latin typeface="+mj-lt"/>
                <a:cs typeface="Times New Roman" panose="02020603050405020304" pitchFamily="18" charset="0"/>
              </a:rPr>
              <a:t>Об’єктом роботи </a:t>
            </a:r>
            <a:r>
              <a:rPr lang="uk-UA" sz="2600" dirty="0">
                <a:latin typeface="+mj-lt"/>
                <a:cs typeface="Times New Roman" panose="02020603050405020304" pitchFamily="18" charset="0"/>
              </a:rPr>
              <a:t>є процес аналізу екологічного стану атмосферного повітря міста Вінниця за даними </a:t>
            </a:r>
            <a:r>
              <a:rPr lang="uk-UA" sz="2600" dirty="0" smtClean="0">
                <a:latin typeface="+mj-lt"/>
                <a:cs typeface="Times New Roman" panose="02020603050405020304" pitchFamily="18" charset="0"/>
              </a:rPr>
              <a:t>державного моніторингу.</a:t>
            </a:r>
            <a:r>
              <a:rPr lang="ru-RU" sz="2600" dirty="0">
                <a:latin typeface="+mj-lt"/>
                <a:cs typeface="Times New Roman" panose="02020603050405020304" pitchFamily="18" charset="0"/>
              </a:rPr>
              <a:t/>
            </a:r>
            <a:br>
              <a:rPr lang="ru-RU" sz="2600" dirty="0">
                <a:latin typeface="+mj-lt"/>
                <a:cs typeface="Times New Roman" panose="02020603050405020304" pitchFamily="18" charset="0"/>
              </a:rPr>
            </a:br>
            <a:endParaRPr lang="uk-UA" sz="2600" dirty="0" smtClean="0">
              <a:latin typeface="+mj-lt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708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25144"/>
            <a:ext cx="8429078" cy="1944216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dirty="0">
                <a:effectLst/>
              </a:rPr>
              <a:t>Графік забруднень атмосферного повітря показує, що у 2011 році перевищення вмісту Оксид азоту в атмосферному повітрі спостерігається два рази, по вулиці Пирогова – Литвиненко та майдан Жовтневий. </a:t>
            </a: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568952" cy="399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6707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13176"/>
            <a:ext cx="8748464" cy="1368152"/>
          </a:xfrm>
        </p:spPr>
        <p:txBody>
          <a:bodyPr/>
          <a:lstStyle/>
          <a:p>
            <a:pPr marL="0" indent="0" algn="ctr">
              <a:buNone/>
            </a:pPr>
            <a:r>
              <a:rPr lang="uk-UA" sz="2000" dirty="0">
                <a:effectLst/>
              </a:rPr>
              <a:t>Графік забруднень атмосферного повітря показує, що у 2012 році перевищення вмісту Оксид азоту в атмосферному повітрі спостерігається два рази, по вулиці 1 Травня-Козицького та Хмельницьке шосе ( 1-а міська лікарня). 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9778"/>
            <a:ext cx="8748464" cy="454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592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80920" cy="1143000"/>
          </a:xfrm>
        </p:spPr>
        <p:txBody>
          <a:bodyPr/>
          <a:lstStyle/>
          <a:p>
            <a:pPr algn="ctr">
              <a:buNone/>
            </a:pPr>
            <a:r>
              <a:rPr lang="uk-UA" sz="3200" dirty="0" smtClean="0"/>
              <a:t>Загальний індекс забруднення атмосферного повітря міста Вінниці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1844824"/>
            <a:ext cx="8280920" cy="1800200"/>
          </a:xfrm>
        </p:spPr>
        <p:txBody>
          <a:bodyPr/>
          <a:lstStyle/>
          <a:p>
            <a:pPr algn="just">
              <a:buNone/>
            </a:pPr>
            <a:r>
              <a:rPr lang="uk-UA" dirty="0" smtClean="0"/>
              <a:t>		Коефіцієнт забрудненості (</a:t>
            </a:r>
            <a:r>
              <a:rPr lang="uk-UA" dirty="0" err="1" smtClean="0"/>
              <a:t>КЗ</a:t>
            </a:r>
            <a:r>
              <a:rPr lang="uk-UA" dirty="0" smtClean="0"/>
              <a:t>) є узагальненим показником, що характеризує рівень забрудненості сукупно по низці показників якості, які багаторазово виміряні у кількох пунктах спостережень.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861048"/>
            <a:ext cx="790887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568952" cy="1800200"/>
          </a:xfrm>
        </p:spPr>
        <p:txBody>
          <a:bodyPr/>
          <a:lstStyle/>
          <a:p>
            <a:pPr algn="just">
              <a:buNone/>
            </a:pPr>
            <a:r>
              <a:rPr lang="uk-UA" sz="3200" dirty="0" smtClean="0"/>
              <a:t>		Розрахувавши індекси загального забруднення атмосферного повітря міста Вінниці та проаналізувавши їх, виявлено рівень забрудненості 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429000"/>
            <a:ext cx="854931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064896" cy="3168352"/>
          </a:xfrm>
        </p:spPr>
        <p:txBody>
          <a:bodyPr/>
          <a:lstStyle/>
          <a:p>
            <a:pPr algn="l">
              <a:buNone/>
            </a:pPr>
            <a:r>
              <a:rPr lang="uk-UA" sz="3200" b="0" dirty="0" smtClean="0"/>
              <a:t>		Індекс загального забруднення атмосферного повітря міста Вінниці становить 1,6 отже, можна зробити висновок, що, рівень забрудненості </a:t>
            </a:r>
            <a:r>
              <a:rPr lang="uk-UA" sz="3200" b="0" dirty="0" smtClean="0">
                <a:sym typeface="Symbol"/>
              </a:rPr>
              <a:t></a:t>
            </a:r>
            <a:r>
              <a:rPr lang="uk-UA" sz="3200" b="0" dirty="0" smtClean="0"/>
              <a:t>  слабко забруднений.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908720"/>
            <a:ext cx="5893865" cy="852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24936" cy="1584176"/>
          </a:xfrm>
        </p:spPr>
        <p:txBody>
          <a:bodyPr/>
          <a:lstStyle/>
          <a:p>
            <a:pPr marL="0" indent="0" algn="ctr">
              <a:buNone/>
            </a:pPr>
            <a:r>
              <a:rPr lang="uk-UA" sz="3200" dirty="0">
                <a:effectLst/>
              </a:rPr>
              <a:t>Розробка рекомендацій щодо покращення стану атмосферного повітря міста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772816"/>
            <a:ext cx="8064896" cy="4653136"/>
          </a:xfrm>
        </p:spPr>
        <p:txBody>
          <a:bodyPr>
            <a:normAutofit fontScale="92500"/>
          </a:bodyPr>
          <a:lstStyle/>
          <a:p>
            <a:pPr lvl="0" algn="just"/>
            <a:r>
              <a:rPr lang="uk-UA" sz="2400" dirty="0"/>
              <a:t>здійснити переведення комунального автотранспорту на електротягу та використання природного газу;</a:t>
            </a:r>
            <a:endParaRPr lang="ru-RU" sz="2400" dirty="0"/>
          </a:p>
          <a:p>
            <a:pPr lvl="0" algn="just"/>
            <a:r>
              <a:rPr lang="uk-UA" sz="2400" dirty="0"/>
              <a:t>ввести повну заборону використання у місті автомобілів без каталізаторів відпрацьованих газів двигунів, заборонити в'їзд до міста транспорту без каталізаторів, організувати стоянки для нього;</a:t>
            </a:r>
            <a:endParaRPr lang="ru-RU" sz="2400" dirty="0"/>
          </a:p>
          <a:p>
            <a:pPr lvl="0"/>
            <a:r>
              <a:rPr lang="uk-UA" sz="2400" dirty="0" smtClean="0"/>
              <a:t>вивести </a:t>
            </a:r>
            <a:r>
              <a:rPr lang="uk-UA" sz="2400" dirty="0"/>
              <a:t>за межі міста </a:t>
            </a:r>
            <a:r>
              <a:rPr lang="uk-UA" sz="2400" dirty="0" smtClean="0"/>
              <a:t>екологічно-небезпечні </a:t>
            </a:r>
            <a:r>
              <a:rPr lang="uk-UA" sz="2400" dirty="0"/>
              <a:t>виробництва із значними викидами забруднюючих речовин в атмосферу;</a:t>
            </a:r>
            <a:endParaRPr lang="ru-RU" sz="2400" dirty="0"/>
          </a:p>
          <a:p>
            <a:pPr lvl="0"/>
            <a:r>
              <a:rPr lang="uk-UA" sz="2400" dirty="0"/>
              <a:t>насадження дерев;</a:t>
            </a:r>
            <a:endParaRPr lang="ru-RU" sz="2400" dirty="0"/>
          </a:p>
          <a:p>
            <a:pPr lvl="0"/>
            <a:r>
              <a:rPr lang="uk-UA" sz="2400" dirty="0"/>
              <a:t>розробка та впровадження заходів щодо скорочення викидів забруднюючих речовин в атмосферне повітря</a:t>
            </a:r>
            <a:r>
              <a:rPr lang="uk-UA" sz="2400" dirty="0" smtClean="0"/>
              <a:t>;</a:t>
            </a:r>
          </a:p>
          <a:p>
            <a:pPr lvl="0"/>
            <a:endParaRPr lang="uk-UA" sz="2400" dirty="0" smtClean="0"/>
          </a:p>
          <a:p>
            <a:pPr lvl="0"/>
            <a:endParaRPr lang="ru-RU" sz="2400" dirty="0"/>
          </a:p>
          <a:p>
            <a:pPr lvl="0" algn="just"/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9269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548680"/>
            <a:ext cx="7992888" cy="5760640"/>
          </a:xfrm>
        </p:spPr>
        <p:txBody>
          <a:bodyPr>
            <a:normAutofit/>
          </a:bodyPr>
          <a:lstStyle/>
          <a:p>
            <a:pPr lvl="0" algn="just"/>
            <a:r>
              <a:rPr lang="uk-UA" dirty="0" smtClean="0"/>
              <a:t>перехід підприємств з твердого та рідкого палива на природний газ, що дозволяє значно зменшити рівень забруднення пилом, сажею та сполуками сірки; </a:t>
            </a:r>
            <a:endParaRPr lang="ru-RU" dirty="0" smtClean="0"/>
          </a:p>
          <a:p>
            <a:pPr lvl="0" algn="just"/>
            <a:r>
              <a:rPr lang="uk-UA" dirty="0" smtClean="0"/>
              <a:t>використання вторинних енергоресурсів у вигляді гарячої води та газів; </a:t>
            </a:r>
            <a:endParaRPr lang="ru-RU" dirty="0" smtClean="0"/>
          </a:p>
          <a:p>
            <a:pPr lvl="0" algn="just"/>
            <a:r>
              <a:rPr lang="uk-UA" dirty="0" smtClean="0"/>
              <a:t>очистка </a:t>
            </a:r>
            <a:r>
              <a:rPr lang="uk-UA" dirty="0" err="1" smtClean="0"/>
              <a:t>пилогазових</a:t>
            </a:r>
            <a:r>
              <a:rPr lang="uk-UA" dirty="0" smtClean="0"/>
              <a:t> викидів різними пристроями та апаратами; </a:t>
            </a:r>
            <a:endParaRPr lang="ru-RU" dirty="0" smtClean="0"/>
          </a:p>
          <a:p>
            <a:pPr lvl="0" algn="just"/>
            <a:r>
              <a:rPr lang="uk-UA" dirty="0" smtClean="0"/>
              <a:t>упровадження </a:t>
            </a:r>
            <a:r>
              <a:rPr lang="uk-UA" dirty="0" err="1" smtClean="0"/>
              <a:t>маловідхідних</a:t>
            </a:r>
            <a:r>
              <a:rPr lang="uk-UA" dirty="0" smtClean="0"/>
              <a:t> технологій;</a:t>
            </a:r>
          </a:p>
          <a:p>
            <a:pPr algn="just"/>
            <a:r>
              <a:rPr lang="uk-UA" dirty="0" smtClean="0"/>
              <a:t>при подальшій розробці схем забудови передбачити пункти паркування на в'їздах у місто (на кінцевих зупинках транспорту загального користування), проаналізувати стару забудову міста та спланувати нові місця паркування;</a:t>
            </a:r>
            <a:endParaRPr lang="ru-RU" dirty="0" smtClean="0"/>
          </a:p>
          <a:p>
            <a:pPr lvl="0" algn="just"/>
            <a:endParaRPr lang="ru-RU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512511" cy="792088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340768"/>
            <a:ext cx="8856984" cy="5040560"/>
          </a:xfrm>
        </p:spPr>
        <p:txBody>
          <a:bodyPr>
            <a:normAutofit fontScale="92500"/>
          </a:bodyPr>
          <a:lstStyle/>
          <a:p>
            <a:pPr algn="just"/>
            <a:r>
              <a:rPr lang="uk-UA" altLang="ru-RU" sz="2400" dirty="0"/>
              <a:t>Проаналізовано проблему забруднення </a:t>
            </a:r>
            <a:r>
              <a:rPr lang="uk-UA" altLang="ru-RU" sz="2400" dirty="0" smtClean="0"/>
              <a:t>атмосферного повітря</a:t>
            </a:r>
            <a:endParaRPr lang="uk-UA" altLang="ru-RU" sz="2400" dirty="0"/>
          </a:p>
          <a:p>
            <a:pPr algn="just"/>
            <a:r>
              <a:rPr lang="uk-UA" altLang="ru-RU" sz="2400" dirty="0"/>
              <a:t>Здійснено систематизацію даних </a:t>
            </a:r>
            <a:r>
              <a:rPr lang="uk-UA" altLang="ru-RU" sz="2400" dirty="0" smtClean="0"/>
              <a:t>екологічного стану атмосферного повітря м</a:t>
            </a:r>
            <a:r>
              <a:rPr lang="uk-UA" altLang="ru-RU" sz="2400" dirty="0"/>
              <a:t>. </a:t>
            </a:r>
            <a:r>
              <a:rPr lang="uk-UA" altLang="ru-RU" sz="2400" dirty="0" smtClean="0"/>
              <a:t>Вінниця</a:t>
            </a:r>
            <a:endParaRPr lang="uk-UA" altLang="ru-RU" sz="2400" dirty="0"/>
          </a:p>
          <a:p>
            <a:pPr algn="just"/>
            <a:r>
              <a:rPr lang="uk-UA" altLang="ru-RU" sz="2400" dirty="0"/>
              <a:t>Здійснено аналіз даних моніторингу </a:t>
            </a:r>
            <a:r>
              <a:rPr lang="uk-UA" altLang="ru-RU" sz="2400" dirty="0" smtClean="0"/>
              <a:t>стану атмосферного повітря по </a:t>
            </a:r>
            <a:r>
              <a:rPr lang="uk-UA" altLang="ru-RU" sz="2400" dirty="0"/>
              <a:t>показникам </a:t>
            </a:r>
            <a:r>
              <a:rPr lang="uk-UA" altLang="ru-RU" sz="2400" dirty="0" smtClean="0"/>
              <a:t>Пил</a:t>
            </a:r>
            <a:r>
              <a:rPr lang="ru-RU" altLang="ru-RU" sz="2400" dirty="0" smtClean="0"/>
              <a:t>, </a:t>
            </a:r>
            <a:r>
              <a:rPr lang="uk-UA" altLang="ru-RU" sz="2400" dirty="0" smtClean="0"/>
              <a:t>Оксид азоту та Оксид вуглецю</a:t>
            </a:r>
            <a:endParaRPr lang="uk-UA" altLang="ru-RU" sz="2400" dirty="0"/>
          </a:p>
          <a:p>
            <a:pPr algn="just"/>
            <a:r>
              <a:rPr lang="uk-UA" altLang="ru-RU" sz="2400" dirty="0"/>
              <a:t>Здійснено візуалізацію розповсюдження забруднення </a:t>
            </a:r>
            <a:r>
              <a:rPr lang="uk-UA" altLang="ru-RU" sz="2400" dirty="0" smtClean="0"/>
              <a:t>атмосферного повітря по </a:t>
            </a:r>
            <a:r>
              <a:rPr lang="uk-UA" altLang="ru-RU" sz="2400" dirty="0"/>
              <a:t>цих же показниках на карті </a:t>
            </a:r>
            <a:r>
              <a:rPr lang="uk-UA" altLang="ru-RU" sz="2400" dirty="0" smtClean="0"/>
              <a:t>міста</a:t>
            </a:r>
          </a:p>
          <a:p>
            <a:pPr algn="just"/>
            <a:r>
              <a:rPr lang="uk-UA" sz="2400" dirty="0" smtClean="0"/>
              <a:t>Розраховано індекс загального забруднення атмосферного повітря міста Вінниці, значення якого вказує на те, що в загальному атмосфера на території міста Вінниця є слабко забрудненою.</a:t>
            </a:r>
            <a:endParaRPr lang="ru-RU" sz="2400" dirty="0" smtClean="0"/>
          </a:p>
          <a:p>
            <a:pPr algn="just"/>
            <a:r>
              <a:rPr lang="uk-UA" altLang="ru-RU" sz="2400" dirty="0" smtClean="0"/>
              <a:t>Запропоновано </a:t>
            </a:r>
            <a:r>
              <a:rPr lang="uk-UA" altLang="ru-RU" sz="2400" dirty="0"/>
              <a:t>заходи щодо покращення </a:t>
            </a:r>
            <a:r>
              <a:rPr lang="uk-UA" altLang="ru-RU" sz="2400" dirty="0" smtClean="0"/>
              <a:t>екологічного стану атмосферного повітря міста</a:t>
            </a:r>
            <a:endParaRPr lang="uk-UA" alt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1964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0892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uk-UA" smtClean="0"/>
              <a:t>Дякую </a:t>
            </a:r>
            <a:r>
              <a:rPr lang="uk-UA" dirty="0" smtClean="0"/>
              <a:t>за увагу 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7973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80920" cy="792088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/>
              <a:t>Задачі </a:t>
            </a:r>
            <a:r>
              <a:rPr lang="uk-UA" dirty="0"/>
              <a:t>роботи: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556792"/>
            <a:ext cx="7992888" cy="4680520"/>
          </a:xfrm>
        </p:spPr>
        <p:txBody>
          <a:bodyPr>
            <a:normAutofit lnSpcReduction="10000"/>
          </a:bodyPr>
          <a:lstStyle/>
          <a:p>
            <a:pPr lvl="0"/>
            <a:r>
              <a:rPr lang="uk-UA" sz="2400" dirty="0" smtClean="0"/>
              <a:t>оглянути </a:t>
            </a:r>
            <a:r>
              <a:rPr lang="uk-UA" sz="2400" dirty="0"/>
              <a:t>проблеми забруднення атмосферного повітря;</a:t>
            </a:r>
            <a:endParaRPr lang="ru-RU" sz="2400" dirty="0"/>
          </a:p>
          <a:p>
            <a:pPr lvl="0"/>
            <a:r>
              <a:rPr lang="uk-UA" sz="2400" dirty="0"/>
              <a:t>провести техніко-економічне обґрунтування забруднення атмосферного повітря з використанням ГІС;</a:t>
            </a:r>
            <a:endParaRPr lang="ru-RU" sz="2400" dirty="0"/>
          </a:p>
          <a:p>
            <a:pPr lvl="0"/>
            <a:r>
              <a:rPr lang="uk-UA" sz="2400" dirty="0"/>
              <a:t>здійснити систематизацію даних по забруднюючим показникам атмосферного повітря міста Вінниці за 2011-2013 </a:t>
            </a:r>
            <a:r>
              <a:rPr lang="uk-UA" sz="2400" dirty="0" err="1"/>
              <a:t>рр</a:t>
            </a:r>
            <a:r>
              <a:rPr lang="uk-UA" sz="2400" dirty="0"/>
              <a:t>;</a:t>
            </a:r>
            <a:endParaRPr lang="ru-RU" sz="2400" dirty="0"/>
          </a:p>
          <a:p>
            <a:pPr lvl="0"/>
            <a:r>
              <a:rPr lang="uk-UA" sz="2400" dirty="0"/>
              <a:t>проаналізувати екологічний стан атмосферного повітря міста </a:t>
            </a:r>
            <a:r>
              <a:rPr lang="uk-UA" sz="2400" dirty="0" smtClean="0"/>
              <a:t>Вінниця;</a:t>
            </a:r>
          </a:p>
          <a:p>
            <a:pPr lvl="0"/>
            <a:r>
              <a:rPr lang="uk-UA" sz="2400" dirty="0"/>
              <a:t>р</a:t>
            </a:r>
            <a:r>
              <a:rPr lang="uk-UA" sz="2400" dirty="0" smtClean="0"/>
              <a:t>озробити рекомендації щодо покращення стану атмосферного повітря.</a:t>
            </a:r>
            <a:endParaRPr lang="ru-RU" sz="2400" dirty="0"/>
          </a:p>
          <a:p>
            <a:pPr marL="4572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52044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8000"/>
                <a:shade val="90000"/>
                <a:satMod val="160000"/>
                <a:lumMod val="0"/>
                <a:lumOff val="100000"/>
                <a:alpha val="0"/>
              </a:schemeClr>
            </a:gs>
            <a:gs pos="5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792088"/>
          </a:xfrm>
        </p:spPr>
        <p:txBody>
          <a:bodyPr/>
          <a:lstStyle/>
          <a:p>
            <a:pPr lvl="1" algn="ctr"/>
            <a:r>
              <a:rPr lang="uk-UA" sz="2400" b="1" u="sng" dirty="0" smtClean="0">
                <a:latin typeface="+mj-lt"/>
                <a:cs typeface="Times New Roman" panose="02020603050405020304" pitchFamily="18" charset="0"/>
              </a:rPr>
              <a:t>ХАРАКТЕРИСТИКА ПРОБЛЕМ АТМОСФЕРНОГО ПОВІТРЯ</a:t>
            </a:r>
            <a:endParaRPr lang="ru-RU" sz="2400" b="1" u="sng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645024"/>
            <a:ext cx="8352928" cy="3024336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endParaRPr lang="uk-UA" sz="2400" b="1" dirty="0" smtClean="0">
              <a:solidFill>
                <a:schemeClr val="bg2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marL="45720" indent="0" algn="just">
              <a:buNone/>
            </a:pPr>
            <a:r>
              <a:rPr lang="uk-UA" sz="2400" b="1" dirty="0" smtClean="0">
                <a:solidFill>
                  <a:schemeClr val="bg2">
                    <a:lumMod val="50000"/>
                  </a:schemeClr>
                </a:solidFill>
                <a:cs typeface="Times New Roman" panose="02020603050405020304" pitchFamily="18" charset="0"/>
              </a:rPr>
              <a:t>Атмосферне </a:t>
            </a:r>
            <a:r>
              <a:rPr lang="uk-UA" sz="2400" b="1" dirty="0">
                <a:solidFill>
                  <a:schemeClr val="bg2">
                    <a:lumMod val="50000"/>
                  </a:schemeClr>
                </a:solidFill>
                <a:cs typeface="Times New Roman" panose="02020603050405020304" pitchFamily="18" charset="0"/>
              </a:rPr>
              <a:t>забруднення </a:t>
            </a:r>
            <a:r>
              <a:rPr lang="uk-UA" sz="2400" dirty="0">
                <a:cs typeface="Times New Roman" panose="02020603050405020304" pitchFamily="18" charset="0"/>
                <a:sym typeface="Symbol"/>
              </a:rPr>
              <a:t></a:t>
            </a:r>
            <a:r>
              <a:rPr lang="uk-UA" sz="2400" dirty="0">
                <a:cs typeface="Times New Roman" panose="02020603050405020304" pitchFamily="18" charset="0"/>
              </a:rPr>
              <a:t> це несприятливі зміни стану атмосферного повітря, повністю або частково зумовлені діяльністю людини, які </a:t>
            </a:r>
            <a:r>
              <a:rPr lang="uk-UA" sz="2400" dirty="0" smtClean="0">
                <a:cs typeface="Times New Roman" panose="02020603050405020304" pitchFamily="18" charset="0"/>
              </a:rPr>
              <a:t>змінюють </a:t>
            </a:r>
            <a:r>
              <a:rPr lang="uk-UA" sz="2400" dirty="0">
                <a:cs typeface="Times New Roman" panose="02020603050405020304" pitchFamily="18" charset="0"/>
              </a:rPr>
              <a:t>розподіл </a:t>
            </a:r>
            <a:r>
              <a:rPr lang="uk-UA" sz="2400" dirty="0" smtClean="0">
                <a:cs typeface="Times New Roman" panose="02020603050405020304" pitchFamily="18" charset="0"/>
              </a:rPr>
              <a:t>енергії, </a:t>
            </a:r>
            <a:r>
              <a:rPr lang="uk-UA" sz="2400" dirty="0">
                <a:cs typeface="Times New Roman" panose="02020603050405020304" pitchFamily="18" charset="0"/>
              </a:rPr>
              <a:t>фізико-хімічні властивості атмосфери й умови існування живих організмів.</a:t>
            </a:r>
            <a:endParaRPr lang="ru-RU" sz="2400" dirty="0"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1.bp.blogspot.com/-TiDEEoRHbtM/Ul_aJGzQ97I/AAAAAAAAAAw/wsT7BQtDqDc/s1600/AlfedPalmersmokestack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24744"/>
            <a:ext cx="3312368" cy="25652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8393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712968" cy="576064"/>
          </a:xfrm>
        </p:spPr>
        <p:txBody>
          <a:bodyPr/>
          <a:lstStyle/>
          <a:p>
            <a:pPr marL="0" indent="0" algn="ctr">
              <a:buNone/>
            </a:pPr>
            <a:r>
              <a:rPr lang="uk-UA" sz="2400" u="sng" dirty="0" smtClean="0">
                <a:latin typeface="+mn-lt"/>
                <a:cs typeface="Times New Roman" panose="02020603050405020304" pitchFamily="18" charset="0"/>
              </a:rPr>
              <a:t>ОСНОВНІ</a:t>
            </a:r>
            <a:r>
              <a:rPr lang="uk-UA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u="sng" dirty="0" smtClean="0">
                <a:latin typeface="+mn-lt"/>
                <a:cs typeface="Times New Roman" panose="02020603050405020304" pitchFamily="18" charset="0"/>
              </a:rPr>
              <a:t>ПРИЧИНИ ЗАБРУДНЕННЯ АТМОСФЕРИ</a:t>
            </a:r>
            <a:r>
              <a:rPr lang="uk-UA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700808"/>
            <a:ext cx="8424936" cy="4608512"/>
          </a:xfrm>
        </p:spPr>
        <p:txBody>
          <a:bodyPr>
            <a:normAutofit/>
          </a:bodyPr>
          <a:lstStyle/>
          <a:p>
            <a:pPr lvl="0"/>
            <a:r>
              <a:rPr lang="uk-UA" sz="2600" dirty="0">
                <a:latin typeface="Trebuchet MS" panose="020B0603020202020204" pitchFamily="34" charset="0"/>
                <a:cs typeface="Times New Roman" panose="02020603050405020304" pitchFamily="18" charset="0"/>
              </a:rPr>
              <a:t>зменшення обсягів потрапляння кисню у зв'язку зі скороченням зеленого покриву планети;</a:t>
            </a:r>
            <a:endParaRPr lang="ru-RU" sz="26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>
                <a:latin typeface="Trebuchet MS" panose="020B0603020202020204" pitchFamily="34" charset="0"/>
                <a:cs typeface="Times New Roman" panose="02020603050405020304" pitchFamily="18" charset="0"/>
              </a:rPr>
              <a:t>зменшення фітопланктону Світового океану внаслідок його забруднення;</a:t>
            </a:r>
            <a:endParaRPr lang="ru-RU" sz="26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>
                <a:latin typeface="Trebuchet MS" panose="020B0603020202020204" pitchFamily="34" charset="0"/>
                <a:cs typeface="Times New Roman" panose="02020603050405020304" pitchFamily="18" charset="0"/>
              </a:rPr>
              <a:t>використання кисню транспортними засобами (наприклад, легковий автомобіль протягом 1 тис. км пробігу спалює річну норму споживання кисню людиною);</a:t>
            </a:r>
            <a:endParaRPr lang="ru-RU" sz="26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 smtClean="0">
                <a:latin typeface="Trebuchet MS" panose="020B0603020202020204" pitchFamily="34" charset="0"/>
                <a:cs typeface="Times New Roman" panose="02020603050405020304" pitchFamily="18" charset="0"/>
              </a:rPr>
              <a:t>використання </a:t>
            </a:r>
            <a:r>
              <a:rPr lang="uk-UA" sz="2600" dirty="0">
                <a:latin typeface="Trebuchet MS" panose="020B0603020202020204" pitchFamily="34" charset="0"/>
                <a:cs typeface="Times New Roman" panose="02020603050405020304" pitchFamily="18" charset="0"/>
              </a:rPr>
              <a:t>промисловістю шляхом спалювання викопного палива.</a:t>
            </a:r>
            <a:endParaRPr lang="ru-RU" sz="2600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0556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937" y="125907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uk-UA" dirty="0" smtClean="0"/>
              <a:t>Вихідні дані: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2852936"/>
            <a:ext cx="6400800" cy="3474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68760"/>
            <a:ext cx="5289589" cy="3096344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317" y="1988840"/>
            <a:ext cx="5791200" cy="3390900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798529"/>
            <a:ext cx="5829300" cy="3724275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Рисунок 19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55404"/>
            <a:ext cx="4048270" cy="3024336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3918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49694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3200" dirty="0" smtClean="0"/>
              <a:t>Дані по атмосферному повітрі занесенні до БД</a:t>
            </a:r>
            <a:endParaRPr lang="ru-RU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" y="1916832"/>
            <a:ext cx="8505825" cy="4067175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253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altLang="ru-RU" sz="3200" dirty="0"/>
              <a:t>Створення запитів для узагальнення даних по </a:t>
            </a:r>
            <a:r>
              <a:rPr lang="uk-UA" altLang="ru-RU" sz="3200" dirty="0" smtClean="0"/>
              <a:t>показникам</a:t>
            </a:r>
            <a:endParaRPr lang="ru-RU" sz="3200" dirty="0"/>
          </a:p>
        </p:txBody>
      </p:sp>
      <p:pic>
        <p:nvPicPr>
          <p:cNvPr id="4098" name="Picture 2" descr="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17" y="1700808"/>
            <a:ext cx="3792062" cy="2200821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75144"/>
            <a:ext cx="3808745" cy="2736303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874842"/>
            <a:ext cx="3816424" cy="2780895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0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348880"/>
            <a:ext cx="4928086" cy="2808312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8812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456727" cy="1656184"/>
          </a:xfrm>
        </p:spPr>
        <p:txBody>
          <a:bodyPr/>
          <a:lstStyle/>
          <a:p>
            <a:pPr algn="ctr"/>
            <a:r>
              <a:rPr lang="ru-RU" altLang="ru-RU" sz="2800" dirty="0" err="1"/>
              <a:t>Дані</a:t>
            </a:r>
            <a:r>
              <a:rPr lang="ru-RU" altLang="ru-RU" sz="2800" dirty="0"/>
              <a:t>, </a:t>
            </a:r>
            <a:r>
              <a:rPr lang="ru-RU" altLang="ru-RU" sz="2800" dirty="0" err="1" smtClean="0"/>
              <a:t>підключені</a:t>
            </a:r>
            <a:r>
              <a:rPr lang="ru-RU" altLang="ru-RU" sz="2800" dirty="0" smtClean="0"/>
              <a:t> </a:t>
            </a:r>
            <a:r>
              <a:rPr lang="ru-RU" altLang="ru-RU" sz="2800" dirty="0"/>
              <a:t>до </a:t>
            </a:r>
            <a:r>
              <a:rPr lang="ru-RU" altLang="ru-RU" sz="2800" dirty="0" err="1"/>
              <a:t>електронної</a:t>
            </a:r>
            <a:r>
              <a:rPr lang="ru-RU" altLang="ru-RU" sz="2800" dirty="0"/>
              <a:t> </a:t>
            </a:r>
            <a:r>
              <a:rPr lang="ru-RU" altLang="ru-RU" sz="2800" dirty="0" err="1" smtClean="0"/>
              <a:t>карти</a:t>
            </a:r>
            <a:r>
              <a:rPr lang="ru-RU" altLang="ru-RU" sz="2800" dirty="0" smtClean="0"/>
              <a:t> ( Пил)</a:t>
            </a:r>
            <a:br>
              <a:rPr lang="ru-RU" altLang="ru-RU" sz="2800" dirty="0" smtClean="0"/>
            </a:br>
            <a:r>
              <a:rPr lang="ru-RU" altLang="ru-RU" sz="2800" dirty="0" smtClean="0"/>
              <a:t/>
            </a:r>
            <a:br>
              <a:rPr lang="ru-RU" altLang="ru-RU" sz="2800" dirty="0" smtClean="0"/>
            </a:br>
            <a:r>
              <a:rPr lang="uk-UA" sz="2400" dirty="0" smtClean="0">
                <a:effectLst/>
              </a:rPr>
              <a:t>Матриця </a:t>
            </a:r>
            <a:r>
              <a:rPr lang="uk-UA" sz="2400" dirty="0">
                <a:effectLst/>
              </a:rPr>
              <a:t>забруднень міста Вінниця по показнику “Пил” за 2011 рік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uk-UA" sz="2800" dirty="0">
                <a:effectLst/>
              </a:rPr>
              <a:t> 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5466" y="5877272"/>
            <a:ext cx="7272955" cy="663062"/>
          </a:xfrm>
        </p:spPr>
        <p:txBody>
          <a:bodyPr>
            <a:normAutofit fontScale="92500" lnSpcReduction="10000"/>
          </a:bodyPr>
          <a:lstStyle/>
          <a:p>
            <a:pPr marL="365760" lvl="1" indent="0" algn="ctr">
              <a:buNone/>
            </a:pPr>
            <a:r>
              <a:rPr lang="uk-UA" dirty="0" smtClean="0"/>
              <a:t>У </a:t>
            </a:r>
            <a:r>
              <a:rPr lang="uk-UA" dirty="0"/>
              <a:t>2011 році спостерігається підвищена концентрація Пилу в центрі міста Вінниці</a:t>
            </a:r>
            <a:r>
              <a:rPr lang="uk-UA" dirty="0" smtClean="0"/>
              <a:t>.</a:t>
            </a:r>
          </a:p>
          <a:p>
            <a:pPr marL="365760" lvl="1" indent="0" algn="ctr">
              <a:buNone/>
            </a:pPr>
            <a:endParaRPr lang="uk-UA" dirty="0"/>
          </a:p>
          <a:p>
            <a:pPr marL="45720" indent="0" algn="ctr">
              <a:buNone/>
            </a:pPr>
            <a:endParaRPr lang="uk-UA" sz="2000" dirty="0"/>
          </a:p>
          <a:p>
            <a:endParaRPr lang="ru-RU" sz="2000" dirty="0" smtClean="0"/>
          </a:p>
          <a:p>
            <a:endParaRPr lang="ru-RU" sz="2000" dirty="0" smtClean="0"/>
          </a:p>
          <a:p>
            <a:pPr lvl="1"/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53491"/>
            <a:ext cx="8496944" cy="381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5629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380</TotalTime>
  <Words>787</Words>
  <Application>Microsoft Office PowerPoint</Application>
  <PresentationFormat>Экран (4:3)</PresentationFormat>
  <Paragraphs>78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Воздушный поток</vt:lpstr>
      <vt:lpstr>Моніторинг екологічного стану атмосферного повітря міста Вінниця засобами ГІС</vt:lpstr>
      <vt:lpstr>Слайд 2</vt:lpstr>
      <vt:lpstr>Задачі роботи:</vt:lpstr>
      <vt:lpstr>ХАРАКТЕРИСТИКА ПРОБЛЕМ АТМОСФЕРНОГО ПОВІТРЯ</vt:lpstr>
      <vt:lpstr>ОСНОВНІ ПРИЧИНИ ЗАБРУДНЕННЯ АТМОСФЕРИ:</vt:lpstr>
      <vt:lpstr>Вихідні дані:</vt:lpstr>
      <vt:lpstr>Дані по атмосферному повітрі занесенні до БД</vt:lpstr>
      <vt:lpstr>Створення запитів для узагальнення даних по показникам</vt:lpstr>
      <vt:lpstr>Дані, підключені до електронної карти ( Пил)  Матриця забруднень міста Вінниця по показнику “Пил” за 2011 рік   </vt:lpstr>
      <vt:lpstr>Матриця забруднень міста Вінниця по показнику “Пил” за 2012 рік </vt:lpstr>
      <vt:lpstr>Матриця забруднень міста Вінниця по показнику “Пил” за 2013 рік </vt:lpstr>
      <vt:lpstr>Дані, підключені до електронної карти (СО)  матриця забруднень міста Вінниця по показнику “СО” за 2011 рік  </vt:lpstr>
      <vt:lpstr>Матриця забруднень міста Вінниця по показнику “СО” за 2012 рік</vt:lpstr>
      <vt:lpstr>Матриця забруднень міста Вінниця по показнику “СО” за 2013 рік</vt:lpstr>
      <vt:lpstr>Графіки динаміки зміни концентрацій забруднюючої речовин з відображенням ГДК цієї речовини </vt:lpstr>
      <vt:lpstr>Графік забруднень атмосферного повітря показує, що у 2012 році перевищення вмісту Пила в атмосферному повітрі спостерігається лише раз, а саме по вулиці Хмельницьке шосе  ( 1-а міська лікарня).   </vt:lpstr>
      <vt:lpstr>Графік забруднень атмосферного повітря показує, що у 2013 році перевищення вмісту Пила в атмосферному повітрі спостерігається лише раз, а саме по вулиці  Червоноармійська – Київська. </vt:lpstr>
      <vt:lpstr>Графік забруднень атмосферного повітря показує, що у 2011 році перевищення вмісту СО в атмосферному повітрі спостерігається по вулиці Першотравнева - Козицького.  </vt:lpstr>
      <vt:lpstr>Графік забруднень атмосферного повітря показує, що у 2012 році перевищення вмісту СО в атмосферному повітрі спостерігається декілька разів, а саме по вулиці Хмельницьке шосе ( 1-а міська лікарня), майдан Жовтневий та Привокзальна.  </vt:lpstr>
      <vt:lpstr>Графік забруднень атмосферного повітря показує, що у 2011 році перевищення вмісту Оксид азоту в атмосферному повітрі спостерігається два рази, по вулиці Пирогова – Литвиненко та майдан Жовтневий.  </vt:lpstr>
      <vt:lpstr>Графік забруднень атмосферного повітря показує, що у 2012 році перевищення вмісту Оксид азоту в атмосферному повітрі спостерігається два рази, по вулиці 1 Травня-Козицького та Хмельницьке шосе ( 1-а міська лікарня).  </vt:lpstr>
      <vt:lpstr>Загальний індекс забруднення атмосферного повітря міста Вінниці   </vt:lpstr>
      <vt:lpstr>  Розрахувавши індекси загального забруднення атмосферного повітря міста Вінниці та проаналізувавши їх, виявлено рівень забрудненості </vt:lpstr>
      <vt:lpstr>  Індекс загального забруднення атмосферного повітря міста Вінниці становить 1,6 отже, можна зробити висновок, що, рівень забрудненості   слабко забруднений. </vt:lpstr>
      <vt:lpstr>Розробка рекомендацій щодо покращення стану атмосферного повітря міста </vt:lpstr>
      <vt:lpstr>Слайд 26</vt:lpstr>
      <vt:lpstr>Висновки</vt:lpstr>
      <vt:lpstr>Дякую за увагу 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Аналіз екологічного стану атмосферного повітря міста Вінниця за даними державного моніторингу</dc:title>
  <dc:creator>Пользователь</dc:creator>
  <cp:lastModifiedBy>Ирка</cp:lastModifiedBy>
  <cp:revision>33</cp:revision>
  <cp:lastPrinted>2014-06-23T18:38:21Z</cp:lastPrinted>
  <dcterms:created xsi:type="dcterms:W3CDTF">2014-06-18T16:38:28Z</dcterms:created>
  <dcterms:modified xsi:type="dcterms:W3CDTF">2015-06-15T14:13:36Z</dcterms:modified>
</cp:coreProperties>
</file>