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70" r:id="rId4"/>
    <p:sldId id="266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65" r:id="rId14"/>
    <p:sldId id="280" r:id="rId15"/>
    <p:sldId id="279" r:id="rId16"/>
    <p:sldId id="262" r:id="rId17"/>
    <p:sldId id="26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7" autoAdjust="0"/>
    <p:restoredTop sz="94671" autoAdjust="0"/>
  </p:normalViewPr>
  <p:slideViewPr>
    <p:cSldViewPr>
      <p:cViewPr varScale="1">
        <p:scale>
          <a:sx n="70" d="100"/>
          <a:sy n="70" d="100"/>
        </p:scale>
        <p:origin x="-4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0397F-A51C-48A7-920D-9D245F569593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91727-40AE-4776-86CE-A3278797D4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688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91727-40AE-4776-86CE-A3278797D48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CD374F-1A88-48BA-B955-8D051831921B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E12878E-4839-481A-A07E-2E17CC4BA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400800" cy="1066792"/>
          </a:xfrm>
        </p:spPr>
        <p:txBody>
          <a:bodyPr>
            <a:normAutofit/>
          </a:bodyPr>
          <a:lstStyle/>
          <a:p>
            <a:r>
              <a:rPr lang="uk-UA" sz="2500" dirty="0" smtClean="0"/>
              <a:t>Виконав : ст. гр. ТЕ-14сп Шаповал А. В.</a:t>
            </a:r>
          </a:p>
          <a:p>
            <a:r>
              <a:rPr lang="uk-UA" sz="2500" dirty="0" smtClean="0"/>
              <a:t>Керівник : </a:t>
            </a:r>
            <a:r>
              <a:rPr lang="uk-UA" sz="2500" dirty="0" err="1" smtClean="0"/>
              <a:t>к.т.н</a:t>
            </a:r>
            <a:r>
              <a:rPr lang="uk-UA" sz="2500" dirty="0" smtClean="0"/>
              <a:t>., доц. Резидент Н. В.</a:t>
            </a:r>
            <a:endParaRPr lang="ru-RU" sz="25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3582160"/>
          </a:xfrm>
        </p:spPr>
        <p:txBody>
          <a:bodyPr>
            <a:normAutofit fontScale="90000"/>
          </a:bodyPr>
          <a:lstStyle/>
          <a:p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>
                <a:solidFill>
                  <a:schemeClr val="tx1"/>
                </a:solidFill>
                <a:effectLst/>
              </a:rPr>
              <a:t> </a:t>
            </a:r>
            <a:r>
              <a:rPr lang="uk-UA" sz="2800" cap="all" dirty="0" smtClean="0">
                <a:solidFill>
                  <a:schemeClr val="tx1"/>
                </a:solidFill>
                <a:effectLst/>
              </a:rPr>
              <a:t>дипломний Проект</a:t>
            </a:r>
            <a:r>
              <a:rPr lang="uk-UA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uk-UA" sz="2800" dirty="0" smtClean="0">
                <a:solidFill>
                  <a:schemeClr val="tx1"/>
                </a:solidFill>
                <a:effectLst/>
              </a:rPr>
            </a:br>
            <a:r>
              <a:rPr lang="uk-UA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uk-UA" sz="2800" dirty="0" smtClean="0">
                <a:solidFill>
                  <a:schemeClr val="tx1"/>
                </a:solidFill>
                <a:effectLst/>
              </a:rPr>
            </a:br>
            <a:r>
              <a:rPr lang="uk-UA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uk-UA" sz="2800" dirty="0" smtClean="0">
                <a:solidFill>
                  <a:schemeClr val="tx1"/>
                </a:solidFill>
                <a:effectLst/>
              </a:rPr>
            </a:br>
            <a:r>
              <a:rPr lang="uk-UA" sz="4000" dirty="0">
                <a:solidFill>
                  <a:schemeClr val="tx1"/>
                </a:solidFill>
                <a:effectLst/>
              </a:rPr>
              <a:t>Підвищення ефективності теплової схеми котельні ТОВ Хмільницький завод СЗМ " Молочний візит"</a:t>
            </a:r>
            <a:r>
              <a:rPr lang="uk-UA" sz="3100" dirty="0" smtClean="0">
                <a:solidFill>
                  <a:schemeClr val="tx1"/>
                </a:solidFill>
              </a:rPr>
              <a:t/>
            </a:r>
            <a:br>
              <a:rPr lang="uk-UA" sz="3100" dirty="0" smtClean="0">
                <a:solidFill>
                  <a:schemeClr val="tx1"/>
                </a:solidFill>
              </a:rPr>
            </a:br>
            <a:r>
              <a:rPr lang="uk-UA" sz="3100" dirty="0" smtClean="0">
                <a:solidFill>
                  <a:schemeClr val="tx1"/>
                </a:solidFill>
              </a:rPr>
              <a:t/>
            </a:r>
            <a:br>
              <a:rPr lang="uk-UA" sz="3100" dirty="0" smtClean="0">
                <a:solidFill>
                  <a:schemeClr val="tx1"/>
                </a:solidFill>
              </a:rPr>
            </a:br>
            <a:r>
              <a:rPr lang="uk-UA" sz="3100" dirty="0">
                <a:solidFill>
                  <a:schemeClr val="tx1"/>
                </a:solidFill>
              </a:rPr>
              <a:t/>
            </a:r>
            <a:br>
              <a:rPr lang="uk-UA" sz="3100" dirty="0">
                <a:solidFill>
                  <a:schemeClr val="tx1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124744"/>
            <a:ext cx="9050106" cy="56886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>
            <a:noAutofit/>
          </a:bodyPr>
          <a:lstStyle/>
          <a:p>
            <a:r>
              <a:rPr lang="uk-UA" sz="3600" dirty="0" smtClean="0">
                <a:solidFill>
                  <a:schemeClr val="tx1"/>
                </a:solidFill>
              </a:rPr>
              <a:t>Аксонометрична схема повітропроводів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07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7067128" cy="1080120"/>
          </a:xfrm>
        </p:spPr>
        <p:txBody>
          <a:bodyPr>
            <a:normAutofit/>
          </a:bodyPr>
          <a:lstStyle/>
          <a:p>
            <a:r>
              <a:rPr lang="uk-UA" sz="3200" dirty="0">
                <a:solidFill>
                  <a:schemeClr val="tx1"/>
                </a:solidFill>
              </a:rPr>
              <a:t>Календарний план монтажу системи утилізації теплоти відхідних газів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3"/>
            <a:ext cx="9001000" cy="5668883"/>
          </a:xfrm>
        </p:spPr>
      </p:pic>
    </p:spTree>
    <p:extLst>
      <p:ext uri="{BB962C8B-B14F-4D97-AF65-F5344CB8AC3E}">
        <p14:creationId xmlns:p14="http://schemas.microsoft.com/office/powerpoint/2010/main" val="3341459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152400"/>
            <a:ext cx="8867328" cy="756320"/>
          </a:xfrm>
        </p:spPr>
        <p:txBody>
          <a:bodyPr>
            <a:normAutofit/>
          </a:bodyPr>
          <a:lstStyle/>
          <a:p>
            <a:r>
              <a:rPr lang="uk-UA" sz="3600" dirty="0" err="1" smtClean="0"/>
              <a:t>Пластинчасто</a:t>
            </a:r>
            <a:r>
              <a:rPr lang="uk-UA" sz="3600" dirty="0" smtClean="0"/>
              <a:t> – ребристий теплообмінник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7704857" cy="5904656"/>
          </a:xfrm>
        </p:spPr>
      </p:pic>
    </p:spTree>
    <p:extLst>
      <p:ext uri="{BB962C8B-B14F-4D97-AF65-F5344CB8AC3E}">
        <p14:creationId xmlns:p14="http://schemas.microsoft.com/office/powerpoint/2010/main" val="2138739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оребрений т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642966"/>
            <a:ext cx="8296152" cy="621505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Теплообмінник</a:t>
            </a:r>
            <a:r>
              <a:rPr lang="ru-RU" dirty="0" smtClean="0">
                <a:solidFill>
                  <a:schemeClr val="tx1"/>
                </a:solidFill>
              </a:rPr>
              <a:t> – </a:t>
            </a:r>
            <a:r>
              <a:rPr lang="ru-RU" dirty="0" err="1" smtClean="0">
                <a:solidFill>
                  <a:schemeClr val="tx1"/>
                </a:solidFill>
              </a:rPr>
              <a:t>утилізатор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56969"/>
            <a:ext cx="8352928" cy="565640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4624"/>
            <a:ext cx="9001000" cy="1219200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/>
              <a:t>Функціональна схема автоматизації теплової схеми котельні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79856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8737840" cy="603423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4624"/>
            <a:ext cx="8795320" cy="75632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/>
              <a:t>Однолінійна схема електропостачання котельні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3783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795320" cy="607104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tx1"/>
                </a:solidFill>
              </a:rPr>
              <a:t>Техн</a:t>
            </a:r>
            <a:r>
              <a:rPr lang="uk-UA" sz="3200" dirty="0" err="1" smtClean="0">
                <a:solidFill>
                  <a:schemeClr val="tx1"/>
                </a:solidFill>
              </a:rPr>
              <a:t>іко</a:t>
            </a:r>
            <a:r>
              <a:rPr lang="uk-UA" sz="3200" dirty="0" smtClean="0">
                <a:solidFill>
                  <a:schemeClr val="tx1"/>
                </a:solidFill>
              </a:rPr>
              <a:t> – економічні показники роботи котельні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494754"/>
              </p:ext>
            </p:extLst>
          </p:nvPr>
        </p:nvGraphicFramePr>
        <p:xfrm>
          <a:off x="467545" y="692697"/>
          <a:ext cx="7488833" cy="589788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619185"/>
                <a:gridCol w="1531736"/>
                <a:gridCol w="1128647"/>
                <a:gridCol w="1209265"/>
              </a:tblGrid>
              <a:tr h="62851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Показники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Розмірність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Існуюча котельня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Після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реконструкції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16357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41588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Теплова потужність котельні в </a:t>
                      </a:r>
                      <a:r>
                        <a:rPr lang="uk-UA" sz="1200" b="1" dirty="0" err="1">
                          <a:solidFill>
                            <a:schemeClr val="bg1"/>
                          </a:solidFill>
                          <a:effectLst/>
                        </a:rPr>
                        <a:t>міжопалювальний</a:t>
                      </a: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 період року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МВт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3,521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3,521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41588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Теплова потужність котельні в опалювальний період року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МВт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173355" algn="l"/>
                          <a:tab pos="473710" algn="ctr"/>
                        </a:tabLs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4,471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4,471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41588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Витрата умовного палива в між опалювальний період року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кг/с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0,131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0,115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41588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Витрата умовного палива котельні в опалювальний період року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кг/с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0,165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0,1366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41588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Витрата робочого палива в між опалювальний період року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</a:t>
                      </a:r>
                      <a:r>
                        <a:rPr lang="uk-UA" sz="1200" b="1" baseline="300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/с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0,116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0,095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41588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Витрата робочого палива в опалювальний період року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</a:t>
                      </a:r>
                      <a:r>
                        <a:rPr lang="uk-UA" sz="1200" b="1" baseline="300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/с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0,147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0,126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Річне споживання палива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млн.м</a:t>
                      </a:r>
                      <a:r>
                        <a:rPr lang="uk-UA" sz="1200" b="1" baseline="300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4,164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3,513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Річні витрати на паливо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грн./рік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38,227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34,98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Річне споживання електроенергії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тис.кВт/рік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219,267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219,267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162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Річні витрати на електроенергію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млн.грн./рік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0,2894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0,2894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Річні витрати на воду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млн.грн./рік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0,0654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0,0654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Витрата на амортизацію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млн.грн./рік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0,6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0,812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Витрати на поточний ремонт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млн.грн./рік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0,12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0,162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Інші витрати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млн.грн./рік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2,373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2,19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7718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Загальні річні експлуатаційні витрати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млн.грн./рік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41,92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38,699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Річний відпуск теплоти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ГДж/рік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126425,7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126425,726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Собівартість теплової енергії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грн/ГДж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331,61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306,1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  <a:tr h="20794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603750" algn="l"/>
                        </a:tabLs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Термін окупності капіталовкладень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рік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–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3,3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352" marR="47352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760640"/>
          </a:xfrm>
        </p:spPr>
        <p:txBody>
          <a:bodyPr>
            <a:noAutofit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dirty="0" smtClean="0"/>
              <a:t>Виконано розрахунок теплової схеми котельні після реконструкції в опалювальний та </a:t>
            </a:r>
            <a:r>
              <a:rPr lang="uk-UA" sz="2000" dirty="0" err="1" smtClean="0"/>
              <a:t>міжопалювальний</a:t>
            </a:r>
            <a:r>
              <a:rPr lang="uk-UA" sz="2000" dirty="0" smtClean="0"/>
              <a:t> періоди роботи. За результатами розрахунків витрата палива в опалювальний  і </a:t>
            </a:r>
            <a:r>
              <a:rPr lang="uk-UA" sz="2000" dirty="0" err="1" smtClean="0"/>
              <a:t>міжопалювальний</a:t>
            </a:r>
            <a:r>
              <a:rPr lang="uk-UA" sz="2000" dirty="0" smtClean="0"/>
              <a:t> періоди </a:t>
            </a:r>
            <a:r>
              <a:rPr lang="uk-UA" sz="2000" dirty="0" err="1" smtClean="0"/>
              <a:t>сладає</a:t>
            </a:r>
            <a:r>
              <a:rPr lang="uk-UA" sz="2000" dirty="0" smtClean="0"/>
              <a:t> В</a:t>
            </a:r>
            <a:r>
              <a:rPr lang="uk-UA" sz="2000" baseline="-25000" dirty="0" smtClean="0"/>
              <a:t>р</a:t>
            </a:r>
            <a:r>
              <a:rPr lang="uk-UA" sz="2000" dirty="0" smtClean="0"/>
              <a:t>=0,116(м</a:t>
            </a:r>
            <a:r>
              <a:rPr lang="uk-UA" sz="2000" baseline="30000" dirty="0" smtClean="0"/>
              <a:t>3</a:t>
            </a:r>
            <a:r>
              <a:rPr lang="uk-UA" sz="2000" dirty="0" smtClean="0"/>
              <a:t>/с), та  В</a:t>
            </a:r>
            <a:r>
              <a:rPr lang="uk-UA" sz="2000" baseline="-25000" dirty="0" smtClean="0"/>
              <a:t>р</a:t>
            </a:r>
            <a:r>
              <a:rPr lang="uk-UA" sz="2000" dirty="0" smtClean="0"/>
              <a:t>=0,0781 (м</a:t>
            </a:r>
            <a:r>
              <a:rPr lang="uk-UA" sz="2000" baseline="30000" dirty="0" smtClean="0"/>
              <a:t>3</a:t>
            </a:r>
            <a:r>
              <a:rPr lang="uk-UA" sz="2000" dirty="0" smtClean="0"/>
              <a:t>/с)відповідно.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dirty="0" smtClean="0"/>
              <a:t>Розраховані техніко-економічні показники котельні  після реконструкції показують, що за потужності котельні </a:t>
            </a:r>
            <a:r>
              <a:rPr lang="uk-UA" sz="2000" dirty="0" err="1" smtClean="0"/>
              <a:t>Q</a:t>
            </a:r>
            <a:r>
              <a:rPr lang="uk-UA" sz="2000" baseline="-25000" dirty="0" err="1" smtClean="0"/>
              <a:t>к</a:t>
            </a:r>
            <a:r>
              <a:rPr lang="uk-UA" sz="2000" cap="all" dirty="0" err="1" smtClean="0"/>
              <a:t> </a:t>
            </a:r>
            <a:r>
              <a:rPr lang="uk-UA" sz="2000" dirty="0" err="1" smtClean="0"/>
              <a:t>= 4</a:t>
            </a:r>
            <a:r>
              <a:rPr lang="uk-UA" sz="2000" dirty="0" smtClean="0"/>
              <a:t>,471 МВт річна витрата природного газу на котельню складає В</a:t>
            </a:r>
            <a:r>
              <a:rPr lang="uk-UA" sz="2000" baseline="-25000" dirty="0" smtClean="0"/>
              <a:t>річ</a:t>
            </a:r>
            <a:r>
              <a:rPr lang="uk-UA" sz="2000" dirty="0" smtClean="0"/>
              <a:t> =  3513 тис. м</a:t>
            </a:r>
            <a:r>
              <a:rPr lang="uk-UA" sz="2000" baseline="30000" dirty="0" smtClean="0"/>
              <a:t>3</a:t>
            </a:r>
            <a:r>
              <a:rPr lang="uk-UA" sz="2000" dirty="0" smtClean="0"/>
              <a:t>/рік, а собівартість відпущеної теплової енергії – 306,1 </a:t>
            </a:r>
            <a:r>
              <a:rPr lang="uk-UA" sz="2000" dirty="0" err="1" smtClean="0"/>
              <a:t>грн</a:t>
            </a:r>
            <a:r>
              <a:rPr lang="uk-UA" sz="2000" dirty="0" smtClean="0"/>
              <a:t>/ГДж. Термін окупності капіталовкладень 3,3 роки.</a:t>
            </a:r>
            <a:endParaRPr lang="ru-RU" sz="2000" dirty="0" smtClean="0"/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2000" dirty="0"/>
              <a:t>Спроектовано систему утилізації теплоти відхідних газів. Визначено склад і об’єми робіт, потребу в машинах, механізмах та в матеріальних </a:t>
            </a:r>
            <a:r>
              <a:rPr lang="uk-UA" sz="2000" dirty="0" smtClean="0"/>
              <a:t>ресурсах. Визначено </a:t>
            </a:r>
            <a:r>
              <a:rPr lang="uk-UA" sz="2000" dirty="0"/>
              <a:t>загальну трудомісткість яка становить 32,3 люд/дні. Тривалість встановлення обладнання дорівнює 7,6 днів, а загальна тривалість робіт 12 </a:t>
            </a:r>
            <a:r>
              <a:rPr lang="uk-UA" sz="2000" dirty="0" smtClean="0"/>
              <a:t>днів.</a:t>
            </a:r>
            <a:r>
              <a:rPr lang="uk-UA" sz="2000" dirty="0"/>
              <a:t> </a:t>
            </a:r>
            <a:r>
              <a:rPr lang="uk-UA" sz="2000" dirty="0" smtClean="0"/>
              <a:t>Встановлення біогазової установки та системи утилізації теплоти відхідних газів дозволяє зменшити витрати на паливо на 3,247 млн. </a:t>
            </a:r>
            <a:r>
              <a:rPr lang="uk-UA" sz="2000" dirty="0" err="1" smtClean="0"/>
              <a:t>грн</a:t>
            </a:r>
            <a:r>
              <a:rPr lang="uk-UA" sz="2000" dirty="0" smtClean="0"/>
              <a:t>/рік.</a:t>
            </a:r>
            <a:r>
              <a:rPr lang="uk-UA" sz="2000" dirty="0" smtClean="0">
                <a:solidFill>
                  <a:srgbClr val="FF0000"/>
                </a:solidFill>
              </a:rPr>
              <a:t> 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20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endParaRPr lang="ru-RU" sz="2000" dirty="0" smtClean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21282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Висновки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08920"/>
            <a:ext cx="4792616" cy="1008112"/>
          </a:xfrm>
        </p:spPr>
        <p:txBody>
          <a:bodyPr>
            <a:normAutofit/>
          </a:bodyPr>
          <a:lstStyle/>
          <a:p>
            <a:r>
              <a:rPr lang="uk-UA" sz="4800" dirty="0" smtClean="0">
                <a:solidFill>
                  <a:schemeClr val="tx1"/>
                </a:solidFill>
              </a:rPr>
              <a:t>Дякую за увагу !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85791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uk-UA" sz="2500" b="1" dirty="0" smtClean="0"/>
              <a:t>		</a:t>
            </a:r>
            <a:r>
              <a:rPr lang="uk-UA" sz="2600" b="1" dirty="0" smtClean="0"/>
              <a:t>Мета роботи </a:t>
            </a:r>
            <a:r>
              <a:rPr lang="uk-UA" sz="2600" dirty="0" smtClean="0"/>
              <a:t>: </a:t>
            </a:r>
            <a:r>
              <a:rPr lang="uk-UA" sz="2400" dirty="0" smtClean="0"/>
              <a:t>зменшити витрати природного газу в котельні та зменшення шкідливого впливу на навколишнє середовище </a:t>
            </a:r>
            <a:r>
              <a:rPr lang="uk-UA" sz="2400" dirty="0" smtClean="0"/>
              <a:t>шляхом </a:t>
            </a:r>
            <a:r>
              <a:rPr lang="uk-UA" sz="2400" dirty="0" smtClean="0"/>
              <a:t>впровадження </a:t>
            </a:r>
            <a:r>
              <a:rPr lang="uk-UA" sz="2400" dirty="0"/>
              <a:t>енергозберігаючих заходів</a:t>
            </a:r>
            <a:r>
              <a:rPr lang="uk-UA" sz="2400" dirty="0" smtClean="0"/>
              <a:t>.</a:t>
            </a:r>
            <a:endParaRPr lang="uk-UA" sz="2400" dirty="0" smtClean="0"/>
          </a:p>
          <a:p>
            <a:pPr>
              <a:buNone/>
            </a:pPr>
            <a:r>
              <a:rPr lang="uk-UA" sz="2500" dirty="0" smtClean="0"/>
              <a:t>		</a:t>
            </a:r>
            <a:r>
              <a:rPr lang="uk-UA" sz="2500" b="1" dirty="0" smtClean="0"/>
              <a:t>Задачі :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Розрахувати існуючу теплову схему в опалювальний і </a:t>
            </a:r>
            <a:r>
              <a:rPr lang="uk-UA" sz="2400" dirty="0" err="1" smtClean="0"/>
              <a:t>міжопалювальний</a:t>
            </a:r>
            <a:r>
              <a:rPr lang="uk-UA" sz="2400" dirty="0" smtClean="0"/>
              <a:t> періоди року.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Провести багатоваріантний аналіз реконструкції схеми котельні.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 Розрахувати  теплову схему котельні після реконструкції.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Розробити технологію монтажу </a:t>
            </a:r>
            <a:r>
              <a:rPr lang="uk-UA" sz="2400" dirty="0"/>
              <a:t>системи утилізації теплоти відхідних </a:t>
            </a:r>
            <a:r>
              <a:rPr lang="uk-UA" sz="2400" dirty="0" smtClean="0"/>
              <a:t>газів.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Розробити функціональну схему автоматизації теплової схеми котельні.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Підібрати засоби автоматизації.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Виконати порівняння техніко економічних показників роботи котельні.</a:t>
            </a:r>
          </a:p>
          <a:p>
            <a:pPr>
              <a:buNone/>
            </a:pPr>
            <a:r>
              <a:rPr lang="uk-UA" sz="2500" dirty="0" smtClean="0"/>
              <a:t>	</a:t>
            </a:r>
          </a:p>
          <a:p>
            <a:pPr>
              <a:buNone/>
            </a:pPr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304" y="0"/>
            <a:ext cx="6419056" cy="857232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Багатовар</a:t>
            </a:r>
            <a:r>
              <a:rPr lang="uk-UA" dirty="0" smtClean="0">
                <a:solidFill>
                  <a:schemeClr val="tx1"/>
                </a:solidFill>
              </a:rPr>
              <a:t>і</a:t>
            </a:r>
            <a:r>
              <a:rPr lang="ru-RU" dirty="0" err="1" smtClean="0">
                <a:solidFill>
                  <a:schemeClr val="tx1"/>
                </a:solidFill>
              </a:rPr>
              <a:t>антний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аналіз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816498"/>
              </p:ext>
            </p:extLst>
          </p:nvPr>
        </p:nvGraphicFramePr>
        <p:xfrm>
          <a:off x="179512" y="908714"/>
          <a:ext cx="8784979" cy="59046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16366"/>
                <a:gridCol w="1204218"/>
                <a:gridCol w="1018653"/>
                <a:gridCol w="1389131"/>
                <a:gridCol w="1204218"/>
                <a:gridCol w="1852393"/>
              </a:tblGrid>
              <a:tr h="811664">
                <a:tc>
                  <a:txBody>
                    <a:bodyPr/>
                    <a:lstStyle/>
                    <a:p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Найменування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показників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Розмірність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Існуюча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котельня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</a:rPr>
                        <a:t>Спалювання біогазу в парогенераторі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</a:rPr>
                        <a:t>Когенераційна установка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Спалювання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біогазу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в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парогенераторі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і </a:t>
                      </a:r>
                      <a:r>
                        <a:rPr lang="ru-RU" sz="1300" dirty="0" err="1" smtClean="0">
                          <a:solidFill>
                            <a:schemeClr val="bg1"/>
                          </a:solidFill>
                          <a:effectLst/>
                        </a:rPr>
                        <a:t>встановлення</a:t>
                      </a:r>
                      <a:r>
                        <a:rPr lang="ru-RU" sz="13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 smtClean="0">
                          <a:solidFill>
                            <a:schemeClr val="bg1"/>
                          </a:solidFill>
                          <a:effectLst/>
                        </a:rPr>
                        <a:t>утилізатор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effectLst/>
                        </a:rPr>
                        <a:t>ів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346010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Капіталовкладення  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 err="1">
                          <a:solidFill>
                            <a:schemeClr val="bg1"/>
                          </a:solidFill>
                          <a:effectLst/>
                        </a:rPr>
                        <a:t>млн.грн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10,3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13,5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10,5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289494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Річна витрата палива    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млн. м</a:t>
                      </a:r>
                      <a:r>
                        <a:rPr lang="ru-RU" sz="1300" b="1" baseline="300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ru-RU" sz="1300" b="1" dirty="0" err="1">
                          <a:solidFill>
                            <a:schemeClr val="bg1"/>
                          </a:solidFill>
                          <a:effectLst/>
                        </a:rPr>
                        <a:t>рік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4,164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3,673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3,984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3,604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238489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Витрати на паливо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млн. грн./</a:t>
                      </a:r>
                      <a:r>
                        <a:rPr lang="ru-RU" sz="1300" b="1" dirty="0" err="1">
                          <a:solidFill>
                            <a:schemeClr val="bg1"/>
                          </a:solidFill>
                          <a:effectLst/>
                        </a:rPr>
                        <a:t>рік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38,277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35,653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36,626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34,986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425271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Річне споживання електричної енергії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 err="1">
                          <a:solidFill>
                            <a:schemeClr val="bg1"/>
                          </a:solidFill>
                          <a:effectLst/>
                        </a:rPr>
                        <a:t>кВт∙год</a:t>
                      </a:r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ru-RU" sz="1300" b="1" dirty="0" err="1">
                          <a:solidFill>
                            <a:schemeClr val="bg1"/>
                          </a:solidFill>
                          <a:effectLst/>
                        </a:rPr>
                        <a:t>рік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219267,552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219267,552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219267,552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405832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Витрати на електроенергію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млн. грн./</a:t>
                      </a:r>
                      <a:r>
                        <a:rPr lang="ru-RU" sz="1300" b="1" dirty="0" err="1">
                          <a:solidFill>
                            <a:schemeClr val="bg1"/>
                          </a:solidFill>
                          <a:effectLst/>
                        </a:rPr>
                        <a:t>рік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0,2894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0,289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0,289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405832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Річне споживання води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м</a:t>
                      </a:r>
                      <a:r>
                        <a:rPr lang="ru-RU" sz="1300" b="1" baseline="300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/рік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11080,38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11080,38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11080,38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11080,38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221253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Витрати на воду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млн. грн./рік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0,065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0,065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0,065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0,065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/>
                </a:tc>
              </a:tr>
              <a:tr h="405832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Витрата на амортизацію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млн. грн./рік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0,6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0,765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1,012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0,7875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405832">
                <a:tc>
                  <a:txBody>
                    <a:bodyPr/>
                    <a:lstStyle/>
                    <a:p>
                      <a:pPr marL="0" marR="144780" indent="0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Витрати на поточний ремонт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млн. грн./рік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0,12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0,153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0,2025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0,1575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405832">
                <a:tc>
                  <a:txBody>
                    <a:bodyPr/>
                    <a:lstStyle/>
                    <a:p>
                      <a:pPr algn="l"/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Витрати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на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заробітну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плату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млн. грн./рік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0,194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0,194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0,194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0,194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212642">
                <a:tc>
                  <a:txBody>
                    <a:bodyPr/>
                    <a:lstStyle/>
                    <a:p>
                      <a:pPr algn="l"/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Інші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витрати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млн. грн./рік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2,373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2,227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2,286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2,18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519015">
                <a:tc>
                  <a:txBody>
                    <a:bodyPr/>
                    <a:lstStyle/>
                    <a:p>
                      <a:pPr algn="l"/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Загальні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річні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експлуатаційні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витрати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млн. грн./рік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41,924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39,35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40,39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38,647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405832">
                <a:tc>
                  <a:txBody>
                    <a:bodyPr/>
                    <a:lstStyle/>
                    <a:p>
                      <a:pPr algn="l"/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Собівартість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теплової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енергії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грн./ГДж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331,61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311,3</a:t>
                      </a:r>
                    </a:p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396,83</a:t>
                      </a:r>
                    </a:p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305,91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202916">
                <a:tc>
                  <a:txBody>
                    <a:bodyPr/>
                    <a:lstStyle/>
                    <a:p>
                      <a:pPr algn="l"/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Термін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окупності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років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solidFill>
                            <a:schemeClr val="bg1"/>
                          </a:solidFill>
                          <a:effectLst/>
                        </a:rPr>
                        <a:t>3,8</a:t>
                      </a:r>
                      <a:endParaRPr lang="ru-RU" sz="1300" b="1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4,2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</a:rPr>
                        <a:t>3,2</a:t>
                      </a:r>
                      <a:endParaRPr lang="ru-RU" sz="1300" b="1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  <a:tr h="202916">
                <a:tc>
                  <a:txBody>
                    <a:bodyPr/>
                    <a:lstStyle/>
                    <a:p>
                      <a:pPr algn="l"/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Приведені</a:t>
                      </a: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dirty="0" err="1">
                          <a:solidFill>
                            <a:schemeClr val="bg1"/>
                          </a:solidFill>
                          <a:effectLst/>
                        </a:rPr>
                        <a:t>витрати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</a:rPr>
                        <a:t>млн.грн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206,966 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solidFill>
                            <a:schemeClr val="bg1"/>
                          </a:solidFill>
                          <a:effectLst/>
                        </a:rPr>
                        <a:t>215,462</a:t>
                      </a:r>
                      <a:endParaRPr lang="ru-RU" sz="130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203,87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48986" marR="48986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34481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err="1"/>
              <a:t>Розгорнута</a:t>
            </a:r>
            <a:r>
              <a:rPr lang="ru-RU" sz="3600" dirty="0"/>
              <a:t> </a:t>
            </a:r>
            <a:r>
              <a:rPr lang="ru-RU" sz="3600" dirty="0" err="1"/>
              <a:t>теплова</a:t>
            </a:r>
            <a:r>
              <a:rPr lang="ru-RU" sz="3600" dirty="0"/>
              <a:t> схема </a:t>
            </a:r>
            <a:r>
              <a:rPr lang="ru-RU" sz="3600" dirty="0" err="1"/>
              <a:t>котельні</a:t>
            </a:r>
            <a:r>
              <a:rPr lang="ru-RU" sz="3600" dirty="0"/>
              <a:t> п</a:t>
            </a:r>
            <a:r>
              <a:rPr lang="uk-UA" sz="3600" dirty="0" err="1"/>
              <a:t>ісля</a:t>
            </a:r>
            <a:r>
              <a:rPr lang="uk-UA" sz="3600" dirty="0"/>
              <a:t> реконструкції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8928992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4" y="1412776"/>
            <a:ext cx="9083470" cy="51125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sz="3600" smtClean="0">
                <a:solidFill>
                  <a:schemeClr val="tx1"/>
                </a:solidFill>
              </a:rPr>
              <a:t>Принципова теплова </a:t>
            </a:r>
            <a:r>
              <a:rPr lang="uk-UA" sz="3600" dirty="0" smtClean="0">
                <a:solidFill>
                  <a:schemeClr val="tx1"/>
                </a:solidFill>
              </a:rPr>
              <a:t>схема котельні після реконструкції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1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264" y="116632"/>
            <a:ext cx="7139136" cy="648072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tx1"/>
                </a:solidFill>
              </a:rPr>
              <a:t>План повітропроводів та газоходів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7992888" cy="6127649"/>
          </a:xfrm>
        </p:spPr>
      </p:pic>
    </p:spTree>
    <p:extLst>
      <p:ext uri="{BB962C8B-B14F-4D97-AF65-F5344CB8AC3E}">
        <p14:creationId xmlns:p14="http://schemas.microsoft.com/office/powerpoint/2010/main" val="352090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7416824" cy="59900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5392" y="-27384"/>
            <a:ext cx="4474840" cy="796950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tx1"/>
                </a:solidFill>
              </a:rPr>
              <a:t>Розріз А-А котельні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303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13384" y="0"/>
            <a:ext cx="4258816" cy="678706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tx1"/>
                </a:solidFill>
              </a:rPr>
              <a:t>Розріз Б-Б котельні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8680"/>
            <a:ext cx="8784976" cy="6255464"/>
          </a:xfrm>
        </p:spPr>
      </p:pic>
    </p:spTree>
    <p:extLst>
      <p:ext uri="{BB962C8B-B14F-4D97-AF65-F5344CB8AC3E}">
        <p14:creationId xmlns:p14="http://schemas.microsoft.com/office/powerpoint/2010/main" val="3454173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912" y="44624"/>
            <a:ext cx="6789440" cy="720080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tx1"/>
                </a:solidFill>
              </a:rPr>
              <a:t>Аксонометрична</a:t>
            </a:r>
            <a:r>
              <a:rPr lang="ru-RU" sz="3600" dirty="0" smtClean="0">
                <a:solidFill>
                  <a:schemeClr val="tx1"/>
                </a:solidFill>
              </a:rPr>
              <a:t> схема газоход</a:t>
            </a:r>
            <a:r>
              <a:rPr lang="uk-UA" sz="3600" dirty="0" err="1" smtClean="0">
                <a:solidFill>
                  <a:schemeClr val="tx1"/>
                </a:solidFill>
              </a:rPr>
              <a:t>ів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92696"/>
            <a:ext cx="9001000" cy="6021289"/>
          </a:xfrm>
        </p:spPr>
      </p:pic>
    </p:spTree>
    <p:extLst>
      <p:ext uri="{BB962C8B-B14F-4D97-AF65-F5344CB8AC3E}">
        <p14:creationId xmlns:p14="http://schemas.microsoft.com/office/powerpoint/2010/main" val="4216727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434</TotalTime>
  <Words>479</Words>
  <Application>Microsoft Office PowerPoint</Application>
  <PresentationFormat>Экран (4:3)</PresentationFormat>
  <Paragraphs>212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        дипломний Проект   Підвищення ефективності теплової схеми котельні ТОВ Хмільницький завод СЗМ " Молочний візит"   </vt:lpstr>
      <vt:lpstr>Презентация PowerPoint</vt:lpstr>
      <vt:lpstr>Багатоваріантний аналіз </vt:lpstr>
      <vt:lpstr>Розгорнута теплова схема котельні після реконструкції</vt:lpstr>
      <vt:lpstr>Принципова теплова схема котельні після реконструкції</vt:lpstr>
      <vt:lpstr>План повітропроводів та газоходів</vt:lpstr>
      <vt:lpstr>Розріз А-А котельні</vt:lpstr>
      <vt:lpstr>Розріз Б-Б котельні</vt:lpstr>
      <vt:lpstr>Аксонометрична схема газоходів</vt:lpstr>
      <vt:lpstr>Аксонометрична схема повітропроводів</vt:lpstr>
      <vt:lpstr>Календарний план монтажу системи утилізації теплоти відхідних газів</vt:lpstr>
      <vt:lpstr>Пластинчасто – ребристий теплообмінник</vt:lpstr>
      <vt:lpstr>Теплообмінник – утилізатор  </vt:lpstr>
      <vt:lpstr>Функціональна схема автоматизації теплової схеми котельні</vt:lpstr>
      <vt:lpstr>Однолінійна схема електропостачання котельні</vt:lpstr>
      <vt:lpstr>Техніко – економічні показники роботи котельні</vt:lpstr>
      <vt:lpstr>Висновки</vt:lpstr>
      <vt:lpstr>Дякую за увагу 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52</cp:revision>
  <dcterms:created xsi:type="dcterms:W3CDTF">2014-05-29T12:22:21Z</dcterms:created>
  <dcterms:modified xsi:type="dcterms:W3CDTF">2015-06-16T02:56:24Z</dcterms:modified>
</cp:coreProperties>
</file>