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58" r:id="rId5"/>
    <p:sldId id="259" r:id="rId6"/>
    <p:sldId id="260" r:id="rId7"/>
    <p:sldId id="263" r:id="rId8"/>
    <p:sldId id="262" r:id="rId9"/>
    <p:sldId id="268" r:id="rId10"/>
    <p:sldId id="271" r:id="rId11"/>
    <p:sldId id="261" r:id="rId12"/>
    <p:sldId id="267" r:id="rId13"/>
    <p:sldId id="269" r:id="rId14"/>
    <p:sldId id="270" r:id="rId15"/>
    <p:sldId id="266" r:id="rId16"/>
    <p:sldId id="272" r:id="rId17"/>
    <p:sldId id="264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508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21B00-6FC2-41C5-8CC8-B9EEA04C504C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98FED-E309-4234-8533-7FE78C0777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07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4F934-0B1F-4A2D-B327-660F7F58F120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592BD-A84E-44A3-8DF7-E6ED0C1DA7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48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25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592BD-A84E-44A3-8DF7-E6ED0C1DA78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49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 userDrawn="1"/>
        </p:nvGrpSpPr>
        <p:grpSpPr>
          <a:xfrm>
            <a:off x="0" y="2267858"/>
            <a:ext cx="4191000" cy="4590144"/>
            <a:chOff x="-1" y="1600199"/>
            <a:chExt cx="4501019" cy="5257801"/>
          </a:xfrm>
        </p:grpSpPr>
        <p:sp>
          <p:nvSpPr>
            <p:cNvPr id="39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498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"/>
            <p:cNvSpPr>
              <a:spLocks/>
            </p:cNvSpPr>
            <p:nvPr userDrawn="1"/>
          </p:nvSpPr>
          <p:spPr bwMode="auto">
            <a:xfrm>
              <a:off x="-1" y="3581398"/>
              <a:ext cx="1600200" cy="3276599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"/>
            <p:cNvSpPr>
              <a:spLocks/>
            </p:cNvSpPr>
            <p:nvPr userDrawn="1"/>
          </p:nvSpPr>
          <p:spPr bwMode="auto">
            <a:xfrm>
              <a:off x="0" y="2438399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"/>
            <p:cNvSpPr>
              <a:spLocks/>
            </p:cNvSpPr>
            <p:nvPr userDrawn="1"/>
          </p:nvSpPr>
          <p:spPr bwMode="auto">
            <a:xfrm>
              <a:off x="1224419" y="3886199"/>
              <a:ext cx="3276599" cy="2971800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"/>
            <p:cNvSpPr>
              <a:spLocks/>
            </p:cNvSpPr>
            <p:nvPr userDrawn="1"/>
          </p:nvSpPr>
          <p:spPr bwMode="auto">
            <a:xfrm>
              <a:off x="876758" y="3994150"/>
              <a:ext cx="1719262" cy="2863850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46"/>
          <p:cNvSpPr>
            <a:spLocks/>
          </p:cNvSpPr>
          <p:nvPr userDrawn="1"/>
        </p:nvSpPr>
        <p:spPr bwMode="auto">
          <a:xfrm>
            <a:off x="7543800" y="0"/>
            <a:ext cx="1600201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 wrap="square"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 wrap="square"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94CCF6B5-93DA-4952-A61B-FEBACE94507A}" type="datetime1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0C4D-08CD-4056-A49A-50FADE69B4D2}" type="datetime1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4F33-1216-4D5E-B7D3-320542505180}" type="datetime1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71F2-E8F2-4531-A59B-DE71126E2BEF}" type="datetime1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DF6E-DBE2-4DB6-A9C2-B1FE9FCD5FCF}" type="datetime1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7F8A7-FA88-43D4-8928-2030D3483F4A}" type="datetime1">
              <a:rPr lang="en-US" smtClean="0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412A7-3D49-433A-BF10-29F2B08B02E8}" type="datetime1">
              <a:rPr lang="en-US" smtClean="0"/>
              <a:t>6/15/2015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A7FE-AD5A-4FA0-B40F-FAEE05E60DA0}" type="datetime1">
              <a:rPr lang="en-US" smtClean="0"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44EC-EFC3-426D-9842-0117E9F81502}" type="datetime1">
              <a:rPr lang="en-US" smtClean="0"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40F60-0642-4E14-BCAE-8AEEBC38170B}" type="datetime1">
              <a:rPr lang="en-US" smtClean="0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7B5F2-D0B7-417B-9B4F-F4474CEEEE08}" type="datetime1">
              <a:rPr lang="en-US" smtClean="0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27130-98E2-45F7-84B3-734588B9F4D5}" type="datetime1">
              <a:rPr lang="en-US" smtClean="0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0" y="0"/>
              <a:ext cx="1600201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0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F03A-58E1-4ECA-9024-348A9A81A5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2855091"/>
            <a:ext cx="3581400" cy="4002909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59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2664" y="5586916"/>
              <a:ext cx="6519672" cy="5913188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002" y="5801712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640432"/>
            <a:ext cx="9144000" cy="1323439"/>
          </a:xfrm>
        </p:spPr>
        <p:txBody>
          <a:bodyPr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Процесор для розпізнавання образів з ранжируванням класів</a:t>
            </a:r>
            <a:endParaRPr lang="en-US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79512" y="5924909"/>
            <a:ext cx="6858000" cy="904863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Доповідач: Ворожбит В.В.,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ст.гр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О-10б</a:t>
            </a:r>
          </a:p>
          <a:p>
            <a:pPr algn="l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Науковий керівник: Мартинюк Т.Б.,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д.т.н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 проф.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7" descr="logo11"/>
          <p:cNvPicPr>
            <a:picLocks noChangeAspect="1" noChangeArrowheads="1"/>
          </p:cNvPicPr>
          <p:nvPr/>
        </p:nvPicPr>
        <p:blipFill>
          <a:blip r:embed="rId3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98" y="2087563"/>
            <a:ext cx="7632700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Приклад оброблення матриць елементів </a:t>
            </a:r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дискримінантних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функцій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03793050"/>
                  </p:ext>
                </p:extLst>
              </p:nvPr>
            </p:nvGraphicFramePr>
            <p:xfrm>
              <a:off x="323528" y="1600200"/>
              <a:ext cx="8568951" cy="356082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856018"/>
                    <a:gridCol w="2856018"/>
                    <a:gridCol w="2856915"/>
                  </a:tblGrid>
                  <a:tr h="10803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18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12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8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9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21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30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28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9356" marR="293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=26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=0+26=26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en-US" sz="1200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(1 1 1 1)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12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16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18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9356" marR="293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=8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=26+8=34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uk-UA" sz="1200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(1 1 1 1)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9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16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21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9356" marR="29356" marT="0" marB="0"/>
                    </a:tc>
                  </a:tr>
                  <a:tr h="10803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9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=14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=34+14=48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uk-UA" sz="1200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(1 1 1 1)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7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12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9356" marR="293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=5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=48+5=53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uk-UA" sz="1200" baseline="300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</a:t>
                          </a:r>
                          <a:r>
                            <a:rPr lang="en-US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(1 1 1 1)</a:t>
                          </a:r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12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9356" marR="2935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=2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=53+2=</a:t>
                          </a:r>
                          <a:r>
                            <a:rPr lang="en-US" sz="1200" b="1" u="sng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55 (S</a:t>
                          </a:r>
                          <a:r>
                            <a:rPr lang="en-US" sz="1200" b="1" u="sng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b="1" u="sng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</a:t>
                          </a:r>
                          <a:r>
                            <a:rPr lang="en-US" sz="1200" b="1" u="sng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uk-UA" sz="1200" b="1" u="sng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uk-UA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(1 1 1 1)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9356" marR="29356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603793050"/>
                  </p:ext>
                </p:extLst>
              </p:nvPr>
            </p:nvGraphicFramePr>
            <p:xfrm>
              <a:off x="323528" y="1600200"/>
              <a:ext cx="8568951" cy="359219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856018"/>
                    <a:gridCol w="2856018"/>
                    <a:gridCol w="2856915"/>
                  </a:tblGrid>
                  <a:tr h="179609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29356" marR="29356" marT="0" marB="0">
                        <a:blipFill rotWithShape="1">
                          <a:blip r:embed="rId2"/>
                          <a:stretch>
                            <a:fillRect t="-2712" r="-199787" b="-996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29356" marR="29356" marT="0" marB="0">
                        <a:blipFill rotWithShape="1">
                          <a:blip r:embed="rId2"/>
                          <a:stretch>
                            <a:fillRect l="-100214" t="-2712" r="-100214" b="-996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29356" marR="29356" marT="0" marB="0">
                        <a:blipFill rotWithShape="1">
                          <a:blip r:embed="rId2"/>
                          <a:stretch>
                            <a:fillRect l="-199787" t="-2712" b="-99661"/>
                          </a:stretch>
                        </a:blipFill>
                      </a:tcPr>
                    </a:tc>
                  </a:tr>
                  <a:tr h="1796098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29356" marR="29356" marT="0" marB="0">
                        <a:blipFill rotWithShape="1">
                          <a:blip r:embed="rId2"/>
                          <a:stretch>
                            <a:fillRect t="-103061" r="-199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29356" marR="29356" marT="0" marB="0">
                        <a:blipFill rotWithShape="1">
                          <a:blip r:embed="rId2"/>
                          <a:stretch>
                            <a:fillRect l="-100214" t="-103061" r="-1002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29356" marR="29356" marT="0" marB="0">
                        <a:blipFill rotWithShape="1">
                          <a:blip r:embed="rId2"/>
                          <a:stretch>
                            <a:fillRect l="-199787" t="-10306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251520" y="5229200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матриця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елемен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тів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дискримінантних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функцій (ДФ);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вектор-рядок мінімальних елементів кожного стовпця матриці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часткова сума елементів ДФ;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накопичувальна сума елементів ДФ;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300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вектор рангів ДФ;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4089" y="-32103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18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Приклад оброблення матриць елементів </a:t>
            </a:r>
            <a:r>
              <a:rPr lang="uk-UA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дискримінантних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функцій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5264018"/>
                  </p:ext>
                </p:extLst>
              </p:nvPr>
            </p:nvGraphicFramePr>
            <p:xfrm>
              <a:off x="395537" y="1600201"/>
              <a:ext cx="8136903" cy="370100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712017"/>
                    <a:gridCol w="2712017"/>
                    <a:gridCol w="2712869"/>
                  </a:tblGrid>
                  <a:tr h="189140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=3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=55+3=58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uk-UA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1 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2 2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7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15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9326" marR="5932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7-й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7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=1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7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=58+1=59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uk-UA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7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1 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2 2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6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14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9326" marR="5932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=4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=59+4=</a:t>
                          </a:r>
                          <a:r>
                            <a:rPr lang="en-US" sz="1200" b="1" u="sng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63 (S</a:t>
                          </a:r>
                          <a:r>
                            <a:rPr lang="en-US" sz="1200" b="1" u="sng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r>
                            <a:rPr lang="en-US" sz="1200" b="1" u="sng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</a:t>
                          </a:r>
                          <a:r>
                            <a:rPr lang="en-US" sz="1200" b="1" u="sng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uk-UA" sz="1200" b="1" u="sng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uk-UA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8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1 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2 2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10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9326" marR="59326" marT="0" marB="0"/>
                    </a:tc>
                  </a:tr>
                  <a:tr h="180960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=2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=63+2=</a:t>
                          </a:r>
                          <a:r>
                            <a:rPr lang="en-US" sz="1200" b="1" u="sng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65 (S</a:t>
                          </a:r>
                          <a:r>
                            <a:rPr lang="en-US" sz="1200" b="1" u="sng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200" b="1" u="sng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</a:t>
                          </a:r>
                          <a:r>
                            <a:rPr lang="en-US" sz="1200" b="1" u="sng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uk-UA" sz="1200" b="1" u="sng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uk-UA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9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1 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3 3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9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8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9326" marR="5932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10-й цикл</a:t>
                          </a: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𝑀𝑖𝑛</m:t>
                                    </m:r>
                                  </m:e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p>
                                <m:r>
                                  <a:rPr lang="en-US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8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en-US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=8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</a:t>
                          </a:r>
                          <a:r>
                            <a:rPr lang="en-US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=65+8=</a:t>
                          </a:r>
                          <a:r>
                            <a:rPr lang="en-US" sz="1200" b="1" u="sng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73 (S</a:t>
                          </a:r>
                          <a:r>
                            <a:rPr lang="en-US" sz="1200" b="1" u="sng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</a:t>
                          </a:r>
                          <a:r>
                            <a:rPr lang="en-US" sz="1200" b="1" u="sng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</a:t>
                          </a:r>
                          <a:r>
                            <a:rPr lang="en-US" sz="1200" b="1" u="sng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uk-UA" sz="1200" b="1" u="sng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</a:t>
                          </a:r>
                          <a:r>
                            <a:rPr lang="uk-UA" sz="1200" baseline="30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 (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1 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3 4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</m:s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uk-UA" sz="1200" i="1">
                                        <a:effectLst/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4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uk-UA" sz="1200" i="1">
                                            <a:effectLst/>
                                            <a:latin typeface="Cambria Math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  <m:e>
                                          <m:r>
                                            <a:rPr lang="ru-RU" sz="12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d>
                              </m:oMath>
                            </m:oMathPara>
                          </a14:m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9326" marR="59326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Значення </a:t>
                          </a:r>
                          <a:r>
                            <a:rPr lang="uk-UA" sz="12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дискиримінантних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функцій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(z)=63 (r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=2)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(z)=55 (r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=1)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(z)=65 (r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=3)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(z)=73 (r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=4)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9326" marR="59326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5264018"/>
                  </p:ext>
                </p:extLst>
              </p:nvPr>
            </p:nvGraphicFramePr>
            <p:xfrm>
              <a:off x="395537" y="1600201"/>
              <a:ext cx="8136903" cy="370100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712017"/>
                    <a:gridCol w="2712017"/>
                    <a:gridCol w="2712869"/>
                  </a:tblGrid>
                  <a:tr h="1891403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9326" marR="59326" marT="0" marB="0">
                        <a:blipFill rotWithShape="1">
                          <a:blip r:embed="rId2"/>
                          <a:stretch>
                            <a:fillRect l="-225" t="-2581" r="-200000" b="-958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9326" marR="59326" marT="0" marB="0">
                        <a:blipFill rotWithShape="1">
                          <a:blip r:embed="rId2"/>
                          <a:stretch>
                            <a:fillRect l="-100225" t="-2581" r="-100000" b="-958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9326" marR="59326" marT="0" marB="0">
                        <a:blipFill rotWithShape="1">
                          <a:blip r:embed="rId2"/>
                          <a:stretch>
                            <a:fillRect l="-200225" t="-2581" b="-95806"/>
                          </a:stretch>
                        </a:blipFill>
                      </a:tcPr>
                    </a:tc>
                  </a:tr>
                  <a:tr h="1809605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9326" marR="59326" marT="0" marB="0">
                        <a:blipFill rotWithShape="1">
                          <a:blip r:embed="rId2"/>
                          <a:stretch>
                            <a:fillRect l="-225" t="-107071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 marL="59326" marR="59326" marT="0" marB="0">
                        <a:blipFill rotWithShape="1">
                          <a:blip r:embed="rId2"/>
                          <a:stretch>
                            <a:fillRect l="-100225" t="-107071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Значення </a:t>
                          </a:r>
                          <a:r>
                            <a:rPr lang="uk-UA" sz="12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дискиримінантних</a:t>
                          </a:r>
                          <a:r>
                            <a:rPr lang="uk-UA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функцій</a:t>
                          </a: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(z)=63 (r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=2)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(z)=55 (r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=1)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(z)=65 (r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3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=3)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g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(z)=73 (r</a:t>
                          </a:r>
                          <a:r>
                            <a:rPr lang="en-US" sz="1200" baseline="-250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4</a:t>
                          </a:r>
                          <a:r>
                            <a:rPr lang="en-US" sz="12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=4)</a:t>
                          </a:r>
                          <a:endParaRPr lang="uk-UA" sz="12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59326" marR="59326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79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Імітаційне моделювання процедури класифікації об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uk-UA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дискримінантними</a:t>
            </a:r>
            <a:r>
              <a:rPr lang="uk-UA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функціями</a:t>
            </a:r>
            <a:endParaRPr lang="uk-UA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23" y="1772816"/>
            <a:ext cx="3888432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72816"/>
            <a:ext cx="3981450" cy="4451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947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Імітаційне моделювання процедури класифікації об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uk-UA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дискримінантними</a:t>
            </a:r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функціями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672408" cy="344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69732"/>
            <a:ext cx="4608959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925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Функціональна схема вузла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індикації класів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787082"/>
              </p:ext>
            </p:extLst>
          </p:nvPr>
        </p:nvGraphicFramePr>
        <p:xfrm>
          <a:off x="4600224" y="1412776"/>
          <a:ext cx="4543776" cy="494064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96145"/>
                <a:gridCol w="1733039"/>
                <a:gridCol w="1514592"/>
              </a:tblGrid>
              <a:tr h="5928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uk-UA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Транзистор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ВС817: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566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провідності і конфігурація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NPN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815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Струм колектора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мА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958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Розсіяння потужності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 мВт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856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Гранична робоча частота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100МГц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856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посилення по струму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uk-UA" sz="1400" spc="-1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42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Резистор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b="1" kern="12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МЛТ Р1-40 ВН 1,1 Ом±5%: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400" spc="-1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42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Опір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1-10</a:t>
                      </a:r>
                      <a:r>
                        <a:rPr lang="uk-UA" sz="1400" spc="-10" baseline="30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r>
                        <a:rPr lang="uk-UA" sz="1400" spc="-1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Ом</a:t>
                      </a:r>
                      <a:endParaRPr lang="uk-UA" sz="1400" spc="-1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4232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Лінійка </a:t>
                      </a:r>
                      <a:r>
                        <a:rPr lang="uk-UA" sz="1600" b="1" dirty="0" err="1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світлодіодів</a:t>
                      </a:r>
                      <a:r>
                        <a:rPr lang="uk-UA" sz="1600" b="1" baseline="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600" b="1" kern="12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SMD 3528 :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400" spc="-1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1058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uk-UA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Спожив. струму, </a:t>
                      </a:r>
                      <a:r>
                        <a:rPr lang="uk-UA" sz="14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</a:t>
                      </a:r>
                      <a:endParaRPr lang="uk-UA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8580" marR="68580" marT="0" marB="0"/>
                </a:tc>
              </a:tr>
              <a:tr h="14105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Напруга живлення, V</a:t>
                      </a:r>
                      <a:endParaRPr lang="uk-UA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520959"/>
              </p:ext>
            </p:extLst>
          </p:nvPr>
        </p:nvGraphicFramePr>
        <p:xfrm>
          <a:off x="179512" y="1844824"/>
          <a:ext cx="4247092" cy="419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Visio" r:id="rId3" imgW="5050405" imgH="4992300" progId="Visio.Drawing.11">
                  <p:embed/>
                </p:oleObj>
              </mc:Choice>
              <mc:Fallback>
                <p:oleObj name="Visio" r:id="rId3" imgW="5050405" imgH="49923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844824"/>
                        <a:ext cx="4247092" cy="41990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062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Функціональна схема вузла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індикації рангів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3296862"/>
              </p:ext>
            </p:extLst>
          </p:nvPr>
        </p:nvGraphicFramePr>
        <p:xfrm>
          <a:off x="4600224" y="1412776"/>
          <a:ext cx="4543776" cy="43005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96145"/>
                <a:gridCol w="1733039"/>
                <a:gridCol w="1514592"/>
              </a:tblGrid>
              <a:tr h="59283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uk-UA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Транзистор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ВС817: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566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uk-UA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провідності і конфігурація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NPN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815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Струм колектора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мА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958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Розсіяння потужності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 мВт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856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Гранична робоча частота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100МГц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8566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посилення по струму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400" spc="-1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uk-UA" sz="1400" spc="-1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42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Резистори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kern="12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МЛТ-0,5 0,5Вт 4,7 кОм±5%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kern="12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МЛТ 0,25-5,1 Ом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400" spc="-1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4232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600" b="1" dirty="0" err="1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Семисегментний</a:t>
                      </a:r>
                      <a:r>
                        <a:rPr lang="uk-UA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індикатор</a:t>
                      </a:r>
                      <a:r>
                        <a:rPr lang="uk-UA" sz="1600" b="1" baseline="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FYS-15011 BS-21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uk-UA" sz="1400" spc="-1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4232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uk-UA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Дешифратор </a:t>
                      </a:r>
                      <a:r>
                        <a:rPr lang="uk-UA" sz="1800" b="1" kern="1200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КР514ИД1</a:t>
                      </a:r>
                      <a:endParaRPr lang="uk-UA" sz="1600" b="1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590211"/>
              </p:ext>
            </p:extLst>
          </p:nvPr>
        </p:nvGraphicFramePr>
        <p:xfrm>
          <a:off x="179512" y="1484784"/>
          <a:ext cx="4234195" cy="4437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Visio" r:id="rId3" imgW="5962644" imgH="6248340" progId="Visio.Drawing.11">
                  <p:embed/>
                </p:oleObj>
              </mc:Choice>
              <mc:Fallback>
                <p:oleObj name="Visio" r:id="rId3" imgW="5962644" imgH="624834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484784"/>
                        <a:ext cx="4234195" cy="4437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066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just">
              <a:lnSpc>
                <a:spcPct val="120000"/>
              </a:lnSpc>
            </a:pP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Запропоновано структуру процесора для розпізнавання образів, який відрізняється організацією блока класифікації, що дозволяє розширити функціональні можливості процесора завдяки ранжируванню результатів класифікації образів.</a:t>
            </a:r>
          </a:p>
          <a:p>
            <a:pPr lvl="0" algn="just">
              <a:lnSpc>
                <a:spcPct val="120000"/>
              </a:lnSpc>
            </a:pP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функціональні схеми вузла аналізу та вузла оброблення у складі блока класифікації, які формують відповідно вектор класифікації та значення </a:t>
            </a:r>
            <a:r>
              <a:rPr lang="uk-UA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дискримінантних</a:t>
            </a: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функцій.</a:t>
            </a:r>
          </a:p>
          <a:p>
            <a:pPr lvl="0" algn="just">
              <a:lnSpc>
                <a:spcPct val="120000"/>
              </a:lnSpc>
            </a:pPr>
            <a:r>
              <a:rPr lang="uk-UA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функціональну схему блока ранжирування </a:t>
            </a:r>
            <a:r>
              <a:rPr lang="uk-UA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дискримінантних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функцій, який формує вектор рангів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всіх </a:t>
            </a:r>
            <a:r>
              <a:rPr lang="uk-UA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дискримінантних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функцій одночасно з формуванням вектора класифікації 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20000"/>
              </a:lnSpc>
            </a:pP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Розглянуто приклад оброблення елементів </a:t>
            </a:r>
            <a:r>
              <a:rPr lang="uk-UA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дискримінантних</a:t>
            </a:r>
            <a:r>
              <a:rPr lang="uk-UA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функцій у вигляді матриці, результати якого підтвердили розширені функціональні можливості процесора для розпізнавання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0338" y="0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4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16832"/>
            <a:ext cx="8229600" cy="132474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uk-UA" sz="6000" b="1" spc="50" dirty="0" smtClean="0">
                <a:ln w="11430">
                  <a:solidFill>
                    <a:schemeClr val="tx1"/>
                  </a:solidFill>
                </a:ln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sz="6000" b="1" spc="50" dirty="0">
              <a:ln w="11430">
                <a:solidFill>
                  <a:schemeClr val="tx1"/>
                </a:solidFill>
              </a:ln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-8353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61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Актуальність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856984" cy="5733256"/>
          </a:xfrm>
        </p:spPr>
        <p:txBody>
          <a:bodyPr>
            <a:noAutofit/>
          </a:bodyPr>
          <a:lstStyle/>
          <a:p>
            <a:pPr algn="just"/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Розпізнавання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образів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задача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віднесення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вихідних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виділення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істотних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характеризують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дані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несуттєвих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даних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Віднесення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об'єкта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відображає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найтиповішу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проблему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класифікації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з базових функціональних компонентів багатьох інтелектуальних систем є класифікатор образів-об’єктів розпізнавання. Це стосується, в першу чергу, систем технічного та медичного діагностування, систем керування мобільними роботами, систем захисту інформації тощо. У більшості випадків базовою функцією будь-якого класифікатора є формування вектора класифікації, одиничне значення одного з елементів якого вказує на належність вхідного образу до відповідного класу. Разом з тим, в деяких випадках для уточнення в процесі прийняття рішення необхідно визначити декілька найбільш вірогідних класів, для чого бажано призначити ранги класам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Ранг вказує на порядок найбільш відмінних елементів у складі масиву, що розглядається. Зазвичай ранг використовують при сортуванні, позначаючи індекс чи адресу елементів масиву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Ранжирування </a:t>
            </a:r>
            <a:r>
              <a:rPr lang="uk-UA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визначення порядку згідно рангу</a:t>
            </a:r>
            <a:r>
              <a:rPr lang="uk-UA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uk-UA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1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0"/>
            <a:ext cx="880286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8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404664"/>
                <a:ext cx="8064896" cy="5904656"/>
              </a:xfrm>
            </p:spPr>
            <p:txBody>
              <a:bodyPr>
                <a:normAutofit/>
              </a:bodyPr>
              <a:lstStyle/>
              <a:p>
                <a:r>
                  <a:rPr lang="uk-UA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Одним з важливих підходів для </a:t>
                </a:r>
                <a:r>
                  <a:rPr lang="uk-UA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розвязання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цієї задачі є використання </a:t>
                </a:r>
                <a:r>
                  <a:rPr lang="uk-UA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дискримінантних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функцій (ДФ).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Загальний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вигляд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лінійної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вирішальної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функції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задається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формулою </a:t>
                </a:r>
                <a:b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uk-UA" sz="2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km</m:t>
                        </m:r>
                      </m:sub>
                    </m:sSub>
                    <m:r>
                      <a:rPr lang="uk-UA" sz="220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uk-UA" sz="2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β</m:t>
                        </m:r>
                      </m:e>
                      <m:sub>
                        <m: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uk-UA" sz="220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uk-UA" sz="2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β</m:t>
                        </m:r>
                      </m:e>
                      <m:sub>
                        <m: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uk-UA" sz="220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uk-UA" sz="2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km</m:t>
                        </m:r>
                      </m:sub>
                    </m:sSub>
                    <m:r>
                      <a:rPr lang="uk-UA" sz="220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m:rPr>
                        <m:nor/>
                      </m:rPr>
                      <a:rPr lang="uk-UA" sz="22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…</m:t>
                    </m:r>
                    <m:r>
                      <a:rPr lang="uk-UA" sz="220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uk-UA" sz="2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sub>
                    </m:sSub>
                    <m:r>
                      <a:rPr lang="uk-UA" sz="2200">
                        <a:solidFill>
                          <a:schemeClr val="tx1"/>
                        </a:solidFill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uk-UA" sz="22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uk-UA" sz="2200">
                            <a:solidFill>
                              <a:schemeClr val="tx1"/>
                            </a:solidFill>
                            <a:latin typeface="Cambria Math"/>
                          </a:rPr>
                          <m:t>pkm</m:t>
                        </m:r>
                      </m:sub>
                    </m:sSub>
                    <m:r>
                      <m:rPr>
                        <m:nor/>
                      </m:rPr>
                      <a:rPr lang="uk-UA" sz="22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,</m:t>
                    </m:r>
                  </m:oMath>
                </a14:m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			 </a:t>
                </a:r>
              </a:p>
              <a:p>
                <a:pPr marL="0" indent="0">
                  <a:buNone/>
                </a:pP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  де </a:t>
                </a:r>
                <a:r>
                  <a:rPr lang="uk-UA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uk-UA" sz="2200" baseline="-250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km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- значення канонічної </a:t>
                </a:r>
                <a:r>
                  <a:rPr lang="uk-UA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дискримінантної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функції для </a:t>
                </a:r>
                <a:r>
                  <a:rPr lang="uk-UA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m-</a:t>
                </a:r>
                <a:r>
                  <a:rPr lang="uk-UA" sz="2200" dirty="0" err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го</a:t>
                </a:r>
                <a:r>
                  <a:rPr lang="uk-UA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об'єкта 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 групі k (m= 1 ,…, n , k = 1 ,…, g);</a:t>
                </a:r>
              </a:p>
              <a:p>
                <a:pPr marL="0" indent="0">
                  <a:buNone/>
                </a:pPr>
                <a:r>
                  <a:rPr lang="uk-UA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uk-UA" sz="2200" baseline="-250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pkm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- значення </a:t>
                </a:r>
                <a:r>
                  <a:rPr lang="uk-UA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дискримінантної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змінної </a:t>
                </a:r>
                <a:r>
                  <a:rPr lang="uk-UA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uk-UA" sz="2200" baseline="-250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для m -го об'єкта в групі k ;</a:t>
                </a:r>
              </a:p>
              <a:p>
                <a:pPr marL="0" indent="0">
                  <a:buNone/>
                </a:pP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β</a:t>
                </a:r>
                <a:r>
                  <a:rPr lang="ru-RU" sz="22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,…, β</a:t>
                </a:r>
                <a:r>
                  <a:rPr lang="ru-RU" sz="22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- </a:t>
                </a:r>
                <a:r>
                  <a:rPr lang="ru-RU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коефіцієнти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дискримінантної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функції</a:t>
                </a:r>
                <a:r>
                  <a:rPr lang="ru-RU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uk-UA" sz="22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Мета </a:t>
                </a:r>
                <a:r>
                  <a:rPr lang="uk-UA" sz="22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даної роботи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полягає у розширені функціональних можливостей процесора для розпізнавання образів через формування вектора рангів </a:t>
                </a:r>
                <a:r>
                  <a:rPr lang="uk-UA" sz="22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дискримінантних</a:t>
                </a:r>
                <a:r>
                  <a:rPr lang="uk-UA" sz="22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функцій одночасно з вектором класифікації</a:t>
                </a:r>
              </a:p>
              <a:p>
                <a:endParaRPr lang="uk-UA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404664"/>
                <a:ext cx="8064896" cy="5904656"/>
              </a:xfrm>
              <a:blipFill rotWithShape="1">
                <a:blip r:embed="rId2"/>
                <a:stretch>
                  <a:fillRect l="-983" t="-619" r="-68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en-US" sz="2400" b="1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65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Структурна схема процесора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класифікації об'єктів 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0" indent="0">
              <a:buNone/>
            </a:pPr>
            <a:endParaRPr lang="uk-UA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0215234"/>
              </p:ext>
            </p:extLst>
          </p:nvPr>
        </p:nvGraphicFramePr>
        <p:xfrm>
          <a:off x="399034" y="1124744"/>
          <a:ext cx="8754241" cy="5085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Visio" r:id="rId3" imgW="7994044" imgH="4656690" progId="Visio.Drawing.11">
                  <p:embed/>
                </p:oleObj>
              </mc:Choice>
              <mc:Fallback>
                <p:oleObj name="Visio" r:id="rId3" imgW="7994044" imgH="465669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34" y="1124744"/>
                        <a:ext cx="8754241" cy="50851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39351" y="28029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01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1143000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ln w="0"/>
                <a:solidFill>
                  <a:schemeClr val="tx1"/>
                </a:solidFill>
                <a:effectLst>
                  <a:reflection endPos="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Структурна схема блока класифікації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412776"/>
            <a:ext cx="7920880" cy="485313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010400" y="-20228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en-US" sz="2400" b="1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0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ln w="0"/>
                <a:solidFill>
                  <a:schemeClr val="tx1"/>
                </a:solidFill>
                <a:effectLst>
                  <a:reflection endPos="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Функціональна схема вузлів аналізу та оброблення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424936" cy="5390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4279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en-US" sz="2400" b="1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52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Функціональна схема блока ранжирування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556792"/>
            <a:ext cx="6667309" cy="491961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C238F03A-58E1-4ECA-9024-348A9A81A53D}" type="slidenum">
              <a:rPr lang="en-US" sz="2400" b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en-US" sz="24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6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класифікації об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дискримінантними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функціями 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uk-UA" sz="1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Крок 1.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У кожному стовпці матриці </a:t>
                </a:r>
                <a:r>
                  <a:rPr lang="uk-UA" sz="14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en-US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ru-RU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-1</a:t>
                </a:r>
                <a:r>
                  <a:rPr lang="ru-RU" sz="14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починаючи з матриці </a:t>
                </a:r>
                <a:r>
                  <a:rPr lang="uk-UA" sz="14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виконують визначення мінімального елемента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вигляду:</a:t>
                </a:r>
                <a:endParaRPr lang="uk-UA" sz="1400" i="1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uk-UA" sz="1400" i="1">
                              <a:solidFill>
                                <a:schemeClr val="tx1"/>
                              </a:solidFill>
                            </a:rPr>
                          </m:ctrlPr>
                        </m:sSubSupPr>
                        <m:e>
                          <m:r>
                            <m:rPr>
                              <m:nor/>
                            </m:rPr>
                            <a:rPr lang="uk-UA" sz="1400" b="0" i="0" smtClean="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uk-UA" sz="140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min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uk-UA" sz="140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j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uk-UA" sz="140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t</m:t>
                          </m:r>
                          <m:r>
                            <m:rPr>
                              <m:nor/>
                            </m:rPr>
                            <a:rPr lang="uk-UA" sz="1400" i="1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uk-UA" sz="140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1</m:t>
                          </m:r>
                        </m:sup>
                      </m:sSubSup>
                      <m:r>
                        <m:rPr>
                          <m:nor/>
                        </m:rPr>
                        <a:rPr lang="uk-UA" sz="1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m:t>=</m:t>
                      </m:r>
                      <m:func>
                        <m:funcPr>
                          <m:ctrlPr>
                            <a:rPr lang="uk-UA" sz="1400" i="1">
                              <a:solidFill>
                                <a:schemeClr val="tx1"/>
                              </a:solidFill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uk-UA" sz="1400" i="1">
                                  <a:solidFill>
                                    <a:schemeClr val="tx1"/>
                                  </a:solidFill>
                                </a:rPr>
                              </m:ctrlPr>
                            </m:limLowPr>
                            <m:e>
                              <m:r>
                                <m:rPr>
                                  <m:nor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min</m:t>
                              </m:r>
                            </m:e>
                            <m:lim>
                              <m:r>
                                <m:rPr>
                                  <m:nor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i</m:t>
                              </m:r>
                            </m:lim>
                          </m:limLow>
                        </m:fName>
                        <m:e>
                          <m:sSubSup>
                            <m:sSubSupPr>
                              <m:ctrlPr>
                                <a:rPr lang="uk-UA" sz="1400" i="1">
                                  <a:solidFill>
                                    <a:schemeClr val="tx1"/>
                                  </a:solidFill>
                                </a:rPr>
                              </m:ctrlPr>
                            </m:sSubSupPr>
                            <m:e>
                              <m:r>
                                <m:rPr>
                                  <m:nor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i</m:t>
                              </m:r>
                              <m:r>
                                <m:rPr>
                                  <m:nor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j</m:t>
                              </m:r>
                            </m:sub>
                            <m:sup>
                              <m:r>
                                <m:rPr>
                                  <m:nor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t</m:t>
                              </m:r>
                              <m:r>
                                <m:rPr>
                                  <m:nor/>
                                </m:rPr>
                                <a:rPr lang="uk-UA" sz="1400" i="1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1</m:t>
                              </m:r>
                            </m:sup>
                          </m:sSubSup>
                        </m:e>
                      </m:func>
                      <m:r>
                        <m:rPr>
                          <m:nor/>
                        </m:rPr>
                        <a:rPr lang="uk-UA" sz="1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uk-UA" sz="1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m:t>j</m:t>
                      </m:r>
                      <m:r>
                        <m:rPr>
                          <m:nor/>
                        </m:rPr>
                        <a:rPr lang="uk-UA" sz="1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uk-UA" sz="1400" i="1">
                              <a:solidFill>
                                <a:schemeClr val="tx1"/>
                              </a:solidFill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uk-UA" sz="140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1,</m:t>
                          </m:r>
                          <m:r>
                            <m:rPr>
                              <m:nor/>
                            </m:rPr>
                            <a:rPr lang="uk-UA" sz="140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n</m:t>
                          </m:r>
                        </m:e>
                      </m:acc>
                      <m:r>
                        <m:rPr>
                          <m:nor/>
                        </m:rPr>
                        <a:rPr lang="uk-UA" sz="1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m:t>, </m:t>
                      </m:r>
                      <m:r>
                        <m:rPr>
                          <m:nor/>
                        </m:rPr>
                        <a:rPr lang="uk-UA" sz="1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m:t>t</m:t>
                      </m:r>
                      <m:r>
                        <m:rPr>
                          <m:nor/>
                        </m:rPr>
                        <a:rPr lang="uk-UA" sz="1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uk-UA" sz="1400" i="1">
                              <a:solidFill>
                                <a:schemeClr val="tx1"/>
                              </a:solidFill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uk-UA" sz="140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1,</m:t>
                          </m:r>
                          <m:r>
                            <m:rPr>
                              <m:nor/>
                            </m:rPr>
                            <a:rPr lang="uk-UA" sz="140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uk-UA" sz="1400">
                              <a:solidFill>
                                <a:schemeClr val="tx1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,</m:t>
                          </m:r>
                        </m:e>
                      </m:acc>
                    </m:oMath>
                  </m:oMathPara>
                </a14:m>
                <a:endParaRPr lang="uk-UA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У результаті формують вектор-рядок з n </a:t>
                </a:r>
                <a:r>
                  <a:rPr lang="uk-UA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мінелементів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вигляду: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sz="1400" i="1" smtClean="0">
                              <a:solidFill>
                                <a:schemeClr val="tx1"/>
                              </a:solidFill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Min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t</m:t>
                          </m:r>
                          <m:r>
                            <a:rPr lang="uk-UA" sz="1400" i="1">
                              <a:solidFill>
                                <a:schemeClr val="tx1"/>
                              </a:solidFill>
                            </a:rPr>
                            <m:t>−</m:t>
                          </m:r>
                          <m:r>
                            <a:rPr lang="uk-UA" sz="1400">
                              <a:solidFill>
                                <a:schemeClr val="tx1"/>
                              </a:solidFill>
                            </a:rPr>
                            <m:t>1</m:t>
                          </m:r>
                        </m:sup>
                      </m:sSup>
                      <m:r>
                        <a:rPr lang="uk-UA" sz="1400">
                          <a:solidFill>
                            <a:schemeClr val="tx1"/>
                          </a:solidFill>
                        </a:rPr>
                        <m:t>=</m:t>
                      </m:r>
                      <m:d>
                        <m:dPr>
                          <m:ctrlPr>
                            <a:rPr lang="uk-UA" sz="1400" i="1">
                              <a:solidFill>
                                <a:schemeClr val="tx1"/>
                              </a:solidFill>
                            </a:rPr>
                          </m:ctrlPr>
                        </m:dPr>
                        <m:e>
                          <m:r>
                            <a:rPr lang="uk-UA" sz="140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uk-UA" sz="1400" i="1">
                                  <a:solidFill>
                                    <a:schemeClr val="tx1"/>
                                  </a:solidFill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min</m:t>
                              </m:r>
                            </m:e>
                            <m:sub>
                              <m: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1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t</m:t>
                              </m:r>
                              <m:r>
                                <a:rPr lang="uk-UA" sz="1400" i="1">
                                  <a:solidFill>
                                    <a:schemeClr val="tx1"/>
                                  </a:solidFill>
                                </a:rPr>
                                <m:t>−</m:t>
                              </m:r>
                              <m: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1</m:t>
                              </m:r>
                            </m:sup>
                          </m:sSubSup>
                          <m:r>
                            <a:rPr lang="uk-UA" sz="1400">
                              <a:solidFill>
                                <a:schemeClr val="tx1"/>
                              </a:solidFill>
                            </a:rPr>
                            <m:t>, …, </m:t>
                          </m:r>
                          <m:sSubSup>
                            <m:sSubSupPr>
                              <m:ctrlPr>
                                <a:rPr lang="uk-UA" sz="1400" i="1">
                                  <a:solidFill>
                                    <a:schemeClr val="tx1"/>
                                  </a:solidFill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min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j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t</m:t>
                              </m:r>
                              <m:r>
                                <a:rPr lang="uk-UA" sz="1400" i="1">
                                  <a:solidFill>
                                    <a:schemeClr val="tx1"/>
                                  </a:solidFill>
                                </a:rPr>
                                <m:t>−</m:t>
                              </m:r>
                              <m: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1</m:t>
                              </m:r>
                            </m:sup>
                          </m:sSubSup>
                          <m:r>
                            <a:rPr lang="uk-UA" sz="1400">
                              <a:solidFill>
                                <a:schemeClr val="tx1"/>
                              </a:solidFill>
                            </a:rPr>
                            <m:t>, …, </m:t>
                          </m:r>
                          <m:sSubSup>
                            <m:sSubSupPr>
                              <m:ctrlPr>
                                <a:rPr lang="uk-UA" sz="1400" i="1">
                                  <a:solidFill>
                                    <a:schemeClr val="tx1"/>
                                  </a:solidFill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min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n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t</m:t>
                              </m:r>
                              <m:r>
                                <a:rPr lang="uk-UA" sz="1400" i="1">
                                  <a:solidFill>
                                    <a:schemeClr val="tx1"/>
                                  </a:solidFill>
                                </a:rPr>
                                <m:t>−</m:t>
                              </m:r>
                              <m: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1</m:t>
                              </m:r>
                            </m:sup>
                          </m:sSubSup>
                        </m:e>
                      </m:d>
                      <m:r>
                        <a:rPr lang="uk-UA" sz="1400">
                          <a:solidFill>
                            <a:schemeClr val="tx1"/>
                          </a:solidFill>
                        </a:rPr>
                        <m:t> .</m:t>
                      </m:r>
                    </m:oMath>
                  </m:oMathPara>
                </a14:m>
                <a:endParaRPr lang="uk-UA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uk-UA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uk-UA" sz="1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Крок </a:t>
                </a:r>
                <a:r>
                  <a:rPr lang="uk-UA" sz="14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2.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Далі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виконують паралельне віднімання j-</a:t>
                </a:r>
                <a:r>
                  <a:rPr lang="uk-UA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го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мінелемента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від кожного i-</a:t>
                </a:r>
                <a:r>
                  <a:rPr lang="uk-UA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го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елемента відповідного j-стовпця матриці </a:t>
                </a:r>
                <a:r>
                  <a:rPr lang="uk-UA" sz="14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t-1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де t=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1400" i="1">
                            <a:solidFill>
                              <a:schemeClr val="tx1"/>
                            </a:solidFill>
                          </a:rPr>
                        </m:ctrlPr>
                      </m:accPr>
                      <m:e>
                        <m:r>
                          <a:rPr lang="uk-UA" sz="1400" i="1">
                            <a:solidFill>
                              <a:schemeClr val="tx1"/>
                            </a:solidFill>
                          </a:rPr>
                          <m:t>1,</m:t>
                        </m:r>
                        <m:r>
                          <a:rPr lang="uk-UA" sz="1400" i="1">
                            <a:solidFill>
                              <a:schemeClr val="tx1"/>
                            </a:solidFill>
                          </a:rPr>
                          <m:t>𝑁</m:t>
                        </m:r>
                      </m:e>
                    </m:acc>
                  </m:oMath>
                </a14:m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і формують невпорядковану матрицю вигляду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1400" i="1">
                            <a:solidFill>
                              <a:schemeClr val="tx1"/>
                            </a:solidFill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uk-UA" sz="1400" i="1">
                                <a:solidFill>
                                  <a:schemeClr val="tx1"/>
                                </a:solidFill>
                              </a:rPr>
                            </m:ctrlPr>
                          </m:sSupPr>
                          <m:e>
                            <m:r>
                              <a:rPr lang="uk-UA" sz="1400" b="1" i="1">
                                <a:solidFill>
                                  <a:schemeClr val="tx1"/>
                                </a:solidFill>
                              </a:rPr>
                              <m:t> </m:t>
                            </m:r>
                            <m:r>
                              <a:rPr lang="uk-UA" sz="1400" b="1" i="1">
                                <a:solidFill>
                                  <a:schemeClr val="tx1"/>
                                </a:solidFill>
                              </a:rPr>
                              <m:t>𝑨</m:t>
                            </m:r>
                          </m:e>
                          <m:sup>
                            <m:r>
                              <a:rPr lang="uk-UA" sz="1400" i="1">
                                <a:solidFill>
                                  <a:schemeClr val="tx1"/>
                                </a:solidFill>
                              </a:rPr>
                              <m:t>𝑡</m:t>
                            </m:r>
                          </m:sup>
                        </m:sSup>
                      </m:e>
                    </m:acc>
                    <m:r>
                      <a:rPr lang="uk-UA" sz="1400" i="1">
                        <a:solidFill>
                          <a:schemeClr val="tx1"/>
                        </a:solidFill>
                      </a:rPr>
                      <m:t> </m:t>
                    </m:r>
                  </m:oMath>
                </a14:m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 елементами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вигляду: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uk-UA" sz="1400" i="1" smtClean="0">
                              <a:solidFill>
                                <a:schemeClr val="tx1"/>
                              </a:solidFill>
                            </a:rPr>
                          </m:ctrlPr>
                        </m:sSubSupPr>
                        <m:e>
                          <m:acc>
                            <m:accPr>
                              <m:chr m:val="̅"/>
                              <m:ctrlPr>
                                <a:rPr lang="uk-UA" sz="1400" i="1">
                                  <a:solidFill>
                                    <a:schemeClr val="tx1"/>
                                  </a:solidFill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uk-UA" sz="1400">
                                  <a:solidFill>
                                    <a:schemeClr val="tx1"/>
                                  </a:solidFill>
                                </a:rPr>
                                <m:t>a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ij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t</m:t>
                          </m:r>
                        </m:sup>
                      </m:sSubSup>
                      <m:r>
                        <a:rPr lang="uk-UA" sz="1400">
                          <a:solidFill>
                            <a:schemeClr val="tx1"/>
                          </a:solidFill>
                        </a:rPr>
                        <m:t>=</m:t>
                      </m:r>
                      <m:sSubSup>
                        <m:sSubSupPr>
                          <m:ctrlPr>
                            <a:rPr lang="uk-UA" sz="1400" i="1">
                              <a:solidFill>
                                <a:schemeClr val="tx1"/>
                              </a:solidFill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a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i</m:t>
                          </m:r>
                          <m:r>
                            <a:rPr lang="uk-UA" sz="1400">
                              <a:solidFill>
                                <a:schemeClr val="tx1"/>
                              </a:solidFill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j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t</m:t>
                          </m:r>
                          <m:r>
                            <a:rPr lang="uk-UA" sz="1400" i="1">
                              <a:solidFill>
                                <a:schemeClr val="tx1"/>
                              </a:solidFill>
                            </a:rPr>
                            <m:t>−</m:t>
                          </m:r>
                          <m:r>
                            <a:rPr lang="uk-UA" sz="1400">
                              <a:solidFill>
                                <a:schemeClr val="tx1"/>
                              </a:solidFill>
                            </a:rPr>
                            <m:t>1</m:t>
                          </m:r>
                        </m:sup>
                      </m:sSubSup>
                      <m:r>
                        <a:rPr lang="uk-UA" sz="1400" i="1">
                          <a:solidFill>
                            <a:schemeClr val="tx1"/>
                          </a:solidFill>
                        </a:rPr>
                        <m:t>−</m:t>
                      </m:r>
                      <m:sSubSup>
                        <m:sSubSupPr>
                          <m:ctrlPr>
                            <a:rPr lang="uk-UA" sz="1400" i="1">
                              <a:solidFill>
                                <a:schemeClr val="tx1"/>
                              </a:solidFill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min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j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uk-UA" sz="1400">
                              <a:solidFill>
                                <a:schemeClr val="tx1"/>
                              </a:solidFill>
                            </a:rPr>
                            <m:t>t</m:t>
                          </m:r>
                          <m:r>
                            <a:rPr lang="uk-UA" sz="1400" i="1">
                              <a:solidFill>
                                <a:schemeClr val="tx1"/>
                              </a:solidFill>
                            </a:rPr>
                            <m:t>−</m:t>
                          </m:r>
                          <m:r>
                            <a:rPr lang="uk-UA" sz="1400">
                              <a:solidFill>
                                <a:schemeClr val="tx1"/>
                              </a:solidFill>
                            </a:rPr>
                            <m:t>1</m:t>
                          </m:r>
                        </m:sup>
                      </m:sSubSup>
                    </m:oMath>
                  </m:oMathPara>
                </a14:m>
                <a:endParaRPr lang="uk-UA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uk-UA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Перевіряють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три умови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: 1)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uk-UA" sz="1400" i="1" smtClean="0">
                            <a:solidFill>
                              <a:schemeClr val="tx1"/>
                            </a:solidFill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uk-UA" sz="1400" i="1">
                                <a:solidFill>
                                  <a:schemeClr val="tx1"/>
                                </a:solidFill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uk-UA" sz="1400">
                                <a:solidFill>
                                  <a:schemeClr val="tx1"/>
                                </a:solidFill>
                              </a:rPr>
                              <m:t>A</m:t>
                            </m:r>
                          </m:e>
                        </m:acc>
                      </m:e>
                      <m:sub>
                        <m:r>
                          <a:rPr lang="uk-UA" sz="1400">
                            <a:solidFill>
                              <a:schemeClr val="tx1"/>
                            </a:solidFill>
                          </a:rPr>
                          <m:t>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t</m:t>
                        </m:r>
                      </m:sup>
                    </m:sSubSup>
                    <m:r>
                      <a:rPr lang="uk-UA" sz="1400">
                        <a:solidFill>
                          <a:schemeClr val="tx1"/>
                        </a:solidFill>
                      </a:rPr>
                      <m:t>=⋯=</m:t>
                    </m:r>
                    <m:sSubSup>
                      <m:sSubSupPr>
                        <m:ctrlPr>
                          <a:rPr lang="uk-UA" sz="1400" i="1">
                            <a:solidFill>
                              <a:schemeClr val="tx1"/>
                            </a:solidFill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uk-UA" sz="1400" i="1">
                                <a:solidFill>
                                  <a:schemeClr val="tx1"/>
                                </a:solidFill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uk-UA" sz="1400">
                                <a:solidFill>
                                  <a:schemeClr val="tx1"/>
                                </a:solidFill>
                              </a:rPr>
                              <m:t>A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i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t</m:t>
                        </m:r>
                      </m:sup>
                    </m:sSubSup>
                    <m:r>
                      <a:rPr lang="uk-UA" sz="1400">
                        <a:solidFill>
                          <a:schemeClr val="tx1"/>
                        </a:solidFill>
                      </a:rPr>
                      <m:t>=⋯=</m:t>
                    </m:r>
                    <m:sSubSup>
                      <m:sSubSupPr>
                        <m:ctrlPr>
                          <a:rPr lang="uk-UA" sz="1400" i="1">
                            <a:solidFill>
                              <a:schemeClr val="tx1"/>
                            </a:solidFill>
                          </a:rPr>
                        </m:ctrlPr>
                      </m:sSubSupPr>
                      <m:e>
                        <m:acc>
                          <m:accPr>
                            <m:chr m:val="̅"/>
                            <m:ctrlPr>
                              <a:rPr lang="uk-UA" sz="1400" i="1">
                                <a:solidFill>
                                  <a:schemeClr val="tx1"/>
                                </a:solidFill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uk-UA" sz="1400">
                                <a:solidFill>
                                  <a:schemeClr val="tx1"/>
                                </a:solidFill>
                              </a:rPr>
                              <m:t>A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m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t</m:t>
                        </m:r>
                      </m:sup>
                    </m:sSubSup>
                    <m:r>
                      <a:rPr lang="uk-UA" sz="1400">
                        <a:solidFill>
                          <a:schemeClr val="tx1"/>
                        </a:solidFill>
                      </a:rPr>
                      <m:t>=0,  </m:t>
                    </m:r>
                    <m:r>
                      <m:rPr>
                        <m:sty m:val="p"/>
                      </m:rPr>
                      <a:rPr lang="uk-UA" sz="1400">
                        <a:solidFill>
                          <a:schemeClr val="tx1"/>
                        </a:solidFill>
                      </a:rPr>
                      <m:t>t</m:t>
                    </m:r>
                    <m:r>
                      <a:rPr lang="uk-UA" sz="1400">
                        <a:solidFill>
                          <a:schemeClr val="tx1"/>
                        </a:solidFill>
                      </a:rPr>
                      <m:t>=</m:t>
                    </m:r>
                    <m:acc>
                      <m:accPr>
                        <m:chr m:val="̅"/>
                        <m:ctrlPr>
                          <a:rPr lang="uk-UA" sz="1400" i="1">
                            <a:solidFill>
                              <a:schemeClr val="tx1"/>
                            </a:solidFill>
                          </a:rPr>
                        </m:ctrlPr>
                      </m:accPr>
                      <m:e>
                        <m:r>
                          <a:rPr lang="uk-UA" sz="1400">
                            <a:solidFill>
                              <a:schemeClr val="tx1"/>
                            </a:solidFill>
                          </a:rPr>
                          <m:t>1,</m:t>
                        </m:r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N</m:t>
                        </m:r>
                      </m:e>
                    </m:acc>
                  </m:oMath>
                </a14:m>
                <a:endParaRPr lang="uk-UA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		 2) Δ</a:t>
                </a:r>
                <a:r>
                  <a:rPr lang="uk-UA" sz="1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≤ 0	</a:t>
                </a:r>
              </a:p>
              <a:p>
                <a:pPr marL="0" indent="0">
                  <a:buNone/>
                </a:pP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		 3)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uk-UA" sz="1400" i="1">
                            <a:solidFill>
                              <a:schemeClr val="tx1"/>
                            </a:solidFill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k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t</m:t>
                        </m:r>
                      </m:sup>
                    </m:sSubSup>
                    <m:r>
                      <a:rPr lang="uk-UA" sz="1400">
                        <a:solidFill>
                          <a:schemeClr val="tx1"/>
                        </a:solidFill>
                      </a:rPr>
                      <m:t>=0, </m:t>
                    </m:r>
                    <m:r>
                      <m:rPr>
                        <m:sty m:val="p"/>
                      </m:rPr>
                      <a:rPr lang="uk-UA" sz="1400">
                        <a:solidFill>
                          <a:schemeClr val="tx1"/>
                        </a:solidFill>
                      </a:rPr>
                      <m:t>k</m:t>
                    </m:r>
                    <m:r>
                      <a:rPr lang="uk-UA" sz="1400">
                        <a:solidFill>
                          <a:schemeClr val="tx1"/>
                        </a:solidFill>
                      </a:rPr>
                      <m:t>=</m:t>
                    </m:r>
                    <m:acc>
                      <m:accPr>
                        <m:chr m:val="̅"/>
                        <m:ctrlPr>
                          <a:rPr lang="uk-UA" sz="1400" i="1">
                            <a:solidFill>
                              <a:schemeClr val="tx1"/>
                            </a:solidFill>
                          </a:rPr>
                        </m:ctrlPr>
                      </m:accPr>
                      <m:e>
                        <m:r>
                          <a:rPr lang="uk-UA" sz="1400">
                            <a:solidFill>
                              <a:schemeClr val="tx1"/>
                            </a:solidFill>
                          </a:rPr>
                          <m:t>1,</m:t>
                        </m:r>
                        <m:r>
                          <m:rPr>
                            <m:sty m:val="p"/>
                          </m:rPr>
                          <a:rPr lang="uk-UA" sz="1400">
                            <a:solidFill>
                              <a:schemeClr val="tx1"/>
                            </a:solidFill>
                          </a:rPr>
                          <m:t>m</m:t>
                        </m:r>
                      </m:e>
                    </m:acc>
                    <m:r>
                      <a:rPr lang="uk-UA" sz="1400">
                        <a:solidFill>
                          <a:schemeClr val="tx1"/>
                        </a:solidFill>
                      </a:rPr>
                      <m:t>.</m:t>
                    </m:r>
                  </m:oMath>
                </a14:m>
                <a:endParaRPr lang="uk-UA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uk-UA" sz="1400" dirty="0" smtClean="0"/>
                  <a:t>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При виконанні умови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(1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 процес оброблення закінчують. Перехід до кроку 4.</a:t>
                </a:r>
              </a:p>
              <a:p>
                <a:pPr marL="0" indent="0">
                  <a:buNone/>
                </a:pP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Виконання умови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(3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 свідчить про те, що у деякому циклі t у двовимірній матриці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1400" b="1" i="1">
                            <a:solidFill>
                              <a:schemeClr val="tx1"/>
                            </a:solidFill>
                          </a:rPr>
                        </m:ctrlPr>
                      </m:accPr>
                      <m:e>
                        <m:r>
                          <a:rPr lang="uk-UA" sz="1400" b="1" i="1">
                            <a:solidFill>
                              <a:schemeClr val="tx1"/>
                            </a:solidFill>
                          </a:rPr>
                          <m:t>𝑨</m:t>
                        </m:r>
                      </m:e>
                    </m:acc>
                  </m:oMath>
                </a14:m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 з'являється деякий k-й рядок з усіма нульовими елементами. Цей рядок вказує на k-й масив чисел A</a:t>
                </a:r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uk-UA" sz="14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(2.1) (k=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1400" i="1">
                            <a:solidFill>
                              <a:schemeClr val="tx1"/>
                            </a:solidFill>
                          </a:rPr>
                        </m:ctrlPr>
                      </m:accPr>
                      <m:e>
                        <m:r>
                          <a:rPr lang="uk-UA" sz="1400" i="1">
                            <a:solidFill>
                              <a:schemeClr val="tx1"/>
                            </a:solidFill>
                          </a:rPr>
                          <m:t>1,</m:t>
                        </m:r>
                        <m:r>
                          <a:rPr lang="uk-UA" sz="1400" i="1">
                            <a:solidFill>
                              <a:schemeClr val="tx1"/>
                            </a:solidFill>
                          </a:rPr>
                          <m:t>𝑚</m:t>
                        </m:r>
                      </m:e>
                    </m:acc>
                  </m:oMath>
                </a14:m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), який є мінімальним за сумою своїх елементів серед початкових масивів A</a:t>
                </a:r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uk-UA" sz="14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,… A</a:t>
                </a:r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uk-UA" sz="14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 </a:t>
                </a:r>
                <a:r>
                  <a:rPr lang="uk-UA" sz="14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uk-UA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" t="-13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265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класифікації об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дискримінантними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функціями 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Нульовий k-й рядок в подальшому обробленні участі не приймає і значення його елементів не беруть до уваги при визначенні </a:t>
                </a:r>
                <a:r>
                  <a:rPr lang="uk-UA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мінелементів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кожного стовпця поточної матриці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1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uk-UA" sz="1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acc>
                  </m:oMath>
                </a14:m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. Одночасно маскують елемент </a:t>
                </a:r>
                <a:r>
                  <a:rPr lang="uk-UA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uk-UA" sz="1400" baseline="-250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вектора рангів </a:t>
                </a:r>
                <a:r>
                  <a:rPr lang="en-US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що відповідає нульовому рядку матриці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1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uk-UA" sz="1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acc>
                  </m:oMath>
                </a14:m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а всі інші елементи вектора рангів R збільшують на одиницю. Перехід до кроку 3.</a:t>
                </a:r>
              </a:p>
              <a:p>
                <a:pPr marL="0" indent="0">
                  <a:buNone/>
                </a:pPr>
                <a:r>
                  <a:rPr lang="uk-UA" sz="14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Крок </a:t>
                </a:r>
                <a:r>
                  <a:rPr lang="uk-UA" sz="14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3.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Після перевірки виконання умов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(1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),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(3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 для всіх рядків поточної матриці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1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uk-UA" sz="1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acc>
                  </m:oMath>
                </a14:m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паралельно виконують транспозицію елементів з просуванням праворуч усіх нульових елементів і формують впорядковану матрицю </a:t>
                </a:r>
                <a:r>
                  <a:rPr lang="uk-UA" sz="1400" b="1" i="1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uk-UA" sz="1400" i="1" baseline="300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для якої повторюють цикли оброблення, які складаються з вищезазначеної послідовності дій, починаючи з визначення </a:t>
                </a:r>
                <a:r>
                  <a:rPr lang="uk-UA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мінелемента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у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кожному стовпці поточної матриці </a:t>
                </a:r>
                <a:r>
                  <a:rPr lang="uk-UA" sz="1400" b="1" i="1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uk-UA" sz="1400" i="1" baseline="300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Оброблення кожної невпорядкованої матриці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1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uk-UA" sz="1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𝑨</m:t>
                        </m:r>
                      </m:e>
                    </m:acc>
                  </m:oMath>
                </a14:m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триває до тих пір, поки не виконається умова </a:t>
                </a:r>
                <a:r>
                  <a:rPr lang="uk-UA" sz="14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(1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 наявності m нульових рядків..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Результатом оброблення є останній рядок, який має нульові елементи за умови, що решта рядків були виключені з оброблення як нульові.</a:t>
                </a:r>
              </a:p>
              <a:p>
                <a:pPr marL="0" indent="0">
                  <a:buNone/>
                </a:pP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Одночасно з тим формується вектор рангів R, всі елементи якого відповідають рангам відповідних масивів чисел у відсортованій послідовності початкових масиві даних A</a:t>
                </a:r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uk-UA" sz="14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..., A</a:t>
                </a:r>
                <a:r>
                  <a:rPr lang="uk-UA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uk-UA" sz="14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m.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Формується вихідний вектор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uk-UA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=(</m:t>
                    </m:r>
                    <m:sSub>
                      <m:sSubPr>
                        <m:ctrlPr>
                          <a:rPr lang="uk-UA" sz="1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ru-RU" sz="140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nor/>
                          </m:rPr>
                          <a:rPr lang="uk-UA" sz="140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uk-UA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, … ,</m:t>
                    </m:r>
                    <m:sSub>
                      <m:sSubPr>
                        <m:ctrlPr>
                          <a:rPr lang="uk-UA" sz="1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ru-RU" sz="140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nor/>
                          </m:rPr>
                          <a:rPr lang="ru-RU" sz="1400">
                            <a:solidFill>
                              <a:schemeClr val="tx1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m</m:t>
                        </m:r>
                      </m:sub>
                    </m:sSub>
                    <m:r>
                      <m:rPr>
                        <m:nor/>
                      </m:rPr>
                      <a:rPr lang="uk-UA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в якому тільки один елемент р</a:t>
                </a:r>
                <a:r>
                  <a:rPr lang="ru-RU" sz="1400" i="1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дорівнює одиниці, а всі інші дорівнюють нулю, що дозволяє визначити належність вхідного образу 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Z</a:t>
                </a:r>
                <a:r>
                  <a:rPr lang="ru-RU" sz="140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до </a:t>
                </a:r>
                <a:r>
                  <a:rPr lang="ru-RU" sz="140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l</a:t>
                </a:r>
                <a:r>
                  <a:rPr lang="uk-UA" sz="1400" i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uk-UA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го класу.</a:t>
                </a:r>
              </a:p>
              <a:p>
                <a:pPr marL="0" indent="0">
                  <a:buNone/>
                </a:pPr>
                <a:r>
                  <a:rPr lang="ru-RU" sz="1400" b="1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Крок</a:t>
                </a:r>
                <a:r>
                  <a:rPr lang="ru-RU" sz="1400" b="1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4.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Завершення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процесу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. Величина N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дорівнює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кількості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циклів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оброблення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виконаних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в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процесі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пошуку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максимального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масиву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чисел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серед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400" dirty="0" err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масивів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A</a:t>
                </a:r>
                <a:r>
                  <a:rPr lang="ru-RU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ru-RU" sz="14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ru-RU" sz="14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,… A</a:t>
                </a:r>
                <a:r>
                  <a:rPr lang="ru-RU" sz="1400" baseline="30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ru-RU" sz="14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uk-UA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endParaRPr lang="uk-UA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uk-UA" sz="1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" t="-13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F03A-58E1-4ECA-9024-348A9A81A53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74553"/>
      </p:ext>
    </p:extLst>
  </p:cSld>
  <p:clrMapOvr>
    <a:masterClrMapping/>
  </p:clrMapOvr>
</p:sld>
</file>

<file path=ppt/theme/theme1.xml><?xml version="1.0" encoding="utf-8"?>
<a:theme xmlns:a="http://schemas.openxmlformats.org/drawingml/2006/main" name="GreenWave_BusDesignSlides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6B6EB-8CCB-429C-9D3B-EA09378A39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GreenWave_BusDesignSlides</Template>
  <TotalTime>533</TotalTime>
  <Words>1566</Words>
  <Application>Microsoft Office PowerPoint</Application>
  <PresentationFormat>Экран (4:3)</PresentationFormat>
  <Paragraphs>187</Paragraphs>
  <Slides>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GreenWave_BusDesignSlides</vt:lpstr>
      <vt:lpstr>Документ Microsoft Visio</vt:lpstr>
      <vt:lpstr>Процесор для розпізнавання образів з ранжируванням класів</vt:lpstr>
      <vt:lpstr>Актуальність</vt:lpstr>
      <vt:lpstr>Презентация PowerPoint</vt:lpstr>
      <vt:lpstr>Структурна схема процесора для класифікації об'єктів </vt:lpstr>
      <vt:lpstr>Структурна схема блока класифікації</vt:lpstr>
      <vt:lpstr>Функціональна схема вузлів аналізу та оброблення</vt:lpstr>
      <vt:lpstr>Функціональна схема блока ранжирування</vt:lpstr>
      <vt:lpstr>Алгоритм класифікації об’єктів за дискримінантними функціями </vt:lpstr>
      <vt:lpstr>Алгоритм класифікації об’єктів за дискримінантними функціями </vt:lpstr>
      <vt:lpstr>Приклад оброблення матриць елементів дискримінантних функцій</vt:lpstr>
      <vt:lpstr>Приклад оброблення матриць елементів дискримінантних функцій</vt:lpstr>
      <vt:lpstr>Імітаційне моделювання процедури класифікації об’єктів за дискримінантними функціями</vt:lpstr>
      <vt:lpstr>Імітаційне моделювання процедури класифікації об’єктів за дискримінантними функціями</vt:lpstr>
      <vt:lpstr>Функціональна схема вузла індикації класів</vt:lpstr>
      <vt:lpstr>Функціональна схема вузла індикації рангів</vt:lpstr>
      <vt:lpstr>Висновки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Процесор для розпізнавання образів з ранжируванням класів</dc:title>
  <dc:creator>Lera JuNY</dc:creator>
  <cp:lastModifiedBy>Лерка</cp:lastModifiedBy>
  <cp:revision>28</cp:revision>
  <dcterms:created xsi:type="dcterms:W3CDTF">2014-06-22T22:18:46Z</dcterms:created>
  <dcterms:modified xsi:type="dcterms:W3CDTF">2015-06-15T05:48:00Z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