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1"/>
  </p:sldMasterIdLst>
  <p:notesMasterIdLst>
    <p:notesMasterId r:id="rId26"/>
  </p:notesMasterIdLst>
  <p:sldIdLst>
    <p:sldId id="257" r:id="rId2"/>
    <p:sldId id="269" r:id="rId3"/>
    <p:sldId id="285" r:id="rId4"/>
    <p:sldId id="270" r:id="rId5"/>
    <p:sldId id="273" r:id="rId6"/>
    <p:sldId id="272" r:id="rId7"/>
    <p:sldId id="262" r:id="rId8"/>
    <p:sldId id="263" r:id="rId9"/>
    <p:sldId id="274" r:id="rId10"/>
    <p:sldId id="275" r:id="rId11"/>
    <p:sldId id="267" r:id="rId12"/>
    <p:sldId id="264" r:id="rId13"/>
    <p:sldId id="265" r:id="rId14"/>
    <p:sldId id="266" r:id="rId15"/>
    <p:sldId id="276" r:id="rId16"/>
    <p:sldId id="277" r:id="rId17"/>
    <p:sldId id="279" r:id="rId18"/>
    <p:sldId id="280" r:id="rId19"/>
    <p:sldId id="281" r:id="rId20"/>
    <p:sldId id="286" r:id="rId21"/>
    <p:sldId id="287" r:id="rId22"/>
    <p:sldId id="288" r:id="rId23"/>
    <p:sldId id="289" r:id="rId24"/>
    <p:sldId id="282" r:id="rId25"/>
  </p:sldIdLst>
  <p:sldSz cx="12192000" cy="6858000"/>
  <p:notesSz cx="6858000" cy="9144000"/>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67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00BE6F1-7768-4B4C-BC67-4548DF66B32C}" type="datetimeFigureOut">
              <a:rPr lang="ru-RU" smtClean="0"/>
              <a:t>15.06.2015</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69641D9-0DBE-42EE-BAC1-9E5B1429DF03}" type="slidenum">
              <a:rPr lang="ru-RU" smtClean="0"/>
              <a:t>‹#›</a:t>
            </a:fld>
            <a:endParaRPr lang="ru-RU"/>
          </a:p>
        </p:txBody>
      </p:sp>
    </p:spTree>
    <p:extLst>
      <p:ext uri="{BB962C8B-B14F-4D97-AF65-F5344CB8AC3E}">
        <p14:creationId xmlns:p14="http://schemas.microsoft.com/office/powerpoint/2010/main" val="2664720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269641D9-0DBE-42EE-BAC1-9E5B1429DF03}" type="slidenum">
              <a:rPr lang="ru-RU" smtClean="0"/>
              <a:t>23</a:t>
            </a:fld>
            <a:endParaRPr lang="ru-RU"/>
          </a:p>
        </p:txBody>
      </p:sp>
    </p:spTree>
    <p:extLst>
      <p:ext uri="{BB962C8B-B14F-4D97-AF65-F5344CB8AC3E}">
        <p14:creationId xmlns:p14="http://schemas.microsoft.com/office/powerpoint/2010/main" val="2045637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3520219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6" name="Footer Placeholder 5"/>
          <p:cNvSpPr>
            <a:spLocks noGrp="1"/>
          </p:cNvSpPr>
          <p:nvPr>
            <p:ph type="ftr" sz="quarter" idx="11"/>
          </p:nvPr>
        </p:nvSpPr>
        <p:spPr/>
        <p:txBody>
          <a:bodyPr/>
          <a:lstStyle/>
          <a:p>
            <a:endParaRPr lang="uk-UA" dirty="0"/>
          </a:p>
        </p:txBody>
      </p:sp>
      <p:sp>
        <p:nvSpPr>
          <p:cNvPr id="7" name="Slide Number Placeholder 6"/>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33586332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34510914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A1134150-FD89-4FA6-AEA7-230EFA9383E0}" type="slidenum">
              <a:rPr lang="uk-UA" smtClean="0"/>
              <a:t>‹#›</a:t>
            </a:fld>
            <a:endParaRPr lang="uk-UA"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37854793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22777388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4"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7984946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4"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4370739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17588461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14947081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3989704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5" name="Footer Placeholder 4"/>
          <p:cNvSpPr>
            <a:spLocks noGrp="1"/>
          </p:cNvSpPr>
          <p:nvPr>
            <p:ph type="ftr" sz="quarter" idx="11"/>
          </p:nvPr>
        </p:nvSpPr>
        <p:spPr/>
        <p:txBody>
          <a:bodyPr/>
          <a:lstStyle/>
          <a:p>
            <a:endParaRPr lang="uk-UA" dirty="0"/>
          </a:p>
        </p:txBody>
      </p:sp>
      <p:sp>
        <p:nvSpPr>
          <p:cNvPr id="6" name="Slide Number Placeholder 5"/>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4130898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6" name="Footer Placeholder 5"/>
          <p:cNvSpPr>
            <a:spLocks noGrp="1"/>
          </p:cNvSpPr>
          <p:nvPr>
            <p:ph type="ftr" sz="quarter" idx="11"/>
          </p:nvPr>
        </p:nvSpPr>
        <p:spPr/>
        <p:txBody>
          <a:bodyPr/>
          <a:lstStyle/>
          <a:p>
            <a:endParaRPr lang="uk-UA" dirty="0"/>
          </a:p>
        </p:txBody>
      </p:sp>
      <p:sp>
        <p:nvSpPr>
          <p:cNvPr id="7" name="Slide Number Placeholder 6"/>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2566188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8" name="Footer Placeholder 7"/>
          <p:cNvSpPr>
            <a:spLocks noGrp="1"/>
          </p:cNvSpPr>
          <p:nvPr>
            <p:ph type="ftr" sz="quarter" idx="11"/>
          </p:nvPr>
        </p:nvSpPr>
        <p:spPr/>
        <p:txBody>
          <a:bodyPr/>
          <a:lstStyle/>
          <a:p>
            <a:endParaRPr lang="uk-UA" dirty="0"/>
          </a:p>
        </p:txBody>
      </p:sp>
      <p:sp>
        <p:nvSpPr>
          <p:cNvPr id="9" name="Slide Number Placeholder 8"/>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647019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5" name="Footer Placeholder 3"/>
          <p:cNvSpPr>
            <a:spLocks noGrp="1"/>
          </p:cNvSpPr>
          <p:nvPr>
            <p:ph type="ftr" sz="quarter" idx="11"/>
          </p:nvPr>
        </p:nvSpPr>
        <p:spPr/>
        <p:txBody>
          <a:bodyPr/>
          <a:lstStyle/>
          <a:p>
            <a:endParaRPr lang="uk-UA" dirty="0"/>
          </a:p>
        </p:txBody>
      </p:sp>
      <p:sp>
        <p:nvSpPr>
          <p:cNvPr id="6" name="Slide Number Placeholder 4"/>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2341567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5" name="Footer Placeholder 2"/>
          <p:cNvSpPr>
            <a:spLocks noGrp="1"/>
          </p:cNvSpPr>
          <p:nvPr>
            <p:ph type="ftr" sz="quarter" idx="11"/>
          </p:nvPr>
        </p:nvSpPr>
        <p:spPr/>
        <p:txBody>
          <a:bodyPr/>
          <a:lstStyle/>
          <a:p>
            <a:endParaRPr lang="uk-UA" dirty="0"/>
          </a:p>
        </p:txBody>
      </p:sp>
      <p:sp>
        <p:nvSpPr>
          <p:cNvPr id="6" name="Slide Number Placeholder 3"/>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1874491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5" name="Footer Placeholder 5"/>
          <p:cNvSpPr>
            <a:spLocks noGrp="1"/>
          </p:cNvSpPr>
          <p:nvPr>
            <p:ph type="ftr" sz="quarter" idx="11"/>
          </p:nvPr>
        </p:nvSpPr>
        <p:spPr/>
        <p:txBody>
          <a:bodyPr/>
          <a:lstStyle/>
          <a:p>
            <a:endParaRPr lang="uk-UA" dirty="0"/>
          </a:p>
        </p:txBody>
      </p:sp>
      <p:sp>
        <p:nvSpPr>
          <p:cNvPr id="6" name="Slide Number Placeholder 6"/>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2022353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E05A0B6-06A0-47C1-9CEC-6AFAB8A9D842}" type="datetimeFigureOut">
              <a:rPr lang="uk-UA" smtClean="0"/>
              <a:t>15.06.2015</a:t>
            </a:fld>
            <a:endParaRPr lang="uk-UA" dirty="0"/>
          </a:p>
        </p:txBody>
      </p:sp>
      <p:sp>
        <p:nvSpPr>
          <p:cNvPr id="6" name="Footer Placeholder 5"/>
          <p:cNvSpPr>
            <a:spLocks noGrp="1"/>
          </p:cNvSpPr>
          <p:nvPr>
            <p:ph type="ftr" sz="quarter" idx="11"/>
          </p:nvPr>
        </p:nvSpPr>
        <p:spPr/>
        <p:txBody>
          <a:bodyPr/>
          <a:lstStyle/>
          <a:p>
            <a:endParaRPr lang="uk-UA" dirty="0"/>
          </a:p>
        </p:txBody>
      </p:sp>
      <p:sp>
        <p:nvSpPr>
          <p:cNvPr id="7" name="Slide Number Placeholder 6"/>
          <p:cNvSpPr>
            <a:spLocks noGrp="1"/>
          </p:cNvSpPr>
          <p:nvPr>
            <p:ph type="sldNum" sz="quarter" idx="12"/>
          </p:nvPr>
        </p:nvSpPr>
        <p:spPr/>
        <p:txBody>
          <a:bodyPr/>
          <a:lstStyle/>
          <a:p>
            <a:fld id="{A1134150-FD89-4FA6-AEA7-230EFA9383E0}" type="slidenum">
              <a:rPr lang="uk-UA" smtClean="0"/>
              <a:t>‹#›</a:t>
            </a:fld>
            <a:endParaRPr lang="uk-UA" dirty="0"/>
          </a:p>
        </p:txBody>
      </p:sp>
    </p:spTree>
    <p:extLst>
      <p:ext uri="{BB962C8B-B14F-4D97-AF65-F5344CB8AC3E}">
        <p14:creationId xmlns:p14="http://schemas.microsoft.com/office/powerpoint/2010/main" val="12338080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E05A0B6-06A0-47C1-9CEC-6AFAB8A9D842}" type="datetimeFigureOut">
              <a:rPr lang="uk-UA" smtClean="0"/>
              <a:t>15.06.2015</a:t>
            </a:fld>
            <a:endParaRPr lang="uk-UA"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uk-UA"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A1134150-FD89-4FA6-AEA7-230EFA9383E0}" type="slidenum">
              <a:rPr lang="uk-UA" smtClean="0"/>
              <a:t>‹#›</a:t>
            </a:fld>
            <a:endParaRPr lang="uk-UA" dirty="0"/>
          </a:p>
        </p:txBody>
      </p:sp>
    </p:spTree>
    <p:extLst>
      <p:ext uri="{BB962C8B-B14F-4D97-AF65-F5344CB8AC3E}">
        <p14:creationId xmlns:p14="http://schemas.microsoft.com/office/powerpoint/2010/main" val="3265034667"/>
      </p:ext>
    </p:extLst>
  </p:cSld>
  <p:clrMap bg1="dk1" tx1="lt1" bg2="dk2" tx2="lt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11.xml"/><Relationship Id="rId4" Type="http://schemas.openxmlformats.org/officeDocument/2006/relationships/image" Target="../media/image15.jpg"/></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pPr algn="ct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
        <p:nvSpPr>
          <p:cNvPr id="3" name="Подзаголовок 2"/>
          <p:cNvSpPr>
            <a:spLocks noGrp="1"/>
          </p:cNvSpPr>
          <p:nvPr>
            <p:ph type="subTitle" idx="1"/>
          </p:nvPr>
        </p:nvSpPr>
        <p:spPr>
          <a:xfrm>
            <a:off x="2007469" y="4777381"/>
            <a:ext cx="7854696" cy="1752600"/>
          </a:xfrm>
        </p:spPr>
        <p:txBody>
          <a:bodyPr>
            <a:normAutofit fontScale="85000" lnSpcReduction="20000"/>
          </a:bodyPr>
          <a:lstStyle/>
          <a:p>
            <a:pPr algn="l"/>
            <a:r>
              <a:rPr lang="ru-RU" dirty="0" smtClean="0"/>
              <a:t>   </a:t>
            </a:r>
          </a:p>
          <a:p>
            <a:pPr algn="l"/>
            <a:endParaRPr lang="ru-RU" dirty="0" smtClean="0"/>
          </a:p>
          <a:p>
            <a:pPr algn="l"/>
            <a:endParaRPr lang="ru-RU" dirty="0" smtClean="0"/>
          </a:p>
          <a:p>
            <a:pPr algn="l"/>
            <a:r>
              <a:rPr lang="ru-RU" dirty="0" smtClean="0">
                <a:solidFill>
                  <a:schemeClr val="accent3"/>
                </a:solidFill>
                <a:latin typeface="Times New Roman" pitchFamily="18" charset="0"/>
                <a:cs typeface="Times New Roman" pitchFamily="18" charset="0"/>
              </a:rPr>
              <a:t>Доповідач</a:t>
            </a:r>
            <a:r>
              <a:rPr lang="ru-RU" dirty="0" smtClean="0">
                <a:latin typeface="Times New Roman" pitchFamily="18" charset="0"/>
                <a:cs typeface="Times New Roman" pitchFamily="18" charset="0"/>
              </a:rPr>
              <a:t>: Мандлюк В.В. Студент .</a:t>
            </a:r>
            <a:r>
              <a:rPr lang="ru-RU" dirty="0" err="1" smtClean="0">
                <a:latin typeface="Times New Roman" pitchFamily="18" charset="0"/>
                <a:cs typeface="Times New Roman" pitchFamily="18" charset="0"/>
              </a:rPr>
              <a:t>групи</a:t>
            </a:r>
            <a:r>
              <a:rPr lang="ru-RU" dirty="0" smtClean="0">
                <a:latin typeface="Times New Roman" pitchFamily="18" charset="0"/>
                <a:cs typeface="Times New Roman" pitchFamily="18" charset="0"/>
              </a:rPr>
              <a:t> </a:t>
            </a:r>
            <a:r>
              <a:rPr lang="ru-RU" dirty="0" smtClean="0">
                <a:latin typeface="Times New Roman" pitchFamily="18" charset="0"/>
                <a:cs typeface="Times New Roman" pitchFamily="18" charset="0"/>
              </a:rPr>
              <a:t>ЛОТ-14сп, </a:t>
            </a:r>
            <a:endParaRPr lang="ru-RU" dirty="0" smtClean="0">
              <a:latin typeface="Times New Roman" pitchFamily="18" charset="0"/>
              <a:cs typeface="Times New Roman" pitchFamily="18" charset="0"/>
            </a:endParaRPr>
          </a:p>
          <a:p>
            <a:pPr algn="l"/>
            <a:r>
              <a:rPr lang="ru-RU" dirty="0" smtClean="0">
                <a:solidFill>
                  <a:schemeClr val="accent3"/>
                </a:solidFill>
                <a:latin typeface="Times New Roman" pitchFamily="18" charset="0"/>
                <a:cs typeface="Times New Roman" pitchFamily="18" charset="0"/>
              </a:rPr>
              <a:t>Керівник</a:t>
            </a:r>
            <a:r>
              <a:rPr lang="ru-RU" dirty="0" smtClean="0">
                <a:latin typeface="Times New Roman" pitchFamily="18" charset="0"/>
                <a:cs typeface="Times New Roman" pitchFamily="18" charset="0"/>
              </a:rPr>
              <a:t>: Кожем’яко А.В, </a:t>
            </a:r>
            <a:r>
              <a:rPr lang="ru-RU" dirty="0" err="1" smtClean="0">
                <a:latin typeface="Times New Roman" pitchFamily="18" charset="0"/>
                <a:cs typeface="Times New Roman" pitchFamily="18" charset="0"/>
              </a:rPr>
              <a:t>кан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техн</a:t>
            </a:r>
            <a:r>
              <a:rPr lang="ru-RU" dirty="0" smtClean="0">
                <a:latin typeface="Times New Roman" pitchFamily="18" charset="0"/>
                <a:cs typeface="Times New Roman" pitchFamily="18" charset="0"/>
              </a:rPr>
              <a:t>. наук.</a:t>
            </a:r>
          </a:p>
          <a:p>
            <a:endParaRPr lang="ru-RU" dirty="0"/>
          </a:p>
        </p:txBody>
      </p:sp>
      <p:sp>
        <p:nvSpPr>
          <p:cNvPr id="4" name="Прямоугольник 3"/>
          <p:cNvSpPr/>
          <p:nvPr/>
        </p:nvSpPr>
        <p:spPr>
          <a:xfrm>
            <a:off x="847165" y="695818"/>
            <a:ext cx="9614647" cy="1200329"/>
          </a:xfrm>
          <a:prstGeom prst="rect">
            <a:avLst/>
          </a:prstGeom>
        </p:spPr>
        <p:txBody>
          <a:bodyPr wrap="square">
            <a:spAutoFit/>
          </a:bodyPr>
          <a:lstStyle/>
          <a:p>
            <a:pPr algn="ctr"/>
            <a:r>
              <a:rPr lang="ru-RU" sz="3600" dirty="0" smtClean="0">
                <a:latin typeface="Times New Roman" pitchFamily="18" charset="0"/>
                <a:cs typeface="Times New Roman" pitchFamily="18" charset="0"/>
              </a:rPr>
              <a:t>В</a:t>
            </a:r>
            <a:r>
              <a:rPr lang="uk-UA" sz="3600" dirty="0" err="1" smtClean="0">
                <a:latin typeface="Times New Roman" pitchFamily="18" charset="0"/>
                <a:cs typeface="Times New Roman" pitchFamily="18" charset="0"/>
              </a:rPr>
              <a:t>ідкрита</a:t>
            </a:r>
            <a:r>
              <a:rPr lang="uk-UA" sz="3600" dirty="0" smtClean="0">
                <a:latin typeface="Times New Roman" pitchFamily="18" charset="0"/>
                <a:cs typeface="Times New Roman" pitchFamily="18" charset="0"/>
              </a:rPr>
              <a:t> лазерна </a:t>
            </a:r>
            <a:r>
              <a:rPr lang="uk-UA" sz="3600" dirty="0" smtClean="0">
                <a:latin typeface="Times New Roman" pitchFamily="18" charset="0"/>
                <a:cs typeface="Times New Roman" pitchFamily="18" charset="0"/>
              </a:rPr>
              <a:t>система зі зворотнім  зв’язком та </a:t>
            </a:r>
            <a:r>
              <a:rPr lang="uk-UA" sz="3600" dirty="0" smtClean="0">
                <a:latin typeface="Times New Roman" pitchFamily="18" charset="0"/>
                <a:cs typeface="Times New Roman" pitchFamily="18" charset="0"/>
              </a:rPr>
              <a:t>можливістю самофокусування</a:t>
            </a:r>
            <a:endParaRPr lang="ru-RU" sz="3600" dirty="0">
              <a:latin typeface="Times New Roman" pitchFamily="18" charset="0"/>
              <a:cs typeface="Times New Roman" pitchFamily="18" charset="0"/>
            </a:endParaRPr>
          </a:p>
        </p:txBody>
      </p:sp>
      <p:pic>
        <p:nvPicPr>
          <p:cNvPr id="5" name="Picture 107" descr="logo11"/>
          <p:cNvPicPr>
            <a:picLocks noChangeAspect="1" noChangeArrowheads="1"/>
          </p:cNvPicPr>
          <p:nvPr/>
        </p:nvPicPr>
        <p:blipFill>
          <a:blip r:embed="rId2">
            <a:lum bright="10000"/>
            <a:extLst>
              <a:ext uri="{28A0092B-C50C-407E-A947-70E740481C1C}">
                <a14:useLocalDpi xmlns:a14="http://schemas.microsoft.com/office/drawing/2010/main" val="0"/>
              </a:ext>
            </a:extLst>
          </a:blip>
          <a:srcRect/>
          <a:stretch>
            <a:fillRect/>
          </a:stretch>
        </p:blipFill>
        <p:spPr bwMode="auto">
          <a:xfrm>
            <a:off x="1990905" y="2047964"/>
            <a:ext cx="7887825" cy="323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0246265"/>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6111" y="452718"/>
            <a:ext cx="9404723" cy="884763"/>
          </a:xfrm>
        </p:spPr>
        <p:txBody>
          <a:bodyPr/>
          <a:lstStyle/>
          <a:p>
            <a:r>
              <a:rPr lang="uk-UA" dirty="0" smtClean="0"/>
              <a:t>Системи </a:t>
            </a:r>
            <a:r>
              <a:rPr lang="uk-UA" dirty="0" smtClean="0"/>
              <a:t>лазерного </a:t>
            </a:r>
            <a:r>
              <a:rPr lang="uk-UA" dirty="0" smtClean="0"/>
              <a:t>зв’язку БОКС</a:t>
            </a:r>
            <a:endParaRPr lang="uk-UA" dirty="0"/>
          </a:p>
        </p:txBody>
      </p:sp>
      <p:sp>
        <p:nvSpPr>
          <p:cNvPr id="3" name="Объект 2"/>
          <p:cNvSpPr>
            <a:spLocks noGrp="1"/>
          </p:cNvSpPr>
          <p:nvPr>
            <p:ph idx="1"/>
          </p:nvPr>
        </p:nvSpPr>
        <p:spPr>
          <a:xfrm>
            <a:off x="953187" y="1875497"/>
            <a:ext cx="10060557" cy="4293291"/>
          </a:xfrm>
        </p:spPr>
        <p:txBody>
          <a:bodyPr>
            <a:normAutofit/>
          </a:bodyPr>
          <a:lstStyle/>
          <a:p>
            <a:r>
              <a:rPr lang="uk-UA" dirty="0"/>
              <a:t>БОКС (Бездротові Оптичні Канали Зв'язку) - сімейство бездротових оптичних систем, що розробляються і вироблені російською компанією НКП «Катарсис</a:t>
            </a:r>
            <a:r>
              <a:rPr lang="uk-UA" dirty="0" smtClean="0"/>
              <a:t>»</a:t>
            </a:r>
          </a:p>
          <a:p>
            <a:r>
              <a:rPr lang="uk-UA" dirty="0"/>
              <a:t>Високу надійність і якість БОКС забезпечують: </a:t>
            </a:r>
          </a:p>
          <a:p>
            <a:r>
              <a:rPr lang="uk-UA" dirty="0"/>
              <a:t>постійне вдосконалення процесу виробництва </a:t>
            </a:r>
          </a:p>
          <a:p>
            <a:r>
              <a:rPr lang="uk-UA" dirty="0"/>
              <a:t>безперервність досліджень і розробок </a:t>
            </a:r>
          </a:p>
          <a:p>
            <a:r>
              <a:rPr lang="uk-UA" dirty="0"/>
              <a:t>аналіз атмосферних впливів і проведення випробувань в реальних умовах у </a:t>
            </a:r>
            <a:r>
              <a:rPr lang="uk-UA" dirty="0" err="1"/>
              <a:t>т.ч</a:t>
            </a:r>
            <a:r>
              <a:rPr lang="uk-UA" dirty="0"/>
              <a:t>. і на власному полігоні </a:t>
            </a:r>
          </a:p>
          <a:p>
            <a:r>
              <a:rPr lang="uk-UA" dirty="0"/>
              <a:t>новітні запатентовані НКП «Катарсис» технології </a:t>
            </a:r>
            <a:r>
              <a:rPr lang="en-US" dirty="0"/>
              <a:t>Hybrid Emission </a:t>
            </a:r>
            <a:r>
              <a:rPr lang="uk-UA" dirty="0"/>
              <a:t>і </a:t>
            </a:r>
            <a:r>
              <a:rPr lang="en-US" dirty="0"/>
              <a:t>Super Avalanche </a:t>
            </a:r>
          </a:p>
          <a:p>
            <a:r>
              <a:rPr lang="uk-UA" dirty="0"/>
              <a:t>суворий контроль якості кожної системи.</a:t>
            </a:r>
          </a:p>
        </p:txBody>
      </p:sp>
    </p:spTree>
    <p:extLst>
      <p:ext uri="{BB962C8B-B14F-4D97-AF65-F5344CB8AC3E}">
        <p14:creationId xmlns:p14="http://schemas.microsoft.com/office/powerpoint/2010/main" val="3032244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Номер слайда 5"/>
          <p:cNvSpPr>
            <a:spLocks noGrp="1"/>
          </p:cNvSpPr>
          <p:nvPr>
            <p:ph type="sldNum" sz="quarter" idx="12"/>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E3C501F4-10E3-45F4-AA76-89C172811BB1}" type="slidenum">
              <a:rPr lang="ru-RU">
                <a:solidFill>
                  <a:srgbClr val="0059DC"/>
                </a:solidFill>
              </a:rPr>
              <a:pPr/>
              <a:t>11</a:t>
            </a:fld>
            <a:endParaRPr lang="ru-RU">
              <a:solidFill>
                <a:srgbClr val="0059DC"/>
              </a:solidFill>
            </a:endParaRPr>
          </a:p>
        </p:txBody>
      </p:sp>
      <p:sp>
        <p:nvSpPr>
          <p:cNvPr id="17411" name="Rectangle 2"/>
          <p:cNvSpPr>
            <a:spLocks noGrp="1" noChangeArrowheads="1"/>
          </p:cNvSpPr>
          <p:nvPr>
            <p:ph type="title"/>
          </p:nvPr>
        </p:nvSpPr>
        <p:spPr>
          <a:xfrm>
            <a:off x="831232" y="730835"/>
            <a:ext cx="8890000" cy="665162"/>
          </a:xfrm>
        </p:spPr>
        <p:txBody>
          <a:bodyPr/>
          <a:lstStyle/>
          <a:p>
            <a:pPr algn="ctr" eaLnBrk="1" hangingPunct="1"/>
            <a:r>
              <a:rPr lang="ru-RU" dirty="0" smtClean="0"/>
              <a:t>Схема </a:t>
            </a:r>
            <a:r>
              <a:rPr lang="ru-RU" dirty="0" err="1" smtClean="0"/>
              <a:t>включення</a:t>
            </a:r>
            <a:r>
              <a:rPr lang="ru-RU" dirty="0" smtClean="0"/>
              <a:t> БОКС</a:t>
            </a:r>
          </a:p>
        </p:txBody>
      </p:sp>
      <p:sp>
        <p:nvSpPr>
          <p:cNvPr id="17412" name="Freeform 4"/>
          <p:cNvSpPr>
            <a:spLocks/>
          </p:cNvSpPr>
          <p:nvPr/>
        </p:nvSpPr>
        <p:spPr bwMode="auto">
          <a:xfrm>
            <a:off x="4800600" y="2708275"/>
            <a:ext cx="719138" cy="844550"/>
          </a:xfrm>
          <a:custGeom>
            <a:avLst/>
            <a:gdLst>
              <a:gd name="T0" fmla="*/ 390525 w 453"/>
              <a:gd name="T1" fmla="*/ 746125 h 532"/>
              <a:gd name="T2" fmla="*/ 257175 w 453"/>
              <a:gd name="T3" fmla="*/ 595313 h 532"/>
              <a:gd name="T4" fmla="*/ 407988 w 453"/>
              <a:gd name="T5" fmla="*/ 431800 h 532"/>
              <a:gd name="T6" fmla="*/ 403225 w 453"/>
              <a:gd name="T7" fmla="*/ 427038 h 532"/>
              <a:gd name="T8" fmla="*/ 627063 w 453"/>
              <a:gd name="T9" fmla="*/ 447675 h 532"/>
              <a:gd name="T10" fmla="*/ 719138 w 453"/>
              <a:gd name="T11" fmla="*/ 447675 h 532"/>
              <a:gd name="T12" fmla="*/ 719138 w 453"/>
              <a:gd name="T13" fmla="*/ 0 h 532"/>
              <a:gd name="T14" fmla="*/ 627063 w 453"/>
              <a:gd name="T15" fmla="*/ 0 h 532"/>
              <a:gd name="T16" fmla="*/ 88900 w 453"/>
              <a:gd name="T17" fmla="*/ 100013 h 532"/>
              <a:gd name="T18" fmla="*/ 0 w 453"/>
              <a:gd name="T19" fmla="*/ 100013 h 532"/>
              <a:gd name="T20" fmla="*/ 0 w 453"/>
              <a:gd name="T21" fmla="*/ 396875 h 532"/>
              <a:gd name="T22" fmla="*/ 88900 w 453"/>
              <a:gd name="T23" fmla="*/ 396875 h 532"/>
              <a:gd name="T24" fmla="*/ 349250 w 453"/>
              <a:gd name="T25" fmla="*/ 423863 h 532"/>
              <a:gd name="T26" fmla="*/ 223838 w 453"/>
              <a:gd name="T27" fmla="*/ 561975 h 532"/>
              <a:gd name="T28" fmla="*/ 223838 w 453"/>
              <a:gd name="T29" fmla="*/ 633413 h 532"/>
              <a:gd name="T30" fmla="*/ 325438 w 453"/>
              <a:gd name="T31" fmla="*/ 746125 h 532"/>
              <a:gd name="T32" fmla="*/ 42863 w 453"/>
              <a:gd name="T33" fmla="*/ 746125 h 532"/>
              <a:gd name="T34" fmla="*/ 0 w 453"/>
              <a:gd name="T35" fmla="*/ 844550 h 532"/>
              <a:gd name="T36" fmla="*/ 719138 w 453"/>
              <a:gd name="T37" fmla="*/ 844550 h 532"/>
              <a:gd name="T38" fmla="*/ 673100 w 453"/>
              <a:gd name="T39" fmla="*/ 746125 h 532"/>
              <a:gd name="T40" fmla="*/ 390525 w 453"/>
              <a:gd name="T41" fmla="*/ 746125 h 5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53" h="532">
                <a:moveTo>
                  <a:pt x="246" y="470"/>
                </a:moveTo>
                <a:lnTo>
                  <a:pt x="162" y="375"/>
                </a:lnTo>
                <a:lnTo>
                  <a:pt x="257" y="272"/>
                </a:lnTo>
                <a:lnTo>
                  <a:pt x="254" y="269"/>
                </a:lnTo>
                <a:lnTo>
                  <a:pt x="395" y="282"/>
                </a:lnTo>
                <a:lnTo>
                  <a:pt x="453" y="282"/>
                </a:lnTo>
                <a:lnTo>
                  <a:pt x="453" y="0"/>
                </a:lnTo>
                <a:lnTo>
                  <a:pt x="395" y="0"/>
                </a:lnTo>
                <a:lnTo>
                  <a:pt x="56" y="63"/>
                </a:lnTo>
                <a:lnTo>
                  <a:pt x="0" y="63"/>
                </a:lnTo>
                <a:lnTo>
                  <a:pt x="0" y="250"/>
                </a:lnTo>
                <a:lnTo>
                  <a:pt x="56" y="250"/>
                </a:lnTo>
                <a:lnTo>
                  <a:pt x="220" y="267"/>
                </a:lnTo>
                <a:lnTo>
                  <a:pt x="141" y="354"/>
                </a:lnTo>
                <a:lnTo>
                  <a:pt x="141" y="399"/>
                </a:lnTo>
                <a:lnTo>
                  <a:pt x="205" y="470"/>
                </a:lnTo>
                <a:lnTo>
                  <a:pt x="27" y="470"/>
                </a:lnTo>
                <a:lnTo>
                  <a:pt x="0" y="532"/>
                </a:lnTo>
                <a:lnTo>
                  <a:pt x="453" y="532"/>
                </a:lnTo>
                <a:lnTo>
                  <a:pt x="424" y="470"/>
                </a:lnTo>
                <a:lnTo>
                  <a:pt x="246" y="470"/>
                </a:lnTo>
                <a:close/>
              </a:path>
            </a:pathLst>
          </a:custGeom>
          <a:solidFill>
            <a:srgbClr val="C0C0C0"/>
          </a:solidFill>
          <a:ln w="14288">
            <a:solidFill>
              <a:srgbClr val="000000"/>
            </a:solidFill>
            <a:prstDash val="solid"/>
            <a:round/>
            <a:headEnd/>
            <a:tailEnd/>
          </a:ln>
        </p:spPr>
        <p:txBody>
          <a:bodyPr/>
          <a:lstStyle/>
          <a:p>
            <a:endParaRPr lang="uk-UA"/>
          </a:p>
        </p:txBody>
      </p:sp>
      <p:sp>
        <p:nvSpPr>
          <p:cNvPr id="17413" name="Line 5"/>
          <p:cNvSpPr>
            <a:spLocks noChangeShapeType="1"/>
          </p:cNvSpPr>
          <p:nvPr/>
        </p:nvSpPr>
        <p:spPr bwMode="auto">
          <a:xfrm>
            <a:off x="4889500" y="2808288"/>
            <a:ext cx="1588" cy="296862"/>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14" name="Line 6"/>
          <p:cNvSpPr>
            <a:spLocks noChangeShapeType="1"/>
          </p:cNvSpPr>
          <p:nvPr/>
        </p:nvSpPr>
        <p:spPr bwMode="auto">
          <a:xfrm>
            <a:off x="5427664" y="2708276"/>
            <a:ext cx="1587" cy="447675"/>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15" name="Freeform 7"/>
          <p:cNvSpPr>
            <a:spLocks noEditPoints="1"/>
          </p:cNvSpPr>
          <p:nvPr/>
        </p:nvSpPr>
        <p:spPr bwMode="auto">
          <a:xfrm>
            <a:off x="4979989" y="3108325"/>
            <a:ext cx="223837" cy="393700"/>
          </a:xfrm>
          <a:custGeom>
            <a:avLst/>
            <a:gdLst>
              <a:gd name="T0" fmla="*/ 134937 w 141"/>
              <a:gd name="T1" fmla="*/ 47625 h 248"/>
              <a:gd name="T2" fmla="*/ 139700 w 141"/>
              <a:gd name="T3" fmla="*/ 26988 h 248"/>
              <a:gd name="T4" fmla="*/ 150812 w 141"/>
              <a:gd name="T5" fmla="*/ 11113 h 248"/>
              <a:gd name="T6" fmla="*/ 168275 w 141"/>
              <a:gd name="T7" fmla="*/ 0 h 248"/>
              <a:gd name="T8" fmla="*/ 190500 w 141"/>
              <a:gd name="T9" fmla="*/ 0 h 248"/>
              <a:gd name="T10" fmla="*/ 206375 w 141"/>
              <a:gd name="T11" fmla="*/ 11113 h 248"/>
              <a:gd name="T12" fmla="*/ 220662 w 141"/>
              <a:gd name="T13" fmla="*/ 26988 h 248"/>
              <a:gd name="T14" fmla="*/ 223837 w 141"/>
              <a:gd name="T15" fmla="*/ 47625 h 248"/>
              <a:gd name="T16" fmla="*/ 220662 w 141"/>
              <a:gd name="T17" fmla="*/ 68263 h 248"/>
              <a:gd name="T18" fmla="*/ 206375 w 141"/>
              <a:gd name="T19" fmla="*/ 87313 h 248"/>
              <a:gd name="T20" fmla="*/ 190500 w 141"/>
              <a:gd name="T21" fmla="*/ 98425 h 248"/>
              <a:gd name="T22" fmla="*/ 168275 w 141"/>
              <a:gd name="T23" fmla="*/ 98425 h 248"/>
              <a:gd name="T24" fmla="*/ 150812 w 141"/>
              <a:gd name="T25" fmla="*/ 87313 h 248"/>
              <a:gd name="T26" fmla="*/ 139700 w 141"/>
              <a:gd name="T27" fmla="*/ 68263 h 248"/>
              <a:gd name="T28" fmla="*/ 134937 w 141"/>
              <a:gd name="T29" fmla="*/ 47625 h 248"/>
              <a:gd name="T30" fmla="*/ 0 w 141"/>
              <a:gd name="T31" fmla="*/ 195263 h 248"/>
              <a:gd name="T32" fmla="*/ 4762 w 141"/>
              <a:gd name="T33" fmla="*/ 174625 h 248"/>
              <a:gd name="T34" fmla="*/ 17462 w 141"/>
              <a:gd name="T35" fmla="*/ 158750 h 248"/>
              <a:gd name="T36" fmla="*/ 33337 w 141"/>
              <a:gd name="T37" fmla="*/ 147638 h 248"/>
              <a:gd name="T38" fmla="*/ 55562 w 141"/>
              <a:gd name="T39" fmla="*/ 147638 h 248"/>
              <a:gd name="T40" fmla="*/ 73025 w 141"/>
              <a:gd name="T41" fmla="*/ 158750 h 248"/>
              <a:gd name="T42" fmla="*/ 84137 w 141"/>
              <a:gd name="T43" fmla="*/ 174625 h 248"/>
              <a:gd name="T44" fmla="*/ 88900 w 141"/>
              <a:gd name="T45" fmla="*/ 195263 h 248"/>
              <a:gd name="T46" fmla="*/ 84137 w 141"/>
              <a:gd name="T47" fmla="*/ 219075 h 248"/>
              <a:gd name="T48" fmla="*/ 73025 w 141"/>
              <a:gd name="T49" fmla="*/ 234950 h 248"/>
              <a:gd name="T50" fmla="*/ 55562 w 141"/>
              <a:gd name="T51" fmla="*/ 246063 h 248"/>
              <a:gd name="T52" fmla="*/ 33337 w 141"/>
              <a:gd name="T53" fmla="*/ 246063 h 248"/>
              <a:gd name="T54" fmla="*/ 17462 w 141"/>
              <a:gd name="T55" fmla="*/ 234950 h 248"/>
              <a:gd name="T56" fmla="*/ 4762 w 141"/>
              <a:gd name="T57" fmla="*/ 219075 h 248"/>
              <a:gd name="T58" fmla="*/ 0 w 141"/>
              <a:gd name="T59" fmla="*/ 195263 h 248"/>
              <a:gd name="T60" fmla="*/ 134937 w 141"/>
              <a:gd name="T61" fmla="*/ 346075 h 248"/>
              <a:gd name="T62" fmla="*/ 139700 w 141"/>
              <a:gd name="T63" fmla="*/ 325438 h 248"/>
              <a:gd name="T64" fmla="*/ 150812 w 141"/>
              <a:gd name="T65" fmla="*/ 306388 h 248"/>
              <a:gd name="T66" fmla="*/ 168275 w 141"/>
              <a:gd name="T67" fmla="*/ 296863 h 248"/>
              <a:gd name="T68" fmla="*/ 190500 w 141"/>
              <a:gd name="T69" fmla="*/ 296863 h 248"/>
              <a:gd name="T70" fmla="*/ 206375 w 141"/>
              <a:gd name="T71" fmla="*/ 306388 h 248"/>
              <a:gd name="T72" fmla="*/ 220662 w 141"/>
              <a:gd name="T73" fmla="*/ 325438 h 248"/>
              <a:gd name="T74" fmla="*/ 223837 w 141"/>
              <a:gd name="T75" fmla="*/ 346075 h 248"/>
              <a:gd name="T76" fmla="*/ 220662 w 141"/>
              <a:gd name="T77" fmla="*/ 368300 h 248"/>
              <a:gd name="T78" fmla="*/ 206375 w 141"/>
              <a:gd name="T79" fmla="*/ 384175 h 248"/>
              <a:gd name="T80" fmla="*/ 190500 w 141"/>
              <a:gd name="T81" fmla="*/ 393700 h 248"/>
              <a:gd name="T82" fmla="*/ 168275 w 141"/>
              <a:gd name="T83" fmla="*/ 393700 h 248"/>
              <a:gd name="T84" fmla="*/ 150812 w 141"/>
              <a:gd name="T85" fmla="*/ 384175 h 248"/>
              <a:gd name="T86" fmla="*/ 139700 w 141"/>
              <a:gd name="T87" fmla="*/ 368300 h 248"/>
              <a:gd name="T88" fmla="*/ 134937 w 141"/>
              <a:gd name="T89" fmla="*/ 346075 h 2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1" h="248">
                <a:moveTo>
                  <a:pt x="85" y="30"/>
                </a:moveTo>
                <a:lnTo>
                  <a:pt x="88" y="17"/>
                </a:lnTo>
                <a:lnTo>
                  <a:pt x="95" y="7"/>
                </a:lnTo>
                <a:lnTo>
                  <a:pt x="106" y="0"/>
                </a:lnTo>
                <a:lnTo>
                  <a:pt x="120" y="0"/>
                </a:lnTo>
                <a:lnTo>
                  <a:pt x="130" y="7"/>
                </a:lnTo>
                <a:lnTo>
                  <a:pt x="139" y="17"/>
                </a:lnTo>
                <a:lnTo>
                  <a:pt x="141" y="30"/>
                </a:lnTo>
                <a:lnTo>
                  <a:pt x="139" y="43"/>
                </a:lnTo>
                <a:lnTo>
                  <a:pt x="130" y="55"/>
                </a:lnTo>
                <a:lnTo>
                  <a:pt x="120" y="62"/>
                </a:lnTo>
                <a:lnTo>
                  <a:pt x="106" y="62"/>
                </a:lnTo>
                <a:lnTo>
                  <a:pt x="95" y="55"/>
                </a:lnTo>
                <a:lnTo>
                  <a:pt x="88" y="43"/>
                </a:lnTo>
                <a:lnTo>
                  <a:pt x="85" y="30"/>
                </a:lnTo>
                <a:close/>
                <a:moveTo>
                  <a:pt x="0" y="123"/>
                </a:moveTo>
                <a:lnTo>
                  <a:pt x="3" y="110"/>
                </a:lnTo>
                <a:lnTo>
                  <a:pt x="11" y="100"/>
                </a:lnTo>
                <a:lnTo>
                  <a:pt x="21" y="93"/>
                </a:lnTo>
                <a:lnTo>
                  <a:pt x="35" y="93"/>
                </a:lnTo>
                <a:lnTo>
                  <a:pt x="46" y="100"/>
                </a:lnTo>
                <a:lnTo>
                  <a:pt x="53" y="110"/>
                </a:lnTo>
                <a:lnTo>
                  <a:pt x="56" y="123"/>
                </a:lnTo>
                <a:lnTo>
                  <a:pt x="53" y="138"/>
                </a:lnTo>
                <a:lnTo>
                  <a:pt x="46" y="148"/>
                </a:lnTo>
                <a:lnTo>
                  <a:pt x="35" y="155"/>
                </a:lnTo>
                <a:lnTo>
                  <a:pt x="21" y="155"/>
                </a:lnTo>
                <a:lnTo>
                  <a:pt x="11" y="148"/>
                </a:lnTo>
                <a:lnTo>
                  <a:pt x="3" y="138"/>
                </a:lnTo>
                <a:lnTo>
                  <a:pt x="0" y="123"/>
                </a:lnTo>
                <a:close/>
                <a:moveTo>
                  <a:pt x="85" y="218"/>
                </a:moveTo>
                <a:lnTo>
                  <a:pt x="88" y="205"/>
                </a:lnTo>
                <a:lnTo>
                  <a:pt x="95" y="193"/>
                </a:lnTo>
                <a:lnTo>
                  <a:pt x="106" y="187"/>
                </a:lnTo>
                <a:lnTo>
                  <a:pt x="120" y="187"/>
                </a:lnTo>
                <a:lnTo>
                  <a:pt x="130" y="193"/>
                </a:lnTo>
                <a:lnTo>
                  <a:pt x="139" y="205"/>
                </a:lnTo>
                <a:lnTo>
                  <a:pt x="141" y="218"/>
                </a:lnTo>
                <a:lnTo>
                  <a:pt x="139" y="232"/>
                </a:lnTo>
                <a:lnTo>
                  <a:pt x="130" y="242"/>
                </a:lnTo>
                <a:lnTo>
                  <a:pt x="120" y="248"/>
                </a:lnTo>
                <a:lnTo>
                  <a:pt x="106" y="248"/>
                </a:lnTo>
                <a:lnTo>
                  <a:pt x="95" y="242"/>
                </a:lnTo>
                <a:lnTo>
                  <a:pt x="88" y="232"/>
                </a:lnTo>
                <a:lnTo>
                  <a:pt x="85" y="218"/>
                </a:lnTo>
                <a:close/>
              </a:path>
            </a:pathLst>
          </a:custGeom>
          <a:solidFill>
            <a:srgbClr val="C0C0C0"/>
          </a:solidFill>
          <a:ln w="4763">
            <a:solidFill>
              <a:srgbClr val="000000"/>
            </a:solidFill>
            <a:prstDash val="solid"/>
            <a:round/>
            <a:headEnd/>
            <a:tailEnd/>
          </a:ln>
        </p:spPr>
        <p:txBody>
          <a:bodyPr/>
          <a:lstStyle/>
          <a:p>
            <a:endParaRPr lang="uk-UA"/>
          </a:p>
        </p:txBody>
      </p:sp>
      <p:sp>
        <p:nvSpPr>
          <p:cNvPr id="26632" name="Rectangle 8"/>
          <p:cNvSpPr>
            <a:spLocks noChangeArrowheads="1"/>
          </p:cNvSpPr>
          <p:nvPr/>
        </p:nvSpPr>
        <p:spPr bwMode="auto">
          <a:xfrm>
            <a:off x="4757738" y="3616325"/>
            <a:ext cx="79438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20000"/>
              </a:spcBef>
              <a:buClr>
                <a:schemeClr val="folHlink"/>
              </a:buClr>
              <a:buSzPct val="75000"/>
              <a:buFont typeface="Monotype Sorts" pitchFamily="2" charset="2"/>
              <a:buNone/>
              <a:defRPr/>
            </a:pPr>
            <a:r>
              <a:rPr kumimoji="1" lang="ru-RU" sz="1400" dirty="0" err="1" smtClean="0">
                <a:latin typeface="Times New Roman" panose="02020603050405020304" pitchFamily="18" charset="0"/>
              </a:rPr>
              <a:t>Передавач</a:t>
            </a:r>
            <a:endParaRPr kumimoji="1" lang="ru-RU" sz="3200" dirty="0">
              <a:effectLst>
                <a:outerShdw blurRad="38100" dist="38100" dir="2700000" algn="tl">
                  <a:srgbClr val="C0C0C0"/>
                </a:outerShdw>
              </a:effectLst>
              <a:latin typeface="Tahoma" panose="020B0604030504040204" pitchFamily="34" charset="0"/>
            </a:endParaRPr>
          </a:p>
        </p:txBody>
      </p:sp>
      <p:sp>
        <p:nvSpPr>
          <p:cNvPr id="17417" name="Freeform 9"/>
          <p:cNvSpPr>
            <a:spLocks/>
          </p:cNvSpPr>
          <p:nvPr/>
        </p:nvSpPr>
        <p:spPr bwMode="auto">
          <a:xfrm>
            <a:off x="6956425" y="2708275"/>
            <a:ext cx="717550" cy="844550"/>
          </a:xfrm>
          <a:custGeom>
            <a:avLst/>
            <a:gdLst>
              <a:gd name="T0" fmla="*/ 325438 w 452"/>
              <a:gd name="T1" fmla="*/ 746125 h 532"/>
              <a:gd name="T2" fmla="*/ 461963 w 452"/>
              <a:gd name="T3" fmla="*/ 595313 h 532"/>
              <a:gd name="T4" fmla="*/ 311150 w 452"/>
              <a:gd name="T5" fmla="*/ 431800 h 532"/>
              <a:gd name="T6" fmla="*/ 314325 w 452"/>
              <a:gd name="T7" fmla="*/ 427038 h 532"/>
              <a:gd name="T8" fmla="*/ 88900 w 452"/>
              <a:gd name="T9" fmla="*/ 447675 h 532"/>
              <a:gd name="T10" fmla="*/ 0 w 452"/>
              <a:gd name="T11" fmla="*/ 447675 h 532"/>
              <a:gd name="T12" fmla="*/ 0 w 452"/>
              <a:gd name="T13" fmla="*/ 0 h 532"/>
              <a:gd name="T14" fmla="*/ 88900 w 452"/>
              <a:gd name="T15" fmla="*/ 0 h 532"/>
              <a:gd name="T16" fmla="*/ 627063 w 452"/>
              <a:gd name="T17" fmla="*/ 100013 h 532"/>
              <a:gd name="T18" fmla="*/ 717550 w 452"/>
              <a:gd name="T19" fmla="*/ 100013 h 532"/>
              <a:gd name="T20" fmla="*/ 717550 w 452"/>
              <a:gd name="T21" fmla="*/ 396875 h 532"/>
              <a:gd name="T22" fmla="*/ 627063 w 452"/>
              <a:gd name="T23" fmla="*/ 396875 h 532"/>
              <a:gd name="T24" fmla="*/ 366713 w 452"/>
              <a:gd name="T25" fmla="*/ 423863 h 532"/>
              <a:gd name="T26" fmla="*/ 493713 w 452"/>
              <a:gd name="T27" fmla="*/ 561975 h 532"/>
              <a:gd name="T28" fmla="*/ 493713 w 452"/>
              <a:gd name="T29" fmla="*/ 633413 h 532"/>
              <a:gd name="T30" fmla="*/ 390525 w 452"/>
              <a:gd name="T31" fmla="*/ 746125 h 532"/>
              <a:gd name="T32" fmla="*/ 673100 w 452"/>
              <a:gd name="T33" fmla="*/ 746125 h 532"/>
              <a:gd name="T34" fmla="*/ 717550 w 452"/>
              <a:gd name="T35" fmla="*/ 844550 h 532"/>
              <a:gd name="T36" fmla="*/ 0 w 452"/>
              <a:gd name="T37" fmla="*/ 844550 h 532"/>
              <a:gd name="T38" fmla="*/ 42863 w 452"/>
              <a:gd name="T39" fmla="*/ 746125 h 532"/>
              <a:gd name="T40" fmla="*/ 325438 w 452"/>
              <a:gd name="T41" fmla="*/ 746125 h 5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52" h="532">
                <a:moveTo>
                  <a:pt x="205" y="470"/>
                </a:moveTo>
                <a:lnTo>
                  <a:pt x="291" y="375"/>
                </a:lnTo>
                <a:lnTo>
                  <a:pt x="196" y="272"/>
                </a:lnTo>
                <a:lnTo>
                  <a:pt x="198" y="269"/>
                </a:lnTo>
                <a:lnTo>
                  <a:pt x="56" y="282"/>
                </a:lnTo>
                <a:lnTo>
                  <a:pt x="0" y="282"/>
                </a:lnTo>
                <a:lnTo>
                  <a:pt x="0" y="0"/>
                </a:lnTo>
                <a:lnTo>
                  <a:pt x="56" y="0"/>
                </a:lnTo>
                <a:lnTo>
                  <a:pt x="395" y="63"/>
                </a:lnTo>
                <a:lnTo>
                  <a:pt x="452" y="63"/>
                </a:lnTo>
                <a:lnTo>
                  <a:pt x="452" y="250"/>
                </a:lnTo>
                <a:lnTo>
                  <a:pt x="395" y="250"/>
                </a:lnTo>
                <a:lnTo>
                  <a:pt x="231" y="267"/>
                </a:lnTo>
                <a:lnTo>
                  <a:pt x="311" y="354"/>
                </a:lnTo>
                <a:lnTo>
                  <a:pt x="311" y="399"/>
                </a:lnTo>
                <a:lnTo>
                  <a:pt x="246" y="470"/>
                </a:lnTo>
                <a:lnTo>
                  <a:pt x="424" y="470"/>
                </a:lnTo>
                <a:lnTo>
                  <a:pt x="452" y="532"/>
                </a:lnTo>
                <a:lnTo>
                  <a:pt x="0" y="532"/>
                </a:lnTo>
                <a:lnTo>
                  <a:pt x="27" y="470"/>
                </a:lnTo>
                <a:lnTo>
                  <a:pt x="205" y="470"/>
                </a:lnTo>
                <a:close/>
              </a:path>
            </a:pathLst>
          </a:custGeom>
          <a:solidFill>
            <a:srgbClr val="C0C0C0"/>
          </a:solidFill>
          <a:ln w="14288">
            <a:solidFill>
              <a:srgbClr val="000000"/>
            </a:solidFill>
            <a:prstDash val="solid"/>
            <a:round/>
            <a:headEnd/>
            <a:tailEnd/>
          </a:ln>
        </p:spPr>
        <p:txBody>
          <a:bodyPr/>
          <a:lstStyle/>
          <a:p>
            <a:endParaRPr lang="uk-UA"/>
          </a:p>
        </p:txBody>
      </p:sp>
      <p:sp>
        <p:nvSpPr>
          <p:cNvPr id="17418" name="Line 10"/>
          <p:cNvSpPr>
            <a:spLocks noChangeShapeType="1"/>
          </p:cNvSpPr>
          <p:nvPr/>
        </p:nvSpPr>
        <p:spPr bwMode="auto">
          <a:xfrm>
            <a:off x="7583489" y="2808288"/>
            <a:ext cx="1587" cy="296862"/>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19" name="Line 11"/>
          <p:cNvSpPr>
            <a:spLocks noChangeShapeType="1"/>
          </p:cNvSpPr>
          <p:nvPr/>
        </p:nvSpPr>
        <p:spPr bwMode="auto">
          <a:xfrm>
            <a:off x="7045325" y="2708276"/>
            <a:ext cx="1588" cy="447675"/>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20" name="Freeform 12"/>
          <p:cNvSpPr>
            <a:spLocks noEditPoints="1"/>
          </p:cNvSpPr>
          <p:nvPr/>
        </p:nvSpPr>
        <p:spPr bwMode="auto">
          <a:xfrm>
            <a:off x="7270750" y="3108325"/>
            <a:ext cx="223838" cy="393700"/>
          </a:xfrm>
          <a:custGeom>
            <a:avLst/>
            <a:gdLst>
              <a:gd name="T0" fmla="*/ 87313 w 141"/>
              <a:gd name="T1" fmla="*/ 47625 h 248"/>
              <a:gd name="T2" fmla="*/ 85725 w 141"/>
              <a:gd name="T3" fmla="*/ 26988 h 248"/>
              <a:gd name="T4" fmla="*/ 71438 w 141"/>
              <a:gd name="T5" fmla="*/ 11113 h 248"/>
              <a:gd name="T6" fmla="*/ 53975 w 141"/>
              <a:gd name="T7" fmla="*/ 0 h 248"/>
              <a:gd name="T8" fmla="*/ 33338 w 141"/>
              <a:gd name="T9" fmla="*/ 0 h 248"/>
              <a:gd name="T10" fmla="*/ 15875 w 141"/>
              <a:gd name="T11" fmla="*/ 11113 h 248"/>
              <a:gd name="T12" fmla="*/ 4763 w 141"/>
              <a:gd name="T13" fmla="*/ 26988 h 248"/>
              <a:gd name="T14" fmla="*/ 0 w 141"/>
              <a:gd name="T15" fmla="*/ 47625 h 248"/>
              <a:gd name="T16" fmla="*/ 4763 w 141"/>
              <a:gd name="T17" fmla="*/ 68263 h 248"/>
              <a:gd name="T18" fmla="*/ 15875 w 141"/>
              <a:gd name="T19" fmla="*/ 87313 h 248"/>
              <a:gd name="T20" fmla="*/ 33338 w 141"/>
              <a:gd name="T21" fmla="*/ 98425 h 248"/>
              <a:gd name="T22" fmla="*/ 53975 w 141"/>
              <a:gd name="T23" fmla="*/ 98425 h 248"/>
              <a:gd name="T24" fmla="*/ 71438 w 141"/>
              <a:gd name="T25" fmla="*/ 87313 h 248"/>
              <a:gd name="T26" fmla="*/ 85725 w 141"/>
              <a:gd name="T27" fmla="*/ 68263 h 248"/>
              <a:gd name="T28" fmla="*/ 87313 w 141"/>
              <a:gd name="T29" fmla="*/ 47625 h 248"/>
              <a:gd name="T30" fmla="*/ 223838 w 141"/>
              <a:gd name="T31" fmla="*/ 195263 h 248"/>
              <a:gd name="T32" fmla="*/ 219075 w 141"/>
              <a:gd name="T33" fmla="*/ 174625 h 248"/>
              <a:gd name="T34" fmla="*/ 207963 w 141"/>
              <a:gd name="T35" fmla="*/ 158750 h 248"/>
              <a:gd name="T36" fmla="*/ 188913 w 141"/>
              <a:gd name="T37" fmla="*/ 147638 h 248"/>
              <a:gd name="T38" fmla="*/ 169863 w 141"/>
              <a:gd name="T39" fmla="*/ 147638 h 248"/>
              <a:gd name="T40" fmla="*/ 150813 w 141"/>
              <a:gd name="T41" fmla="*/ 158750 h 248"/>
              <a:gd name="T42" fmla="*/ 138113 w 141"/>
              <a:gd name="T43" fmla="*/ 174625 h 248"/>
              <a:gd name="T44" fmla="*/ 133350 w 141"/>
              <a:gd name="T45" fmla="*/ 195263 h 248"/>
              <a:gd name="T46" fmla="*/ 138113 w 141"/>
              <a:gd name="T47" fmla="*/ 219075 h 248"/>
              <a:gd name="T48" fmla="*/ 150813 w 141"/>
              <a:gd name="T49" fmla="*/ 234950 h 248"/>
              <a:gd name="T50" fmla="*/ 169863 w 141"/>
              <a:gd name="T51" fmla="*/ 246063 h 248"/>
              <a:gd name="T52" fmla="*/ 188913 w 141"/>
              <a:gd name="T53" fmla="*/ 246063 h 248"/>
              <a:gd name="T54" fmla="*/ 207963 w 141"/>
              <a:gd name="T55" fmla="*/ 234950 h 248"/>
              <a:gd name="T56" fmla="*/ 219075 w 141"/>
              <a:gd name="T57" fmla="*/ 219075 h 248"/>
              <a:gd name="T58" fmla="*/ 223838 w 141"/>
              <a:gd name="T59" fmla="*/ 195263 h 248"/>
              <a:gd name="T60" fmla="*/ 87313 w 141"/>
              <a:gd name="T61" fmla="*/ 346075 h 248"/>
              <a:gd name="T62" fmla="*/ 85725 w 141"/>
              <a:gd name="T63" fmla="*/ 325438 h 248"/>
              <a:gd name="T64" fmla="*/ 71438 w 141"/>
              <a:gd name="T65" fmla="*/ 306388 h 248"/>
              <a:gd name="T66" fmla="*/ 53975 w 141"/>
              <a:gd name="T67" fmla="*/ 296863 h 248"/>
              <a:gd name="T68" fmla="*/ 33338 w 141"/>
              <a:gd name="T69" fmla="*/ 296863 h 248"/>
              <a:gd name="T70" fmla="*/ 15875 w 141"/>
              <a:gd name="T71" fmla="*/ 306388 h 248"/>
              <a:gd name="T72" fmla="*/ 4763 w 141"/>
              <a:gd name="T73" fmla="*/ 325438 h 248"/>
              <a:gd name="T74" fmla="*/ 0 w 141"/>
              <a:gd name="T75" fmla="*/ 346075 h 248"/>
              <a:gd name="T76" fmla="*/ 4763 w 141"/>
              <a:gd name="T77" fmla="*/ 368300 h 248"/>
              <a:gd name="T78" fmla="*/ 15875 w 141"/>
              <a:gd name="T79" fmla="*/ 384175 h 248"/>
              <a:gd name="T80" fmla="*/ 33338 w 141"/>
              <a:gd name="T81" fmla="*/ 393700 h 248"/>
              <a:gd name="T82" fmla="*/ 53975 w 141"/>
              <a:gd name="T83" fmla="*/ 393700 h 248"/>
              <a:gd name="T84" fmla="*/ 71438 w 141"/>
              <a:gd name="T85" fmla="*/ 384175 h 248"/>
              <a:gd name="T86" fmla="*/ 85725 w 141"/>
              <a:gd name="T87" fmla="*/ 368300 h 248"/>
              <a:gd name="T88" fmla="*/ 87313 w 141"/>
              <a:gd name="T89" fmla="*/ 346075 h 2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1" h="248">
                <a:moveTo>
                  <a:pt x="55" y="30"/>
                </a:moveTo>
                <a:lnTo>
                  <a:pt x="54" y="17"/>
                </a:lnTo>
                <a:lnTo>
                  <a:pt x="45" y="7"/>
                </a:lnTo>
                <a:lnTo>
                  <a:pt x="34" y="0"/>
                </a:lnTo>
                <a:lnTo>
                  <a:pt x="21" y="0"/>
                </a:lnTo>
                <a:lnTo>
                  <a:pt x="10" y="7"/>
                </a:lnTo>
                <a:lnTo>
                  <a:pt x="3" y="17"/>
                </a:lnTo>
                <a:lnTo>
                  <a:pt x="0" y="30"/>
                </a:lnTo>
                <a:lnTo>
                  <a:pt x="3" y="43"/>
                </a:lnTo>
                <a:lnTo>
                  <a:pt x="10" y="55"/>
                </a:lnTo>
                <a:lnTo>
                  <a:pt x="21" y="62"/>
                </a:lnTo>
                <a:lnTo>
                  <a:pt x="34" y="62"/>
                </a:lnTo>
                <a:lnTo>
                  <a:pt x="45" y="55"/>
                </a:lnTo>
                <a:lnTo>
                  <a:pt x="54" y="43"/>
                </a:lnTo>
                <a:lnTo>
                  <a:pt x="55" y="30"/>
                </a:lnTo>
                <a:close/>
                <a:moveTo>
                  <a:pt x="141" y="123"/>
                </a:moveTo>
                <a:lnTo>
                  <a:pt x="138" y="110"/>
                </a:lnTo>
                <a:lnTo>
                  <a:pt x="131" y="100"/>
                </a:lnTo>
                <a:lnTo>
                  <a:pt x="119" y="93"/>
                </a:lnTo>
                <a:lnTo>
                  <a:pt x="107" y="93"/>
                </a:lnTo>
                <a:lnTo>
                  <a:pt x="95" y="100"/>
                </a:lnTo>
                <a:lnTo>
                  <a:pt x="87" y="110"/>
                </a:lnTo>
                <a:lnTo>
                  <a:pt x="84" y="123"/>
                </a:lnTo>
                <a:lnTo>
                  <a:pt x="87" y="138"/>
                </a:lnTo>
                <a:lnTo>
                  <a:pt x="95" y="148"/>
                </a:lnTo>
                <a:lnTo>
                  <a:pt x="107" y="155"/>
                </a:lnTo>
                <a:lnTo>
                  <a:pt x="119" y="155"/>
                </a:lnTo>
                <a:lnTo>
                  <a:pt x="131" y="148"/>
                </a:lnTo>
                <a:lnTo>
                  <a:pt x="138" y="138"/>
                </a:lnTo>
                <a:lnTo>
                  <a:pt x="141" y="123"/>
                </a:lnTo>
                <a:close/>
                <a:moveTo>
                  <a:pt x="55" y="218"/>
                </a:moveTo>
                <a:lnTo>
                  <a:pt x="54" y="205"/>
                </a:lnTo>
                <a:lnTo>
                  <a:pt x="45" y="193"/>
                </a:lnTo>
                <a:lnTo>
                  <a:pt x="34" y="187"/>
                </a:lnTo>
                <a:lnTo>
                  <a:pt x="21" y="187"/>
                </a:lnTo>
                <a:lnTo>
                  <a:pt x="10" y="193"/>
                </a:lnTo>
                <a:lnTo>
                  <a:pt x="3" y="205"/>
                </a:lnTo>
                <a:lnTo>
                  <a:pt x="0" y="218"/>
                </a:lnTo>
                <a:lnTo>
                  <a:pt x="3" y="232"/>
                </a:lnTo>
                <a:lnTo>
                  <a:pt x="10" y="242"/>
                </a:lnTo>
                <a:lnTo>
                  <a:pt x="21" y="248"/>
                </a:lnTo>
                <a:lnTo>
                  <a:pt x="34" y="248"/>
                </a:lnTo>
                <a:lnTo>
                  <a:pt x="45" y="242"/>
                </a:lnTo>
                <a:lnTo>
                  <a:pt x="54" y="232"/>
                </a:lnTo>
                <a:lnTo>
                  <a:pt x="55" y="218"/>
                </a:lnTo>
                <a:close/>
              </a:path>
            </a:pathLst>
          </a:custGeom>
          <a:solidFill>
            <a:srgbClr val="C0C0C0"/>
          </a:solidFill>
          <a:ln w="4763">
            <a:solidFill>
              <a:srgbClr val="000000"/>
            </a:solidFill>
            <a:prstDash val="solid"/>
            <a:round/>
            <a:headEnd/>
            <a:tailEnd/>
          </a:ln>
        </p:spPr>
        <p:txBody>
          <a:bodyPr/>
          <a:lstStyle/>
          <a:p>
            <a:endParaRPr lang="uk-UA"/>
          </a:p>
        </p:txBody>
      </p:sp>
      <p:sp>
        <p:nvSpPr>
          <p:cNvPr id="26637" name="Rectangle 13"/>
          <p:cNvSpPr>
            <a:spLocks noChangeArrowheads="1"/>
          </p:cNvSpPr>
          <p:nvPr/>
        </p:nvSpPr>
        <p:spPr bwMode="auto">
          <a:xfrm>
            <a:off x="7043738" y="3616325"/>
            <a:ext cx="77707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20000"/>
              </a:spcBef>
              <a:buClr>
                <a:schemeClr val="folHlink"/>
              </a:buClr>
              <a:buSzPct val="75000"/>
              <a:buFont typeface="Monotype Sorts" pitchFamily="2" charset="2"/>
              <a:buNone/>
              <a:defRPr/>
            </a:pPr>
            <a:r>
              <a:rPr kumimoji="1" lang="en-US" sz="1400" dirty="0">
                <a:latin typeface="Times New Roman" panose="02020603050405020304" pitchFamily="18" charset="0"/>
              </a:rPr>
              <a:t> </a:t>
            </a:r>
            <a:r>
              <a:rPr kumimoji="1" lang="ru-RU" sz="1400" dirty="0" smtClean="0">
                <a:latin typeface="Times New Roman" panose="02020603050405020304" pitchFamily="18" charset="0"/>
              </a:rPr>
              <a:t>Приймач</a:t>
            </a:r>
            <a:r>
              <a:rPr kumimoji="1" lang="en-US" sz="1400" dirty="0" smtClean="0">
                <a:latin typeface="Times New Roman" panose="02020603050405020304" pitchFamily="18" charset="0"/>
              </a:rPr>
              <a:t> </a:t>
            </a:r>
            <a:endParaRPr kumimoji="1" lang="ru-RU" sz="3200" dirty="0">
              <a:effectLst>
                <a:outerShdw blurRad="38100" dist="38100" dir="2700000" algn="tl">
                  <a:srgbClr val="C0C0C0"/>
                </a:outerShdw>
              </a:effectLst>
              <a:latin typeface="Tahoma" panose="020B0604030504040204" pitchFamily="34" charset="0"/>
            </a:endParaRPr>
          </a:p>
        </p:txBody>
      </p:sp>
      <p:sp>
        <p:nvSpPr>
          <p:cNvPr id="17422" name="Freeform 14"/>
          <p:cNvSpPr>
            <a:spLocks noEditPoints="1"/>
          </p:cNvSpPr>
          <p:nvPr/>
        </p:nvSpPr>
        <p:spPr bwMode="auto">
          <a:xfrm>
            <a:off x="3903664" y="3949701"/>
            <a:ext cx="358775" cy="396875"/>
          </a:xfrm>
          <a:custGeom>
            <a:avLst/>
            <a:gdLst>
              <a:gd name="T0" fmla="*/ 0 w 226"/>
              <a:gd name="T1" fmla="*/ 373063 h 250"/>
              <a:gd name="T2" fmla="*/ 42863 w 226"/>
              <a:gd name="T3" fmla="*/ 373063 h 250"/>
              <a:gd name="T4" fmla="*/ 42863 w 226"/>
              <a:gd name="T5" fmla="*/ 26988 h 250"/>
              <a:gd name="T6" fmla="*/ 0 w 226"/>
              <a:gd name="T7" fmla="*/ 26988 h 250"/>
              <a:gd name="T8" fmla="*/ 0 w 226"/>
              <a:gd name="T9" fmla="*/ 373063 h 250"/>
              <a:gd name="T10" fmla="*/ 42863 w 226"/>
              <a:gd name="T11" fmla="*/ 396875 h 250"/>
              <a:gd name="T12" fmla="*/ 312738 w 226"/>
              <a:gd name="T13" fmla="*/ 396875 h 250"/>
              <a:gd name="T14" fmla="*/ 312738 w 226"/>
              <a:gd name="T15" fmla="*/ 0 h 250"/>
              <a:gd name="T16" fmla="*/ 42863 w 226"/>
              <a:gd name="T17" fmla="*/ 0 h 250"/>
              <a:gd name="T18" fmla="*/ 42863 w 226"/>
              <a:gd name="T19" fmla="*/ 396875 h 250"/>
              <a:gd name="T20" fmla="*/ 312738 w 226"/>
              <a:gd name="T21" fmla="*/ 373063 h 250"/>
              <a:gd name="T22" fmla="*/ 358775 w 226"/>
              <a:gd name="T23" fmla="*/ 373063 h 250"/>
              <a:gd name="T24" fmla="*/ 358775 w 226"/>
              <a:gd name="T25" fmla="*/ 26988 h 250"/>
              <a:gd name="T26" fmla="*/ 312738 w 226"/>
              <a:gd name="T27" fmla="*/ 26988 h 250"/>
              <a:gd name="T28" fmla="*/ 312738 w 226"/>
              <a:gd name="T29" fmla="*/ 373063 h 2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26" h="250">
                <a:moveTo>
                  <a:pt x="0" y="235"/>
                </a:moveTo>
                <a:lnTo>
                  <a:pt x="27" y="235"/>
                </a:lnTo>
                <a:lnTo>
                  <a:pt x="27" y="17"/>
                </a:lnTo>
                <a:lnTo>
                  <a:pt x="0" y="17"/>
                </a:lnTo>
                <a:lnTo>
                  <a:pt x="0" y="235"/>
                </a:lnTo>
                <a:close/>
                <a:moveTo>
                  <a:pt x="27" y="250"/>
                </a:moveTo>
                <a:lnTo>
                  <a:pt x="197" y="250"/>
                </a:lnTo>
                <a:lnTo>
                  <a:pt x="197" y="0"/>
                </a:lnTo>
                <a:lnTo>
                  <a:pt x="27" y="0"/>
                </a:lnTo>
                <a:lnTo>
                  <a:pt x="27" y="250"/>
                </a:lnTo>
                <a:close/>
                <a:moveTo>
                  <a:pt x="197" y="235"/>
                </a:moveTo>
                <a:lnTo>
                  <a:pt x="226" y="235"/>
                </a:lnTo>
                <a:lnTo>
                  <a:pt x="226" y="17"/>
                </a:lnTo>
                <a:lnTo>
                  <a:pt x="197" y="17"/>
                </a:lnTo>
                <a:lnTo>
                  <a:pt x="197" y="235"/>
                </a:lnTo>
                <a:close/>
              </a:path>
            </a:pathLst>
          </a:custGeom>
          <a:solidFill>
            <a:srgbClr val="FFFFFF"/>
          </a:solidFill>
          <a:ln w="14288">
            <a:solidFill>
              <a:srgbClr val="000000"/>
            </a:solidFill>
            <a:prstDash val="solid"/>
            <a:round/>
            <a:headEnd/>
            <a:tailEnd/>
          </a:ln>
        </p:spPr>
        <p:txBody>
          <a:bodyPr/>
          <a:lstStyle/>
          <a:p>
            <a:endParaRPr lang="uk-UA"/>
          </a:p>
        </p:txBody>
      </p:sp>
      <p:sp>
        <p:nvSpPr>
          <p:cNvPr id="17423" name="Freeform 15"/>
          <p:cNvSpPr>
            <a:spLocks noEditPoints="1"/>
          </p:cNvSpPr>
          <p:nvPr/>
        </p:nvSpPr>
        <p:spPr bwMode="auto">
          <a:xfrm>
            <a:off x="3990975" y="4025901"/>
            <a:ext cx="179388" cy="269875"/>
          </a:xfrm>
          <a:custGeom>
            <a:avLst/>
            <a:gdLst>
              <a:gd name="T0" fmla="*/ 134938 w 113"/>
              <a:gd name="T1" fmla="*/ 246063 h 170"/>
              <a:gd name="T2" fmla="*/ 139700 w 113"/>
              <a:gd name="T3" fmla="*/ 233363 h 170"/>
              <a:gd name="T4" fmla="*/ 150813 w 113"/>
              <a:gd name="T5" fmla="*/ 222250 h 170"/>
              <a:gd name="T6" fmla="*/ 165100 w 113"/>
              <a:gd name="T7" fmla="*/ 222250 h 170"/>
              <a:gd name="T8" fmla="*/ 174625 w 113"/>
              <a:gd name="T9" fmla="*/ 233363 h 170"/>
              <a:gd name="T10" fmla="*/ 179388 w 113"/>
              <a:gd name="T11" fmla="*/ 246063 h 170"/>
              <a:gd name="T12" fmla="*/ 174625 w 113"/>
              <a:gd name="T13" fmla="*/ 261938 h 170"/>
              <a:gd name="T14" fmla="*/ 165100 w 113"/>
              <a:gd name="T15" fmla="*/ 269875 h 170"/>
              <a:gd name="T16" fmla="*/ 150813 w 113"/>
              <a:gd name="T17" fmla="*/ 269875 h 170"/>
              <a:gd name="T18" fmla="*/ 139700 w 113"/>
              <a:gd name="T19" fmla="*/ 261938 h 170"/>
              <a:gd name="T20" fmla="*/ 134938 w 113"/>
              <a:gd name="T21" fmla="*/ 246063 h 170"/>
              <a:gd name="T22" fmla="*/ 134938 w 113"/>
              <a:gd name="T23" fmla="*/ 23813 h 170"/>
              <a:gd name="T24" fmla="*/ 139700 w 113"/>
              <a:gd name="T25" fmla="*/ 7938 h 170"/>
              <a:gd name="T26" fmla="*/ 150813 w 113"/>
              <a:gd name="T27" fmla="*/ 0 h 170"/>
              <a:gd name="T28" fmla="*/ 165100 w 113"/>
              <a:gd name="T29" fmla="*/ 0 h 170"/>
              <a:gd name="T30" fmla="*/ 174625 w 113"/>
              <a:gd name="T31" fmla="*/ 7938 h 170"/>
              <a:gd name="T32" fmla="*/ 179388 w 113"/>
              <a:gd name="T33" fmla="*/ 23813 h 170"/>
              <a:gd name="T34" fmla="*/ 174625 w 113"/>
              <a:gd name="T35" fmla="*/ 38100 h 170"/>
              <a:gd name="T36" fmla="*/ 165100 w 113"/>
              <a:gd name="T37" fmla="*/ 47625 h 170"/>
              <a:gd name="T38" fmla="*/ 150813 w 113"/>
              <a:gd name="T39" fmla="*/ 47625 h 170"/>
              <a:gd name="T40" fmla="*/ 139700 w 113"/>
              <a:gd name="T41" fmla="*/ 38100 h 170"/>
              <a:gd name="T42" fmla="*/ 134938 w 113"/>
              <a:gd name="T43" fmla="*/ 23813 h 170"/>
              <a:gd name="T44" fmla="*/ 0 w 113"/>
              <a:gd name="T45" fmla="*/ 98425 h 170"/>
              <a:gd name="T46" fmla="*/ 92075 w 113"/>
              <a:gd name="T47" fmla="*/ 98425 h 170"/>
              <a:gd name="T48" fmla="*/ 92075 w 113"/>
              <a:gd name="T49" fmla="*/ 47625 h 170"/>
              <a:gd name="T50" fmla="*/ 0 w 113"/>
              <a:gd name="T51" fmla="*/ 47625 h 170"/>
              <a:gd name="T52" fmla="*/ 0 w 113"/>
              <a:gd name="T53" fmla="*/ 98425 h 170"/>
              <a:gd name="T54" fmla="*/ 0 w 113"/>
              <a:gd name="T55" fmla="*/ 246063 h 170"/>
              <a:gd name="T56" fmla="*/ 4763 w 113"/>
              <a:gd name="T57" fmla="*/ 233363 h 170"/>
              <a:gd name="T58" fmla="*/ 17463 w 113"/>
              <a:gd name="T59" fmla="*/ 222250 h 170"/>
              <a:gd name="T60" fmla="*/ 28575 w 113"/>
              <a:gd name="T61" fmla="*/ 222250 h 170"/>
              <a:gd name="T62" fmla="*/ 41275 w 113"/>
              <a:gd name="T63" fmla="*/ 233363 h 170"/>
              <a:gd name="T64" fmla="*/ 46038 w 113"/>
              <a:gd name="T65" fmla="*/ 246063 h 170"/>
              <a:gd name="T66" fmla="*/ 41275 w 113"/>
              <a:gd name="T67" fmla="*/ 261938 h 170"/>
              <a:gd name="T68" fmla="*/ 28575 w 113"/>
              <a:gd name="T69" fmla="*/ 269875 h 170"/>
              <a:gd name="T70" fmla="*/ 17463 w 113"/>
              <a:gd name="T71" fmla="*/ 269875 h 170"/>
              <a:gd name="T72" fmla="*/ 4763 w 113"/>
              <a:gd name="T73" fmla="*/ 261938 h 170"/>
              <a:gd name="T74" fmla="*/ 0 w 113"/>
              <a:gd name="T75" fmla="*/ 246063 h 17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3" h="170">
                <a:moveTo>
                  <a:pt x="85" y="155"/>
                </a:moveTo>
                <a:lnTo>
                  <a:pt x="88" y="147"/>
                </a:lnTo>
                <a:lnTo>
                  <a:pt x="95" y="140"/>
                </a:lnTo>
                <a:lnTo>
                  <a:pt x="104" y="140"/>
                </a:lnTo>
                <a:lnTo>
                  <a:pt x="110" y="147"/>
                </a:lnTo>
                <a:lnTo>
                  <a:pt x="113" y="155"/>
                </a:lnTo>
                <a:lnTo>
                  <a:pt x="110" y="165"/>
                </a:lnTo>
                <a:lnTo>
                  <a:pt x="104" y="170"/>
                </a:lnTo>
                <a:lnTo>
                  <a:pt x="95" y="170"/>
                </a:lnTo>
                <a:lnTo>
                  <a:pt x="88" y="165"/>
                </a:lnTo>
                <a:lnTo>
                  <a:pt x="85" y="155"/>
                </a:lnTo>
                <a:close/>
                <a:moveTo>
                  <a:pt x="85" y="15"/>
                </a:moveTo>
                <a:lnTo>
                  <a:pt x="88" y="5"/>
                </a:lnTo>
                <a:lnTo>
                  <a:pt x="95" y="0"/>
                </a:lnTo>
                <a:lnTo>
                  <a:pt x="104" y="0"/>
                </a:lnTo>
                <a:lnTo>
                  <a:pt x="110" y="5"/>
                </a:lnTo>
                <a:lnTo>
                  <a:pt x="113" y="15"/>
                </a:lnTo>
                <a:lnTo>
                  <a:pt x="110" y="24"/>
                </a:lnTo>
                <a:lnTo>
                  <a:pt x="104" y="30"/>
                </a:lnTo>
                <a:lnTo>
                  <a:pt x="95" y="30"/>
                </a:lnTo>
                <a:lnTo>
                  <a:pt x="88" y="24"/>
                </a:lnTo>
                <a:lnTo>
                  <a:pt x="85" y="15"/>
                </a:lnTo>
                <a:close/>
                <a:moveTo>
                  <a:pt x="0" y="62"/>
                </a:moveTo>
                <a:lnTo>
                  <a:pt x="58" y="62"/>
                </a:lnTo>
                <a:lnTo>
                  <a:pt x="58" y="30"/>
                </a:lnTo>
                <a:lnTo>
                  <a:pt x="0" y="30"/>
                </a:lnTo>
                <a:lnTo>
                  <a:pt x="0" y="62"/>
                </a:lnTo>
                <a:close/>
                <a:moveTo>
                  <a:pt x="0" y="155"/>
                </a:moveTo>
                <a:lnTo>
                  <a:pt x="3" y="147"/>
                </a:lnTo>
                <a:lnTo>
                  <a:pt x="11" y="140"/>
                </a:lnTo>
                <a:lnTo>
                  <a:pt x="18" y="140"/>
                </a:lnTo>
                <a:lnTo>
                  <a:pt x="26" y="147"/>
                </a:lnTo>
                <a:lnTo>
                  <a:pt x="29" y="155"/>
                </a:lnTo>
                <a:lnTo>
                  <a:pt x="26" y="165"/>
                </a:lnTo>
                <a:lnTo>
                  <a:pt x="18" y="170"/>
                </a:lnTo>
                <a:lnTo>
                  <a:pt x="11" y="170"/>
                </a:lnTo>
                <a:lnTo>
                  <a:pt x="3" y="165"/>
                </a:lnTo>
                <a:lnTo>
                  <a:pt x="0" y="155"/>
                </a:lnTo>
                <a:close/>
              </a:path>
            </a:pathLst>
          </a:custGeom>
          <a:solidFill>
            <a:srgbClr val="FFFFFF"/>
          </a:solidFill>
          <a:ln w="4763">
            <a:solidFill>
              <a:srgbClr val="000000"/>
            </a:solidFill>
            <a:prstDash val="solid"/>
            <a:round/>
            <a:headEnd/>
            <a:tailEnd/>
          </a:ln>
        </p:spPr>
        <p:txBody>
          <a:bodyPr/>
          <a:lstStyle/>
          <a:p>
            <a:endParaRPr lang="uk-UA"/>
          </a:p>
        </p:txBody>
      </p:sp>
      <p:sp>
        <p:nvSpPr>
          <p:cNvPr id="17424" name="Rectangle 16"/>
          <p:cNvSpPr>
            <a:spLocks noChangeArrowheads="1"/>
          </p:cNvSpPr>
          <p:nvPr/>
        </p:nvSpPr>
        <p:spPr bwMode="auto">
          <a:xfrm>
            <a:off x="4003675" y="4271963"/>
            <a:ext cx="20638" cy="74612"/>
          </a:xfrm>
          <a:prstGeom prst="rect">
            <a:avLst/>
          </a:prstGeom>
          <a:solidFill>
            <a:srgbClr val="FFFFFF"/>
          </a:solidFill>
          <a:ln w="4763">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uk-UA"/>
          </a:p>
        </p:txBody>
      </p:sp>
      <p:sp>
        <p:nvSpPr>
          <p:cNvPr id="17425" name="Line 17"/>
          <p:cNvSpPr>
            <a:spLocks noChangeShapeType="1"/>
          </p:cNvSpPr>
          <p:nvPr/>
        </p:nvSpPr>
        <p:spPr bwMode="auto">
          <a:xfrm>
            <a:off x="4014789" y="4271963"/>
            <a:ext cx="1587" cy="74612"/>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26642" name="Rectangle 18"/>
          <p:cNvSpPr>
            <a:spLocks noChangeArrowheads="1"/>
          </p:cNvSpPr>
          <p:nvPr/>
        </p:nvSpPr>
        <p:spPr bwMode="auto">
          <a:xfrm>
            <a:off x="3632201" y="4437063"/>
            <a:ext cx="102887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20000"/>
              </a:spcBef>
              <a:buClr>
                <a:schemeClr val="folHlink"/>
              </a:buClr>
              <a:buSzPct val="75000"/>
              <a:buFont typeface="Monotype Sorts" pitchFamily="2" charset="2"/>
              <a:buNone/>
              <a:defRPr/>
            </a:pPr>
            <a:r>
              <a:rPr kumimoji="1" lang="ru-RU" sz="1400" dirty="0">
                <a:latin typeface="Times New Roman" panose="02020603050405020304" pitchFamily="18" charset="0"/>
              </a:rPr>
              <a:t>Блок </a:t>
            </a:r>
            <a:r>
              <a:rPr kumimoji="1" lang="ru-RU" sz="1400" dirty="0" smtClean="0">
                <a:latin typeface="Times New Roman" panose="02020603050405020304" pitchFamily="18" charset="0"/>
              </a:rPr>
              <a:t>доступу</a:t>
            </a:r>
            <a:endParaRPr kumimoji="1" lang="ru-RU" sz="3200" dirty="0">
              <a:effectLst>
                <a:outerShdw blurRad="38100" dist="38100" dir="2700000" algn="tl">
                  <a:srgbClr val="C0C0C0"/>
                </a:outerShdw>
              </a:effectLst>
              <a:latin typeface="Tahoma" panose="020B0604030504040204" pitchFamily="34" charset="0"/>
            </a:endParaRPr>
          </a:p>
        </p:txBody>
      </p:sp>
      <p:sp>
        <p:nvSpPr>
          <p:cNvPr id="17427" name="Freeform 19"/>
          <p:cNvSpPr>
            <a:spLocks noEditPoints="1"/>
          </p:cNvSpPr>
          <p:nvPr/>
        </p:nvSpPr>
        <p:spPr bwMode="auto">
          <a:xfrm>
            <a:off x="8213726" y="3949701"/>
            <a:ext cx="358775" cy="396875"/>
          </a:xfrm>
          <a:custGeom>
            <a:avLst/>
            <a:gdLst>
              <a:gd name="T0" fmla="*/ 0 w 226"/>
              <a:gd name="T1" fmla="*/ 373063 h 250"/>
              <a:gd name="T2" fmla="*/ 42863 w 226"/>
              <a:gd name="T3" fmla="*/ 373063 h 250"/>
              <a:gd name="T4" fmla="*/ 42863 w 226"/>
              <a:gd name="T5" fmla="*/ 26988 h 250"/>
              <a:gd name="T6" fmla="*/ 0 w 226"/>
              <a:gd name="T7" fmla="*/ 26988 h 250"/>
              <a:gd name="T8" fmla="*/ 0 w 226"/>
              <a:gd name="T9" fmla="*/ 373063 h 250"/>
              <a:gd name="T10" fmla="*/ 42863 w 226"/>
              <a:gd name="T11" fmla="*/ 396875 h 250"/>
              <a:gd name="T12" fmla="*/ 314325 w 226"/>
              <a:gd name="T13" fmla="*/ 396875 h 250"/>
              <a:gd name="T14" fmla="*/ 314325 w 226"/>
              <a:gd name="T15" fmla="*/ 0 h 250"/>
              <a:gd name="T16" fmla="*/ 42863 w 226"/>
              <a:gd name="T17" fmla="*/ 0 h 250"/>
              <a:gd name="T18" fmla="*/ 42863 w 226"/>
              <a:gd name="T19" fmla="*/ 396875 h 250"/>
              <a:gd name="T20" fmla="*/ 314325 w 226"/>
              <a:gd name="T21" fmla="*/ 373063 h 250"/>
              <a:gd name="T22" fmla="*/ 358775 w 226"/>
              <a:gd name="T23" fmla="*/ 373063 h 250"/>
              <a:gd name="T24" fmla="*/ 358775 w 226"/>
              <a:gd name="T25" fmla="*/ 26988 h 250"/>
              <a:gd name="T26" fmla="*/ 314325 w 226"/>
              <a:gd name="T27" fmla="*/ 26988 h 250"/>
              <a:gd name="T28" fmla="*/ 314325 w 226"/>
              <a:gd name="T29" fmla="*/ 373063 h 2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226" h="250">
                <a:moveTo>
                  <a:pt x="0" y="235"/>
                </a:moveTo>
                <a:lnTo>
                  <a:pt x="27" y="235"/>
                </a:lnTo>
                <a:lnTo>
                  <a:pt x="27" y="17"/>
                </a:lnTo>
                <a:lnTo>
                  <a:pt x="0" y="17"/>
                </a:lnTo>
                <a:lnTo>
                  <a:pt x="0" y="235"/>
                </a:lnTo>
                <a:close/>
                <a:moveTo>
                  <a:pt x="27" y="250"/>
                </a:moveTo>
                <a:lnTo>
                  <a:pt x="198" y="250"/>
                </a:lnTo>
                <a:lnTo>
                  <a:pt x="198" y="0"/>
                </a:lnTo>
                <a:lnTo>
                  <a:pt x="27" y="0"/>
                </a:lnTo>
                <a:lnTo>
                  <a:pt x="27" y="250"/>
                </a:lnTo>
                <a:close/>
                <a:moveTo>
                  <a:pt x="198" y="235"/>
                </a:moveTo>
                <a:lnTo>
                  <a:pt x="226" y="235"/>
                </a:lnTo>
                <a:lnTo>
                  <a:pt x="226" y="17"/>
                </a:lnTo>
                <a:lnTo>
                  <a:pt x="198" y="17"/>
                </a:lnTo>
                <a:lnTo>
                  <a:pt x="198" y="235"/>
                </a:lnTo>
                <a:close/>
              </a:path>
            </a:pathLst>
          </a:custGeom>
          <a:solidFill>
            <a:srgbClr val="FFFFFF"/>
          </a:solidFill>
          <a:ln w="14288">
            <a:solidFill>
              <a:srgbClr val="000000"/>
            </a:solidFill>
            <a:prstDash val="solid"/>
            <a:round/>
            <a:headEnd/>
            <a:tailEnd/>
          </a:ln>
        </p:spPr>
        <p:txBody>
          <a:bodyPr/>
          <a:lstStyle/>
          <a:p>
            <a:endParaRPr lang="uk-UA"/>
          </a:p>
        </p:txBody>
      </p:sp>
      <p:sp>
        <p:nvSpPr>
          <p:cNvPr id="17428" name="Freeform 20"/>
          <p:cNvSpPr>
            <a:spLocks noEditPoints="1"/>
          </p:cNvSpPr>
          <p:nvPr/>
        </p:nvSpPr>
        <p:spPr bwMode="auto">
          <a:xfrm>
            <a:off x="8302625" y="4025901"/>
            <a:ext cx="179388" cy="269875"/>
          </a:xfrm>
          <a:custGeom>
            <a:avLst/>
            <a:gdLst>
              <a:gd name="T0" fmla="*/ 133350 w 113"/>
              <a:gd name="T1" fmla="*/ 246063 h 170"/>
              <a:gd name="T2" fmla="*/ 138113 w 113"/>
              <a:gd name="T3" fmla="*/ 233363 h 170"/>
              <a:gd name="T4" fmla="*/ 150813 w 113"/>
              <a:gd name="T5" fmla="*/ 222250 h 170"/>
              <a:gd name="T6" fmla="*/ 165100 w 113"/>
              <a:gd name="T7" fmla="*/ 222250 h 170"/>
              <a:gd name="T8" fmla="*/ 174625 w 113"/>
              <a:gd name="T9" fmla="*/ 233363 h 170"/>
              <a:gd name="T10" fmla="*/ 179388 w 113"/>
              <a:gd name="T11" fmla="*/ 246063 h 170"/>
              <a:gd name="T12" fmla="*/ 174625 w 113"/>
              <a:gd name="T13" fmla="*/ 261938 h 170"/>
              <a:gd name="T14" fmla="*/ 165100 w 113"/>
              <a:gd name="T15" fmla="*/ 269875 h 170"/>
              <a:gd name="T16" fmla="*/ 150813 w 113"/>
              <a:gd name="T17" fmla="*/ 269875 h 170"/>
              <a:gd name="T18" fmla="*/ 138113 w 113"/>
              <a:gd name="T19" fmla="*/ 261938 h 170"/>
              <a:gd name="T20" fmla="*/ 133350 w 113"/>
              <a:gd name="T21" fmla="*/ 246063 h 170"/>
              <a:gd name="T22" fmla="*/ 133350 w 113"/>
              <a:gd name="T23" fmla="*/ 23813 h 170"/>
              <a:gd name="T24" fmla="*/ 138113 w 113"/>
              <a:gd name="T25" fmla="*/ 7938 h 170"/>
              <a:gd name="T26" fmla="*/ 150813 w 113"/>
              <a:gd name="T27" fmla="*/ 0 h 170"/>
              <a:gd name="T28" fmla="*/ 165100 w 113"/>
              <a:gd name="T29" fmla="*/ 0 h 170"/>
              <a:gd name="T30" fmla="*/ 174625 w 113"/>
              <a:gd name="T31" fmla="*/ 7938 h 170"/>
              <a:gd name="T32" fmla="*/ 179388 w 113"/>
              <a:gd name="T33" fmla="*/ 23813 h 170"/>
              <a:gd name="T34" fmla="*/ 174625 w 113"/>
              <a:gd name="T35" fmla="*/ 38100 h 170"/>
              <a:gd name="T36" fmla="*/ 165100 w 113"/>
              <a:gd name="T37" fmla="*/ 47625 h 170"/>
              <a:gd name="T38" fmla="*/ 150813 w 113"/>
              <a:gd name="T39" fmla="*/ 47625 h 170"/>
              <a:gd name="T40" fmla="*/ 138113 w 113"/>
              <a:gd name="T41" fmla="*/ 38100 h 170"/>
              <a:gd name="T42" fmla="*/ 133350 w 113"/>
              <a:gd name="T43" fmla="*/ 23813 h 170"/>
              <a:gd name="T44" fmla="*/ 0 w 113"/>
              <a:gd name="T45" fmla="*/ 98425 h 170"/>
              <a:gd name="T46" fmla="*/ 90488 w 113"/>
              <a:gd name="T47" fmla="*/ 98425 h 170"/>
              <a:gd name="T48" fmla="*/ 90488 w 113"/>
              <a:gd name="T49" fmla="*/ 47625 h 170"/>
              <a:gd name="T50" fmla="*/ 0 w 113"/>
              <a:gd name="T51" fmla="*/ 47625 h 170"/>
              <a:gd name="T52" fmla="*/ 0 w 113"/>
              <a:gd name="T53" fmla="*/ 98425 h 170"/>
              <a:gd name="T54" fmla="*/ 0 w 113"/>
              <a:gd name="T55" fmla="*/ 246063 h 170"/>
              <a:gd name="T56" fmla="*/ 4763 w 113"/>
              <a:gd name="T57" fmla="*/ 233363 h 170"/>
              <a:gd name="T58" fmla="*/ 15875 w 113"/>
              <a:gd name="T59" fmla="*/ 222250 h 170"/>
              <a:gd name="T60" fmla="*/ 28575 w 113"/>
              <a:gd name="T61" fmla="*/ 222250 h 170"/>
              <a:gd name="T62" fmla="*/ 39688 w 113"/>
              <a:gd name="T63" fmla="*/ 233363 h 170"/>
              <a:gd name="T64" fmla="*/ 44450 w 113"/>
              <a:gd name="T65" fmla="*/ 246063 h 170"/>
              <a:gd name="T66" fmla="*/ 39688 w 113"/>
              <a:gd name="T67" fmla="*/ 261938 h 170"/>
              <a:gd name="T68" fmla="*/ 28575 w 113"/>
              <a:gd name="T69" fmla="*/ 269875 h 170"/>
              <a:gd name="T70" fmla="*/ 15875 w 113"/>
              <a:gd name="T71" fmla="*/ 269875 h 170"/>
              <a:gd name="T72" fmla="*/ 4763 w 113"/>
              <a:gd name="T73" fmla="*/ 261938 h 170"/>
              <a:gd name="T74" fmla="*/ 0 w 113"/>
              <a:gd name="T75" fmla="*/ 246063 h 17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13" h="170">
                <a:moveTo>
                  <a:pt x="84" y="155"/>
                </a:moveTo>
                <a:lnTo>
                  <a:pt x="87" y="147"/>
                </a:lnTo>
                <a:lnTo>
                  <a:pt x="95" y="140"/>
                </a:lnTo>
                <a:lnTo>
                  <a:pt x="104" y="140"/>
                </a:lnTo>
                <a:lnTo>
                  <a:pt x="110" y="147"/>
                </a:lnTo>
                <a:lnTo>
                  <a:pt x="113" y="155"/>
                </a:lnTo>
                <a:lnTo>
                  <a:pt x="110" y="165"/>
                </a:lnTo>
                <a:lnTo>
                  <a:pt x="104" y="170"/>
                </a:lnTo>
                <a:lnTo>
                  <a:pt x="95" y="170"/>
                </a:lnTo>
                <a:lnTo>
                  <a:pt x="87" y="165"/>
                </a:lnTo>
                <a:lnTo>
                  <a:pt x="84" y="155"/>
                </a:lnTo>
                <a:close/>
                <a:moveTo>
                  <a:pt x="84" y="15"/>
                </a:moveTo>
                <a:lnTo>
                  <a:pt x="87" y="5"/>
                </a:lnTo>
                <a:lnTo>
                  <a:pt x="95" y="0"/>
                </a:lnTo>
                <a:lnTo>
                  <a:pt x="104" y="0"/>
                </a:lnTo>
                <a:lnTo>
                  <a:pt x="110" y="5"/>
                </a:lnTo>
                <a:lnTo>
                  <a:pt x="113" y="15"/>
                </a:lnTo>
                <a:lnTo>
                  <a:pt x="110" y="24"/>
                </a:lnTo>
                <a:lnTo>
                  <a:pt x="104" y="30"/>
                </a:lnTo>
                <a:lnTo>
                  <a:pt x="95" y="30"/>
                </a:lnTo>
                <a:lnTo>
                  <a:pt x="87" y="24"/>
                </a:lnTo>
                <a:lnTo>
                  <a:pt x="84" y="15"/>
                </a:lnTo>
                <a:close/>
                <a:moveTo>
                  <a:pt x="0" y="62"/>
                </a:moveTo>
                <a:lnTo>
                  <a:pt x="57" y="62"/>
                </a:lnTo>
                <a:lnTo>
                  <a:pt x="57" y="30"/>
                </a:lnTo>
                <a:lnTo>
                  <a:pt x="0" y="30"/>
                </a:lnTo>
                <a:lnTo>
                  <a:pt x="0" y="62"/>
                </a:lnTo>
                <a:close/>
                <a:moveTo>
                  <a:pt x="0" y="155"/>
                </a:moveTo>
                <a:lnTo>
                  <a:pt x="3" y="147"/>
                </a:lnTo>
                <a:lnTo>
                  <a:pt x="10" y="140"/>
                </a:lnTo>
                <a:lnTo>
                  <a:pt x="18" y="140"/>
                </a:lnTo>
                <a:lnTo>
                  <a:pt x="25" y="147"/>
                </a:lnTo>
                <a:lnTo>
                  <a:pt x="28" y="155"/>
                </a:lnTo>
                <a:lnTo>
                  <a:pt x="25" y="165"/>
                </a:lnTo>
                <a:lnTo>
                  <a:pt x="18" y="170"/>
                </a:lnTo>
                <a:lnTo>
                  <a:pt x="10" y="170"/>
                </a:lnTo>
                <a:lnTo>
                  <a:pt x="3" y="165"/>
                </a:lnTo>
                <a:lnTo>
                  <a:pt x="0" y="155"/>
                </a:lnTo>
                <a:close/>
              </a:path>
            </a:pathLst>
          </a:custGeom>
          <a:solidFill>
            <a:srgbClr val="FFFFFF"/>
          </a:solidFill>
          <a:ln w="4763">
            <a:solidFill>
              <a:srgbClr val="000000"/>
            </a:solidFill>
            <a:prstDash val="solid"/>
            <a:round/>
            <a:headEnd/>
            <a:tailEnd/>
          </a:ln>
        </p:spPr>
        <p:txBody>
          <a:bodyPr/>
          <a:lstStyle/>
          <a:p>
            <a:endParaRPr lang="uk-UA"/>
          </a:p>
        </p:txBody>
      </p:sp>
      <p:sp>
        <p:nvSpPr>
          <p:cNvPr id="17429" name="Rectangle 21"/>
          <p:cNvSpPr>
            <a:spLocks noChangeArrowheads="1"/>
          </p:cNvSpPr>
          <p:nvPr/>
        </p:nvSpPr>
        <p:spPr bwMode="auto">
          <a:xfrm>
            <a:off x="8313739" y="4271963"/>
            <a:ext cx="22225" cy="74612"/>
          </a:xfrm>
          <a:prstGeom prst="rect">
            <a:avLst/>
          </a:prstGeom>
          <a:solidFill>
            <a:srgbClr val="FFFFFF"/>
          </a:solidFill>
          <a:ln w="4763">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uk-UA"/>
          </a:p>
        </p:txBody>
      </p:sp>
      <p:sp>
        <p:nvSpPr>
          <p:cNvPr id="17430" name="Line 22"/>
          <p:cNvSpPr>
            <a:spLocks noChangeShapeType="1"/>
          </p:cNvSpPr>
          <p:nvPr/>
        </p:nvSpPr>
        <p:spPr bwMode="auto">
          <a:xfrm>
            <a:off x="8326439" y="4271963"/>
            <a:ext cx="1587" cy="74612"/>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26647" name="Rectangle 23"/>
          <p:cNvSpPr>
            <a:spLocks noChangeArrowheads="1"/>
          </p:cNvSpPr>
          <p:nvPr/>
        </p:nvSpPr>
        <p:spPr bwMode="auto">
          <a:xfrm>
            <a:off x="7942264" y="4437063"/>
            <a:ext cx="102887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20000"/>
              </a:spcBef>
              <a:buClr>
                <a:schemeClr val="folHlink"/>
              </a:buClr>
              <a:buSzPct val="75000"/>
              <a:buFont typeface="Monotype Sorts" pitchFamily="2" charset="2"/>
              <a:buNone/>
              <a:defRPr/>
            </a:pPr>
            <a:r>
              <a:rPr kumimoji="1" lang="ru-RU" sz="1400" dirty="0">
                <a:latin typeface="Times New Roman" panose="02020603050405020304" pitchFamily="18" charset="0"/>
              </a:rPr>
              <a:t>Блок </a:t>
            </a:r>
            <a:r>
              <a:rPr kumimoji="1" lang="ru-RU" sz="1400" dirty="0" smtClean="0">
                <a:latin typeface="Times New Roman" panose="02020603050405020304" pitchFamily="18" charset="0"/>
              </a:rPr>
              <a:t>доступу</a:t>
            </a:r>
            <a:endParaRPr kumimoji="1" lang="ru-RU" sz="3200" dirty="0">
              <a:effectLst>
                <a:outerShdw blurRad="38100" dist="38100" dir="2700000" algn="tl">
                  <a:srgbClr val="C0C0C0"/>
                </a:outerShdw>
              </a:effectLst>
              <a:latin typeface="Tahoma" panose="020B0604030504040204" pitchFamily="34" charset="0"/>
            </a:endParaRPr>
          </a:p>
        </p:txBody>
      </p:sp>
      <p:sp>
        <p:nvSpPr>
          <p:cNvPr id="17432" name="Freeform 24"/>
          <p:cNvSpPr>
            <a:spLocks/>
          </p:cNvSpPr>
          <p:nvPr/>
        </p:nvSpPr>
        <p:spPr bwMode="auto">
          <a:xfrm>
            <a:off x="7673975" y="2957514"/>
            <a:ext cx="719138" cy="992187"/>
          </a:xfrm>
          <a:custGeom>
            <a:avLst/>
            <a:gdLst>
              <a:gd name="T0" fmla="*/ 0 w 453"/>
              <a:gd name="T1" fmla="*/ 0 h 625"/>
              <a:gd name="T2" fmla="*/ 73025 w 453"/>
              <a:gd name="T3" fmla="*/ 0 h 625"/>
              <a:gd name="T4" fmla="*/ 719138 w 453"/>
              <a:gd name="T5" fmla="*/ 0 h 625"/>
              <a:gd name="T6" fmla="*/ 719138 w 453"/>
              <a:gd name="T7" fmla="*/ 992187 h 6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3" h="625">
                <a:moveTo>
                  <a:pt x="0" y="0"/>
                </a:moveTo>
                <a:lnTo>
                  <a:pt x="46" y="0"/>
                </a:lnTo>
                <a:lnTo>
                  <a:pt x="453" y="0"/>
                </a:lnTo>
                <a:lnTo>
                  <a:pt x="453" y="625"/>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17433" name="Freeform 25"/>
          <p:cNvSpPr>
            <a:spLocks/>
          </p:cNvSpPr>
          <p:nvPr/>
        </p:nvSpPr>
        <p:spPr bwMode="auto">
          <a:xfrm>
            <a:off x="4083050" y="2957514"/>
            <a:ext cx="717550" cy="992187"/>
          </a:xfrm>
          <a:custGeom>
            <a:avLst/>
            <a:gdLst>
              <a:gd name="T0" fmla="*/ 717550 w 452"/>
              <a:gd name="T1" fmla="*/ 0 h 625"/>
              <a:gd name="T2" fmla="*/ 646113 w 452"/>
              <a:gd name="T3" fmla="*/ 0 h 625"/>
              <a:gd name="T4" fmla="*/ 0 w 452"/>
              <a:gd name="T5" fmla="*/ 0 h 625"/>
              <a:gd name="T6" fmla="*/ 0 w 452"/>
              <a:gd name="T7" fmla="*/ 992187 h 62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52" h="625">
                <a:moveTo>
                  <a:pt x="452" y="0"/>
                </a:moveTo>
                <a:lnTo>
                  <a:pt x="407" y="0"/>
                </a:lnTo>
                <a:lnTo>
                  <a:pt x="0" y="0"/>
                </a:lnTo>
                <a:lnTo>
                  <a:pt x="0" y="625"/>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17434" name="Freeform 26"/>
          <p:cNvSpPr>
            <a:spLocks/>
          </p:cNvSpPr>
          <p:nvPr/>
        </p:nvSpPr>
        <p:spPr bwMode="auto">
          <a:xfrm>
            <a:off x="3362326" y="3981451"/>
            <a:ext cx="358775" cy="396875"/>
          </a:xfrm>
          <a:custGeom>
            <a:avLst/>
            <a:gdLst>
              <a:gd name="T0" fmla="*/ 0 w 226"/>
              <a:gd name="T1" fmla="*/ 198438 h 250"/>
              <a:gd name="T2" fmla="*/ 4763 w 226"/>
              <a:gd name="T3" fmla="*/ 153988 h 250"/>
              <a:gd name="T4" fmla="*/ 19050 w 226"/>
              <a:gd name="T5" fmla="*/ 114300 h 250"/>
              <a:gd name="T6" fmla="*/ 39688 w 226"/>
              <a:gd name="T7" fmla="*/ 74613 h 250"/>
              <a:gd name="T8" fmla="*/ 68263 w 226"/>
              <a:gd name="T9" fmla="*/ 42863 h 250"/>
              <a:gd name="T10" fmla="*/ 101600 w 226"/>
              <a:gd name="T11" fmla="*/ 19050 h 250"/>
              <a:gd name="T12" fmla="*/ 141288 w 226"/>
              <a:gd name="T13" fmla="*/ 4763 h 250"/>
              <a:gd name="T14" fmla="*/ 179388 w 226"/>
              <a:gd name="T15" fmla="*/ 0 h 250"/>
              <a:gd name="T16" fmla="*/ 219075 w 226"/>
              <a:gd name="T17" fmla="*/ 4763 h 250"/>
              <a:gd name="T18" fmla="*/ 258763 w 226"/>
              <a:gd name="T19" fmla="*/ 19050 h 250"/>
              <a:gd name="T20" fmla="*/ 292100 w 226"/>
              <a:gd name="T21" fmla="*/ 42863 h 250"/>
              <a:gd name="T22" fmla="*/ 320675 w 226"/>
              <a:gd name="T23" fmla="*/ 74613 h 250"/>
              <a:gd name="T24" fmla="*/ 341313 w 226"/>
              <a:gd name="T25" fmla="*/ 114300 h 250"/>
              <a:gd name="T26" fmla="*/ 355600 w 226"/>
              <a:gd name="T27" fmla="*/ 153988 h 250"/>
              <a:gd name="T28" fmla="*/ 358775 w 226"/>
              <a:gd name="T29" fmla="*/ 198438 h 250"/>
              <a:gd name="T30" fmla="*/ 355600 w 226"/>
              <a:gd name="T31" fmla="*/ 242888 h 250"/>
              <a:gd name="T32" fmla="*/ 341313 w 226"/>
              <a:gd name="T33" fmla="*/ 285750 h 250"/>
              <a:gd name="T34" fmla="*/ 320675 w 226"/>
              <a:gd name="T35" fmla="*/ 322263 h 250"/>
              <a:gd name="T36" fmla="*/ 292100 w 226"/>
              <a:gd name="T37" fmla="*/ 354013 h 250"/>
              <a:gd name="T38" fmla="*/ 258763 w 226"/>
              <a:gd name="T39" fmla="*/ 377825 h 250"/>
              <a:gd name="T40" fmla="*/ 219075 w 226"/>
              <a:gd name="T41" fmla="*/ 392113 h 250"/>
              <a:gd name="T42" fmla="*/ 179388 w 226"/>
              <a:gd name="T43" fmla="*/ 396875 h 250"/>
              <a:gd name="T44" fmla="*/ 141288 w 226"/>
              <a:gd name="T45" fmla="*/ 392113 h 250"/>
              <a:gd name="T46" fmla="*/ 101600 w 226"/>
              <a:gd name="T47" fmla="*/ 377825 h 250"/>
              <a:gd name="T48" fmla="*/ 68263 w 226"/>
              <a:gd name="T49" fmla="*/ 354013 h 250"/>
              <a:gd name="T50" fmla="*/ 39688 w 226"/>
              <a:gd name="T51" fmla="*/ 322263 h 250"/>
              <a:gd name="T52" fmla="*/ 19050 w 226"/>
              <a:gd name="T53" fmla="*/ 285750 h 250"/>
              <a:gd name="T54" fmla="*/ 4763 w 226"/>
              <a:gd name="T55" fmla="*/ 242888 h 250"/>
              <a:gd name="T56" fmla="*/ 0 w 226"/>
              <a:gd name="T57" fmla="*/ 198438 h 25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26" h="250">
                <a:moveTo>
                  <a:pt x="0" y="125"/>
                </a:moveTo>
                <a:lnTo>
                  <a:pt x="3" y="97"/>
                </a:lnTo>
                <a:lnTo>
                  <a:pt x="12" y="72"/>
                </a:lnTo>
                <a:lnTo>
                  <a:pt x="25" y="47"/>
                </a:lnTo>
                <a:lnTo>
                  <a:pt x="43" y="27"/>
                </a:lnTo>
                <a:lnTo>
                  <a:pt x="64" y="12"/>
                </a:lnTo>
                <a:lnTo>
                  <a:pt x="89" y="3"/>
                </a:lnTo>
                <a:lnTo>
                  <a:pt x="113" y="0"/>
                </a:lnTo>
                <a:lnTo>
                  <a:pt x="138" y="3"/>
                </a:lnTo>
                <a:lnTo>
                  <a:pt x="163" y="12"/>
                </a:lnTo>
                <a:lnTo>
                  <a:pt x="184" y="27"/>
                </a:lnTo>
                <a:lnTo>
                  <a:pt x="202" y="47"/>
                </a:lnTo>
                <a:lnTo>
                  <a:pt x="215" y="72"/>
                </a:lnTo>
                <a:lnTo>
                  <a:pt x="224" y="97"/>
                </a:lnTo>
                <a:lnTo>
                  <a:pt x="226" y="125"/>
                </a:lnTo>
                <a:lnTo>
                  <a:pt x="224" y="153"/>
                </a:lnTo>
                <a:lnTo>
                  <a:pt x="215" y="180"/>
                </a:lnTo>
                <a:lnTo>
                  <a:pt x="202" y="203"/>
                </a:lnTo>
                <a:lnTo>
                  <a:pt x="184" y="223"/>
                </a:lnTo>
                <a:lnTo>
                  <a:pt x="163" y="238"/>
                </a:lnTo>
                <a:lnTo>
                  <a:pt x="138" y="247"/>
                </a:lnTo>
                <a:lnTo>
                  <a:pt x="113" y="250"/>
                </a:lnTo>
                <a:lnTo>
                  <a:pt x="89" y="247"/>
                </a:lnTo>
                <a:lnTo>
                  <a:pt x="64" y="238"/>
                </a:lnTo>
                <a:lnTo>
                  <a:pt x="43" y="223"/>
                </a:lnTo>
                <a:lnTo>
                  <a:pt x="25" y="203"/>
                </a:lnTo>
                <a:lnTo>
                  <a:pt x="12" y="180"/>
                </a:lnTo>
                <a:lnTo>
                  <a:pt x="3" y="153"/>
                </a:lnTo>
                <a:lnTo>
                  <a:pt x="0" y="125"/>
                </a:lnTo>
                <a:close/>
              </a:path>
            </a:pathLst>
          </a:custGeom>
          <a:solidFill>
            <a:srgbClr val="FFFF00"/>
          </a:solidFill>
          <a:ln w="14288">
            <a:solidFill>
              <a:srgbClr val="000000"/>
            </a:solidFill>
            <a:prstDash val="solid"/>
            <a:round/>
            <a:headEnd/>
            <a:tailEnd/>
          </a:ln>
        </p:spPr>
        <p:txBody>
          <a:bodyPr/>
          <a:lstStyle/>
          <a:p>
            <a:endParaRPr lang="uk-UA"/>
          </a:p>
        </p:txBody>
      </p:sp>
      <p:sp>
        <p:nvSpPr>
          <p:cNvPr id="17435" name="Freeform 27"/>
          <p:cNvSpPr>
            <a:spLocks noEditPoints="1"/>
          </p:cNvSpPr>
          <p:nvPr/>
        </p:nvSpPr>
        <p:spPr bwMode="auto">
          <a:xfrm>
            <a:off x="3405189" y="4029075"/>
            <a:ext cx="274637" cy="304800"/>
          </a:xfrm>
          <a:custGeom>
            <a:avLst/>
            <a:gdLst>
              <a:gd name="T0" fmla="*/ 85725 w 173"/>
              <a:gd name="T1" fmla="*/ 187325 h 192"/>
              <a:gd name="T2" fmla="*/ 93662 w 173"/>
              <a:gd name="T3" fmla="*/ 153988 h 192"/>
              <a:gd name="T4" fmla="*/ 122237 w 173"/>
              <a:gd name="T5" fmla="*/ 115888 h 192"/>
              <a:gd name="T6" fmla="*/ 155575 w 173"/>
              <a:gd name="T7" fmla="*/ 95250 h 192"/>
              <a:gd name="T8" fmla="*/ 180975 w 173"/>
              <a:gd name="T9" fmla="*/ 100013 h 192"/>
              <a:gd name="T10" fmla="*/ 185737 w 173"/>
              <a:gd name="T11" fmla="*/ 130175 h 192"/>
              <a:gd name="T12" fmla="*/ 169862 w 173"/>
              <a:gd name="T13" fmla="*/ 169863 h 192"/>
              <a:gd name="T14" fmla="*/ 136525 w 173"/>
              <a:gd name="T15" fmla="*/ 198438 h 192"/>
              <a:gd name="T16" fmla="*/ 103187 w 173"/>
              <a:gd name="T17" fmla="*/ 206375 h 192"/>
              <a:gd name="T18" fmla="*/ 84137 w 173"/>
              <a:gd name="T19" fmla="*/ 209550 h 192"/>
              <a:gd name="T20" fmla="*/ 53975 w 173"/>
              <a:gd name="T21" fmla="*/ 201613 h 192"/>
              <a:gd name="T22" fmla="*/ 19050 w 173"/>
              <a:gd name="T23" fmla="*/ 217488 h 192"/>
              <a:gd name="T24" fmla="*/ 6350 w 173"/>
              <a:gd name="T25" fmla="*/ 241300 h 192"/>
              <a:gd name="T26" fmla="*/ 38100 w 173"/>
              <a:gd name="T27" fmla="*/ 217488 h 192"/>
              <a:gd name="T28" fmla="*/ 66675 w 173"/>
              <a:gd name="T29" fmla="*/ 211138 h 192"/>
              <a:gd name="T30" fmla="*/ 80962 w 173"/>
              <a:gd name="T31" fmla="*/ 227013 h 192"/>
              <a:gd name="T32" fmla="*/ 76200 w 173"/>
              <a:gd name="T33" fmla="*/ 258763 h 192"/>
              <a:gd name="T34" fmla="*/ 53975 w 173"/>
              <a:gd name="T35" fmla="*/ 293688 h 192"/>
              <a:gd name="T36" fmla="*/ 79375 w 173"/>
              <a:gd name="T37" fmla="*/ 282575 h 192"/>
              <a:gd name="T38" fmla="*/ 93662 w 173"/>
              <a:gd name="T39" fmla="*/ 241300 h 192"/>
              <a:gd name="T40" fmla="*/ 84137 w 173"/>
              <a:gd name="T41" fmla="*/ 209550 h 192"/>
              <a:gd name="T42" fmla="*/ 176212 w 173"/>
              <a:gd name="T43" fmla="*/ 84138 h 192"/>
              <a:gd name="T44" fmla="*/ 136525 w 173"/>
              <a:gd name="T45" fmla="*/ 92075 h 192"/>
              <a:gd name="T46" fmla="*/ 98425 w 173"/>
              <a:gd name="T47" fmla="*/ 127000 h 192"/>
              <a:gd name="T48" fmla="*/ 76200 w 173"/>
              <a:gd name="T49" fmla="*/ 171450 h 192"/>
              <a:gd name="T50" fmla="*/ 84137 w 173"/>
              <a:gd name="T51" fmla="*/ 209550 h 192"/>
              <a:gd name="T52" fmla="*/ 117475 w 173"/>
              <a:gd name="T53" fmla="*/ 219075 h 192"/>
              <a:gd name="T54" fmla="*/ 160337 w 173"/>
              <a:gd name="T55" fmla="*/ 195263 h 192"/>
              <a:gd name="T56" fmla="*/ 190500 w 173"/>
              <a:gd name="T57" fmla="*/ 150813 h 192"/>
              <a:gd name="T58" fmla="*/ 198437 w 173"/>
              <a:gd name="T59" fmla="*/ 107950 h 192"/>
              <a:gd name="T60" fmla="*/ 190500 w 173"/>
              <a:gd name="T61" fmla="*/ 92075 h 192"/>
              <a:gd name="T62" fmla="*/ 220662 w 173"/>
              <a:gd name="T63" fmla="*/ 103188 h 192"/>
              <a:gd name="T64" fmla="*/ 255587 w 173"/>
              <a:gd name="T65" fmla="*/ 84138 h 192"/>
              <a:gd name="T66" fmla="*/ 268287 w 173"/>
              <a:gd name="T67" fmla="*/ 60325 h 192"/>
              <a:gd name="T68" fmla="*/ 236537 w 173"/>
              <a:gd name="T69" fmla="*/ 84138 h 192"/>
              <a:gd name="T70" fmla="*/ 207962 w 173"/>
              <a:gd name="T71" fmla="*/ 90488 h 192"/>
              <a:gd name="T72" fmla="*/ 193675 w 173"/>
              <a:gd name="T73" fmla="*/ 74613 h 192"/>
              <a:gd name="T74" fmla="*/ 198437 w 173"/>
              <a:gd name="T75" fmla="*/ 42863 h 192"/>
              <a:gd name="T76" fmla="*/ 220662 w 173"/>
              <a:gd name="T77" fmla="*/ 7938 h 192"/>
              <a:gd name="T78" fmla="*/ 195262 w 173"/>
              <a:gd name="T79" fmla="*/ 19050 h 192"/>
              <a:gd name="T80" fmla="*/ 180975 w 173"/>
              <a:gd name="T81" fmla="*/ 60325 h 192"/>
              <a:gd name="T82" fmla="*/ 190500 w 173"/>
              <a:gd name="T83" fmla="*/ 92075 h 19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3" h="192">
                <a:moveTo>
                  <a:pt x="59" y="127"/>
                </a:moveTo>
                <a:lnTo>
                  <a:pt x="54" y="118"/>
                </a:lnTo>
                <a:lnTo>
                  <a:pt x="56" y="108"/>
                </a:lnTo>
                <a:lnTo>
                  <a:pt x="59" y="97"/>
                </a:lnTo>
                <a:lnTo>
                  <a:pt x="66" y="85"/>
                </a:lnTo>
                <a:lnTo>
                  <a:pt x="77" y="73"/>
                </a:lnTo>
                <a:lnTo>
                  <a:pt x="87" y="65"/>
                </a:lnTo>
                <a:lnTo>
                  <a:pt x="98" y="60"/>
                </a:lnTo>
                <a:lnTo>
                  <a:pt x="108" y="60"/>
                </a:lnTo>
                <a:lnTo>
                  <a:pt x="114" y="63"/>
                </a:lnTo>
                <a:lnTo>
                  <a:pt x="119" y="72"/>
                </a:lnTo>
                <a:lnTo>
                  <a:pt x="117" y="82"/>
                </a:lnTo>
                <a:lnTo>
                  <a:pt x="113" y="93"/>
                </a:lnTo>
                <a:lnTo>
                  <a:pt x="107" y="107"/>
                </a:lnTo>
                <a:lnTo>
                  <a:pt x="96" y="117"/>
                </a:lnTo>
                <a:lnTo>
                  <a:pt x="86" y="125"/>
                </a:lnTo>
                <a:lnTo>
                  <a:pt x="74" y="130"/>
                </a:lnTo>
                <a:lnTo>
                  <a:pt x="65" y="130"/>
                </a:lnTo>
                <a:lnTo>
                  <a:pt x="59" y="127"/>
                </a:lnTo>
                <a:close/>
                <a:moveTo>
                  <a:pt x="53" y="132"/>
                </a:moveTo>
                <a:lnTo>
                  <a:pt x="45" y="127"/>
                </a:lnTo>
                <a:lnTo>
                  <a:pt x="34" y="127"/>
                </a:lnTo>
                <a:lnTo>
                  <a:pt x="24" y="130"/>
                </a:lnTo>
                <a:lnTo>
                  <a:pt x="12" y="137"/>
                </a:lnTo>
                <a:lnTo>
                  <a:pt x="0" y="147"/>
                </a:lnTo>
                <a:lnTo>
                  <a:pt x="4" y="152"/>
                </a:lnTo>
                <a:lnTo>
                  <a:pt x="15" y="143"/>
                </a:lnTo>
                <a:lnTo>
                  <a:pt x="24" y="137"/>
                </a:lnTo>
                <a:lnTo>
                  <a:pt x="34" y="133"/>
                </a:lnTo>
                <a:lnTo>
                  <a:pt x="42" y="133"/>
                </a:lnTo>
                <a:lnTo>
                  <a:pt x="48" y="137"/>
                </a:lnTo>
                <a:lnTo>
                  <a:pt x="51" y="143"/>
                </a:lnTo>
                <a:lnTo>
                  <a:pt x="51" y="153"/>
                </a:lnTo>
                <a:lnTo>
                  <a:pt x="48" y="163"/>
                </a:lnTo>
                <a:lnTo>
                  <a:pt x="44" y="175"/>
                </a:lnTo>
                <a:lnTo>
                  <a:pt x="34" y="185"/>
                </a:lnTo>
                <a:lnTo>
                  <a:pt x="40" y="192"/>
                </a:lnTo>
                <a:lnTo>
                  <a:pt x="50" y="178"/>
                </a:lnTo>
                <a:lnTo>
                  <a:pt x="56" y="165"/>
                </a:lnTo>
                <a:lnTo>
                  <a:pt x="59" y="152"/>
                </a:lnTo>
                <a:lnTo>
                  <a:pt x="57" y="140"/>
                </a:lnTo>
                <a:lnTo>
                  <a:pt x="53" y="132"/>
                </a:lnTo>
                <a:close/>
                <a:moveTo>
                  <a:pt x="120" y="58"/>
                </a:moveTo>
                <a:lnTo>
                  <a:pt x="111" y="53"/>
                </a:lnTo>
                <a:lnTo>
                  <a:pt x="99" y="53"/>
                </a:lnTo>
                <a:lnTo>
                  <a:pt x="86" y="58"/>
                </a:lnTo>
                <a:lnTo>
                  <a:pt x="72" y="67"/>
                </a:lnTo>
                <a:lnTo>
                  <a:pt x="62" y="80"/>
                </a:lnTo>
                <a:lnTo>
                  <a:pt x="53" y="95"/>
                </a:lnTo>
                <a:lnTo>
                  <a:pt x="48" y="108"/>
                </a:lnTo>
                <a:lnTo>
                  <a:pt x="48" y="122"/>
                </a:lnTo>
                <a:lnTo>
                  <a:pt x="53" y="132"/>
                </a:lnTo>
                <a:lnTo>
                  <a:pt x="62" y="137"/>
                </a:lnTo>
                <a:lnTo>
                  <a:pt x="74" y="138"/>
                </a:lnTo>
                <a:lnTo>
                  <a:pt x="87" y="133"/>
                </a:lnTo>
                <a:lnTo>
                  <a:pt x="101" y="123"/>
                </a:lnTo>
                <a:lnTo>
                  <a:pt x="111" y="110"/>
                </a:lnTo>
                <a:lnTo>
                  <a:pt x="120" y="95"/>
                </a:lnTo>
                <a:lnTo>
                  <a:pt x="125" y="82"/>
                </a:lnTo>
                <a:lnTo>
                  <a:pt x="125" y="68"/>
                </a:lnTo>
                <a:lnTo>
                  <a:pt x="120" y="58"/>
                </a:lnTo>
                <a:close/>
                <a:moveTo>
                  <a:pt x="120" y="58"/>
                </a:moveTo>
                <a:lnTo>
                  <a:pt x="128" y="63"/>
                </a:lnTo>
                <a:lnTo>
                  <a:pt x="139" y="65"/>
                </a:lnTo>
                <a:lnTo>
                  <a:pt x="149" y="62"/>
                </a:lnTo>
                <a:lnTo>
                  <a:pt x="161" y="53"/>
                </a:lnTo>
                <a:lnTo>
                  <a:pt x="173" y="43"/>
                </a:lnTo>
                <a:lnTo>
                  <a:pt x="169" y="38"/>
                </a:lnTo>
                <a:lnTo>
                  <a:pt x="158" y="47"/>
                </a:lnTo>
                <a:lnTo>
                  <a:pt x="149" y="53"/>
                </a:lnTo>
                <a:lnTo>
                  <a:pt x="139" y="57"/>
                </a:lnTo>
                <a:lnTo>
                  <a:pt x="131" y="57"/>
                </a:lnTo>
                <a:lnTo>
                  <a:pt x="125" y="53"/>
                </a:lnTo>
                <a:lnTo>
                  <a:pt x="122" y="47"/>
                </a:lnTo>
                <a:lnTo>
                  <a:pt x="122" y="37"/>
                </a:lnTo>
                <a:lnTo>
                  <a:pt x="125" y="27"/>
                </a:lnTo>
                <a:lnTo>
                  <a:pt x="130" y="15"/>
                </a:lnTo>
                <a:lnTo>
                  <a:pt x="139" y="5"/>
                </a:lnTo>
                <a:lnTo>
                  <a:pt x="133" y="0"/>
                </a:lnTo>
                <a:lnTo>
                  <a:pt x="123" y="12"/>
                </a:lnTo>
                <a:lnTo>
                  <a:pt x="117" y="25"/>
                </a:lnTo>
                <a:lnTo>
                  <a:pt x="114" y="38"/>
                </a:lnTo>
                <a:lnTo>
                  <a:pt x="116" y="50"/>
                </a:lnTo>
                <a:lnTo>
                  <a:pt x="120" y="58"/>
                </a:lnTo>
                <a:close/>
              </a:path>
            </a:pathLst>
          </a:custGeom>
          <a:solidFill>
            <a:srgbClr val="000000"/>
          </a:solidFill>
          <a:ln w="4763">
            <a:solidFill>
              <a:srgbClr val="000000"/>
            </a:solidFill>
            <a:prstDash val="solid"/>
            <a:round/>
            <a:headEnd/>
            <a:tailEnd/>
          </a:ln>
        </p:spPr>
        <p:txBody>
          <a:bodyPr/>
          <a:lstStyle/>
          <a:p>
            <a:endParaRPr lang="uk-UA"/>
          </a:p>
        </p:txBody>
      </p:sp>
      <p:sp>
        <p:nvSpPr>
          <p:cNvPr id="17436" name="Freeform 28"/>
          <p:cNvSpPr>
            <a:spLocks/>
          </p:cNvSpPr>
          <p:nvPr/>
        </p:nvSpPr>
        <p:spPr bwMode="auto">
          <a:xfrm>
            <a:off x="3721101" y="4148138"/>
            <a:ext cx="182563" cy="31750"/>
          </a:xfrm>
          <a:custGeom>
            <a:avLst/>
            <a:gdLst>
              <a:gd name="T0" fmla="*/ 0 w 115"/>
              <a:gd name="T1" fmla="*/ 31750 h 20"/>
              <a:gd name="T2" fmla="*/ 90488 w 115"/>
              <a:gd name="T3" fmla="*/ 31750 h 20"/>
              <a:gd name="T4" fmla="*/ 90488 w 115"/>
              <a:gd name="T5" fmla="*/ 15875 h 20"/>
              <a:gd name="T6" fmla="*/ 90488 w 115"/>
              <a:gd name="T7" fmla="*/ 0 h 20"/>
              <a:gd name="T8" fmla="*/ 182563 w 115"/>
              <a:gd name="T9" fmla="*/ 0 h 2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5" h="20">
                <a:moveTo>
                  <a:pt x="0" y="20"/>
                </a:moveTo>
                <a:lnTo>
                  <a:pt x="57" y="20"/>
                </a:lnTo>
                <a:lnTo>
                  <a:pt x="57" y="10"/>
                </a:lnTo>
                <a:lnTo>
                  <a:pt x="57" y="0"/>
                </a:lnTo>
                <a:lnTo>
                  <a:pt x="115"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17437" name="Freeform 29"/>
          <p:cNvSpPr>
            <a:spLocks/>
          </p:cNvSpPr>
          <p:nvPr/>
        </p:nvSpPr>
        <p:spPr bwMode="auto">
          <a:xfrm>
            <a:off x="3108325" y="3270250"/>
            <a:ext cx="255588" cy="909638"/>
          </a:xfrm>
          <a:custGeom>
            <a:avLst/>
            <a:gdLst>
              <a:gd name="T0" fmla="*/ 254000 w 161"/>
              <a:gd name="T1" fmla="*/ 909638 h 573"/>
              <a:gd name="T2" fmla="*/ 255588 w 161"/>
              <a:gd name="T3" fmla="*/ 909638 h 573"/>
              <a:gd name="T4" fmla="*/ 255588 w 161"/>
              <a:gd name="T5" fmla="*/ 512763 h 573"/>
              <a:gd name="T6" fmla="*/ 255588 w 161"/>
              <a:gd name="T7" fmla="*/ 0 h 573"/>
              <a:gd name="T8" fmla="*/ 0 w 161"/>
              <a:gd name="T9" fmla="*/ 0 h 57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1" h="573">
                <a:moveTo>
                  <a:pt x="160" y="573"/>
                </a:moveTo>
                <a:lnTo>
                  <a:pt x="161" y="573"/>
                </a:lnTo>
                <a:lnTo>
                  <a:pt x="161" y="323"/>
                </a:lnTo>
                <a:lnTo>
                  <a:pt x="161" y="0"/>
                </a:lnTo>
                <a:lnTo>
                  <a:pt x="0"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17438" name="Freeform 30"/>
          <p:cNvSpPr>
            <a:spLocks/>
          </p:cNvSpPr>
          <p:nvPr/>
        </p:nvSpPr>
        <p:spPr bwMode="auto">
          <a:xfrm>
            <a:off x="8931276" y="3949701"/>
            <a:ext cx="360363" cy="396875"/>
          </a:xfrm>
          <a:custGeom>
            <a:avLst/>
            <a:gdLst>
              <a:gd name="T0" fmla="*/ 0 w 227"/>
              <a:gd name="T1" fmla="*/ 198438 h 250"/>
              <a:gd name="T2" fmla="*/ 4763 w 227"/>
              <a:gd name="T3" fmla="*/ 155575 h 250"/>
              <a:gd name="T4" fmla="*/ 17463 w 227"/>
              <a:gd name="T5" fmla="*/ 114300 h 250"/>
              <a:gd name="T6" fmla="*/ 39688 w 227"/>
              <a:gd name="T7" fmla="*/ 74613 h 250"/>
              <a:gd name="T8" fmla="*/ 68263 w 227"/>
              <a:gd name="T9" fmla="*/ 44450 h 250"/>
              <a:gd name="T10" fmla="*/ 101600 w 227"/>
              <a:gd name="T11" fmla="*/ 20638 h 250"/>
              <a:gd name="T12" fmla="*/ 139700 w 227"/>
              <a:gd name="T13" fmla="*/ 4763 h 250"/>
              <a:gd name="T14" fmla="*/ 180975 w 227"/>
              <a:gd name="T15" fmla="*/ 0 h 250"/>
              <a:gd name="T16" fmla="*/ 219075 w 227"/>
              <a:gd name="T17" fmla="*/ 4763 h 250"/>
              <a:gd name="T18" fmla="*/ 257175 w 227"/>
              <a:gd name="T19" fmla="*/ 20638 h 250"/>
              <a:gd name="T20" fmla="*/ 290513 w 227"/>
              <a:gd name="T21" fmla="*/ 44450 h 250"/>
              <a:gd name="T22" fmla="*/ 319088 w 227"/>
              <a:gd name="T23" fmla="*/ 74613 h 250"/>
              <a:gd name="T24" fmla="*/ 341313 w 227"/>
              <a:gd name="T25" fmla="*/ 114300 h 250"/>
              <a:gd name="T26" fmla="*/ 355600 w 227"/>
              <a:gd name="T27" fmla="*/ 155575 h 250"/>
              <a:gd name="T28" fmla="*/ 360363 w 227"/>
              <a:gd name="T29" fmla="*/ 198438 h 250"/>
              <a:gd name="T30" fmla="*/ 355600 w 227"/>
              <a:gd name="T31" fmla="*/ 242888 h 250"/>
              <a:gd name="T32" fmla="*/ 341313 w 227"/>
              <a:gd name="T33" fmla="*/ 285750 h 250"/>
              <a:gd name="T34" fmla="*/ 319088 w 227"/>
              <a:gd name="T35" fmla="*/ 322263 h 250"/>
              <a:gd name="T36" fmla="*/ 290513 w 227"/>
              <a:gd name="T37" fmla="*/ 354013 h 250"/>
              <a:gd name="T38" fmla="*/ 257175 w 227"/>
              <a:gd name="T39" fmla="*/ 377825 h 250"/>
              <a:gd name="T40" fmla="*/ 219075 w 227"/>
              <a:gd name="T41" fmla="*/ 392113 h 250"/>
              <a:gd name="T42" fmla="*/ 180975 w 227"/>
              <a:gd name="T43" fmla="*/ 396875 h 250"/>
              <a:gd name="T44" fmla="*/ 139700 w 227"/>
              <a:gd name="T45" fmla="*/ 392113 h 250"/>
              <a:gd name="T46" fmla="*/ 101600 w 227"/>
              <a:gd name="T47" fmla="*/ 377825 h 250"/>
              <a:gd name="T48" fmla="*/ 68263 w 227"/>
              <a:gd name="T49" fmla="*/ 354013 h 250"/>
              <a:gd name="T50" fmla="*/ 39688 w 227"/>
              <a:gd name="T51" fmla="*/ 322263 h 250"/>
              <a:gd name="T52" fmla="*/ 17463 w 227"/>
              <a:gd name="T53" fmla="*/ 285750 h 250"/>
              <a:gd name="T54" fmla="*/ 4763 w 227"/>
              <a:gd name="T55" fmla="*/ 242888 h 250"/>
              <a:gd name="T56" fmla="*/ 0 w 227"/>
              <a:gd name="T57" fmla="*/ 198438 h 25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227" h="250">
                <a:moveTo>
                  <a:pt x="0" y="125"/>
                </a:moveTo>
                <a:lnTo>
                  <a:pt x="3" y="98"/>
                </a:lnTo>
                <a:lnTo>
                  <a:pt x="11" y="72"/>
                </a:lnTo>
                <a:lnTo>
                  <a:pt x="25" y="47"/>
                </a:lnTo>
                <a:lnTo>
                  <a:pt x="43" y="28"/>
                </a:lnTo>
                <a:lnTo>
                  <a:pt x="64" y="13"/>
                </a:lnTo>
                <a:lnTo>
                  <a:pt x="88" y="3"/>
                </a:lnTo>
                <a:lnTo>
                  <a:pt x="114" y="0"/>
                </a:lnTo>
                <a:lnTo>
                  <a:pt x="138" y="3"/>
                </a:lnTo>
                <a:lnTo>
                  <a:pt x="162" y="13"/>
                </a:lnTo>
                <a:lnTo>
                  <a:pt x="183" y="28"/>
                </a:lnTo>
                <a:lnTo>
                  <a:pt x="201" y="47"/>
                </a:lnTo>
                <a:lnTo>
                  <a:pt x="215" y="72"/>
                </a:lnTo>
                <a:lnTo>
                  <a:pt x="224" y="98"/>
                </a:lnTo>
                <a:lnTo>
                  <a:pt x="227" y="125"/>
                </a:lnTo>
                <a:lnTo>
                  <a:pt x="224" y="153"/>
                </a:lnTo>
                <a:lnTo>
                  <a:pt x="215" y="180"/>
                </a:lnTo>
                <a:lnTo>
                  <a:pt x="201" y="203"/>
                </a:lnTo>
                <a:lnTo>
                  <a:pt x="183" y="223"/>
                </a:lnTo>
                <a:lnTo>
                  <a:pt x="162" y="238"/>
                </a:lnTo>
                <a:lnTo>
                  <a:pt x="138" y="247"/>
                </a:lnTo>
                <a:lnTo>
                  <a:pt x="114" y="250"/>
                </a:lnTo>
                <a:lnTo>
                  <a:pt x="88" y="247"/>
                </a:lnTo>
                <a:lnTo>
                  <a:pt x="64" y="238"/>
                </a:lnTo>
                <a:lnTo>
                  <a:pt x="43" y="223"/>
                </a:lnTo>
                <a:lnTo>
                  <a:pt x="25" y="203"/>
                </a:lnTo>
                <a:lnTo>
                  <a:pt x="11" y="180"/>
                </a:lnTo>
                <a:lnTo>
                  <a:pt x="3" y="153"/>
                </a:lnTo>
                <a:lnTo>
                  <a:pt x="0" y="125"/>
                </a:lnTo>
                <a:close/>
              </a:path>
            </a:pathLst>
          </a:custGeom>
          <a:solidFill>
            <a:srgbClr val="FFFF00"/>
          </a:solidFill>
          <a:ln w="14288">
            <a:solidFill>
              <a:srgbClr val="000000"/>
            </a:solidFill>
            <a:prstDash val="solid"/>
            <a:round/>
            <a:headEnd/>
            <a:tailEnd/>
          </a:ln>
        </p:spPr>
        <p:txBody>
          <a:bodyPr/>
          <a:lstStyle/>
          <a:p>
            <a:endParaRPr lang="uk-UA"/>
          </a:p>
        </p:txBody>
      </p:sp>
      <p:sp>
        <p:nvSpPr>
          <p:cNvPr id="17439" name="Freeform 31"/>
          <p:cNvSpPr>
            <a:spLocks/>
          </p:cNvSpPr>
          <p:nvPr/>
        </p:nvSpPr>
        <p:spPr bwMode="auto">
          <a:xfrm>
            <a:off x="8572501" y="4148139"/>
            <a:ext cx="358775" cy="1587"/>
          </a:xfrm>
          <a:custGeom>
            <a:avLst/>
            <a:gdLst>
              <a:gd name="T0" fmla="*/ 358775 w 226"/>
              <a:gd name="T1" fmla="*/ 0 h 1587"/>
              <a:gd name="T2" fmla="*/ 179388 w 226"/>
              <a:gd name="T3" fmla="*/ 0 h 1587"/>
              <a:gd name="T4" fmla="*/ 0 w 226"/>
              <a:gd name="T5" fmla="*/ 0 h 1587"/>
              <a:gd name="T6" fmla="*/ 0 60000 65536"/>
              <a:gd name="T7" fmla="*/ 0 60000 65536"/>
              <a:gd name="T8" fmla="*/ 0 60000 65536"/>
            </a:gdLst>
            <a:ahLst/>
            <a:cxnLst>
              <a:cxn ang="T6">
                <a:pos x="T0" y="T1"/>
              </a:cxn>
              <a:cxn ang="T7">
                <a:pos x="T2" y="T3"/>
              </a:cxn>
              <a:cxn ang="T8">
                <a:pos x="T4" y="T5"/>
              </a:cxn>
            </a:cxnLst>
            <a:rect l="0" t="0" r="r" b="b"/>
            <a:pathLst>
              <a:path w="226" h="1587">
                <a:moveTo>
                  <a:pt x="226" y="0"/>
                </a:moveTo>
                <a:lnTo>
                  <a:pt x="113" y="0"/>
                </a:lnTo>
                <a:lnTo>
                  <a:pt x="0"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17440" name="Freeform 32"/>
          <p:cNvSpPr>
            <a:spLocks/>
          </p:cNvSpPr>
          <p:nvPr/>
        </p:nvSpPr>
        <p:spPr bwMode="auto">
          <a:xfrm>
            <a:off x="4800600" y="3898900"/>
            <a:ext cx="719138" cy="844550"/>
          </a:xfrm>
          <a:custGeom>
            <a:avLst/>
            <a:gdLst>
              <a:gd name="T0" fmla="*/ 390525 w 453"/>
              <a:gd name="T1" fmla="*/ 746125 h 532"/>
              <a:gd name="T2" fmla="*/ 257175 w 453"/>
              <a:gd name="T3" fmla="*/ 595313 h 532"/>
              <a:gd name="T4" fmla="*/ 407988 w 453"/>
              <a:gd name="T5" fmla="*/ 431800 h 532"/>
              <a:gd name="T6" fmla="*/ 403225 w 453"/>
              <a:gd name="T7" fmla="*/ 427038 h 532"/>
              <a:gd name="T8" fmla="*/ 627063 w 453"/>
              <a:gd name="T9" fmla="*/ 447675 h 532"/>
              <a:gd name="T10" fmla="*/ 719138 w 453"/>
              <a:gd name="T11" fmla="*/ 447675 h 532"/>
              <a:gd name="T12" fmla="*/ 719138 w 453"/>
              <a:gd name="T13" fmla="*/ 0 h 532"/>
              <a:gd name="T14" fmla="*/ 627063 w 453"/>
              <a:gd name="T15" fmla="*/ 0 h 532"/>
              <a:gd name="T16" fmla="*/ 88900 w 453"/>
              <a:gd name="T17" fmla="*/ 101600 h 532"/>
              <a:gd name="T18" fmla="*/ 0 w 453"/>
              <a:gd name="T19" fmla="*/ 101600 h 532"/>
              <a:gd name="T20" fmla="*/ 0 w 453"/>
              <a:gd name="T21" fmla="*/ 396875 h 532"/>
              <a:gd name="T22" fmla="*/ 88900 w 453"/>
              <a:gd name="T23" fmla="*/ 396875 h 532"/>
              <a:gd name="T24" fmla="*/ 349250 w 453"/>
              <a:gd name="T25" fmla="*/ 423863 h 532"/>
              <a:gd name="T26" fmla="*/ 223838 w 453"/>
              <a:gd name="T27" fmla="*/ 561975 h 532"/>
              <a:gd name="T28" fmla="*/ 223838 w 453"/>
              <a:gd name="T29" fmla="*/ 633413 h 532"/>
              <a:gd name="T30" fmla="*/ 325438 w 453"/>
              <a:gd name="T31" fmla="*/ 746125 h 532"/>
              <a:gd name="T32" fmla="*/ 42863 w 453"/>
              <a:gd name="T33" fmla="*/ 746125 h 532"/>
              <a:gd name="T34" fmla="*/ 0 w 453"/>
              <a:gd name="T35" fmla="*/ 844550 h 532"/>
              <a:gd name="T36" fmla="*/ 719138 w 453"/>
              <a:gd name="T37" fmla="*/ 844550 h 532"/>
              <a:gd name="T38" fmla="*/ 673100 w 453"/>
              <a:gd name="T39" fmla="*/ 746125 h 532"/>
              <a:gd name="T40" fmla="*/ 390525 w 453"/>
              <a:gd name="T41" fmla="*/ 746125 h 53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53" h="532">
                <a:moveTo>
                  <a:pt x="246" y="470"/>
                </a:moveTo>
                <a:lnTo>
                  <a:pt x="162" y="375"/>
                </a:lnTo>
                <a:lnTo>
                  <a:pt x="257" y="272"/>
                </a:lnTo>
                <a:lnTo>
                  <a:pt x="254" y="269"/>
                </a:lnTo>
                <a:lnTo>
                  <a:pt x="395" y="282"/>
                </a:lnTo>
                <a:lnTo>
                  <a:pt x="453" y="282"/>
                </a:lnTo>
                <a:lnTo>
                  <a:pt x="453" y="0"/>
                </a:lnTo>
                <a:lnTo>
                  <a:pt x="395" y="0"/>
                </a:lnTo>
                <a:lnTo>
                  <a:pt x="56" y="64"/>
                </a:lnTo>
                <a:lnTo>
                  <a:pt x="0" y="64"/>
                </a:lnTo>
                <a:lnTo>
                  <a:pt x="0" y="250"/>
                </a:lnTo>
                <a:lnTo>
                  <a:pt x="56" y="250"/>
                </a:lnTo>
                <a:lnTo>
                  <a:pt x="220" y="267"/>
                </a:lnTo>
                <a:lnTo>
                  <a:pt x="141" y="354"/>
                </a:lnTo>
                <a:lnTo>
                  <a:pt x="141" y="399"/>
                </a:lnTo>
                <a:lnTo>
                  <a:pt x="205" y="470"/>
                </a:lnTo>
                <a:lnTo>
                  <a:pt x="27" y="470"/>
                </a:lnTo>
                <a:lnTo>
                  <a:pt x="0" y="532"/>
                </a:lnTo>
                <a:lnTo>
                  <a:pt x="453" y="532"/>
                </a:lnTo>
                <a:lnTo>
                  <a:pt x="424" y="470"/>
                </a:lnTo>
                <a:lnTo>
                  <a:pt x="246" y="470"/>
                </a:lnTo>
                <a:close/>
              </a:path>
            </a:pathLst>
          </a:custGeom>
          <a:solidFill>
            <a:srgbClr val="C0C0C0"/>
          </a:solidFill>
          <a:ln w="14288">
            <a:solidFill>
              <a:srgbClr val="000000"/>
            </a:solidFill>
            <a:prstDash val="solid"/>
            <a:round/>
            <a:headEnd/>
            <a:tailEnd/>
          </a:ln>
        </p:spPr>
        <p:txBody>
          <a:bodyPr/>
          <a:lstStyle/>
          <a:p>
            <a:endParaRPr lang="uk-UA"/>
          </a:p>
        </p:txBody>
      </p:sp>
      <p:sp>
        <p:nvSpPr>
          <p:cNvPr id="17441" name="Line 33"/>
          <p:cNvSpPr>
            <a:spLocks noChangeShapeType="1"/>
          </p:cNvSpPr>
          <p:nvPr/>
        </p:nvSpPr>
        <p:spPr bwMode="auto">
          <a:xfrm>
            <a:off x="4889500" y="4000501"/>
            <a:ext cx="1588" cy="295275"/>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42" name="Line 34"/>
          <p:cNvSpPr>
            <a:spLocks noChangeShapeType="1"/>
          </p:cNvSpPr>
          <p:nvPr/>
        </p:nvSpPr>
        <p:spPr bwMode="auto">
          <a:xfrm>
            <a:off x="5427664" y="3898901"/>
            <a:ext cx="1587" cy="447675"/>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43" name="Freeform 35"/>
          <p:cNvSpPr>
            <a:spLocks noEditPoints="1"/>
          </p:cNvSpPr>
          <p:nvPr/>
        </p:nvSpPr>
        <p:spPr bwMode="auto">
          <a:xfrm>
            <a:off x="4979989" y="4298950"/>
            <a:ext cx="223837" cy="393700"/>
          </a:xfrm>
          <a:custGeom>
            <a:avLst/>
            <a:gdLst>
              <a:gd name="T0" fmla="*/ 134937 w 141"/>
              <a:gd name="T1" fmla="*/ 47625 h 248"/>
              <a:gd name="T2" fmla="*/ 139700 w 141"/>
              <a:gd name="T3" fmla="*/ 26988 h 248"/>
              <a:gd name="T4" fmla="*/ 150812 w 141"/>
              <a:gd name="T5" fmla="*/ 11113 h 248"/>
              <a:gd name="T6" fmla="*/ 168275 w 141"/>
              <a:gd name="T7" fmla="*/ 0 h 248"/>
              <a:gd name="T8" fmla="*/ 190500 w 141"/>
              <a:gd name="T9" fmla="*/ 0 h 248"/>
              <a:gd name="T10" fmla="*/ 206375 w 141"/>
              <a:gd name="T11" fmla="*/ 11113 h 248"/>
              <a:gd name="T12" fmla="*/ 220662 w 141"/>
              <a:gd name="T13" fmla="*/ 26988 h 248"/>
              <a:gd name="T14" fmla="*/ 223837 w 141"/>
              <a:gd name="T15" fmla="*/ 47625 h 248"/>
              <a:gd name="T16" fmla="*/ 220662 w 141"/>
              <a:gd name="T17" fmla="*/ 68263 h 248"/>
              <a:gd name="T18" fmla="*/ 206375 w 141"/>
              <a:gd name="T19" fmla="*/ 87313 h 248"/>
              <a:gd name="T20" fmla="*/ 190500 w 141"/>
              <a:gd name="T21" fmla="*/ 98425 h 248"/>
              <a:gd name="T22" fmla="*/ 168275 w 141"/>
              <a:gd name="T23" fmla="*/ 98425 h 248"/>
              <a:gd name="T24" fmla="*/ 150812 w 141"/>
              <a:gd name="T25" fmla="*/ 87313 h 248"/>
              <a:gd name="T26" fmla="*/ 139700 w 141"/>
              <a:gd name="T27" fmla="*/ 68263 h 248"/>
              <a:gd name="T28" fmla="*/ 134937 w 141"/>
              <a:gd name="T29" fmla="*/ 47625 h 248"/>
              <a:gd name="T30" fmla="*/ 0 w 141"/>
              <a:gd name="T31" fmla="*/ 195263 h 248"/>
              <a:gd name="T32" fmla="*/ 4762 w 141"/>
              <a:gd name="T33" fmla="*/ 174625 h 248"/>
              <a:gd name="T34" fmla="*/ 17462 w 141"/>
              <a:gd name="T35" fmla="*/ 158750 h 248"/>
              <a:gd name="T36" fmla="*/ 33337 w 141"/>
              <a:gd name="T37" fmla="*/ 147638 h 248"/>
              <a:gd name="T38" fmla="*/ 55562 w 141"/>
              <a:gd name="T39" fmla="*/ 147638 h 248"/>
              <a:gd name="T40" fmla="*/ 73025 w 141"/>
              <a:gd name="T41" fmla="*/ 158750 h 248"/>
              <a:gd name="T42" fmla="*/ 84137 w 141"/>
              <a:gd name="T43" fmla="*/ 174625 h 248"/>
              <a:gd name="T44" fmla="*/ 88900 w 141"/>
              <a:gd name="T45" fmla="*/ 195263 h 248"/>
              <a:gd name="T46" fmla="*/ 84137 w 141"/>
              <a:gd name="T47" fmla="*/ 219075 h 248"/>
              <a:gd name="T48" fmla="*/ 73025 w 141"/>
              <a:gd name="T49" fmla="*/ 234950 h 248"/>
              <a:gd name="T50" fmla="*/ 55562 w 141"/>
              <a:gd name="T51" fmla="*/ 246063 h 248"/>
              <a:gd name="T52" fmla="*/ 33337 w 141"/>
              <a:gd name="T53" fmla="*/ 246063 h 248"/>
              <a:gd name="T54" fmla="*/ 17462 w 141"/>
              <a:gd name="T55" fmla="*/ 234950 h 248"/>
              <a:gd name="T56" fmla="*/ 4762 w 141"/>
              <a:gd name="T57" fmla="*/ 219075 h 248"/>
              <a:gd name="T58" fmla="*/ 0 w 141"/>
              <a:gd name="T59" fmla="*/ 195263 h 248"/>
              <a:gd name="T60" fmla="*/ 134937 w 141"/>
              <a:gd name="T61" fmla="*/ 346075 h 248"/>
              <a:gd name="T62" fmla="*/ 139700 w 141"/>
              <a:gd name="T63" fmla="*/ 325438 h 248"/>
              <a:gd name="T64" fmla="*/ 150812 w 141"/>
              <a:gd name="T65" fmla="*/ 306388 h 248"/>
              <a:gd name="T66" fmla="*/ 168275 w 141"/>
              <a:gd name="T67" fmla="*/ 296863 h 248"/>
              <a:gd name="T68" fmla="*/ 190500 w 141"/>
              <a:gd name="T69" fmla="*/ 296863 h 248"/>
              <a:gd name="T70" fmla="*/ 206375 w 141"/>
              <a:gd name="T71" fmla="*/ 306388 h 248"/>
              <a:gd name="T72" fmla="*/ 220662 w 141"/>
              <a:gd name="T73" fmla="*/ 325438 h 248"/>
              <a:gd name="T74" fmla="*/ 223837 w 141"/>
              <a:gd name="T75" fmla="*/ 346075 h 248"/>
              <a:gd name="T76" fmla="*/ 220662 w 141"/>
              <a:gd name="T77" fmla="*/ 368300 h 248"/>
              <a:gd name="T78" fmla="*/ 206375 w 141"/>
              <a:gd name="T79" fmla="*/ 384175 h 248"/>
              <a:gd name="T80" fmla="*/ 190500 w 141"/>
              <a:gd name="T81" fmla="*/ 393700 h 248"/>
              <a:gd name="T82" fmla="*/ 168275 w 141"/>
              <a:gd name="T83" fmla="*/ 393700 h 248"/>
              <a:gd name="T84" fmla="*/ 150812 w 141"/>
              <a:gd name="T85" fmla="*/ 384175 h 248"/>
              <a:gd name="T86" fmla="*/ 139700 w 141"/>
              <a:gd name="T87" fmla="*/ 368300 h 248"/>
              <a:gd name="T88" fmla="*/ 134937 w 141"/>
              <a:gd name="T89" fmla="*/ 346075 h 248"/>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1" h="248">
                <a:moveTo>
                  <a:pt x="85" y="30"/>
                </a:moveTo>
                <a:lnTo>
                  <a:pt x="88" y="17"/>
                </a:lnTo>
                <a:lnTo>
                  <a:pt x="95" y="7"/>
                </a:lnTo>
                <a:lnTo>
                  <a:pt x="106" y="0"/>
                </a:lnTo>
                <a:lnTo>
                  <a:pt x="120" y="0"/>
                </a:lnTo>
                <a:lnTo>
                  <a:pt x="130" y="7"/>
                </a:lnTo>
                <a:lnTo>
                  <a:pt x="139" y="17"/>
                </a:lnTo>
                <a:lnTo>
                  <a:pt x="141" y="30"/>
                </a:lnTo>
                <a:lnTo>
                  <a:pt x="139" y="43"/>
                </a:lnTo>
                <a:lnTo>
                  <a:pt x="130" y="55"/>
                </a:lnTo>
                <a:lnTo>
                  <a:pt x="120" y="62"/>
                </a:lnTo>
                <a:lnTo>
                  <a:pt x="106" y="62"/>
                </a:lnTo>
                <a:lnTo>
                  <a:pt x="95" y="55"/>
                </a:lnTo>
                <a:lnTo>
                  <a:pt x="88" y="43"/>
                </a:lnTo>
                <a:lnTo>
                  <a:pt x="85" y="30"/>
                </a:lnTo>
                <a:close/>
                <a:moveTo>
                  <a:pt x="0" y="123"/>
                </a:moveTo>
                <a:lnTo>
                  <a:pt x="3" y="110"/>
                </a:lnTo>
                <a:lnTo>
                  <a:pt x="11" y="100"/>
                </a:lnTo>
                <a:lnTo>
                  <a:pt x="21" y="93"/>
                </a:lnTo>
                <a:lnTo>
                  <a:pt x="35" y="93"/>
                </a:lnTo>
                <a:lnTo>
                  <a:pt x="46" y="100"/>
                </a:lnTo>
                <a:lnTo>
                  <a:pt x="53" y="110"/>
                </a:lnTo>
                <a:lnTo>
                  <a:pt x="56" y="123"/>
                </a:lnTo>
                <a:lnTo>
                  <a:pt x="53" y="138"/>
                </a:lnTo>
                <a:lnTo>
                  <a:pt x="46" y="148"/>
                </a:lnTo>
                <a:lnTo>
                  <a:pt x="35" y="155"/>
                </a:lnTo>
                <a:lnTo>
                  <a:pt x="21" y="155"/>
                </a:lnTo>
                <a:lnTo>
                  <a:pt x="11" y="148"/>
                </a:lnTo>
                <a:lnTo>
                  <a:pt x="3" y="138"/>
                </a:lnTo>
                <a:lnTo>
                  <a:pt x="0" y="123"/>
                </a:lnTo>
                <a:close/>
                <a:moveTo>
                  <a:pt x="85" y="218"/>
                </a:moveTo>
                <a:lnTo>
                  <a:pt x="88" y="205"/>
                </a:lnTo>
                <a:lnTo>
                  <a:pt x="95" y="193"/>
                </a:lnTo>
                <a:lnTo>
                  <a:pt x="106" y="187"/>
                </a:lnTo>
                <a:lnTo>
                  <a:pt x="120" y="187"/>
                </a:lnTo>
                <a:lnTo>
                  <a:pt x="130" y="193"/>
                </a:lnTo>
                <a:lnTo>
                  <a:pt x="139" y="205"/>
                </a:lnTo>
                <a:lnTo>
                  <a:pt x="141" y="218"/>
                </a:lnTo>
                <a:lnTo>
                  <a:pt x="139" y="232"/>
                </a:lnTo>
                <a:lnTo>
                  <a:pt x="130" y="242"/>
                </a:lnTo>
                <a:lnTo>
                  <a:pt x="120" y="248"/>
                </a:lnTo>
                <a:lnTo>
                  <a:pt x="106" y="248"/>
                </a:lnTo>
                <a:lnTo>
                  <a:pt x="95" y="242"/>
                </a:lnTo>
                <a:lnTo>
                  <a:pt x="88" y="232"/>
                </a:lnTo>
                <a:lnTo>
                  <a:pt x="85" y="218"/>
                </a:lnTo>
                <a:close/>
              </a:path>
            </a:pathLst>
          </a:custGeom>
          <a:solidFill>
            <a:srgbClr val="C0C0C0"/>
          </a:solidFill>
          <a:ln w="4763">
            <a:solidFill>
              <a:srgbClr val="000000"/>
            </a:solidFill>
            <a:prstDash val="solid"/>
            <a:round/>
            <a:headEnd/>
            <a:tailEnd/>
          </a:ln>
        </p:spPr>
        <p:txBody>
          <a:bodyPr/>
          <a:lstStyle/>
          <a:p>
            <a:endParaRPr lang="uk-UA"/>
          </a:p>
        </p:txBody>
      </p:sp>
      <p:sp>
        <p:nvSpPr>
          <p:cNvPr id="17444" name="Rectangle 36"/>
          <p:cNvSpPr>
            <a:spLocks noChangeArrowheads="1"/>
          </p:cNvSpPr>
          <p:nvPr/>
        </p:nvSpPr>
        <p:spPr bwMode="auto">
          <a:xfrm>
            <a:off x="6967538" y="4835525"/>
            <a:ext cx="83926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spcBef>
                <a:spcPct val="20000"/>
              </a:spcBef>
              <a:buClr>
                <a:schemeClr val="folHlink"/>
              </a:buClr>
              <a:buSzPct val="75000"/>
              <a:buFont typeface="Monotype Sorts" pitchFamily="2" charset="2"/>
              <a:buNone/>
            </a:pPr>
            <a:r>
              <a:rPr kumimoji="1" lang="ru-RU" sz="1400" dirty="0" err="1" smtClean="0">
                <a:latin typeface="Times New Roman" panose="02020603050405020304" pitchFamily="18" charset="0"/>
              </a:rPr>
              <a:t>Передавач</a:t>
            </a:r>
            <a:r>
              <a:rPr kumimoji="1" lang="en-US" sz="1400" u="sng" dirty="0" smtClean="0">
                <a:latin typeface="Times New Roman" panose="02020603050405020304" pitchFamily="18" charset="0"/>
              </a:rPr>
              <a:t> </a:t>
            </a:r>
            <a:endParaRPr kumimoji="1" lang="ru-RU" sz="1400" dirty="0">
              <a:latin typeface="Times New Roman" panose="02020603050405020304" pitchFamily="18" charset="0"/>
            </a:endParaRPr>
          </a:p>
        </p:txBody>
      </p:sp>
      <p:sp>
        <p:nvSpPr>
          <p:cNvPr id="17445" name="Freeform 37"/>
          <p:cNvSpPr>
            <a:spLocks/>
          </p:cNvSpPr>
          <p:nvPr/>
        </p:nvSpPr>
        <p:spPr bwMode="auto">
          <a:xfrm>
            <a:off x="7045325" y="3905251"/>
            <a:ext cx="717550" cy="842963"/>
          </a:xfrm>
          <a:custGeom>
            <a:avLst/>
            <a:gdLst>
              <a:gd name="T0" fmla="*/ 327025 w 452"/>
              <a:gd name="T1" fmla="*/ 742950 h 531"/>
              <a:gd name="T2" fmla="*/ 461963 w 452"/>
              <a:gd name="T3" fmla="*/ 595313 h 531"/>
              <a:gd name="T4" fmla="*/ 311150 w 452"/>
              <a:gd name="T5" fmla="*/ 428625 h 531"/>
              <a:gd name="T6" fmla="*/ 312738 w 452"/>
              <a:gd name="T7" fmla="*/ 425450 h 531"/>
              <a:gd name="T8" fmla="*/ 90488 w 452"/>
              <a:gd name="T9" fmla="*/ 446088 h 531"/>
              <a:gd name="T10" fmla="*/ 0 w 452"/>
              <a:gd name="T11" fmla="*/ 446088 h 531"/>
              <a:gd name="T12" fmla="*/ 0 w 452"/>
              <a:gd name="T13" fmla="*/ 0 h 531"/>
              <a:gd name="T14" fmla="*/ 90488 w 452"/>
              <a:gd name="T15" fmla="*/ 0 h 531"/>
              <a:gd name="T16" fmla="*/ 628650 w 452"/>
              <a:gd name="T17" fmla="*/ 100013 h 531"/>
              <a:gd name="T18" fmla="*/ 717550 w 452"/>
              <a:gd name="T19" fmla="*/ 100013 h 531"/>
              <a:gd name="T20" fmla="*/ 717550 w 452"/>
              <a:gd name="T21" fmla="*/ 396875 h 531"/>
              <a:gd name="T22" fmla="*/ 628650 w 452"/>
              <a:gd name="T23" fmla="*/ 396875 h 531"/>
              <a:gd name="T24" fmla="*/ 368300 w 452"/>
              <a:gd name="T25" fmla="*/ 420688 h 531"/>
              <a:gd name="T26" fmla="*/ 492125 w 452"/>
              <a:gd name="T27" fmla="*/ 560388 h 531"/>
              <a:gd name="T28" fmla="*/ 492125 w 452"/>
              <a:gd name="T29" fmla="*/ 628650 h 531"/>
              <a:gd name="T30" fmla="*/ 390525 w 452"/>
              <a:gd name="T31" fmla="*/ 742950 h 531"/>
              <a:gd name="T32" fmla="*/ 673100 w 452"/>
              <a:gd name="T33" fmla="*/ 742950 h 531"/>
              <a:gd name="T34" fmla="*/ 717550 w 452"/>
              <a:gd name="T35" fmla="*/ 842963 h 531"/>
              <a:gd name="T36" fmla="*/ 0 w 452"/>
              <a:gd name="T37" fmla="*/ 842963 h 531"/>
              <a:gd name="T38" fmla="*/ 44450 w 452"/>
              <a:gd name="T39" fmla="*/ 742950 h 531"/>
              <a:gd name="T40" fmla="*/ 327025 w 452"/>
              <a:gd name="T41" fmla="*/ 742950 h 5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52" h="531">
                <a:moveTo>
                  <a:pt x="206" y="468"/>
                </a:moveTo>
                <a:lnTo>
                  <a:pt x="291" y="375"/>
                </a:lnTo>
                <a:lnTo>
                  <a:pt x="196" y="270"/>
                </a:lnTo>
                <a:lnTo>
                  <a:pt x="197" y="268"/>
                </a:lnTo>
                <a:lnTo>
                  <a:pt x="57" y="281"/>
                </a:lnTo>
                <a:lnTo>
                  <a:pt x="0" y="281"/>
                </a:lnTo>
                <a:lnTo>
                  <a:pt x="0" y="0"/>
                </a:lnTo>
                <a:lnTo>
                  <a:pt x="57" y="0"/>
                </a:lnTo>
                <a:lnTo>
                  <a:pt x="396" y="63"/>
                </a:lnTo>
                <a:lnTo>
                  <a:pt x="452" y="63"/>
                </a:lnTo>
                <a:lnTo>
                  <a:pt x="452" y="250"/>
                </a:lnTo>
                <a:lnTo>
                  <a:pt x="396" y="250"/>
                </a:lnTo>
                <a:lnTo>
                  <a:pt x="232" y="265"/>
                </a:lnTo>
                <a:lnTo>
                  <a:pt x="310" y="353"/>
                </a:lnTo>
                <a:lnTo>
                  <a:pt x="310" y="396"/>
                </a:lnTo>
                <a:lnTo>
                  <a:pt x="246" y="468"/>
                </a:lnTo>
                <a:lnTo>
                  <a:pt x="424" y="468"/>
                </a:lnTo>
                <a:lnTo>
                  <a:pt x="452" y="531"/>
                </a:lnTo>
                <a:lnTo>
                  <a:pt x="0" y="531"/>
                </a:lnTo>
                <a:lnTo>
                  <a:pt x="28" y="468"/>
                </a:lnTo>
                <a:lnTo>
                  <a:pt x="206" y="468"/>
                </a:lnTo>
                <a:close/>
              </a:path>
            </a:pathLst>
          </a:custGeom>
          <a:solidFill>
            <a:srgbClr val="C0C0C0"/>
          </a:solidFill>
          <a:ln w="14288">
            <a:solidFill>
              <a:srgbClr val="000000"/>
            </a:solidFill>
            <a:prstDash val="solid"/>
            <a:round/>
            <a:headEnd/>
            <a:tailEnd/>
          </a:ln>
        </p:spPr>
        <p:txBody>
          <a:bodyPr/>
          <a:lstStyle/>
          <a:p>
            <a:endParaRPr lang="uk-UA"/>
          </a:p>
        </p:txBody>
      </p:sp>
      <p:sp>
        <p:nvSpPr>
          <p:cNvPr id="17446" name="Line 38"/>
          <p:cNvSpPr>
            <a:spLocks noChangeShapeType="1"/>
          </p:cNvSpPr>
          <p:nvPr/>
        </p:nvSpPr>
        <p:spPr bwMode="auto">
          <a:xfrm>
            <a:off x="7673975" y="4005263"/>
            <a:ext cx="1588" cy="296862"/>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47" name="Line 39"/>
          <p:cNvSpPr>
            <a:spLocks noChangeShapeType="1"/>
          </p:cNvSpPr>
          <p:nvPr/>
        </p:nvSpPr>
        <p:spPr bwMode="auto">
          <a:xfrm>
            <a:off x="7135814" y="3905250"/>
            <a:ext cx="1587" cy="4460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48" name="Freeform 40"/>
          <p:cNvSpPr>
            <a:spLocks noEditPoints="1"/>
          </p:cNvSpPr>
          <p:nvPr/>
        </p:nvSpPr>
        <p:spPr bwMode="auto">
          <a:xfrm>
            <a:off x="7358064" y="4303714"/>
            <a:ext cx="225425" cy="395287"/>
          </a:xfrm>
          <a:custGeom>
            <a:avLst/>
            <a:gdLst>
              <a:gd name="T0" fmla="*/ 92075 w 142"/>
              <a:gd name="T1" fmla="*/ 47625 h 249"/>
              <a:gd name="T2" fmla="*/ 87313 w 142"/>
              <a:gd name="T3" fmla="*/ 26987 h 249"/>
              <a:gd name="T4" fmla="*/ 74613 w 142"/>
              <a:gd name="T5" fmla="*/ 7937 h 249"/>
              <a:gd name="T6" fmla="*/ 55563 w 142"/>
              <a:gd name="T7" fmla="*/ 0 h 249"/>
              <a:gd name="T8" fmla="*/ 36513 w 142"/>
              <a:gd name="T9" fmla="*/ 0 h 249"/>
              <a:gd name="T10" fmla="*/ 17463 w 142"/>
              <a:gd name="T11" fmla="*/ 7937 h 249"/>
              <a:gd name="T12" fmla="*/ 4763 w 142"/>
              <a:gd name="T13" fmla="*/ 26987 h 249"/>
              <a:gd name="T14" fmla="*/ 0 w 142"/>
              <a:gd name="T15" fmla="*/ 47625 h 249"/>
              <a:gd name="T16" fmla="*/ 4763 w 142"/>
              <a:gd name="T17" fmla="*/ 69850 h 249"/>
              <a:gd name="T18" fmla="*/ 17463 w 142"/>
              <a:gd name="T19" fmla="*/ 85725 h 249"/>
              <a:gd name="T20" fmla="*/ 36513 w 142"/>
              <a:gd name="T21" fmla="*/ 95250 h 249"/>
              <a:gd name="T22" fmla="*/ 55563 w 142"/>
              <a:gd name="T23" fmla="*/ 95250 h 249"/>
              <a:gd name="T24" fmla="*/ 74613 w 142"/>
              <a:gd name="T25" fmla="*/ 85725 h 249"/>
              <a:gd name="T26" fmla="*/ 87313 w 142"/>
              <a:gd name="T27" fmla="*/ 69850 h 249"/>
              <a:gd name="T28" fmla="*/ 92075 w 142"/>
              <a:gd name="T29" fmla="*/ 47625 h 249"/>
              <a:gd name="T30" fmla="*/ 225425 w 142"/>
              <a:gd name="T31" fmla="*/ 196850 h 249"/>
              <a:gd name="T32" fmla="*/ 220663 w 142"/>
              <a:gd name="T33" fmla="*/ 174625 h 249"/>
              <a:gd name="T34" fmla="*/ 209550 w 142"/>
              <a:gd name="T35" fmla="*/ 157162 h 249"/>
              <a:gd name="T36" fmla="*/ 192088 w 142"/>
              <a:gd name="T37" fmla="*/ 149225 h 249"/>
              <a:gd name="T38" fmla="*/ 169863 w 142"/>
              <a:gd name="T39" fmla="*/ 149225 h 249"/>
              <a:gd name="T40" fmla="*/ 153988 w 142"/>
              <a:gd name="T41" fmla="*/ 157162 h 249"/>
              <a:gd name="T42" fmla="*/ 139700 w 142"/>
              <a:gd name="T43" fmla="*/ 174625 h 249"/>
              <a:gd name="T44" fmla="*/ 136525 w 142"/>
              <a:gd name="T45" fmla="*/ 196850 h 249"/>
              <a:gd name="T46" fmla="*/ 139700 w 142"/>
              <a:gd name="T47" fmla="*/ 217487 h 249"/>
              <a:gd name="T48" fmla="*/ 153988 w 142"/>
              <a:gd name="T49" fmla="*/ 236537 h 249"/>
              <a:gd name="T50" fmla="*/ 169863 w 142"/>
              <a:gd name="T51" fmla="*/ 244475 h 249"/>
              <a:gd name="T52" fmla="*/ 192088 w 142"/>
              <a:gd name="T53" fmla="*/ 244475 h 249"/>
              <a:gd name="T54" fmla="*/ 209550 w 142"/>
              <a:gd name="T55" fmla="*/ 236537 h 249"/>
              <a:gd name="T56" fmla="*/ 220663 w 142"/>
              <a:gd name="T57" fmla="*/ 217487 h 249"/>
              <a:gd name="T58" fmla="*/ 225425 w 142"/>
              <a:gd name="T59" fmla="*/ 196850 h 249"/>
              <a:gd name="T60" fmla="*/ 92075 w 142"/>
              <a:gd name="T61" fmla="*/ 344487 h 249"/>
              <a:gd name="T62" fmla="*/ 87313 w 142"/>
              <a:gd name="T63" fmla="*/ 323850 h 249"/>
              <a:gd name="T64" fmla="*/ 74613 w 142"/>
              <a:gd name="T65" fmla="*/ 307975 h 249"/>
              <a:gd name="T66" fmla="*/ 55563 w 142"/>
              <a:gd name="T67" fmla="*/ 296862 h 249"/>
              <a:gd name="T68" fmla="*/ 36513 w 142"/>
              <a:gd name="T69" fmla="*/ 296862 h 249"/>
              <a:gd name="T70" fmla="*/ 17463 w 142"/>
              <a:gd name="T71" fmla="*/ 307975 h 249"/>
              <a:gd name="T72" fmla="*/ 4763 w 142"/>
              <a:gd name="T73" fmla="*/ 323850 h 249"/>
              <a:gd name="T74" fmla="*/ 0 w 142"/>
              <a:gd name="T75" fmla="*/ 344487 h 249"/>
              <a:gd name="T76" fmla="*/ 4763 w 142"/>
              <a:gd name="T77" fmla="*/ 365125 h 249"/>
              <a:gd name="T78" fmla="*/ 17463 w 142"/>
              <a:gd name="T79" fmla="*/ 384175 h 249"/>
              <a:gd name="T80" fmla="*/ 36513 w 142"/>
              <a:gd name="T81" fmla="*/ 395287 h 249"/>
              <a:gd name="T82" fmla="*/ 55563 w 142"/>
              <a:gd name="T83" fmla="*/ 395287 h 249"/>
              <a:gd name="T84" fmla="*/ 74613 w 142"/>
              <a:gd name="T85" fmla="*/ 384175 h 249"/>
              <a:gd name="T86" fmla="*/ 87313 w 142"/>
              <a:gd name="T87" fmla="*/ 365125 h 249"/>
              <a:gd name="T88" fmla="*/ 92075 w 142"/>
              <a:gd name="T89" fmla="*/ 344487 h 249"/>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2" h="249">
                <a:moveTo>
                  <a:pt x="58" y="30"/>
                </a:moveTo>
                <a:lnTo>
                  <a:pt x="55" y="17"/>
                </a:lnTo>
                <a:lnTo>
                  <a:pt x="47" y="5"/>
                </a:lnTo>
                <a:lnTo>
                  <a:pt x="35" y="0"/>
                </a:lnTo>
                <a:lnTo>
                  <a:pt x="23" y="0"/>
                </a:lnTo>
                <a:lnTo>
                  <a:pt x="11" y="5"/>
                </a:lnTo>
                <a:lnTo>
                  <a:pt x="3" y="17"/>
                </a:lnTo>
                <a:lnTo>
                  <a:pt x="0" y="30"/>
                </a:lnTo>
                <a:lnTo>
                  <a:pt x="3" y="44"/>
                </a:lnTo>
                <a:lnTo>
                  <a:pt x="11" y="54"/>
                </a:lnTo>
                <a:lnTo>
                  <a:pt x="23" y="60"/>
                </a:lnTo>
                <a:lnTo>
                  <a:pt x="35" y="60"/>
                </a:lnTo>
                <a:lnTo>
                  <a:pt x="47" y="54"/>
                </a:lnTo>
                <a:lnTo>
                  <a:pt x="55" y="44"/>
                </a:lnTo>
                <a:lnTo>
                  <a:pt x="58" y="30"/>
                </a:lnTo>
                <a:close/>
                <a:moveTo>
                  <a:pt x="142" y="124"/>
                </a:moveTo>
                <a:lnTo>
                  <a:pt x="139" y="110"/>
                </a:lnTo>
                <a:lnTo>
                  <a:pt x="132" y="99"/>
                </a:lnTo>
                <a:lnTo>
                  <a:pt x="121" y="94"/>
                </a:lnTo>
                <a:lnTo>
                  <a:pt x="107" y="94"/>
                </a:lnTo>
                <a:lnTo>
                  <a:pt x="97" y="99"/>
                </a:lnTo>
                <a:lnTo>
                  <a:pt x="88" y="110"/>
                </a:lnTo>
                <a:lnTo>
                  <a:pt x="86" y="124"/>
                </a:lnTo>
                <a:lnTo>
                  <a:pt x="88" y="137"/>
                </a:lnTo>
                <a:lnTo>
                  <a:pt x="97" y="149"/>
                </a:lnTo>
                <a:lnTo>
                  <a:pt x="107" y="154"/>
                </a:lnTo>
                <a:lnTo>
                  <a:pt x="121" y="154"/>
                </a:lnTo>
                <a:lnTo>
                  <a:pt x="132" y="149"/>
                </a:lnTo>
                <a:lnTo>
                  <a:pt x="139" y="137"/>
                </a:lnTo>
                <a:lnTo>
                  <a:pt x="142" y="124"/>
                </a:lnTo>
                <a:close/>
                <a:moveTo>
                  <a:pt x="58" y="217"/>
                </a:moveTo>
                <a:lnTo>
                  <a:pt x="55" y="204"/>
                </a:lnTo>
                <a:lnTo>
                  <a:pt x="47" y="194"/>
                </a:lnTo>
                <a:lnTo>
                  <a:pt x="35" y="187"/>
                </a:lnTo>
                <a:lnTo>
                  <a:pt x="23" y="187"/>
                </a:lnTo>
                <a:lnTo>
                  <a:pt x="11" y="194"/>
                </a:lnTo>
                <a:lnTo>
                  <a:pt x="3" y="204"/>
                </a:lnTo>
                <a:lnTo>
                  <a:pt x="0" y="217"/>
                </a:lnTo>
                <a:lnTo>
                  <a:pt x="3" y="230"/>
                </a:lnTo>
                <a:lnTo>
                  <a:pt x="11" y="242"/>
                </a:lnTo>
                <a:lnTo>
                  <a:pt x="23" y="249"/>
                </a:lnTo>
                <a:lnTo>
                  <a:pt x="35" y="249"/>
                </a:lnTo>
                <a:lnTo>
                  <a:pt x="47" y="242"/>
                </a:lnTo>
                <a:lnTo>
                  <a:pt x="55" y="230"/>
                </a:lnTo>
                <a:lnTo>
                  <a:pt x="58" y="217"/>
                </a:lnTo>
                <a:close/>
              </a:path>
            </a:pathLst>
          </a:custGeom>
          <a:solidFill>
            <a:srgbClr val="C0C0C0"/>
          </a:solidFill>
          <a:ln w="4763">
            <a:solidFill>
              <a:srgbClr val="000000"/>
            </a:solidFill>
            <a:prstDash val="solid"/>
            <a:round/>
            <a:headEnd/>
            <a:tailEnd/>
          </a:ln>
        </p:spPr>
        <p:txBody>
          <a:bodyPr/>
          <a:lstStyle/>
          <a:p>
            <a:endParaRPr lang="uk-UA"/>
          </a:p>
        </p:txBody>
      </p:sp>
      <p:sp>
        <p:nvSpPr>
          <p:cNvPr id="26665" name="Rectangle 41"/>
          <p:cNvSpPr>
            <a:spLocks noChangeArrowheads="1"/>
          </p:cNvSpPr>
          <p:nvPr/>
        </p:nvSpPr>
        <p:spPr bwMode="auto">
          <a:xfrm>
            <a:off x="4910138" y="4835525"/>
            <a:ext cx="73218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20000"/>
              </a:spcBef>
              <a:buClr>
                <a:schemeClr val="folHlink"/>
              </a:buClr>
              <a:buSzPct val="75000"/>
              <a:buFont typeface="Monotype Sorts" pitchFamily="2" charset="2"/>
              <a:buNone/>
              <a:defRPr/>
            </a:pPr>
            <a:r>
              <a:rPr kumimoji="1" lang="ru-RU" sz="1400" dirty="0" smtClean="0">
                <a:latin typeface="Times New Roman" panose="02020603050405020304" pitchFamily="18" charset="0"/>
              </a:rPr>
              <a:t>Приймач</a:t>
            </a:r>
            <a:r>
              <a:rPr kumimoji="1" lang="en-US" sz="1400" dirty="0" smtClean="0">
                <a:latin typeface="Times New Roman" panose="02020603050405020304" pitchFamily="18" charset="0"/>
              </a:rPr>
              <a:t> </a:t>
            </a:r>
            <a:endParaRPr kumimoji="1" lang="ru-RU" sz="3200" dirty="0">
              <a:effectLst>
                <a:outerShdw blurRad="38100" dist="38100" dir="2700000" algn="tl">
                  <a:srgbClr val="C0C0C0"/>
                </a:outerShdw>
              </a:effectLst>
              <a:latin typeface="Tahoma" panose="020B0604030504040204" pitchFamily="34" charset="0"/>
            </a:endParaRPr>
          </a:p>
        </p:txBody>
      </p:sp>
      <p:sp>
        <p:nvSpPr>
          <p:cNvPr id="17450" name="Line 42"/>
          <p:cNvSpPr>
            <a:spLocks noChangeShapeType="1"/>
          </p:cNvSpPr>
          <p:nvPr/>
        </p:nvSpPr>
        <p:spPr bwMode="auto">
          <a:xfrm>
            <a:off x="4262438" y="4148139"/>
            <a:ext cx="538162"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51" name="Freeform 43"/>
          <p:cNvSpPr>
            <a:spLocks/>
          </p:cNvSpPr>
          <p:nvPr/>
        </p:nvSpPr>
        <p:spPr bwMode="auto">
          <a:xfrm>
            <a:off x="5519739" y="2957514"/>
            <a:ext cx="1304925" cy="1587"/>
          </a:xfrm>
          <a:custGeom>
            <a:avLst/>
            <a:gdLst>
              <a:gd name="T0" fmla="*/ 0 w 822"/>
              <a:gd name="T1" fmla="*/ 0 h 1587"/>
              <a:gd name="T2" fmla="*/ 717550 w 822"/>
              <a:gd name="T3" fmla="*/ 0 h 1587"/>
              <a:gd name="T4" fmla="*/ 1304925 w 822"/>
              <a:gd name="T5" fmla="*/ 0 h 1587"/>
              <a:gd name="T6" fmla="*/ 0 60000 65536"/>
              <a:gd name="T7" fmla="*/ 0 60000 65536"/>
              <a:gd name="T8" fmla="*/ 0 60000 65536"/>
            </a:gdLst>
            <a:ahLst/>
            <a:cxnLst>
              <a:cxn ang="T6">
                <a:pos x="T0" y="T1"/>
              </a:cxn>
              <a:cxn ang="T7">
                <a:pos x="T2" y="T3"/>
              </a:cxn>
              <a:cxn ang="T8">
                <a:pos x="T4" y="T5"/>
              </a:cxn>
            </a:cxnLst>
            <a:rect l="0" t="0" r="r" b="b"/>
            <a:pathLst>
              <a:path w="822" h="1587">
                <a:moveTo>
                  <a:pt x="0" y="0"/>
                </a:moveTo>
                <a:lnTo>
                  <a:pt x="452" y="0"/>
                </a:lnTo>
                <a:lnTo>
                  <a:pt x="822" y="0"/>
                </a:lnTo>
              </a:path>
            </a:pathLst>
          </a:custGeom>
          <a:noFill/>
          <a:ln w="2381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17452" name="Freeform 44"/>
          <p:cNvSpPr>
            <a:spLocks/>
          </p:cNvSpPr>
          <p:nvPr/>
        </p:nvSpPr>
        <p:spPr bwMode="auto">
          <a:xfrm>
            <a:off x="6807201" y="2874963"/>
            <a:ext cx="149225" cy="163512"/>
          </a:xfrm>
          <a:custGeom>
            <a:avLst/>
            <a:gdLst>
              <a:gd name="T0" fmla="*/ 0 w 94"/>
              <a:gd name="T1" fmla="*/ 0 h 103"/>
              <a:gd name="T2" fmla="*/ 149225 w 94"/>
              <a:gd name="T3" fmla="*/ 82550 h 103"/>
              <a:gd name="T4" fmla="*/ 0 w 94"/>
              <a:gd name="T5" fmla="*/ 163512 h 103"/>
              <a:gd name="T6" fmla="*/ 0 w 94"/>
              <a:gd name="T7" fmla="*/ 0 h 10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94" h="103">
                <a:moveTo>
                  <a:pt x="0" y="0"/>
                </a:moveTo>
                <a:lnTo>
                  <a:pt x="94" y="52"/>
                </a:lnTo>
                <a:lnTo>
                  <a:pt x="0" y="103"/>
                </a:lnTo>
                <a:lnTo>
                  <a:pt x="0" y="0"/>
                </a:lnTo>
                <a:close/>
              </a:path>
            </a:pathLst>
          </a:custGeom>
          <a:solidFill>
            <a:srgbClr val="000000"/>
          </a:solidFill>
          <a:ln w="23813">
            <a:solidFill>
              <a:srgbClr val="000000"/>
            </a:solidFill>
            <a:prstDash val="solid"/>
            <a:round/>
            <a:headEnd/>
            <a:tailEnd/>
          </a:ln>
        </p:spPr>
        <p:txBody>
          <a:bodyPr/>
          <a:lstStyle/>
          <a:p>
            <a:endParaRPr lang="uk-UA"/>
          </a:p>
        </p:txBody>
      </p:sp>
      <p:sp>
        <p:nvSpPr>
          <p:cNvPr id="17453" name="Rectangle 45"/>
          <p:cNvSpPr>
            <a:spLocks noChangeArrowheads="1"/>
          </p:cNvSpPr>
          <p:nvPr/>
        </p:nvSpPr>
        <p:spPr bwMode="auto">
          <a:xfrm>
            <a:off x="2543175" y="2957514"/>
            <a:ext cx="565150" cy="623887"/>
          </a:xfrm>
          <a:prstGeom prst="rect">
            <a:avLst/>
          </a:prstGeom>
          <a:solidFill>
            <a:srgbClr val="FFFFFF"/>
          </a:solidFill>
          <a:ln w="14288">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uk-UA"/>
          </a:p>
        </p:txBody>
      </p:sp>
      <p:sp>
        <p:nvSpPr>
          <p:cNvPr id="17454" name="Rectangle 46"/>
          <p:cNvSpPr>
            <a:spLocks noChangeArrowheads="1"/>
          </p:cNvSpPr>
          <p:nvPr/>
        </p:nvSpPr>
        <p:spPr bwMode="auto">
          <a:xfrm>
            <a:off x="2894013" y="3009901"/>
            <a:ext cx="190500" cy="130175"/>
          </a:xfrm>
          <a:prstGeom prst="rect">
            <a:avLst/>
          </a:prstGeom>
          <a:noFill/>
          <a:ln w="14288">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uk-UA"/>
          </a:p>
        </p:txBody>
      </p:sp>
      <p:sp>
        <p:nvSpPr>
          <p:cNvPr id="17455" name="Line 47"/>
          <p:cNvSpPr>
            <a:spLocks noChangeShapeType="1"/>
          </p:cNvSpPr>
          <p:nvPr/>
        </p:nvSpPr>
        <p:spPr bwMode="auto">
          <a:xfrm>
            <a:off x="2728914" y="3206750"/>
            <a:ext cx="1587"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56" name="Line 48"/>
          <p:cNvSpPr>
            <a:spLocks noChangeShapeType="1"/>
          </p:cNvSpPr>
          <p:nvPr/>
        </p:nvSpPr>
        <p:spPr bwMode="auto">
          <a:xfrm>
            <a:off x="2705100" y="3206750"/>
            <a:ext cx="1588"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57" name="Line 49"/>
          <p:cNvSpPr>
            <a:spLocks noChangeShapeType="1"/>
          </p:cNvSpPr>
          <p:nvPr/>
        </p:nvSpPr>
        <p:spPr bwMode="auto">
          <a:xfrm>
            <a:off x="2684464" y="3206750"/>
            <a:ext cx="1587"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58" name="Line 50"/>
          <p:cNvSpPr>
            <a:spLocks noChangeShapeType="1"/>
          </p:cNvSpPr>
          <p:nvPr/>
        </p:nvSpPr>
        <p:spPr bwMode="auto">
          <a:xfrm>
            <a:off x="2660650" y="3206750"/>
            <a:ext cx="1588"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59" name="Line 51"/>
          <p:cNvSpPr>
            <a:spLocks noChangeShapeType="1"/>
          </p:cNvSpPr>
          <p:nvPr/>
        </p:nvSpPr>
        <p:spPr bwMode="auto">
          <a:xfrm>
            <a:off x="2636839" y="3206750"/>
            <a:ext cx="1587"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60" name="Line 52"/>
          <p:cNvSpPr>
            <a:spLocks noChangeShapeType="1"/>
          </p:cNvSpPr>
          <p:nvPr/>
        </p:nvSpPr>
        <p:spPr bwMode="auto">
          <a:xfrm>
            <a:off x="2611439" y="3206750"/>
            <a:ext cx="1587"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61" name="Line 53"/>
          <p:cNvSpPr>
            <a:spLocks noChangeShapeType="1"/>
          </p:cNvSpPr>
          <p:nvPr/>
        </p:nvSpPr>
        <p:spPr bwMode="auto">
          <a:xfrm>
            <a:off x="2587625" y="3206750"/>
            <a:ext cx="1588"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62" name="Line 54"/>
          <p:cNvSpPr>
            <a:spLocks noChangeShapeType="1"/>
          </p:cNvSpPr>
          <p:nvPr/>
        </p:nvSpPr>
        <p:spPr bwMode="auto">
          <a:xfrm>
            <a:off x="2728914" y="3402014"/>
            <a:ext cx="1587"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63" name="Line 55"/>
          <p:cNvSpPr>
            <a:spLocks noChangeShapeType="1"/>
          </p:cNvSpPr>
          <p:nvPr/>
        </p:nvSpPr>
        <p:spPr bwMode="auto">
          <a:xfrm>
            <a:off x="2705100" y="3402014"/>
            <a:ext cx="1588"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64" name="Line 56"/>
          <p:cNvSpPr>
            <a:spLocks noChangeShapeType="1"/>
          </p:cNvSpPr>
          <p:nvPr/>
        </p:nvSpPr>
        <p:spPr bwMode="auto">
          <a:xfrm>
            <a:off x="2684464" y="3402014"/>
            <a:ext cx="1587"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65" name="Line 57"/>
          <p:cNvSpPr>
            <a:spLocks noChangeShapeType="1"/>
          </p:cNvSpPr>
          <p:nvPr/>
        </p:nvSpPr>
        <p:spPr bwMode="auto">
          <a:xfrm>
            <a:off x="2660650" y="3402014"/>
            <a:ext cx="1588"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66" name="Line 58"/>
          <p:cNvSpPr>
            <a:spLocks noChangeShapeType="1"/>
          </p:cNvSpPr>
          <p:nvPr/>
        </p:nvSpPr>
        <p:spPr bwMode="auto">
          <a:xfrm>
            <a:off x="2636839" y="3402014"/>
            <a:ext cx="1587"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67" name="Line 59"/>
          <p:cNvSpPr>
            <a:spLocks noChangeShapeType="1"/>
          </p:cNvSpPr>
          <p:nvPr/>
        </p:nvSpPr>
        <p:spPr bwMode="auto">
          <a:xfrm>
            <a:off x="2611439" y="3402014"/>
            <a:ext cx="1587"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68" name="Line 60"/>
          <p:cNvSpPr>
            <a:spLocks noChangeShapeType="1"/>
          </p:cNvSpPr>
          <p:nvPr/>
        </p:nvSpPr>
        <p:spPr bwMode="auto">
          <a:xfrm>
            <a:off x="2587625" y="3402014"/>
            <a:ext cx="1588"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69" name="Line 61"/>
          <p:cNvSpPr>
            <a:spLocks noChangeShapeType="1"/>
          </p:cNvSpPr>
          <p:nvPr/>
        </p:nvSpPr>
        <p:spPr bwMode="auto">
          <a:xfrm>
            <a:off x="2728914" y="3009901"/>
            <a:ext cx="1587"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70" name="Line 62"/>
          <p:cNvSpPr>
            <a:spLocks noChangeShapeType="1"/>
          </p:cNvSpPr>
          <p:nvPr/>
        </p:nvSpPr>
        <p:spPr bwMode="auto">
          <a:xfrm>
            <a:off x="2705100" y="3009901"/>
            <a:ext cx="1588"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71" name="Line 63"/>
          <p:cNvSpPr>
            <a:spLocks noChangeShapeType="1"/>
          </p:cNvSpPr>
          <p:nvPr/>
        </p:nvSpPr>
        <p:spPr bwMode="auto">
          <a:xfrm>
            <a:off x="2684464" y="3009901"/>
            <a:ext cx="1587"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72" name="Line 64"/>
          <p:cNvSpPr>
            <a:spLocks noChangeShapeType="1"/>
          </p:cNvSpPr>
          <p:nvPr/>
        </p:nvSpPr>
        <p:spPr bwMode="auto">
          <a:xfrm>
            <a:off x="2660650" y="3009901"/>
            <a:ext cx="1588"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73" name="Line 65"/>
          <p:cNvSpPr>
            <a:spLocks noChangeShapeType="1"/>
          </p:cNvSpPr>
          <p:nvPr/>
        </p:nvSpPr>
        <p:spPr bwMode="auto">
          <a:xfrm>
            <a:off x="2636839" y="3009901"/>
            <a:ext cx="1587"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74" name="Line 66"/>
          <p:cNvSpPr>
            <a:spLocks noChangeShapeType="1"/>
          </p:cNvSpPr>
          <p:nvPr/>
        </p:nvSpPr>
        <p:spPr bwMode="auto">
          <a:xfrm>
            <a:off x="2611439" y="3009901"/>
            <a:ext cx="1587"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75" name="Line 67"/>
          <p:cNvSpPr>
            <a:spLocks noChangeShapeType="1"/>
          </p:cNvSpPr>
          <p:nvPr/>
        </p:nvSpPr>
        <p:spPr bwMode="auto">
          <a:xfrm>
            <a:off x="2587625" y="3009901"/>
            <a:ext cx="1588"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76" name="Line 68"/>
          <p:cNvSpPr>
            <a:spLocks noChangeShapeType="1"/>
          </p:cNvSpPr>
          <p:nvPr/>
        </p:nvSpPr>
        <p:spPr bwMode="auto">
          <a:xfrm>
            <a:off x="3060700" y="3206750"/>
            <a:ext cx="1588"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77" name="Line 69"/>
          <p:cNvSpPr>
            <a:spLocks noChangeShapeType="1"/>
          </p:cNvSpPr>
          <p:nvPr/>
        </p:nvSpPr>
        <p:spPr bwMode="auto">
          <a:xfrm>
            <a:off x="3035300" y="3206750"/>
            <a:ext cx="1588"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78" name="Line 70"/>
          <p:cNvSpPr>
            <a:spLocks noChangeShapeType="1"/>
          </p:cNvSpPr>
          <p:nvPr/>
        </p:nvSpPr>
        <p:spPr bwMode="auto">
          <a:xfrm>
            <a:off x="3011489" y="3206750"/>
            <a:ext cx="1587"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79" name="Line 71"/>
          <p:cNvSpPr>
            <a:spLocks noChangeShapeType="1"/>
          </p:cNvSpPr>
          <p:nvPr/>
        </p:nvSpPr>
        <p:spPr bwMode="auto">
          <a:xfrm>
            <a:off x="2990850" y="3206750"/>
            <a:ext cx="1588"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80" name="Line 72"/>
          <p:cNvSpPr>
            <a:spLocks noChangeShapeType="1"/>
          </p:cNvSpPr>
          <p:nvPr/>
        </p:nvSpPr>
        <p:spPr bwMode="auto">
          <a:xfrm>
            <a:off x="2967039" y="3206750"/>
            <a:ext cx="1587"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81" name="Line 73"/>
          <p:cNvSpPr>
            <a:spLocks noChangeShapeType="1"/>
          </p:cNvSpPr>
          <p:nvPr/>
        </p:nvSpPr>
        <p:spPr bwMode="auto">
          <a:xfrm>
            <a:off x="2943225" y="3206750"/>
            <a:ext cx="1588"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82" name="Line 74"/>
          <p:cNvSpPr>
            <a:spLocks noChangeShapeType="1"/>
          </p:cNvSpPr>
          <p:nvPr/>
        </p:nvSpPr>
        <p:spPr bwMode="auto">
          <a:xfrm>
            <a:off x="2919414" y="3206750"/>
            <a:ext cx="1587" cy="128588"/>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83" name="Line 75"/>
          <p:cNvSpPr>
            <a:spLocks noChangeShapeType="1"/>
          </p:cNvSpPr>
          <p:nvPr/>
        </p:nvSpPr>
        <p:spPr bwMode="auto">
          <a:xfrm>
            <a:off x="3060700" y="3402014"/>
            <a:ext cx="1588"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84" name="Line 76"/>
          <p:cNvSpPr>
            <a:spLocks noChangeShapeType="1"/>
          </p:cNvSpPr>
          <p:nvPr/>
        </p:nvSpPr>
        <p:spPr bwMode="auto">
          <a:xfrm>
            <a:off x="3035300" y="3402014"/>
            <a:ext cx="1588"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85" name="Line 77"/>
          <p:cNvSpPr>
            <a:spLocks noChangeShapeType="1"/>
          </p:cNvSpPr>
          <p:nvPr/>
        </p:nvSpPr>
        <p:spPr bwMode="auto">
          <a:xfrm>
            <a:off x="3011489" y="3402014"/>
            <a:ext cx="1587"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86" name="Line 78"/>
          <p:cNvSpPr>
            <a:spLocks noChangeShapeType="1"/>
          </p:cNvSpPr>
          <p:nvPr/>
        </p:nvSpPr>
        <p:spPr bwMode="auto">
          <a:xfrm>
            <a:off x="2990850" y="3402014"/>
            <a:ext cx="1588"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87" name="Line 79"/>
          <p:cNvSpPr>
            <a:spLocks noChangeShapeType="1"/>
          </p:cNvSpPr>
          <p:nvPr/>
        </p:nvSpPr>
        <p:spPr bwMode="auto">
          <a:xfrm>
            <a:off x="2967039" y="3402014"/>
            <a:ext cx="1587"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88" name="Line 80"/>
          <p:cNvSpPr>
            <a:spLocks noChangeShapeType="1"/>
          </p:cNvSpPr>
          <p:nvPr/>
        </p:nvSpPr>
        <p:spPr bwMode="auto">
          <a:xfrm>
            <a:off x="2943225" y="3402014"/>
            <a:ext cx="1588"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89" name="Line 81"/>
          <p:cNvSpPr>
            <a:spLocks noChangeShapeType="1"/>
          </p:cNvSpPr>
          <p:nvPr/>
        </p:nvSpPr>
        <p:spPr bwMode="auto">
          <a:xfrm>
            <a:off x="2919414" y="3402014"/>
            <a:ext cx="1587" cy="130175"/>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90" name="Freeform 82"/>
          <p:cNvSpPr>
            <a:spLocks noEditPoints="1"/>
          </p:cNvSpPr>
          <p:nvPr/>
        </p:nvSpPr>
        <p:spPr bwMode="auto">
          <a:xfrm>
            <a:off x="2924176" y="3036888"/>
            <a:ext cx="131763" cy="76200"/>
          </a:xfrm>
          <a:custGeom>
            <a:avLst/>
            <a:gdLst>
              <a:gd name="T0" fmla="*/ 68263 w 83"/>
              <a:gd name="T1" fmla="*/ 63500 h 48"/>
              <a:gd name="T2" fmla="*/ 73025 w 83"/>
              <a:gd name="T3" fmla="*/ 58738 h 48"/>
              <a:gd name="T4" fmla="*/ 77788 w 83"/>
              <a:gd name="T5" fmla="*/ 58738 h 48"/>
              <a:gd name="T6" fmla="*/ 80963 w 83"/>
              <a:gd name="T7" fmla="*/ 63500 h 48"/>
              <a:gd name="T8" fmla="*/ 77788 w 83"/>
              <a:gd name="T9" fmla="*/ 68263 h 48"/>
              <a:gd name="T10" fmla="*/ 73025 w 83"/>
              <a:gd name="T11" fmla="*/ 68263 h 48"/>
              <a:gd name="T12" fmla="*/ 68263 w 83"/>
              <a:gd name="T13" fmla="*/ 63500 h 48"/>
              <a:gd name="T14" fmla="*/ 39688 w 83"/>
              <a:gd name="T15" fmla="*/ 63500 h 48"/>
              <a:gd name="T16" fmla="*/ 44450 w 83"/>
              <a:gd name="T17" fmla="*/ 58738 h 48"/>
              <a:gd name="T18" fmla="*/ 49213 w 83"/>
              <a:gd name="T19" fmla="*/ 58738 h 48"/>
              <a:gd name="T20" fmla="*/ 52388 w 83"/>
              <a:gd name="T21" fmla="*/ 63500 h 48"/>
              <a:gd name="T22" fmla="*/ 49213 w 83"/>
              <a:gd name="T23" fmla="*/ 68263 h 48"/>
              <a:gd name="T24" fmla="*/ 44450 w 83"/>
              <a:gd name="T25" fmla="*/ 68263 h 48"/>
              <a:gd name="T26" fmla="*/ 39688 w 83"/>
              <a:gd name="T27" fmla="*/ 63500 h 48"/>
              <a:gd name="T28" fmla="*/ 11113 w 83"/>
              <a:gd name="T29" fmla="*/ 63500 h 48"/>
              <a:gd name="T30" fmla="*/ 14288 w 83"/>
              <a:gd name="T31" fmla="*/ 58738 h 48"/>
              <a:gd name="T32" fmla="*/ 19050 w 83"/>
              <a:gd name="T33" fmla="*/ 58738 h 48"/>
              <a:gd name="T34" fmla="*/ 23813 w 83"/>
              <a:gd name="T35" fmla="*/ 63500 h 48"/>
              <a:gd name="T36" fmla="*/ 19050 w 83"/>
              <a:gd name="T37" fmla="*/ 68263 h 48"/>
              <a:gd name="T38" fmla="*/ 14288 w 83"/>
              <a:gd name="T39" fmla="*/ 68263 h 48"/>
              <a:gd name="T40" fmla="*/ 11113 w 83"/>
              <a:gd name="T41" fmla="*/ 63500 h 48"/>
              <a:gd name="T42" fmla="*/ 123825 w 83"/>
              <a:gd name="T43" fmla="*/ 76200 h 48"/>
              <a:gd name="T44" fmla="*/ 131763 w 83"/>
              <a:gd name="T45" fmla="*/ 76200 h 48"/>
              <a:gd name="T46" fmla="*/ 131763 w 83"/>
              <a:gd name="T47" fmla="*/ 68263 h 48"/>
              <a:gd name="T48" fmla="*/ 123825 w 83"/>
              <a:gd name="T49" fmla="*/ 68263 h 48"/>
              <a:gd name="T50" fmla="*/ 123825 w 83"/>
              <a:gd name="T51" fmla="*/ 76200 h 48"/>
              <a:gd name="T52" fmla="*/ 87313 w 83"/>
              <a:gd name="T53" fmla="*/ 39688 h 48"/>
              <a:gd name="T54" fmla="*/ 131763 w 83"/>
              <a:gd name="T55" fmla="*/ 39688 h 48"/>
              <a:gd name="T56" fmla="*/ 131763 w 83"/>
              <a:gd name="T57" fmla="*/ 0 h 48"/>
              <a:gd name="T58" fmla="*/ 87313 w 83"/>
              <a:gd name="T59" fmla="*/ 0 h 48"/>
              <a:gd name="T60" fmla="*/ 87313 w 83"/>
              <a:gd name="T61" fmla="*/ 39688 h 48"/>
              <a:gd name="T62" fmla="*/ 0 w 83"/>
              <a:gd name="T63" fmla="*/ 39688 h 48"/>
              <a:gd name="T64" fmla="*/ 68263 w 83"/>
              <a:gd name="T65" fmla="*/ 39688 h 48"/>
              <a:gd name="T66" fmla="*/ 68263 w 83"/>
              <a:gd name="T67" fmla="*/ 0 h 48"/>
              <a:gd name="T68" fmla="*/ 0 w 83"/>
              <a:gd name="T69" fmla="*/ 0 h 48"/>
              <a:gd name="T70" fmla="*/ 0 w 83"/>
              <a:gd name="T71" fmla="*/ 39688 h 48"/>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83" h="48">
                <a:moveTo>
                  <a:pt x="43" y="40"/>
                </a:moveTo>
                <a:lnTo>
                  <a:pt x="46" y="37"/>
                </a:lnTo>
                <a:lnTo>
                  <a:pt x="49" y="37"/>
                </a:lnTo>
                <a:lnTo>
                  <a:pt x="51" y="40"/>
                </a:lnTo>
                <a:lnTo>
                  <a:pt x="49" y="43"/>
                </a:lnTo>
                <a:lnTo>
                  <a:pt x="46" y="43"/>
                </a:lnTo>
                <a:lnTo>
                  <a:pt x="43" y="40"/>
                </a:lnTo>
                <a:close/>
                <a:moveTo>
                  <a:pt x="25" y="40"/>
                </a:moveTo>
                <a:lnTo>
                  <a:pt x="28" y="37"/>
                </a:lnTo>
                <a:lnTo>
                  <a:pt x="31" y="37"/>
                </a:lnTo>
                <a:lnTo>
                  <a:pt x="33" y="40"/>
                </a:lnTo>
                <a:lnTo>
                  <a:pt x="31" y="43"/>
                </a:lnTo>
                <a:lnTo>
                  <a:pt x="28" y="43"/>
                </a:lnTo>
                <a:lnTo>
                  <a:pt x="25" y="40"/>
                </a:lnTo>
                <a:close/>
                <a:moveTo>
                  <a:pt x="7" y="40"/>
                </a:moveTo>
                <a:lnTo>
                  <a:pt x="9" y="37"/>
                </a:lnTo>
                <a:lnTo>
                  <a:pt x="12" y="37"/>
                </a:lnTo>
                <a:lnTo>
                  <a:pt x="15" y="40"/>
                </a:lnTo>
                <a:lnTo>
                  <a:pt x="12" y="43"/>
                </a:lnTo>
                <a:lnTo>
                  <a:pt x="9" y="43"/>
                </a:lnTo>
                <a:lnTo>
                  <a:pt x="7" y="40"/>
                </a:lnTo>
                <a:close/>
                <a:moveTo>
                  <a:pt x="78" y="48"/>
                </a:moveTo>
                <a:lnTo>
                  <a:pt x="83" y="48"/>
                </a:lnTo>
                <a:lnTo>
                  <a:pt x="83" y="43"/>
                </a:lnTo>
                <a:lnTo>
                  <a:pt x="78" y="43"/>
                </a:lnTo>
                <a:lnTo>
                  <a:pt x="78" y="48"/>
                </a:lnTo>
                <a:close/>
                <a:moveTo>
                  <a:pt x="55" y="25"/>
                </a:moveTo>
                <a:lnTo>
                  <a:pt x="83" y="25"/>
                </a:lnTo>
                <a:lnTo>
                  <a:pt x="83" y="0"/>
                </a:lnTo>
                <a:lnTo>
                  <a:pt x="55" y="0"/>
                </a:lnTo>
                <a:lnTo>
                  <a:pt x="55" y="25"/>
                </a:lnTo>
                <a:close/>
                <a:moveTo>
                  <a:pt x="0" y="25"/>
                </a:moveTo>
                <a:lnTo>
                  <a:pt x="43" y="25"/>
                </a:lnTo>
                <a:lnTo>
                  <a:pt x="43" y="0"/>
                </a:lnTo>
                <a:lnTo>
                  <a:pt x="0" y="0"/>
                </a:lnTo>
                <a:lnTo>
                  <a:pt x="0" y="25"/>
                </a:lnTo>
                <a:close/>
              </a:path>
            </a:pathLst>
          </a:custGeom>
          <a:solidFill>
            <a:srgbClr val="FFFFFF"/>
          </a:solidFill>
          <a:ln w="4763">
            <a:solidFill>
              <a:srgbClr val="000000"/>
            </a:solidFill>
            <a:prstDash val="solid"/>
            <a:round/>
            <a:headEnd/>
            <a:tailEnd/>
          </a:ln>
        </p:spPr>
        <p:txBody>
          <a:bodyPr/>
          <a:lstStyle/>
          <a:p>
            <a:endParaRPr lang="uk-UA"/>
          </a:p>
        </p:txBody>
      </p:sp>
      <p:sp>
        <p:nvSpPr>
          <p:cNvPr id="26707" name="Rectangle 83"/>
          <p:cNvSpPr>
            <a:spLocks noChangeArrowheads="1"/>
          </p:cNvSpPr>
          <p:nvPr/>
        </p:nvSpPr>
        <p:spPr bwMode="auto">
          <a:xfrm>
            <a:off x="2449514" y="3671889"/>
            <a:ext cx="846137"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20000"/>
              </a:spcBef>
              <a:buClr>
                <a:schemeClr val="folHlink"/>
              </a:buClr>
              <a:buSzPct val="75000"/>
              <a:buFont typeface="Monotype Sorts" pitchFamily="2" charset="2"/>
              <a:buNone/>
              <a:defRPr/>
            </a:pPr>
            <a:r>
              <a:rPr kumimoji="1" lang="ru-RU" sz="1600"/>
              <a:t>Е1 (АТС)</a:t>
            </a:r>
            <a:endParaRPr kumimoji="1" lang="ru-RU" sz="3200">
              <a:effectLst>
                <a:outerShdw blurRad="38100" dist="38100" dir="2700000" algn="tl">
                  <a:srgbClr val="C0C0C0"/>
                </a:outerShdw>
              </a:effectLst>
              <a:latin typeface="Tahoma" panose="020B0604030504040204" pitchFamily="34" charset="0"/>
            </a:endParaRPr>
          </a:p>
        </p:txBody>
      </p:sp>
      <p:sp>
        <p:nvSpPr>
          <p:cNvPr id="17492" name="Rectangle 84"/>
          <p:cNvSpPr>
            <a:spLocks noChangeArrowheads="1"/>
          </p:cNvSpPr>
          <p:nvPr/>
        </p:nvSpPr>
        <p:spPr bwMode="auto">
          <a:xfrm>
            <a:off x="2465389" y="3962401"/>
            <a:ext cx="282575" cy="373063"/>
          </a:xfrm>
          <a:prstGeom prst="rect">
            <a:avLst/>
          </a:prstGeom>
          <a:solidFill>
            <a:srgbClr val="FFFFFF"/>
          </a:solidFill>
          <a:ln w="14288">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uk-UA"/>
          </a:p>
        </p:txBody>
      </p:sp>
      <p:sp>
        <p:nvSpPr>
          <p:cNvPr id="17493" name="Freeform 85"/>
          <p:cNvSpPr>
            <a:spLocks/>
          </p:cNvSpPr>
          <p:nvPr/>
        </p:nvSpPr>
        <p:spPr bwMode="auto">
          <a:xfrm>
            <a:off x="2487614" y="3984626"/>
            <a:ext cx="84137" cy="327025"/>
          </a:xfrm>
          <a:custGeom>
            <a:avLst/>
            <a:gdLst>
              <a:gd name="T0" fmla="*/ 0 w 53"/>
              <a:gd name="T1" fmla="*/ 71438 h 206"/>
              <a:gd name="T2" fmla="*/ 0 w 53"/>
              <a:gd name="T3" fmla="*/ 12700 h 206"/>
              <a:gd name="T4" fmla="*/ 12700 w 53"/>
              <a:gd name="T5" fmla="*/ 0 h 206"/>
              <a:gd name="T6" fmla="*/ 71437 w 53"/>
              <a:gd name="T7" fmla="*/ 0 h 206"/>
              <a:gd name="T8" fmla="*/ 84137 w 53"/>
              <a:gd name="T9" fmla="*/ 12700 h 206"/>
              <a:gd name="T10" fmla="*/ 84137 w 53"/>
              <a:gd name="T11" fmla="*/ 71438 h 206"/>
              <a:gd name="T12" fmla="*/ 71437 w 53"/>
              <a:gd name="T13" fmla="*/ 95250 h 206"/>
              <a:gd name="T14" fmla="*/ 71437 w 53"/>
              <a:gd name="T15" fmla="*/ 234950 h 206"/>
              <a:gd name="T16" fmla="*/ 84137 w 53"/>
              <a:gd name="T17" fmla="*/ 258763 h 206"/>
              <a:gd name="T18" fmla="*/ 84137 w 53"/>
              <a:gd name="T19" fmla="*/ 317500 h 206"/>
              <a:gd name="T20" fmla="*/ 71437 w 53"/>
              <a:gd name="T21" fmla="*/ 327025 h 206"/>
              <a:gd name="T22" fmla="*/ 12700 w 53"/>
              <a:gd name="T23" fmla="*/ 327025 h 206"/>
              <a:gd name="T24" fmla="*/ 0 w 53"/>
              <a:gd name="T25" fmla="*/ 317500 h 206"/>
              <a:gd name="T26" fmla="*/ 0 w 53"/>
              <a:gd name="T27" fmla="*/ 258763 h 206"/>
              <a:gd name="T28" fmla="*/ 12700 w 53"/>
              <a:gd name="T29" fmla="*/ 234950 h 206"/>
              <a:gd name="T30" fmla="*/ 12700 w 53"/>
              <a:gd name="T31" fmla="*/ 95250 h 206"/>
              <a:gd name="T32" fmla="*/ 0 w 53"/>
              <a:gd name="T33" fmla="*/ 71438 h 20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3" h="206">
                <a:moveTo>
                  <a:pt x="0" y="45"/>
                </a:moveTo>
                <a:lnTo>
                  <a:pt x="0" y="8"/>
                </a:lnTo>
                <a:lnTo>
                  <a:pt x="8" y="0"/>
                </a:lnTo>
                <a:lnTo>
                  <a:pt x="45" y="0"/>
                </a:lnTo>
                <a:lnTo>
                  <a:pt x="53" y="8"/>
                </a:lnTo>
                <a:lnTo>
                  <a:pt x="53" y="45"/>
                </a:lnTo>
                <a:lnTo>
                  <a:pt x="45" y="60"/>
                </a:lnTo>
                <a:lnTo>
                  <a:pt x="45" y="148"/>
                </a:lnTo>
                <a:lnTo>
                  <a:pt x="53" y="163"/>
                </a:lnTo>
                <a:lnTo>
                  <a:pt x="53" y="200"/>
                </a:lnTo>
                <a:lnTo>
                  <a:pt x="45" y="206"/>
                </a:lnTo>
                <a:lnTo>
                  <a:pt x="8" y="206"/>
                </a:lnTo>
                <a:lnTo>
                  <a:pt x="0" y="200"/>
                </a:lnTo>
                <a:lnTo>
                  <a:pt x="0" y="163"/>
                </a:lnTo>
                <a:lnTo>
                  <a:pt x="8" y="148"/>
                </a:lnTo>
                <a:lnTo>
                  <a:pt x="8" y="60"/>
                </a:lnTo>
                <a:lnTo>
                  <a:pt x="0" y="45"/>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17494" name="Freeform 86"/>
          <p:cNvSpPr>
            <a:spLocks noEditPoints="1"/>
          </p:cNvSpPr>
          <p:nvPr/>
        </p:nvSpPr>
        <p:spPr bwMode="auto">
          <a:xfrm>
            <a:off x="2595564" y="3984626"/>
            <a:ext cx="128587" cy="327025"/>
          </a:xfrm>
          <a:custGeom>
            <a:avLst/>
            <a:gdLst>
              <a:gd name="T0" fmla="*/ 0 w 81"/>
              <a:gd name="T1" fmla="*/ 119063 h 206"/>
              <a:gd name="T2" fmla="*/ 57150 w 81"/>
              <a:gd name="T3" fmla="*/ 119063 h 206"/>
              <a:gd name="T4" fmla="*/ 57150 w 81"/>
              <a:gd name="T5" fmla="*/ 0 h 206"/>
              <a:gd name="T6" fmla="*/ 0 w 81"/>
              <a:gd name="T7" fmla="*/ 0 h 206"/>
              <a:gd name="T8" fmla="*/ 0 w 81"/>
              <a:gd name="T9" fmla="*/ 119063 h 206"/>
              <a:gd name="T10" fmla="*/ 69850 w 81"/>
              <a:gd name="T11" fmla="*/ 119063 h 206"/>
              <a:gd name="T12" fmla="*/ 128587 w 81"/>
              <a:gd name="T13" fmla="*/ 119063 h 206"/>
              <a:gd name="T14" fmla="*/ 128587 w 81"/>
              <a:gd name="T15" fmla="*/ 0 h 206"/>
              <a:gd name="T16" fmla="*/ 69850 w 81"/>
              <a:gd name="T17" fmla="*/ 0 h 206"/>
              <a:gd name="T18" fmla="*/ 69850 w 81"/>
              <a:gd name="T19" fmla="*/ 119063 h 206"/>
              <a:gd name="T20" fmla="*/ 0 w 81"/>
              <a:gd name="T21" fmla="*/ 327025 h 206"/>
              <a:gd name="T22" fmla="*/ 128587 w 81"/>
              <a:gd name="T23" fmla="*/ 327025 h 206"/>
              <a:gd name="T24" fmla="*/ 128587 w 81"/>
              <a:gd name="T25" fmla="*/ 211138 h 206"/>
              <a:gd name="T26" fmla="*/ 0 w 81"/>
              <a:gd name="T27" fmla="*/ 211138 h 206"/>
              <a:gd name="T28" fmla="*/ 0 w 81"/>
              <a:gd name="T29" fmla="*/ 327025 h 20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1" h="206">
                <a:moveTo>
                  <a:pt x="0" y="75"/>
                </a:moveTo>
                <a:lnTo>
                  <a:pt x="36" y="75"/>
                </a:lnTo>
                <a:lnTo>
                  <a:pt x="36" y="0"/>
                </a:lnTo>
                <a:lnTo>
                  <a:pt x="0" y="0"/>
                </a:lnTo>
                <a:lnTo>
                  <a:pt x="0" y="75"/>
                </a:lnTo>
                <a:close/>
                <a:moveTo>
                  <a:pt x="44" y="75"/>
                </a:moveTo>
                <a:lnTo>
                  <a:pt x="81" y="75"/>
                </a:lnTo>
                <a:lnTo>
                  <a:pt x="81" y="0"/>
                </a:lnTo>
                <a:lnTo>
                  <a:pt x="44" y="0"/>
                </a:lnTo>
                <a:lnTo>
                  <a:pt x="44" y="75"/>
                </a:lnTo>
                <a:close/>
                <a:moveTo>
                  <a:pt x="0" y="206"/>
                </a:moveTo>
                <a:lnTo>
                  <a:pt x="81" y="206"/>
                </a:lnTo>
                <a:lnTo>
                  <a:pt x="81" y="133"/>
                </a:lnTo>
                <a:lnTo>
                  <a:pt x="0" y="133"/>
                </a:lnTo>
                <a:lnTo>
                  <a:pt x="0" y="206"/>
                </a:lnTo>
                <a:close/>
              </a:path>
            </a:pathLst>
          </a:custGeom>
          <a:solidFill>
            <a:srgbClr val="FFFFFF"/>
          </a:solidFill>
          <a:ln w="4763">
            <a:solidFill>
              <a:srgbClr val="000000"/>
            </a:solidFill>
            <a:prstDash val="solid"/>
            <a:round/>
            <a:headEnd/>
            <a:tailEnd/>
          </a:ln>
        </p:spPr>
        <p:txBody>
          <a:bodyPr/>
          <a:lstStyle/>
          <a:p>
            <a:endParaRPr lang="uk-UA"/>
          </a:p>
        </p:txBody>
      </p:sp>
      <p:sp>
        <p:nvSpPr>
          <p:cNvPr id="17495" name="Line 87"/>
          <p:cNvSpPr>
            <a:spLocks noChangeShapeType="1"/>
          </p:cNvSpPr>
          <p:nvPr/>
        </p:nvSpPr>
        <p:spPr bwMode="auto">
          <a:xfrm>
            <a:off x="2595564" y="4171950"/>
            <a:ext cx="12858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96" name="Line 88"/>
          <p:cNvSpPr>
            <a:spLocks noChangeShapeType="1"/>
          </p:cNvSpPr>
          <p:nvPr/>
        </p:nvSpPr>
        <p:spPr bwMode="auto">
          <a:xfrm>
            <a:off x="2595564" y="4160839"/>
            <a:ext cx="128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97" name="Line 89"/>
          <p:cNvSpPr>
            <a:spLocks noChangeShapeType="1"/>
          </p:cNvSpPr>
          <p:nvPr/>
        </p:nvSpPr>
        <p:spPr bwMode="auto">
          <a:xfrm>
            <a:off x="2595564" y="4148139"/>
            <a:ext cx="128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98" name="Line 90"/>
          <p:cNvSpPr>
            <a:spLocks noChangeShapeType="1"/>
          </p:cNvSpPr>
          <p:nvPr/>
        </p:nvSpPr>
        <p:spPr bwMode="auto">
          <a:xfrm>
            <a:off x="2595564" y="4137025"/>
            <a:ext cx="12858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499" name="Line 91"/>
          <p:cNvSpPr>
            <a:spLocks noChangeShapeType="1"/>
          </p:cNvSpPr>
          <p:nvPr/>
        </p:nvSpPr>
        <p:spPr bwMode="auto">
          <a:xfrm>
            <a:off x="2595564" y="4127500"/>
            <a:ext cx="12858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00" name="Line 92"/>
          <p:cNvSpPr>
            <a:spLocks noChangeShapeType="1"/>
          </p:cNvSpPr>
          <p:nvPr/>
        </p:nvSpPr>
        <p:spPr bwMode="auto">
          <a:xfrm>
            <a:off x="2665414" y="4013200"/>
            <a:ext cx="5873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01" name="Line 93"/>
          <p:cNvSpPr>
            <a:spLocks noChangeShapeType="1"/>
          </p:cNvSpPr>
          <p:nvPr/>
        </p:nvSpPr>
        <p:spPr bwMode="auto">
          <a:xfrm>
            <a:off x="2665414" y="4071939"/>
            <a:ext cx="5873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02" name="Line 94"/>
          <p:cNvSpPr>
            <a:spLocks noChangeShapeType="1"/>
          </p:cNvSpPr>
          <p:nvPr/>
        </p:nvSpPr>
        <p:spPr bwMode="auto">
          <a:xfrm>
            <a:off x="2665414" y="4041775"/>
            <a:ext cx="5873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03" name="Line 95"/>
          <p:cNvSpPr>
            <a:spLocks noChangeShapeType="1"/>
          </p:cNvSpPr>
          <p:nvPr/>
        </p:nvSpPr>
        <p:spPr bwMode="auto">
          <a:xfrm>
            <a:off x="2595563" y="4013200"/>
            <a:ext cx="57150"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04" name="Line 96"/>
          <p:cNvSpPr>
            <a:spLocks noChangeShapeType="1"/>
          </p:cNvSpPr>
          <p:nvPr/>
        </p:nvSpPr>
        <p:spPr bwMode="auto">
          <a:xfrm>
            <a:off x="2595563" y="4071939"/>
            <a:ext cx="57150"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05" name="Line 97"/>
          <p:cNvSpPr>
            <a:spLocks noChangeShapeType="1"/>
          </p:cNvSpPr>
          <p:nvPr/>
        </p:nvSpPr>
        <p:spPr bwMode="auto">
          <a:xfrm>
            <a:off x="2595563" y="4041775"/>
            <a:ext cx="57150"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06" name="Line 98"/>
          <p:cNvSpPr>
            <a:spLocks noChangeShapeType="1"/>
          </p:cNvSpPr>
          <p:nvPr/>
        </p:nvSpPr>
        <p:spPr bwMode="auto">
          <a:xfrm>
            <a:off x="2595564" y="4283075"/>
            <a:ext cx="12858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07" name="Line 99"/>
          <p:cNvSpPr>
            <a:spLocks noChangeShapeType="1"/>
          </p:cNvSpPr>
          <p:nvPr/>
        </p:nvSpPr>
        <p:spPr bwMode="auto">
          <a:xfrm>
            <a:off x="2595564" y="4254500"/>
            <a:ext cx="12858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08" name="Line 100"/>
          <p:cNvSpPr>
            <a:spLocks noChangeShapeType="1"/>
          </p:cNvSpPr>
          <p:nvPr/>
        </p:nvSpPr>
        <p:spPr bwMode="auto">
          <a:xfrm>
            <a:off x="2595564" y="4224339"/>
            <a:ext cx="128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09" name="Line 101"/>
          <p:cNvSpPr>
            <a:spLocks noChangeShapeType="1"/>
          </p:cNvSpPr>
          <p:nvPr/>
        </p:nvSpPr>
        <p:spPr bwMode="auto">
          <a:xfrm>
            <a:off x="2681289" y="4195764"/>
            <a:ext cx="1587" cy="1158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10" name="Line 102"/>
          <p:cNvSpPr>
            <a:spLocks noChangeShapeType="1"/>
          </p:cNvSpPr>
          <p:nvPr/>
        </p:nvSpPr>
        <p:spPr bwMode="auto">
          <a:xfrm>
            <a:off x="2638425" y="4195764"/>
            <a:ext cx="1588" cy="1158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11" name="Rectangle 103"/>
          <p:cNvSpPr>
            <a:spLocks noChangeArrowheads="1"/>
          </p:cNvSpPr>
          <p:nvPr/>
        </p:nvSpPr>
        <p:spPr bwMode="auto">
          <a:xfrm>
            <a:off x="2465389" y="4568826"/>
            <a:ext cx="282575" cy="373063"/>
          </a:xfrm>
          <a:prstGeom prst="rect">
            <a:avLst/>
          </a:prstGeom>
          <a:solidFill>
            <a:srgbClr val="FFFFFF"/>
          </a:solidFill>
          <a:ln w="14288">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uk-UA"/>
          </a:p>
        </p:txBody>
      </p:sp>
      <p:sp>
        <p:nvSpPr>
          <p:cNvPr id="17512" name="Freeform 104"/>
          <p:cNvSpPr>
            <a:spLocks/>
          </p:cNvSpPr>
          <p:nvPr/>
        </p:nvSpPr>
        <p:spPr bwMode="auto">
          <a:xfrm>
            <a:off x="2487614" y="4592638"/>
            <a:ext cx="84137" cy="328612"/>
          </a:xfrm>
          <a:custGeom>
            <a:avLst/>
            <a:gdLst>
              <a:gd name="T0" fmla="*/ 0 w 53"/>
              <a:gd name="T1" fmla="*/ 68262 h 207"/>
              <a:gd name="T2" fmla="*/ 0 w 53"/>
              <a:gd name="T3" fmla="*/ 11112 h 207"/>
              <a:gd name="T4" fmla="*/ 12700 w 53"/>
              <a:gd name="T5" fmla="*/ 0 h 207"/>
              <a:gd name="T6" fmla="*/ 71437 w 53"/>
              <a:gd name="T7" fmla="*/ 0 h 207"/>
              <a:gd name="T8" fmla="*/ 84137 w 53"/>
              <a:gd name="T9" fmla="*/ 11112 h 207"/>
              <a:gd name="T10" fmla="*/ 84137 w 53"/>
              <a:gd name="T11" fmla="*/ 68262 h 207"/>
              <a:gd name="T12" fmla="*/ 71437 w 53"/>
              <a:gd name="T13" fmla="*/ 92075 h 207"/>
              <a:gd name="T14" fmla="*/ 71437 w 53"/>
              <a:gd name="T15" fmla="*/ 233362 h 207"/>
              <a:gd name="T16" fmla="*/ 84137 w 53"/>
              <a:gd name="T17" fmla="*/ 257175 h 207"/>
              <a:gd name="T18" fmla="*/ 84137 w 53"/>
              <a:gd name="T19" fmla="*/ 314325 h 207"/>
              <a:gd name="T20" fmla="*/ 71437 w 53"/>
              <a:gd name="T21" fmla="*/ 328612 h 207"/>
              <a:gd name="T22" fmla="*/ 12700 w 53"/>
              <a:gd name="T23" fmla="*/ 328612 h 207"/>
              <a:gd name="T24" fmla="*/ 0 w 53"/>
              <a:gd name="T25" fmla="*/ 314325 h 207"/>
              <a:gd name="T26" fmla="*/ 0 w 53"/>
              <a:gd name="T27" fmla="*/ 257175 h 207"/>
              <a:gd name="T28" fmla="*/ 12700 w 53"/>
              <a:gd name="T29" fmla="*/ 233362 h 207"/>
              <a:gd name="T30" fmla="*/ 12700 w 53"/>
              <a:gd name="T31" fmla="*/ 92075 h 207"/>
              <a:gd name="T32" fmla="*/ 0 w 53"/>
              <a:gd name="T33" fmla="*/ 68262 h 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3" h="207">
                <a:moveTo>
                  <a:pt x="0" y="43"/>
                </a:moveTo>
                <a:lnTo>
                  <a:pt x="0" y="7"/>
                </a:lnTo>
                <a:lnTo>
                  <a:pt x="8" y="0"/>
                </a:lnTo>
                <a:lnTo>
                  <a:pt x="45" y="0"/>
                </a:lnTo>
                <a:lnTo>
                  <a:pt x="53" y="7"/>
                </a:lnTo>
                <a:lnTo>
                  <a:pt x="53" y="43"/>
                </a:lnTo>
                <a:lnTo>
                  <a:pt x="45" y="58"/>
                </a:lnTo>
                <a:lnTo>
                  <a:pt x="45" y="147"/>
                </a:lnTo>
                <a:lnTo>
                  <a:pt x="53" y="162"/>
                </a:lnTo>
                <a:lnTo>
                  <a:pt x="53" y="198"/>
                </a:lnTo>
                <a:lnTo>
                  <a:pt x="45" y="207"/>
                </a:lnTo>
                <a:lnTo>
                  <a:pt x="8" y="207"/>
                </a:lnTo>
                <a:lnTo>
                  <a:pt x="0" y="198"/>
                </a:lnTo>
                <a:lnTo>
                  <a:pt x="0" y="162"/>
                </a:lnTo>
                <a:lnTo>
                  <a:pt x="8" y="147"/>
                </a:lnTo>
                <a:lnTo>
                  <a:pt x="8" y="58"/>
                </a:lnTo>
                <a:lnTo>
                  <a:pt x="0" y="43"/>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17513" name="Freeform 105"/>
          <p:cNvSpPr>
            <a:spLocks noEditPoints="1"/>
          </p:cNvSpPr>
          <p:nvPr/>
        </p:nvSpPr>
        <p:spPr bwMode="auto">
          <a:xfrm>
            <a:off x="2595564" y="4592638"/>
            <a:ext cx="128587" cy="328612"/>
          </a:xfrm>
          <a:custGeom>
            <a:avLst/>
            <a:gdLst>
              <a:gd name="T0" fmla="*/ 0 w 81"/>
              <a:gd name="T1" fmla="*/ 115887 h 207"/>
              <a:gd name="T2" fmla="*/ 57150 w 81"/>
              <a:gd name="T3" fmla="*/ 115887 h 207"/>
              <a:gd name="T4" fmla="*/ 57150 w 81"/>
              <a:gd name="T5" fmla="*/ 0 h 207"/>
              <a:gd name="T6" fmla="*/ 0 w 81"/>
              <a:gd name="T7" fmla="*/ 0 h 207"/>
              <a:gd name="T8" fmla="*/ 0 w 81"/>
              <a:gd name="T9" fmla="*/ 115887 h 207"/>
              <a:gd name="T10" fmla="*/ 69850 w 81"/>
              <a:gd name="T11" fmla="*/ 115887 h 207"/>
              <a:gd name="T12" fmla="*/ 128587 w 81"/>
              <a:gd name="T13" fmla="*/ 115887 h 207"/>
              <a:gd name="T14" fmla="*/ 128587 w 81"/>
              <a:gd name="T15" fmla="*/ 0 h 207"/>
              <a:gd name="T16" fmla="*/ 69850 w 81"/>
              <a:gd name="T17" fmla="*/ 0 h 207"/>
              <a:gd name="T18" fmla="*/ 69850 w 81"/>
              <a:gd name="T19" fmla="*/ 115887 h 207"/>
              <a:gd name="T20" fmla="*/ 0 w 81"/>
              <a:gd name="T21" fmla="*/ 328612 h 207"/>
              <a:gd name="T22" fmla="*/ 128587 w 81"/>
              <a:gd name="T23" fmla="*/ 328612 h 207"/>
              <a:gd name="T24" fmla="*/ 128587 w 81"/>
              <a:gd name="T25" fmla="*/ 209550 h 207"/>
              <a:gd name="T26" fmla="*/ 0 w 81"/>
              <a:gd name="T27" fmla="*/ 209550 h 207"/>
              <a:gd name="T28" fmla="*/ 0 w 81"/>
              <a:gd name="T29" fmla="*/ 328612 h 20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81" h="207">
                <a:moveTo>
                  <a:pt x="0" y="73"/>
                </a:moveTo>
                <a:lnTo>
                  <a:pt x="36" y="73"/>
                </a:lnTo>
                <a:lnTo>
                  <a:pt x="36" y="0"/>
                </a:lnTo>
                <a:lnTo>
                  <a:pt x="0" y="0"/>
                </a:lnTo>
                <a:lnTo>
                  <a:pt x="0" y="73"/>
                </a:lnTo>
                <a:close/>
                <a:moveTo>
                  <a:pt x="44" y="73"/>
                </a:moveTo>
                <a:lnTo>
                  <a:pt x="81" y="73"/>
                </a:lnTo>
                <a:lnTo>
                  <a:pt x="81" y="0"/>
                </a:lnTo>
                <a:lnTo>
                  <a:pt x="44" y="0"/>
                </a:lnTo>
                <a:lnTo>
                  <a:pt x="44" y="73"/>
                </a:lnTo>
                <a:close/>
                <a:moveTo>
                  <a:pt x="0" y="207"/>
                </a:moveTo>
                <a:lnTo>
                  <a:pt x="81" y="207"/>
                </a:lnTo>
                <a:lnTo>
                  <a:pt x="81" y="132"/>
                </a:lnTo>
                <a:lnTo>
                  <a:pt x="0" y="132"/>
                </a:lnTo>
                <a:lnTo>
                  <a:pt x="0" y="207"/>
                </a:lnTo>
                <a:close/>
              </a:path>
            </a:pathLst>
          </a:custGeom>
          <a:solidFill>
            <a:srgbClr val="FFFFFF"/>
          </a:solidFill>
          <a:ln w="4763">
            <a:solidFill>
              <a:srgbClr val="000000"/>
            </a:solidFill>
            <a:prstDash val="solid"/>
            <a:round/>
            <a:headEnd/>
            <a:tailEnd/>
          </a:ln>
        </p:spPr>
        <p:txBody>
          <a:bodyPr/>
          <a:lstStyle/>
          <a:p>
            <a:endParaRPr lang="uk-UA"/>
          </a:p>
        </p:txBody>
      </p:sp>
      <p:sp>
        <p:nvSpPr>
          <p:cNvPr id="17514" name="Line 106"/>
          <p:cNvSpPr>
            <a:spLocks noChangeShapeType="1"/>
          </p:cNvSpPr>
          <p:nvPr/>
        </p:nvSpPr>
        <p:spPr bwMode="auto">
          <a:xfrm>
            <a:off x="2595564" y="4778375"/>
            <a:ext cx="12858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15" name="Line 107"/>
          <p:cNvSpPr>
            <a:spLocks noChangeShapeType="1"/>
          </p:cNvSpPr>
          <p:nvPr/>
        </p:nvSpPr>
        <p:spPr bwMode="auto">
          <a:xfrm>
            <a:off x="2595564" y="4767264"/>
            <a:ext cx="128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16" name="Line 108"/>
          <p:cNvSpPr>
            <a:spLocks noChangeShapeType="1"/>
          </p:cNvSpPr>
          <p:nvPr/>
        </p:nvSpPr>
        <p:spPr bwMode="auto">
          <a:xfrm>
            <a:off x="2595564" y="4756150"/>
            <a:ext cx="12858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17" name="Line 109"/>
          <p:cNvSpPr>
            <a:spLocks noChangeShapeType="1"/>
          </p:cNvSpPr>
          <p:nvPr/>
        </p:nvSpPr>
        <p:spPr bwMode="auto">
          <a:xfrm>
            <a:off x="2595564" y="4743450"/>
            <a:ext cx="12858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18" name="Line 110"/>
          <p:cNvSpPr>
            <a:spLocks noChangeShapeType="1"/>
          </p:cNvSpPr>
          <p:nvPr/>
        </p:nvSpPr>
        <p:spPr bwMode="auto">
          <a:xfrm>
            <a:off x="2595564" y="4732339"/>
            <a:ext cx="128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19" name="Line 111"/>
          <p:cNvSpPr>
            <a:spLocks noChangeShapeType="1"/>
          </p:cNvSpPr>
          <p:nvPr/>
        </p:nvSpPr>
        <p:spPr bwMode="auto">
          <a:xfrm>
            <a:off x="2665414" y="4619625"/>
            <a:ext cx="5873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20" name="Line 112"/>
          <p:cNvSpPr>
            <a:spLocks noChangeShapeType="1"/>
          </p:cNvSpPr>
          <p:nvPr/>
        </p:nvSpPr>
        <p:spPr bwMode="auto">
          <a:xfrm>
            <a:off x="2665414" y="4679950"/>
            <a:ext cx="5873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21" name="Line 113"/>
          <p:cNvSpPr>
            <a:spLocks noChangeShapeType="1"/>
          </p:cNvSpPr>
          <p:nvPr/>
        </p:nvSpPr>
        <p:spPr bwMode="auto">
          <a:xfrm>
            <a:off x="2665414" y="4648200"/>
            <a:ext cx="5873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22" name="Line 114"/>
          <p:cNvSpPr>
            <a:spLocks noChangeShapeType="1"/>
          </p:cNvSpPr>
          <p:nvPr/>
        </p:nvSpPr>
        <p:spPr bwMode="auto">
          <a:xfrm>
            <a:off x="2595563" y="4619625"/>
            <a:ext cx="57150"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23" name="Line 115"/>
          <p:cNvSpPr>
            <a:spLocks noChangeShapeType="1"/>
          </p:cNvSpPr>
          <p:nvPr/>
        </p:nvSpPr>
        <p:spPr bwMode="auto">
          <a:xfrm>
            <a:off x="2595563" y="4679950"/>
            <a:ext cx="57150"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24" name="Line 116"/>
          <p:cNvSpPr>
            <a:spLocks noChangeShapeType="1"/>
          </p:cNvSpPr>
          <p:nvPr/>
        </p:nvSpPr>
        <p:spPr bwMode="auto">
          <a:xfrm>
            <a:off x="2595563" y="4648200"/>
            <a:ext cx="57150"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25" name="Line 117"/>
          <p:cNvSpPr>
            <a:spLocks noChangeShapeType="1"/>
          </p:cNvSpPr>
          <p:nvPr/>
        </p:nvSpPr>
        <p:spPr bwMode="auto">
          <a:xfrm>
            <a:off x="2595564" y="4889500"/>
            <a:ext cx="128587" cy="1588"/>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26" name="Line 118"/>
          <p:cNvSpPr>
            <a:spLocks noChangeShapeType="1"/>
          </p:cNvSpPr>
          <p:nvPr/>
        </p:nvSpPr>
        <p:spPr bwMode="auto">
          <a:xfrm>
            <a:off x="2595564" y="4859339"/>
            <a:ext cx="128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27" name="Line 119"/>
          <p:cNvSpPr>
            <a:spLocks noChangeShapeType="1"/>
          </p:cNvSpPr>
          <p:nvPr/>
        </p:nvSpPr>
        <p:spPr bwMode="auto">
          <a:xfrm>
            <a:off x="2595564" y="4830764"/>
            <a:ext cx="128587" cy="15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28" name="Line 120"/>
          <p:cNvSpPr>
            <a:spLocks noChangeShapeType="1"/>
          </p:cNvSpPr>
          <p:nvPr/>
        </p:nvSpPr>
        <p:spPr bwMode="auto">
          <a:xfrm>
            <a:off x="2681289" y="4802189"/>
            <a:ext cx="1587" cy="1158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29" name="Line 121"/>
          <p:cNvSpPr>
            <a:spLocks noChangeShapeType="1"/>
          </p:cNvSpPr>
          <p:nvPr/>
        </p:nvSpPr>
        <p:spPr bwMode="auto">
          <a:xfrm>
            <a:off x="2638425" y="4802189"/>
            <a:ext cx="1588" cy="115887"/>
          </a:xfrm>
          <a:prstGeom prst="line">
            <a:avLst/>
          </a:prstGeom>
          <a:noFill/>
          <a:ln w="476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30" name="Freeform 122"/>
          <p:cNvSpPr>
            <a:spLocks/>
          </p:cNvSpPr>
          <p:nvPr/>
        </p:nvSpPr>
        <p:spPr bwMode="auto">
          <a:xfrm>
            <a:off x="2286001" y="3270250"/>
            <a:ext cx="257175" cy="877888"/>
          </a:xfrm>
          <a:custGeom>
            <a:avLst/>
            <a:gdLst>
              <a:gd name="T0" fmla="*/ 179388 w 162"/>
              <a:gd name="T1" fmla="*/ 877888 h 553"/>
              <a:gd name="T2" fmla="*/ 0 w 162"/>
              <a:gd name="T3" fmla="*/ 877888 h 553"/>
              <a:gd name="T4" fmla="*/ 0 w 162"/>
              <a:gd name="T5" fmla="*/ 438150 h 553"/>
              <a:gd name="T6" fmla="*/ 0 w 162"/>
              <a:gd name="T7" fmla="*/ 0 h 553"/>
              <a:gd name="T8" fmla="*/ 257175 w 162"/>
              <a:gd name="T9" fmla="*/ 0 h 55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2" h="553">
                <a:moveTo>
                  <a:pt x="113" y="553"/>
                </a:moveTo>
                <a:lnTo>
                  <a:pt x="0" y="553"/>
                </a:lnTo>
                <a:lnTo>
                  <a:pt x="0" y="276"/>
                </a:lnTo>
                <a:lnTo>
                  <a:pt x="0" y="0"/>
                </a:lnTo>
                <a:lnTo>
                  <a:pt x="162"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17531" name="Freeform 123"/>
          <p:cNvSpPr>
            <a:spLocks/>
          </p:cNvSpPr>
          <p:nvPr/>
        </p:nvSpPr>
        <p:spPr bwMode="auto">
          <a:xfrm>
            <a:off x="2286001" y="3270251"/>
            <a:ext cx="257175" cy="1484313"/>
          </a:xfrm>
          <a:custGeom>
            <a:avLst/>
            <a:gdLst>
              <a:gd name="T0" fmla="*/ 179388 w 162"/>
              <a:gd name="T1" fmla="*/ 1484313 h 935"/>
              <a:gd name="T2" fmla="*/ 0 w 162"/>
              <a:gd name="T3" fmla="*/ 1484313 h 935"/>
              <a:gd name="T4" fmla="*/ 0 w 162"/>
              <a:gd name="T5" fmla="*/ 742950 h 935"/>
              <a:gd name="T6" fmla="*/ 0 w 162"/>
              <a:gd name="T7" fmla="*/ 0 h 935"/>
              <a:gd name="T8" fmla="*/ 257175 w 162"/>
              <a:gd name="T9" fmla="*/ 0 h 935"/>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62" h="935">
                <a:moveTo>
                  <a:pt x="113" y="935"/>
                </a:moveTo>
                <a:lnTo>
                  <a:pt x="0" y="935"/>
                </a:lnTo>
                <a:lnTo>
                  <a:pt x="0" y="468"/>
                </a:lnTo>
                <a:lnTo>
                  <a:pt x="0" y="0"/>
                </a:lnTo>
                <a:lnTo>
                  <a:pt x="162" y="0"/>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17532" name="Freeform 124"/>
          <p:cNvSpPr>
            <a:spLocks/>
          </p:cNvSpPr>
          <p:nvPr/>
        </p:nvSpPr>
        <p:spPr bwMode="auto">
          <a:xfrm>
            <a:off x="4046539" y="4144964"/>
            <a:ext cx="706437" cy="1157287"/>
          </a:xfrm>
          <a:custGeom>
            <a:avLst/>
            <a:gdLst>
              <a:gd name="T0" fmla="*/ 706437 w 445"/>
              <a:gd name="T1" fmla="*/ 0 h 729"/>
              <a:gd name="T2" fmla="*/ 706437 w 445"/>
              <a:gd name="T3" fmla="*/ 577850 h 729"/>
              <a:gd name="T4" fmla="*/ 352425 w 445"/>
              <a:gd name="T5" fmla="*/ 577850 h 729"/>
              <a:gd name="T6" fmla="*/ 0 w 445"/>
              <a:gd name="T7" fmla="*/ 577850 h 729"/>
              <a:gd name="T8" fmla="*/ 0 w 445"/>
              <a:gd name="T9" fmla="*/ 1157287 h 72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5" h="729">
                <a:moveTo>
                  <a:pt x="445" y="0"/>
                </a:moveTo>
                <a:lnTo>
                  <a:pt x="445" y="364"/>
                </a:lnTo>
                <a:lnTo>
                  <a:pt x="222" y="364"/>
                </a:lnTo>
                <a:lnTo>
                  <a:pt x="0" y="364"/>
                </a:lnTo>
                <a:lnTo>
                  <a:pt x="0" y="729"/>
                </a:lnTo>
              </a:path>
            </a:pathLst>
          </a:custGeom>
          <a:noFill/>
          <a:ln w="4763">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17533" name="Rectangle 125"/>
          <p:cNvSpPr>
            <a:spLocks noChangeArrowheads="1"/>
          </p:cNvSpPr>
          <p:nvPr/>
        </p:nvSpPr>
        <p:spPr bwMode="auto">
          <a:xfrm>
            <a:off x="3905251" y="5302251"/>
            <a:ext cx="282575" cy="468313"/>
          </a:xfrm>
          <a:prstGeom prst="rect">
            <a:avLst/>
          </a:prstGeom>
          <a:solidFill>
            <a:srgbClr val="FFFFFF"/>
          </a:solidFill>
          <a:ln w="14288">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uk-UA"/>
          </a:p>
        </p:txBody>
      </p:sp>
      <p:sp>
        <p:nvSpPr>
          <p:cNvPr id="17534" name="Rectangle 126"/>
          <p:cNvSpPr>
            <a:spLocks noChangeArrowheads="1"/>
          </p:cNvSpPr>
          <p:nvPr/>
        </p:nvSpPr>
        <p:spPr bwMode="auto">
          <a:xfrm>
            <a:off x="3960813" y="5362575"/>
            <a:ext cx="169862" cy="95250"/>
          </a:xfrm>
          <a:prstGeom prst="rect">
            <a:avLst/>
          </a:prstGeom>
          <a:solidFill>
            <a:srgbClr val="C0C0C0"/>
          </a:solidFill>
          <a:ln w="14288">
            <a:solidFill>
              <a:srgbClr val="000000"/>
            </a:solidFill>
            <a:miter lim="800000"/>
            <a:headEnd/>
            <a:tailEnd/>
          </a:ln>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uk-UA"/>
          </a:p>
        </p:txBody>
      </p:sp>
      <p:sp>
        <p:nvSpPr>
          <p:cNvPr id="17535" name="Freeform 127"/>
          <p:cNvSpPr>
            <a:spLocks/>
          </p:cNvSpPr>
          <p:nvPr/>
        </p:nvSpPr>
        <p:spPr bwMode="auto">
          <a:xfrm>
            <a:off x="3948113" y="5505450"/>
            <a:ext cx="196850" cy="217488"/>
          </a:xfrm>
          <a:custGeom>
            <a:avLst/>
            <a:gdLst>
              <a:gd name="T0" fmla="*/ 0 w 124"/>
              <a:gd name="T1" fmla="*/ 109538 h 137"/>
              <a:gd name="T2" fmla="*/ 3175 w 124"/>
              <a:gd name="T3" fmla="*/ 77788 h 137"/>
              <a:gd name="T4" fmla="*/ 14288 w 124"/>
              <a:gd name="T5" fmla="*/ 50800 h 137"/>
              <a:gd name="T6" fmla="*/ 33338 w 124"/>
              <a:gd name="T7" fmla="*/ 26988 h 137"/>
              <a:gd name="T8" fmla="*/ 57150 w 124"/>
              <a:gd name="T9" fmla="*/ 7938 h 137"/>
              <a:gd name="T10" fmla="*/ 84138 w 124"/>
              <a:gd name="T11" fmla="*/ 0 h 137"/>
              <a:gd name="T12" fmla="*/ 112713 w 124"/>
              <a:gd name="T13" fmla="*/ 0 h 137"/>
              <a:gd name="T14" fmla="*/ 139700 w 124"/>
              <a:gd name="T15" fmla="*/ 7938 h 137"/>
              <a:gd name="T16" fmla="*/ 163513 w 124"/>
              <a:gd name="T17" fmla="*/ 26988 h 137"/>
              <a:gd name="T18" fmla="*/ 182563 w 124"/>
              <a:gd name="T19" fmla="*/ 50800 h 137"/>
              <a:gd name="T20" fmla="*/ 193675 w 124"/>
              <a:gd name="T21" fmla="*/ 77788 h 137"/>
              <a:gd name="T22" fmla="*/ 196850 w 124"/>
              <a:gd name="T23" fmla="*/ 109538 h 137"/>
              <a:gd name="T24" fmla="*/ 193675 w 124"/>
              <a:gd name="T25" fmla="*/ 141288 h 137"/>
              <a:gd name="T26" fmla="*/ 182563 w 124"/>
              <a:gd name="T27" fmla="*/ 166688 h 137"/>
              <a:gd name="T28" fmla="*/ 163513 w 124"/>
              <a:gd name="T29" fmla="*/ 190500 h 137"/>
              <a:gd name="T30" fmla="*/ 139700 w 124"/>
              <a:gd name="T31" fmla="*/ 209550 h 137"/>
              <a:gd name="T32" fmla="*/ 112713 w 124"/>
              <a:gd name="T33" fmla="*/ 217488 h 137"/>
              <a:gd name="T34" fmla="*/ 84138 w 124"/>
              <a:gd name="T35" fmla="*/ 217488 h 137"/>
              <a:gd name="T36" fmla="*/ 57150 w 124"/>
              <a:gd name="T37" fmla="*/ 209550 h 137"/>
              <a:gd name="T38" fmla="*/ 33338 w 124"/>
              <a:gd name="T39" fmla="*/ 190500 h 137"/>
              <a:gd name="T40" fmla="*/ 14288 w 124"/>
              <a:gd name="T41" fmla="*/ 166688 h 137"/>
              <a:gd name="T42" fmla="*/ 3175 w 124"/>
              <a:gd name="T43" fmla="*/ 141288 h 137"/>
              <a:gd name="T44" fmla="*/ 0 w 124"/>
              <a:gd name="T45" fmla="*/ 109538 h 13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24" h="137">
                <a:moveTo>
                  <a:pt x="0" y="69"/>
                </a:moveTo>
                <a:lnTo>
                  <a:pt x="2" y="49"/>
                </a:lnTo>
                <a:lnTo>
                  <a:pt x="9" y="32"/>
                </a:lnTo>
                <a:lnTo>
                  <a:pt x="21" y="17"/>
                </a:lnTo>
                <a:lnTo>
                  <a:pt x="36" y="5"/>
                </a:lnTo>
                <a:lnTo>
                  <a:pt x="53" y="0"/>
                </a:lnTo>
                <a:lnTo>
                  <a:pt x="71" y="0"/>
                </a:lnTo>
                <a:lnTo>
                  <a:pt x="88" y="5"/>
                </a:lnTo>
                <a:lnTo>
                  <a:pt x="103" y="17"/>
                </a:lnTo>
                <a:lnTo>
                  <a:pt x="115" y="32"/>
                </a:lnTo>
                <a:lnTo>
                  <a:pt x="122" y="49"/>
                </a:lnTo>
                <a:lnTo>
                  <a:pt x="124" y="69"/>
                </a:lnTo>
                <a:lnTo>
                  <a:pt x="122" y="89"/>
                </a:lnTo>
                <a:lnTo>
                  <a:pt x="115" y="105"/>
                </a:lnTo>
                <a:lnTo>
                  <a:pt x="103" y="120"/>
                </a:lnTo>
                <a:lnTo>
                  <a:pt x="88" y="132"/>
                </a:lnTo>
                <a:lnTo>
                  <a:pt x="71" y="137"/>
                </a:lnTo>
                <a:lnTo>
                  <a:pt x="53" y="137"/>
                </a:lnTo>
                <a:lnTo>
                  <a:pt x="36" y="132"/>
                </a:lnTo>
                <a:lnTo>
                  <a:pt x="21" y="120"/>
                </a:lnTo>
                <a:lnTo>
                  <a:pt x="9" y="105"/>
                </a:lnTo>
                <a:lnTo>
                  <a:pt x="2" y="89"/>
                </a:lnTo>
                <a:lnTo>
                  <a:pt x="0" y="69"/>
                </a:lnTo>
                <a:close/>
              </a:path>
            </a:pathLst>
          </a:custGeom>
          <a:solidFill>
            <a:srgbClr val="C0C0C0"/>
          </a:solidFill>
          <a:ln w="14288">
            <a:solidFill>
              <a:srgbClr val="000000"/>
            </a:solidFill>
            <a:prstDash val="solid"/>
            <a:round/>
            <a:headEnd/>
            <a:tailEnd/>
          </a:ln>
        </p:spPr>
        <p:txBody>
          <a:bodyPr/>
          <a:lstStyle/>
          <a:p>
            <a:endParaRPr lang="uk-UA"/>
          </a:p>
        </p:txBody>
      </p:sp>
      <p:sp>
        <p:nvSpPr>
          <p:cNvPr id="26752" name="Rectangle 128"/>
          <p:cNvSpPr>
            <a:spLocks noChangeArrowheads="1"/>
          </p:cNvSpPr>
          <p:nvPr/>
        </p:nvSpPr>
        <p:spPr bwMode="auto">
          <a:xfrm>
            <a:off x="4257676" y="5524500"/>
            <a:ext cx="937757"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20000"/>
              </a:spcBef>
              <a:buClr>
                <a:schemeClr val="folHlink"/>
              </a:buClr>
              <a:buSzPct val="75000"/>
              <a:buFont typeface="Monotype Sorts" pitchFamily="2" charset="2"/>
              <a:buNone/>
              <a:defRPr/>
            </a:pPr>
            <a:r>
              <a:rPr kumimoji="1" lang="ru-RU" sz="1400" dirty="0"/>
              <a:t>Вольтметр</a:t>
            </a:r>
            <a:endParaRPr kumimoji="1" lang="ru-RU" sz="3200" dirty="0">
              <a:effectLst>
                <a:outerShdw blurRad="38100" dist="38100" dir="2700000" algn="tl">
                  <a:srgbClr val="C0C0C0"/>
                </a:outerShdw>
              </a:effectLst>
              <a:latin typeface="Tahoma" panose="020B0604030504040204" pitchFamily="34" charset="0"/>
            </a:endParaRPr>
          </a:p>
        </p:txBody>
      </p:sp>
      <p:sp>
        <p:nvSpPr>
          <p:cNvPr id="17537" name="Freeform 129"/>
          <p:cNvSpPr>
            <a:spLocks/>
          </p:cNvSpPr>
          <p:nvPr/>
        </p:nvSpPr>
        <p:spPr bwMode="auto">
          <a:xfrm>
            <a:off x="8996363" y="4049713"/>
            <a:ext cx="196850" cy="220662"/>
          </a:xfrm>
          <a:custGeom>
            <a:avLst/>
            <a:gdLst>
              <a:gd name="T0" fmla="*/ 0 w 124"/>
              <a:gd name="T1" fmla="*/ 0 h 139"/>
              <a:gd name="T2" fmla="*/ 38100 w 124"/>
              <a:gd name="T3" fmla="*/ 3175 h 139"/>
              <a:gd name="T4" fmla="*/ 74613 w 124"/>
              <a:gd name="T5" fmla="*/ 11112 h 139"/>
              <a:gd name="T6" fmla="*/ 111125 w 124"/>
              <a:gd name="T7" fmla="*/ 19050 h 139"/>
              <a:gd name="T8" fmla="*/ 139700 w 124"/>
              <a:gd name="T9" fmla="*/ 34925 h 139"/>
              <a:gd name="T10" fmla="*/ 165100 w 124"/>
              <a:gd name="T11" fmla="*/ 50800 h 139"/>
              <a:gd name="T12" fmla="*/ 182563 w 124"/>
              <a:gd name="T13" fmla="*/ 69850 h 139"/>
              <a:gd name="T14" fmla="*/ 193675 w 124"/>
              <a:gd name="T15" fmla="*/ 90487 h 139"/>
              <a:gd name="T16" fmla="*/ 196850 w 124"/>
              <a:gd name="T17" fmla="*/ 111125 h 139"/>
              <a:gd name="T18" fmla="*/ 193675 w 124"/>
              <a:gd name="T19" fmla="*/ 133350 h 139"/>
              <a:gd name="T20" fmla="*/ 182563 w 124"/>
              <a:gd name="T21" fmla="*/ 153987 h 139"/>
              <a:gd name="T22" fmla="*/ 165100 w 124"/>
              <a:gd name="T23" fmla="*/ 173037 h 139"/>
              <a:gd name="T24" fmla="*/ 139700 w 124"/>
              <a:gd name="T25" fmla="*/ 188912 h 139"/>
              <a:gd name="T26" fmla="*/ 111125 w 124"/>
              <a:gd name="T27" fmla="*/ 201612 h 139"/>
              <a:gd name="T28" fmla="*/ 74613 w 124"/>
              <a:gd name="T29" fmla="*/ 212725 h 139"/>
              <a:gd name="T30" fmla="*/ 38100 w 124"/>
              <a:gd name="T31" fmla="*/ 217487 h 139"/>
              <a:gd name="T32" fmla="*/ 0 w 124"/>
              <a:gd name="T33" fmla="*/ 220662 h 13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124" h="139">
                <a:moveTo>
                  <a:pt x="0" y="0"/>
                </a:moveTo>
                <a:lnTo>
                  <a:pt x="24" y="2"/>
                </a:lnTo>
                <a:lnTo>
                  <a:pt x="47" y="7"/>
                </a:lnTo>
                <a:lnTo>
                  <a:pt x="70" y="12"/>
                </a:lnTo>
                <a:lnTo>
                  <a:pt x="88" y="22"/>
                </a:lnTo>
                <a:lnTo>
                  <a:pt x="104" y="32"/>
                </a:lnTo>
                <a:lnTo>
                  <a:pt x="115" y="44"/>
                </a:lnTo>
                <a:lnTo>
                  <a:pt x="122" y="57"/>
                </a:lnTo>
                <a:lnTo>
                  <a:pt x="124" y="70"/>
                </a:lnTo>
                <a:lnTo>
                  <a:pt x="122" y="84"/>
                </a:lnTo>
                <a:lnTo>
                  <a:pt x="115" y="97"/>
                </a:lnTo>
                <a:lnTo>
                  <a:pt x="104" y="109"/>
                </a:lnTo>
                <a:lnTo>
                  <a:pt x="88" y="119"/>
                </a:lnTo>
                <a:lnTo>
                  <a:pt x="70" y="127"/>
                </a:lnTo>
                <a:lnTo>
                  <a:pt x="47" y="134"/>
                </a:lnTo>
                <a:lnTo>
                  <a:pt x="24" y="137"/>
                </a:lnTo>
                <a:lnTo>
                  <a:pt x="0" y="139"/>
                </a:lnTo>
              </a:path>
            </a:pathLst>
          </a:custGeom>
          <a:noFill/>
          <a:ln w="14288">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a:lstStyle/>
          <a:p>
            <a:endParaRPr lang="uk-UA"/>
          </a:p>
        </p:txBody>
      </p:sp>
      <p:sp>
        <p:nvSpPr>
          <p:cNvPr id="26754" name="Rectangle 130"/>
          <p:cNvSpPr>
            <a:spLocks noChangeArrowheads="1"/>
          </p:cNvSpPr>
          <p:nvPr/>
        </p:nvSpPr>
        <p:spPr bwMode="auto">
          <a:xfrm>
            <a:off x="8872538" y="3463925"/>
            <a:ext cx="1288814" cy="473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spcBef>
                <a:spcPct val="20000"/>
              </a:spcBef>
              <a:buClr>
                <a:schemeClr val="folHlink"/>
              </a:buClr>
              <a:buSzPct val="75000"/>
              <a:buFont typeface="Monotype Sorts" pitchFamily="2" charset="2"/>
              <a:buNone/>
              <a:defRPr/>
            </a:pPr>
            <a:r>
              <a:rPr kumimoji="1" lang="ru-RU" sz="1400" dirty="0"/>
              <a:t>«Петля» </a:t>
            </a:r>
          </a:p>
          <a:p>
            <a:pPr>
              <a:spcBef>
                <a:spcPct val="20000"/>
              </a:spcBef>
              <a:buClr>
                <a:schemeClr val="folHlink"/>
              </a:buClr>
              <a:buSzPct val="75000"/>
              <a:buFont typeface="Monotype Sorts" pitchFamily="2" charset="2"/>
              <a:buNone/>
              <a:defRPr/>
            </a:pPr>
            <a:r>
              <a:rPr kumimoji="1" lang="ru-RU" sz="1400" dirty="0" err="1" smtClean="0"/>
              <a:t>Активний</a:t>
            </a:r>
            <a:r>
              <a:rPr kumimoji="1" lang="ru-RU" sz="1400" dirty="0" smtClean="0"/>
              <a:t> </a:t>
            </a:r>
            <a:r>
              <a:rPr kumimoji="1" lang="ru-RU" sz="1400" dirty="0"/>
              <a:t>порт</a:t>
            </a:r>
            <a:endParaRPr kumimoji="1" lang="ru-RU" sz="3200" dirty="0">
              <a:effectLst>
                <a:outerShdw blurRad="38100" dist="38100" dir="2700000" algn="tl">
                  <a:srgbClr val="C0C0C0"/>
                </a:outerShdw>
              </a:effectLst>
              <a:latin typeface="Tahoma" panose="020B0604030504040204" pitchFamily="34" charset="0"/>
            </a:endParaRPr>
          </a:p>
        </p:txBody>
      </p:sp>
      <p:sp>
        <p:nvSpPr>
          <p:cNvPr id="17539" name="Line 131"/>
          <p:cNvSpPr>
            <a:spLocks noChangeShapeType="1"/>
          </p:cNvSpPr>
          <p:nvPr/>
        </p:nvSpPr>
        <p:spPr bwMode="auto">
          <a:xfrm flipH="1">
            <a:off x="5695951" y="4164014"/>
            <a:ext cx="1317625" cy="1587"/>
          </a:xfrm>
          <a:prstGeom prst="line">
            <a:avLst/>
          </a:prstGeom>
          <a:noFill/>
          <a:ln w="23813">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
        <p:nvSpPr>
          <p:cNvPr id="17540" name="Freeform 132"/>
          <p:cNvSpPr>
            <a:spLocks/>
          </p:cNvSpPr>
          <p:nvPr/>
        </p:nvSpPr>
        <p:spPr bwMode="auto">
          <a:xfrm>
            <a:off x="5540375" y="4065588"/>
            <a:ext cx="177800" cy="196850"/>
          </a:xfrm>
          <a:custGeom>
            <a:avLst/>
            <a:gdLst>
              <a:gd name="T0" fmla="*/ 177800 w 112"/>
              <a:gd name="T1" fmla="*/ 196850 h 124"/>
              <a:gd name="T2" fmla="*/ 0 w 112"/>
              <a:gd name="T3" fmla="*/ 98425 h 124"/>
              <a:gd name="T4" fmla="*/ 177800 w 112"/>
              <a:gd name="T5" fmla="*/ 0 h 124"/>
              <a:gd name="T6" fmla="*/ 177800 w 112"/>
              <a:gd name="T7" fmla="*/ 196850 h 1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2" h="124">
                <a:moveTo>
                  <a:pt x="112" y="124"/>
                </a:moveTo>
                <a:lnTo>
                  <a:pt x="0" y="62"/>
                </a:lnTo>
                <a:lnTo>
                  <a:pt x="112" y="0"/>
                </a:lnTo>
                <a:lnTo>
                  <a:pt x="112" y="124"/>
                </a:lnTo>
                <a:close/>
              </a:path>
            </a:pathLst>
          </a:custGeom>
          <a:solidFill>
            <a:srgbClr val="000000"/>
          </a:solidFill>
          <a:ln w="23813">
            <a:solidFill>
              <a:srgbClr val="000000"/>
            </a:solidFill>
            <a:prstDash val="solid"/>
            <a:round/>
            <a:headEnd/>
            <a:tailEnd/>
          </a:ln>
        </p:spPr>
        <p:txBody>
          <a:bodyPr/>
          <a:lstStyle/>
          <a:p>
            <a:endParaRPr lang="uk-UA"/>
          </a:p>
        </p:txBody>
      </p:sp>
      <p:sp>
        <p:nvSpPr>
          <p:cNvPr id="17541" name="Line 133"/>
          <p:cNvSpPr>
            <a:spLocks noChangeShapeType="1"/>
          </p:cNvSpPr>
          <p:nvPr/>
        </p:nvSpPr>
        <p:spPr bwMode="auto">
          <a:xfrm>
            <a:off x="7748589" y="4164014"/>
            <a:ext cx="452437" cy="1587"/>
          </a:xfrm>
          <a:prstGeom prst="line">
            <a:avLst/>
          </a:prstGeom>
          <a:noFill/>
          <a:ln w="14288">
            <a:solidFill>
              <a:srgbClr val="000000"/>
            </a:solidFill>
            <a:round/>
            <a:headEnd/>
            <a:tailEnd/>
          </a:ln>
          <a:extLst>
            <a:ext uri="{909E8E84-426E-40DD-AFC4-6F175D3DCCD1}">
              <a14:hiddenFill xmlns:a14="http://schemas.microsoft.com/office/drawing/2010/main">
                <a:noFill/>
              </a14:hiddenFill>
            </a:ext>
          </a:extLst>
        </p:spPr>
        <p:txBody>
          <a:bodyPr/>
          <a:lstStyle/>
          <a:p>
            <a:endParaRPr lang="uk-UA"/>
          </a:p>
        </p:txBody>
      </p:sp>
    </p:spTree>
    <p:extLst>
      <p:ext uri="{BB962C8B-B14F-4D97-AF65-F5344CB8AC3E}">
        <p14:creationId xmlns:p14="http://schemas.microsoft.com/office/powerpoint/2010/main" val="2133896291"/>
      </p:ext>
    </p:extLst>
  </p:cSld>
  <p:clrMapOvr>
    <a:masterClrMapping/>
  </p:clrMapOvr>
  <p:transition>
    <p:pull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9107" y="343537"/>
            <a:ext cx="9404723" cy="830172"/>
          </a:xfrm>
        </p:spPr>
        <p:txBody>
          <a:bodyPr/>
          <a:lstStyle/>
          <a:p>
            <a:pPr algn="ctr"/>
            <a:r>
              <a:rPr lang="uk-UA" dirty="0" smtClean="0"/>
              <a:t>Переваги БОКС</a:t>
            </a:r>
            <a:endParaRPr lang="uk-UA" dirty="0"/>
          </a:p>
        </p:txBody>
      </p:sp>
      <p:sp>
        <p:nvSpPr>
          <p:cNvPr id="3" name="Объект 2"/>
          <p:cNvSpPr>
            <a:spLocks noGrp="1"/>
          </p:cNvSpPr>
          <p:nvPr>
            <p:ph idx="1"/>
          </p:nvPr>
        </p:nvSpPr>
        <p:spPr/>
        <p:txBody>
          <a:bodyPr/>
          <a:lstStyle/>
          <a:p>
            <a:r>
              <a:rPr lang="uk-UA" dirty="0"/>
              <a:t>Зручна та надійна система прецизійного наведення </a:t>
            </a:r>
          </a:p>
          <a:p>
            <a:r>
              <a:rPr lang="uk-UA" dirty="0"/>
              <a:t>Висока надійність і якість зв'язку в будь-яку погоду (робочий діапазон температур від-50оС до + 50оС) </a:t>
            </a:r>
          </a:p>
          <a:p>
            <a:r>
              <a:rPr lang="uk-UA" dirty="0"/>
              <a:t>Новітні запатентовані технології </a:t>
            </a:r>
            <a:r>
              <a:rPr lang="en-US" dirty="0"/>
              <a:t>Hybrid Emission </a:t>
            </a:r>
            <a:r>
              <a:rPr lang="uk-UA" dirty="0"/>
              <a:t>і </a:t>
            </a:r>
            <a:r>
              <a:rPr lang="en-US" dirty="0"/>
              <a:t>Super Avalanche </a:t>
            </a:r>
          </a:p>
          <a:p>
            <a:r>
              <a:rPr lang="uk-UA" dirty="0"/>
              <a:t>Систему вбудованої діагностики і наведення </a:t>
            </a:r>
          </a:p>
          <a:p>
            <a:r>
              <a:rPr lang="uk-UA" dirty="0"/>
              <a:t>Систему </a:t>
            </a:r>
            <a:r>
              <a:rPr lang="uk-UA" dirty="0" smtClean="0"/>
              <a:t>антизапотівання </a:t>
            </a:r>
            <a:r>
              <a:rPr lang="uk-UA" dirty="0"/>
              <a:t>та антизледеніння</a:t>
            </a:r>
          </a:p>
        </p:txBody>
      </p:sp>
    </p:spTree>
    <p:extLst>
      <p:ext uri="{BB962C8B-B14F-4D97-AF65-F5344CB8AC3E}">
        <p14:creationId xmlns:p14="http://schemas.microsoft.com/office/powerpoint/2010/main" val="31700081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5911" y="452718"/>
            <a:ext cx="10399594" cy="1400530"/>
          </a:xfrm>
        </p:spPr>
        <p:txBody>
          <a:bodyPr/>
          <a:lstStyle/>
          <a:p>
            <a:r>
              <a:rPr lang="uk-UA" sz="3200" dirty="0"/>
              <a:t>РОЗРОБКА СТРУКТУРИ ТА МАТЕМАТИЧНОЇ МОДЕЛІ АДАПТИВНОГО ВІДКРИТОГО ОПТИЧНОГО КАНАЛУ</a:t>
            </a:r>
          </a:p>
        </p:txBody>
      </p:sp>
      <p:sp>
        <p:nvSpPr>
          <p:cNvPr id="3" name="Объект 2"/>
          <p:cNvSpPr>
            <a:spLocks noGrp="1"/>
          </p:cNvSpPr>
          <p:nvPr>
            <p:ph idx="1"/>
          </p:nvPr>
        </p:nvSpPr>
        <p:spPr>
          <a:xfrm>
            <a:off x="545912" y="1853248"/>
            <a:ext cx="10536070" cy="4670382"/>
          </a:xfrm>
        </p:spPr>
        <p:txBody>
          <a:bodyPr>
            <a:normAutofit/>
          </a:bodyPr>
          <a:lstStyle/>
          <a:p>
            <a:r>
              <a:rPr lang="uk-UA" dirty="0"/>
              <a:t> На основі здійсненого аналізу сучасних оптичних відкритих систем та виявлених їх недоліків, зокрема «відносно низької швидкості» на великі дальності та жорстких вимог до розміщення  системи а також, низької надійності за рахунок відсутності адаптації до атмосферних умов, було встановлено, що необхідною є розробка структури та методу функціонування саме  адаптивного оптичного каналу, який дозволить здійснити максимально  ефективну та універсальну передачу інформації шляхом адаптації атмосферних умов неоднорідної оптичної траси шляхом використання зворотного зв’язку та керування потужності випромінення</a:t>
            </a:r>
            <a:r>
              <a:rPr lang="uk-UA" dirty="0" smtClean="0"/>
              <a:t>.</a:t>
            </a:r>
            <a:endParaRPr lang="uk-UA" dirty="0"/>
          </a:p>
        </p:txBody>
      </p:sp>
    </p:spTree>
    <p:extLst>
      <p:ext uri="{BB962C8B-B14F-4D97-AF65-F5344CB8AC3E}">
        <p14:creationId xmlns:p14="http://schemas.microsoft.com/office/powerpoint/2010/main" val="273636525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Объект 2"/>
              <p:cNvSpPr>
                <a:spLocks noGrp="1"/>
              </p:cNvSpPr>
              <p:nvPr>
                <p:ph idx="1"/>
              </p:nvPr>
            </p:nvSpPr>
            <p:spPr>
              <a:xfrm>
                <a:off x="1103312" y="341194"/>
                <a:ext cx="8946541" cy="5907205"/>
              </a:xfrm>
            </p:spPr>
            <p:txBody>
              <a:bodyPr/>
              <a:lstStyle/>
              <a:p>
                <a:r>
                  <a:rPr lang="uk-UA" dirty="0"/>
                  <a:t>Для того щоб забезпечити реакцію системи на зміну погодних умов в межах тривалості оптичної неоднорідності потрібен пошук оптимального критерію управління для керованої величини (для потужності випромінювання). Так як керована величина - це мінімальна потужність, що підтримується на фотоприймачі (поріг реакції), то за цільову функцію доцільно брати мінімальне обмеження, включаючи резерв чутливості оптичної потужності:</a:t>
                </a:r>
              </a:p>
              <a:p>
                <a:r>
                  <a:rPr lang="uk-UA" dirty="0"/>
                  <a:t>                                         </a:t>
                </a:r>
                <a:r>
                  <a:rPr lang="uk-UA" dirty="0" smtClean="0"/>
                  <a:t>     </a:t>
                </a:r>
                <a14:m>
                  <m:oMath xmlns:m="http://schemas.openxmlformats.org/officeDocument/2006/math">
                    <m:r>
                      <a:rPr lang="uk-UA" i="1">
                        <a:solidFill>
                          <a:schemeClr val="accent3"/>
                        </a:solidFill>
                        <a:latin typeface="Cambria Math" panose="02040503050406030204" pitchFamily="18" charset="0"/>
                      </a:rPr>
                      <m:t>𝐺</m:t>
                    </m:r>
                    <m:d>
                      <m:dPr>
                        <m:ctrlPr>
                          <a:rPr lang="uk-UA" i="1">
                            <a:solidFill>
                              <a:schemeClr val="accent3"/>
                            </a:solidFill>
                            <a:latin typeface="Cambria Math" panose="02040503050406030204" pitchFamily="18" charset="0"/>
                          </a:rPr>
                        </m:ctrlPr>
                      </m:dPr>
                      <m:e>
                        <m:sSub>
                          <m:sSubPr>
                            <m:ctrlPr>
                              <a:rPr lang="uk-UA" i="1">
                                <a:solidFill>
                                  <a:schemeClr val="accent3"/>
                                </a:solidFill>
                                <a:latin typeface="Cambria Math" panose="02040503050406030204" pitchFamily="18" charset="0"/>
                              </a:rPr>
                            </m:ctrlPr>
                          </m:sSubPr>
                          <m:e>
                            <m:r>
                              <a:rPr lang="uk-UA" i="1">
                                <a:solidFill>
                                  <a:schemeClr val="accent3"/>
                                </a:solidFill>
                                <a:latin typeface="Cambria Math" panose="02040503050406030204" pitchFamily="18" charset="0"/>
                              </a:rPr>
                              <m:t>𝐼</m:t>
                            </m:r>
                          </m:e>
                          <m:sub>
                            <m:r>
                              <a:rPr lang="uk-UA" i="1">
                                <a:solidFill>
                                  <a:schemeClr val="accent3"/>
                                </a:solidFill>
                                <a:latin typeface="Cambria Math" panose="02040503050406030204" pitchFamily="18" charset="0"/>
                              </a:rPr>
                              <m:t>0</m:t>
                            </m:r>
                          </m:sub>
                        </m:sSub>
                        <m:r>
                          <a:rPr lang="uk-UA" i="1">
                            <a:solidFill>
                              <a:schemeClr val="accent3"/>
                            </a:solidFill>
                            <a:latin typeface="Cambria Math" panose="02040503050406030204" pitchFamily="18" charset="0"/>
                          </a:rPr>
                          <m:t>,</m:t>
                        </m:r>
                        <m:r>
                          <a:rPr lang="uk-UA" i="1">
                            <a:solidFill>
                              <a:schemeClr val="accent3"/>
                            </a:solidFill>
                            <a:latin typeface="Cambria Math" panose="02040503050406030204" pitchFamily="18" charset="0"/>
                          </a:rPr>
                          <m:t>𝜆</m:t>
                        </m:r>
                        <m:r>
                          <a:rPr lang="uk-UA" i="1">
                            <a:solidFill>
                              <a:schemeClr val="accent3"/>
                            </a:solidFill>
                            <a:latin typeface="Cambria Math" panose="02040503050406030204" pitchFamily="18" charset="0"/>
                          </a:rPr>
                          <m:t>,</m:t>
                        </m:r>
                        <m:r>
                          <a:rPr lang="uk-UA" i="1">
                            <a:solidFill>
                              <a:schemeClr val="accent3"/>
                            </a:solidFill>
                            <a:latin typeface="Cambria Math" panose="02040503050406030204" pitchFamily="18" charset="0"/>
                          </a:rPr>
                          <m:t>𝑙</m:t>
                        </m:r>
                      </m:e>
                    </m:d>
                    <m:r>
                      <a:rPr lang="uk-UA" i="1">
                        <a:solidFill>
                          <a:schemeClr val="accent3"/>
                        </a:solidFill>
                        <a:latin typeface="Cambria Math" panose="02040503050406030204" pitchFamily="18" charset="0"/>
                      </a:rPr>
                      <m:t>=</m:t>
                    </m:r>
                    <m:f>
                      <m:fPr>
                        <m:ctrlPr>
                          <a:rPr lang="uk-UA" i="1">
                            <a:solidFill>
                              <a:schemeClr val="accent3"/>
                            </a:solidFill>
                            <a:latin typeface="Cambria Math" panose="02040503050406030204" pitchFamily="18" charset="0"/>
                          </a:rPr>
                        </m:ctrlPr>
                      </m:fPr>
                      <m:num>
                        <m:sSub>
                          <m:sSubPr>
                            <m:ctrlPr>
                              <a:rPr lang="uk-UA" i="1">
                                <a:solidFill>
                                  <a:schemeClr val="accent3"/>
                                </a:solidFill>
                                <a:latin typeface="Cambria Math" panose="02040503050406030204" pitchFamily="18" charset="0"/>
                              </a:rPr>
                            </m:ctrlPr>
                          </m:sSubPr>
                          <m:e>
                            <m:r>
                              <a:rPr lang="uk-UA" i="1">
                                <a:solidFill>
                                  <a:schemeClr val="accent3"/>
                                </a:solidFill>
                                <a:latin typeface="Cambria Math" panose="02040503050406030204" pitchFamily="18" charset="0"/>
                              </a:rPr>
                              <m:t>𝐼</m:t>
                            </m:r>
                          </m:e>
                          <m:sub>
                            <m:r>
                              <a:rPr lang="uk-UA" i="1">
                                <a:solidFill>
                                  <a:schemeClr val="accent3"/>
                                </a:solidFill>
                                <a:latin typeface="Cambria Math" panose="02040503050406030204" pitchFamily="18" charset="0"/>
                              </a:rPr>
                              <m:t>0</m:t>
                            </m:r>
                          </m:sub>
                        </m:sSub>
                        <m:sSubSup>
                          <m:sSubSupPr>
                            <m:ctrlPr>
                              <a:rPr lang="uk-UA" i="1">
                                <a:solidFill>
                                  <a:schemeClr val="accent3"/>
                                </a:solidFill>
                                <a:latin typeface="Cambria Math" panose="02040503050406030204" pitchFamily="18" charset="0"/>
                              </a:rPr>
                            </m:ctrlPr>
                          </m:sSubSupPr>
                          <m:e>
                            <m:r>
                              <a:rPr lang="uk-UA" i="1">
                                <a:solidFill>
                                  <a:schemeClr val="accent3"/>
                                </a:solidFill>
                                <a:latin typeface="Cambria Math" panose="02040503050406030204" pitchFamily="18" charset="0"/>
                              </a:rPr>
                              <m:t>𝐴</m:t>
                            </m:r>
                          </m:e>
                          <m:sub>
                            <m:r>
                              <a:rPr lang="uk-UA" i="1">
                                <a:solidFill>
                                  <a:schemeClr val="accent3"/>
                                </a:solidFill>
                                <a:latin typeface="Cambria Math" panose="02040503050406030204" pitchFamily="18" charset="0"/>
                              </a:rPr>
                              <m:t>𝑇</m:t>
                            </m:r>
                          </m:sub>
                          <m:sup>
                            <m:r>
                              <a:rPr lang="uk-UA" i="1">
                                <a:solidFill>
                                  <a:schemeClr val="accent3"/>
                                </a:solidFill>
                                <a:latin typeface="Cambria Math" panose="02040503050406030204" pitchFamily="18" charset="0"/>
                              </a:rPr>
                              <m:t>2</m:t>
                            </m:r>
                          </m:sup>
                        </m:sSubSup>
                        <m:sSub>
                          <m:sSubPr>
                            <m:ctrlPr>
                              <a:rPr lang="uk-UA" i="1">
                                <a:solidFill>
                                  <a:schemeClr val="accent3"/>
                                </a:solidFill>
                                <a:latin typeface="Cambria Math" panose="02040503050406030204" pitchFamily="18" charset="0"/>
                              </a:rPr>
                            </m:ctrlPr>
                          </m:sSubPr>
                          <m:e>
                            <m:r>
                              <a:rPr lang="uk-UA" i="1">
                                <a:solidFill>
                                  <a:schemeClr val="accent3"/>
                                </a:solidFill>
                                <a:latin typeface="Cambria Math" panose="02040503050406030204" pitchFamily="18" charset="0"/>
                              </a:rPr>
                              <m:t>𝐴</m:t>
                            </m:r>
                          </m:e>
                          <m:sub>
                            <m:r>
                              <a:rPr lang="uk-UA" i="1">
                                <a:solidFill>
                                  <a:schemeClr val="accent3"/>
                                </a:solidFill>
                                <a:latin typeface="Cambria Math" panose="02040503050406030204" pitchFamily="18" charset="0"/>
                              </a:rPr>
                              <m:t>𝑅</m:t>
                            </m:r>
                          </m:sub>
                        </m:sSub>
                      </m:num>
                      <m:den>
                        <m:sSup>
                          <m:sSupPr>
                            <m:ctrlPr>
                              <a:rPr lang="uk-UA" i="1">
                                <a:solidFill>
                                  <a:schemeClr val="accent3"/>
                                </a:solidFill>
                                <a:latin typeface="Cambria Math" panose="02040503050406030204" pitchFamily="18" charset="0"/>
                              </a:rPr>
                            </m:ctrlPr>
                          </m:sSupPr>
                          <m:e>
                            <m:r>
                              <a:rPr lang="uk-UA" i="1">
                                <a:solidFill>
                                  <a:schemeClr val="accent3"/>
                                </a:solidFill>
                                <a:latin typeface="Cambria Math" panose="02040503050406030204" pitchFamily="18" charset="0"/>
                              </a:rPr>
                              <m:t>𝜆</m:t>
                            </m:r>
                          </m:e>
                          <m:sup>
                            <m:r>
                              <a:rPr lang="uk-UA" i="1">
                                <a:solidFill>
                                  <a:schemeClr val="accent3"/>
                                </a:solidFill>
                                <a:latin typeface="Cambria Math" panose="02040503050406030204" pitchFamily="18" charset="0"/>
                              </a:rPr>
                              <m:t>2</m:t>
                            </m:r>
                          </m:sup>
                        </m:sSup>
                        <m:sSup>
                          <m:sSupPr>
                            <m:ctrlPr>
                              <a:rPr lang="uk-UA" i="1">
                                <a:solidFill>
                                  <a:schemeClr val="accent3"/>
                                </a:solidFill>
                                <a:latin typeface="Cambria Math" panose="02040503050406030204" pitchFamily="18" charset="0"/>
                              </a:rPr>
                            </m:ctrlPr>
                          </m:sSupPr>
                          <m:e>
                            <m:r>
                              <a:rPr lang="uk-UA" i="1">
                                <a:solidFill>
                                  <a:schemeClr val="accent3"/>
                                </a:solidFill>
                                <a:latin typeface="Cambria Math" panose="02040503050406030204" pitchFamily="18" charset="0"/>
                              </a:rPr>
                              <m:t>𝑓</m:t>
                            </m:r>
                          </m:e>
                          <m:sup>
                            <m:r>
                              <a:rPr lang="uk-UA" i="1">
                                <a:solidFill>
                                  <a:schemeClr val="accent3"/>
                                </a:solidFill>
                                <a:latin typeface="Cambria Math" panose="02040503050406030204" pitchFamily="18" charset="0"/>
                              </a:rPr>
                              <m:t>2</m:t>
                            </m:r>
                          </m:sup>
                        </m:sSup>
                        <m:sSup>
                          <m:sSupPr>
                            <m:ctrlPr>
                              <a:rPr lang="uk-UA" i="1">
                                <a:solidFill>
                                  <a:schemeClr val="accent3"/>
                                </a:solidFill>
                                <a:latin typeface="Cambria Math" panose="02040503050406030204" pitchFamily="18" charset="0"/>
                              </a:rPr>
                            </m:ctrlPr>
                          </m:sSupPr>
                          <m:e>
                            <m:r>
                              <a:rPr lang="uk-UA" i="1">
                                <a:solidFill>
                                  <a:schemeClr val="accent3"/>
                                </a:solidFill>
                                <a:latin typeface="Cambria Math" panose="02040503050406030204" pitchFamily="18" charset="0"/>
                              </a:rPr>
                              <m:t>𝑙</m:t>
                            </m:r>
                          </m:e>
                          <m:sup>
                            <m:r>
                              <a:rPr lang="uk-UA" i="1">
                                <a:solidFill>
                                  <a:schemeClr val="accent3"/>
                                </a:solidFill>
                                <a:latin typeface="Cambria Math" panose="02040503050406030204" pitchFamily="18" charset="0"/>
                              </a:rPr>
                              <m:t>2</m:t>
                            </m:r>
                          </m:sup>
                        </m:sSup>
                      </m:den>
                    </m:f>
                  </m:oMath>
                </a14:m>
                <a:r>
                  <a:rPr lang="uk-UA" dirty="0">
                    <a:solidFill>
                      <a:schemeClr val="accent3"/>
                    </a:solidFill>
                  </a:rPr>
                  <a:t> </a:t>
                </a:r>
              </a:p>
              <a:p>
                <a:r>
                  <a:rPr lang="uk-UA" dirty="0" smtClean="0"/>
                  <a:t>тоді оптимальний вектор впливу на керуючий елемент при максимальному погіршенні умов передачі (пропускання </a:t>
                </a:r>
                <a:r>
                  <a:rPr lang="uk-UA" dirty="0" err="1"/>
                  <a:t>тА</a:t>
                </a:r>
                <a:r>
                  <a:rPr lang="uk-UA" dirty="0"/>
                  <a:t>(</a:t>
                </a:r>
                <a14:m>
                  <m:oMath xmlns:m="http://schemas.openxmlformats.org/officeDocument/2006/math">
                    <m:r>
                      <a:rPr lang="uk-UA" i="1">
                        <a:latin typeface="Cambria Math" panose="02040503050406030204" pitchFamily="18" charset="0"/>
                      </a:rPr>
                      <m:t>𝜆</m:t>
                    </m:r>
                  </m:oMath>
                </a14:m>
                <a:r>
                  <a:rPr lang="uk-UA" dirty="0"/>
                  <a:t>)- 0) матиме вигляд критерію </a:t>
                </a:r>
                <a:r>
                  <a:rPr lang="uk-UA" dirty="0" smtClean="0"/>
                  <a:t>якості:</a:t>
                </a:r>
              </a:p>
              <a:p>
                <a:pPr algn="ctr"/>
                <a14:m>
                  <m:oMath xmlns:m="http://schemas.openxmlformats.org/officeDocument/2006/math">
                    <m:sSub>
                      <m:sSubPr>
                        <m:ctrlPr>
                          <a:rPr lang="uk-UA" i="1" smtClean="0">
                            <a:solidFill>
                              <a:schemeClr val="accent3"/>
                            </a:solidFill>
                            <a:latin typeface="Cambria Math" panose="02040503050406030204" pitchFamily="18" charset="0"/>
                          </a:rPr>
                        </m:ctrlPr>
                      </m:sSubPr>
                      <m:e>
                        <m:r>
                          <a:rPr lang="uk-UA" i="1">
                            <a:solidFill>
                              <a:schemeClr val="accent3"/>
                            </a:solidFill>
                            <a:latin typeface="Cambria Math" panose="02040503050406030204" pitchFamily="18" charset="0"/>
                          </a:rPr>
                          <m:t>   </m:t>
                        </m:r>
                        <m:r>
                          <a:rPr lang="uk-UA" i="1">
                            <a:solidFill>
                              <a:schemeClr val="accent3"/>
                            </a:solidFill>
                            <a:latin typeface="Cambria Math" panose="02040503050406030204" pitchFamily="18" charset="0"/>
                          </a:rPr>
                          <m:t>𝐽</m:t>
                        </m:r>
                      </m:e>
                      <m:sub>
                        <m:r>
                          <a:rPr lang="uk-UA" i="1">
                            <a:solidFill>
                              <a:schemeClr val="accent3"/>
                            </a:solidFill>
                            <a:latin typeface="Cambria Math" panose="02040503050406030204" pitchFamily="18" charset="0"/>
                          </a:rPr>
                          <m:t>опт</m:t>
                        </m:r>
                      </m:sub>
                    </m:sSub>
                    <m:r>
                      <a:rPr lang="uk-UA" i="1">
                        <a:solidFill>
                          <a:schemeClr val="accent3"/>
                        </a:solidFill>
                        <a:latin typeface="Cambria Math" panose="02040503050406030204" pitchFamily="18" charset="0"/>
                      </a:rPr>
                      <m:t>=</m:t>
                    </m:r>
                    <m:nary>
                      <m:naryPr>
                        <m:limLoc m:val="subSup"/>
                        <m:ctrlPr>
                          <a:rPr lang="uk-UA" i="1">
                            <a:solidFill>
                              <a:schemeClr val="accent3"/>
                            </a:solidFill>
                            <a:latin typeface="Cambria Math" panose="02040503050406030204" pitchFamily="18" charset="0"/>
                          </a:rPr>
                        </m:ctrlPr>
                      </m:naryPr>
                      <m:sub>
                        <m:r>
                          <a:rPr lang="uk-UA" i="1">
                            <a:solidFill>
                              <a:schemeClr val="accent3"/>
                            </a:solidFill>
                            <a:latin typeface="Cambria Math" panose="02040503050406030204" pitchFamily="18" charset="0"/>
                          </a:rPr>
                          <m:t>0</m:t>
                        </m:r>
                      </m:sub>
                      <m:sup>
                        <m:sSub>
                          <m:sSubPr>
                            <m:ctrlPr>
                              <a:rPr lang="uk-UA" i="1">
                                <a:solidFill>
                                  <a:schemeClr val="accent3"/>
                                </a:solidFill>
                                <a:latin typeface="Cambria Math" panose="02040503050406030204" pitchFamily="18" charset="0"/>
                              </a:rPr>
                            </m:ctrlPr>
                          </m:sSubPr>
                          <m:e>
                            <m:r>
                              <a:rPr lang="uk-UA" i="1">
                                <a:solidFill>
                                  <a:schemeClr val="accent3"/>
                                </a:solidFill>
                                <a:latin typeface="Cambria Math" panose="02040503050406030204" pitchFamily="18" charset="0"/>
                              </a:rPr>
                              <m:t>𝜏</m:t>
                            </m:r>
                          </m:e>
                          <m:sub>
                            <m:r>
                              <a:rPr lang="uk-UA" i="1">
                                <a:solidFill>
                                  <a:schemeClr val="accent3"/>
                                </a:solidFill>
                                <a:latin typeface="Cambria Math" panose="02040503050406030204" pitchFamily="18" charset="0"/>
                              </a:rPr>
                              <m:t>𝑠</m:t>
                            </m:r>
                          </m:sub>
                        </m:sSub>
                      </m:sup>
                      <m:e>
                        <m:f>
                          <m:fPr>
                            <m:ctrlPr>
                              <a:rPr lang="uk-UA" i="1">
                                <a:solidFill>
                                  <a:schemeClr val="accent3"/>
                                </a:solidFill>
                                <a:latin typeface="Cambria Math" panose="02040503050406030204" pitchFamily="18" charset="0"/>
                              </a:rPr>
                            </m:ctrlPr>
                          </m:fPr>
                          <m:num>
                            <m:sSub>
                              <m:sSubPr>
                                <m:ctrlPr>
                                  <a:rPr lang="uk-UA" i="1">
                                    <a:solidFill>
                                      <a:schemeClr val="accent3"/>
                                    </a:solidFill>
                                    <a:latin typeface="Cambria Math" panose="02040503050406030204" pitchFamily="18" charset="0"/>
                                  </a:rPr>
                                </m:ctrlPr>
                              </m:sSubPr>
                              <m:e>
                                <m:r>
                                  <a:rPr lang="uk-UA" i="1">
                                    <a:solidFill>
                                      <a:schemeClr val="accent3"/>
                                    </a:solidFill>
                                    <a:latin typeface="Cambria Math" panose="02040503050406030204" pitchFamily="18" charset="0"/>
                                  </a:rPr>
                                  <m:t>𝐼</m:t>
                                </m:r>
                              </m:e>
                              <m:sub>
                                <m:r>
                                  <a:rPr lang="uk-UA" i="1">
                                    <a:solidFill>
                                      <a:schemeClr val="accent3"/>
                                    </a:solidFill>
                                    <a:latin typeface="Cambria Math" panose="02040503050406030204" pitchFamily="18" charset="0"/>
                                  </a:rPr>
                                  <m:t>0</m:t>
                                </m:r>
                              </m:sub>
                            </m:sSub>
                            <m:sSubSup>
                              <m:sSubSupPr>
                                <m:ctrlPr>
                                  <a:rPr lang="uk-UA" i="1">
                                    <a:solidFill>
                                      <a:schemeClr val="accent3"/>
                                    </a:solidFill>
                                    <a:latin typeface="Cambria Math" panose="02040503050406030204" pitchFamily="18" charset="0"/>
                                  </a:rPr>
                                </m:ctrlPr>
                              </m:sSubSupPr>
                              <m:e>
                                <m:r>
                                  <a:rPr lang="uk-UA" i="1">
                                    <a:solidFill>
                                      <a:schemeClr val="accent3"/>
                                    </a:solidFill>
                                    <a:latin typeface="Cambria Math" panose="02040503050406030204" pitchFamily="18" charset="0"/>
                                  </a:rPr>
                                  <m:t>𝐴</m:t>
                                </m:r>
                              </m:e>
                              <m:sub>
                                <m:r>
                                  <a:rPr lang="uk-UA" i="1">
                                    <a:solidFill>
                                      <a:schemeClr val="accent3"/>
                                    </a:solidFill>
                                    <a:latin typeface="Cambria Math" panose="02040503050406030204" pitchFamily="18" charset="0"/>
                                  </a:rPr>
                                  <m:t>𝑇</m:t>
                                </m:r>
                              </m:sub>
                              <m:sup>
                                <m:r>
                                  <a:rPr lang="uk-UA" i="1">
                                    <a:solidFill>
                                      <a:schemeClr val="accent3"/>
                                    </a:solidFill>
                                    <a:latin typeface="Cambria Math" panose="02040503050406030204" pitchFamily="18" charset="0"/>
                                  </a:rPr>
                                  <m:t>2</m:t>
                                </m:r>
                              </m:sup>
                            </m:sSubSup>
                            <m:sSub>
                              <m:sSubPr>
                                <m:ctrlPr>
                                  <a:rPr lang="uk-UA" i="1">
                                    <a:solidFill>
                                      <a:schemeClr val="accent3"/>
                                    </a:solidFill>
                                    <a:latin typeface="Cambria Math" panose="02040503050406030204" pitchFamily="18" charset="0"/>
                                  </a:rPr>
                                </m:ctrlPr>
                              </m:sSubPr>
                              <m:e>
                                <m:r>
                                  <a:rPr lang="uk-UA" i="1">
                                    <a:solidFill>
                                      <a:schemeClr val="accent3"/>
                                    </a:solidFill>
                                    <a:latin typeface="Cambria Math" panose="02040503050406030204" pitchFamily="18" charset="0"/>
                                  </a:rPr>
                                  <m:t>𝐴</m:t>
                                </m:r>
                              </m:e>
                              <m:sub>
                                <m:r>
                                  <a:rPr lang="uk-UA" i="1">
                                    <a:solidFill>
                                      <a:schemeClr val="accent3"/>
                                    </a:solidFill>
                                    <a:latin typeface="Cambria Math" panose="02040503050406030204" pitchFamily="18" charset="0"/>
                                  </a:rPr>
                                  <m:t>𝑅</m:t>
                                </m:r>
                              </m:sub>
                            </m:sSub>
                          </m:num>
                          <m:den>
                            <m:sSup>
                              <m:sSupPr>
                                <m:ctrlPr>
                                  <a:rPr lang="uk-UA" i="1">
                                    <a:solidFill>
                                      <a:schemeClr val="accent3"/>
                                    </a:solidFill>
                                    <a:latin typeface="Cambria Math" panose="02040503050406030204" pitchFamily="18" charset="0"/>
                                  </a:rPr>
                                </m:ctrlPr>
                              </m:sSupPr>
                              <m:e>
                                <m:r>
                                  <a:rPr lang="uk-UA" i="1">
                                    <a:solidFill>
                                      <a:schemeClr val="accent3"/>
                                    </a:solidFill>
                                    <a:latin typeface="Cambria Math" panose="02040503050406030204" pitchFamily="18" charset="0"/>
                                  </a:rPr>
                                  <m:t>𝜆</m:t>
                                </m:r>
                              </m:e>
                              <m:sup>
                                <m:r>
                                  <a:rPr lang="uk-UA" i="1">
                                    <a:solidFill>
                                      <a:schemeClr val="accent3"/>
                                    </a:solidFill>
                                    <a:latin typeface="Cambria Math" panose="02040503050406030204" pitchFamily="18" charset="0"/>
                                  </a:rPr>
                                  <m:t>2</m:t>
                                </m:r>
                              </m:sup>
                            </m:sSup>
                            <m:sSup>
                              <m:sSupPr>
                                <m:ctrlPr>
                                  <a:rPr lang="uk-UA" i="1">
                                    <a:solidFill>
                                      <a:schemeClr val="accent3"/>
                                    </a:solidFill>
                                    <a:latin typeface="Cambria Math" panose="02040503050406030204" pitchFamily="18" charset="0"/>
                                  </a:rPr>
                                </m:ctrlPr>
                              </m:sSupPr>
                              <m:e>
                                <m:r>
                                  <a:rPr lang="uk-UA" i="1">
                                    <a:solidFill>
                                      <a:schemeClr val="accent3"/>
                                    </a:solidFill>
                                    <a:latin typeface="Cambria Math" panose="02040503050406030204" pitchFamily="18" charset="0"/>
                                  </a:rPr>
                                  <m:t>𝑓</m:t>
                                </m:r>
                              </m:e>
                              <m:sup>
                                <m:r>
                                  <a:rPr lang="uk-UA" i="1">
                                    <a:solidFill>
                                      <a:schemeClr val="accent3"/>
                                    </a:solidFill>
                                    <a:latin typeface="Cambria Math" panose="02040503050406030204" pitchFamily="18" charset="0"/>
                                  </a:rPr>
                                  <m:t>2</m:t>
                                </m:r>
                              </m:sup>
                            </m:sSup>
                            <m:sSup>
                              <m:sSupPr>
                                <m:ctrlPr>
                                  <a:rPr lang="uk-UA" i="1">
                                    <a:solidFill>
                                      <a:schemeClr val="accent3"/>
                                    </a:solidFill>
                                    <a:latin typeface="Cambria Math" panose="02040503050406030204" pitchFamily="18" charset="0"/>
                                  </a:rPr>
                                </m:ctrlPr>
                              </m:sSupPr>
                              <m:e>
                                <m:r>
                                  <a:rPr lang="uk-UA" i="1">
                                    <a:solidFill>
                                      <a:schemeClr val="accent3"/>
                                    </a:solidFill>
                                    <a:latin typeface="Cambria Math" panose="02040503050406030204" pitchFamily="18" charset="0"/>
                                  </a:rPr>
                                  <m:t>𝑙</m:t>
                                </m:r>
                              </m:e>
                              <m:sup>
                                <m:r>
                                  <a:rPr lang="uk-UA" i="1">
                                    <a:solidFill>
                                      <a:schemeClr val="accent3"/>
                                    </a:solidFill>
                                    <a:latin typeface="Cambria Math" panose="02040503050406030204" pitchFamily="18" charset="0"/>
                                  </a:rPr>
                                  <m:t>2</m:t>
                                </m:r>
                              </m:sup>
                            </m:sSup>
                          </m:den>
                        </m:f>
                      </m:e>
                    </m:nary>
                  </m:oMath>
                </a14:m>
                <a:r>
                  <a:rPr lang="uk-UA" dirty="0">
                    <a:solidFill>
                      <a:schemeClr val="accent3"/>
                    </a:solidFill>
                  </a:rPr>
                  <a:t> d</a:t>
                </a:r>
                <a14:m>
                  <m:oMath xmlns:m="http://schemas.openxmlformats.org/officeDocument/2006/math">
                    <m:r>
                      <a:rPr lang="uk-UA" i="1">
                        <a:solidFill>
                          <a:schemeClr val="accent3"/>
                        </a:solidFill>
                        <a:latin typeface="Cambria Math" panose="02040503050406030204" pitchFamily="18" charset="0"/>
                      </a:rPr>
                      <m:t>𝜏</m:t>
                    </m:r>
                  </m:oMath>
                </a14:m>
                <a:r>
                  <a:rPr lang="uk-UA" dirty="0">
                    <a:solidFill>
                      <a:schemeClr val="accent3"/>
                    </a:solidFill>
                  </a:rPr>
                  <a:t> </a:t>
                </a:r>
                <a:r>
                  <a:rPr lang="uk-UA" dirty="0" smtClean="0">
                    <a:solidFill>
                      <a:schemeClr val="accent3"/>
                    </a:solidFill>
                  </a:rPr>
                  <a:t> </a:t>
                </a:r>
                <a:endParaRPr lang="uk-UA" dirty="0" smtClean="0"/>
              </a:p>
              <a:p>
                <a:r>
                  <a:rPr lang="uk-UA" dirty="0"/>
                  <a:t>де,</a:t>
                </a:r>
                <a14:m>
                  <m:oMath xmlns:m="http://schemas.openxmlformats.org/officeDocument/2006/math">
                    <m:r>
                      <a:rPr lang="uk-UA" i="1">
                        <a:latin typeface="Cambria Math" panose="02040503050406030204" pitchFamily="18" charset="0"/>
                      </a:rPr>
                      <m:t> </m:t>
                    </m:r>
                    <m:sSub>
                      <m:sSubPr>
                        <m:ctrlPr>
                          <a:rPr lang="uk-UA" i="1">
                            <a:latin typeface="Cambria Math" panose="02040503050406030204" pitchFamily="18" charset="0"/>
                          </a:rPr>
                        </m:ctrlPr>
                      </m:sSubPr>
                      <m:e>
                        <m:r>
                          <a:rPr lang="uk-UA" i="1">
                            <a:latin typeface="Cambria Math" panose="02040503050406030204" pitchFamily="18" charset="0"/>
                          </a:rPr>
                          <m:t>𝜏</m:t>
                        </m:r>
                      </m:e>
                      <m:sub>
                        <m:r>
                          <a:rPr lang="uk-UA" i="1">
                            <a:latin typeface="Cambria Math" panose="02040503050406030204" pitchFamily="18" charset="0"/>
                          </a:rPr>
                          <m:t>𝑠</m:t>
                        </m:r>
                      </m:sub>
                    </m:sSub>
                  </m:oMath>
                </a14:m>
                <a:r>
                  <a:rPr lang="uk-UA" dirty="0"/>
                  <a:t> - час тривалості атмосферної неоднорідності.</a:t>
                </a:r>
              </a:p>
              <a:p>
                <a:endParaRPr lang="uk-UA" dirty="0"/>
              </a:p>
            </p:txBody>
          </p:sp>
        </mc:Choice>
        <mc:Fallback xmlns="">
          <p:sp>
            <p:nvSpPr>
              <p:cNvPr id="3" name="Объект 2"/>
              <p:cNvSpPr>
                <a:spLocks noGrp="1" noRot="1" noChangeAspect="1" noMove="1" noResize="1" noEditPoints="1" noAdjustHandles="1" noChangeArrowheads="1" noChangeShapeType="1" noTextEdit="1"/>
              </p:cNvSpPr>
              <p:nvPr>
                <p:ph idx="1"/>
              </p:nvPr>
            </p:nvSpPr>
            <p:spPr>
              <a:xfrm>
                <a:off x="1103312" y="341194"/>
                <a:ext cx="8946541" cy="5907205"/>
              </a:xfrm>
              <a:blipFill rotWithShape="0">
                <a:blip r:embed="rId2"/>
                <a:stretch>
                  <a:fillRect l="-341" t="-619"/>
                </a:stretch>
              </a:blipFill>
            </p:spPr>
            <p:txBody>
              <a:bodyPr/>
              <a:lstStyle/>
              <a:p>
                <a:r>
                  <a:rPr lang="uk-UA">
                    <a:noFill/>
                  </a:rPr>
                  <a:t> </a:t>
                </a:r>
              </a:p>
            </p:txBody>
          </p:sp>
        </mc:Fallback>
      </mc:AlternateContent>
    </p:spTree>
    <p:extLst>
      <p:ext uri="{BB962C8B-B14F-4D97-AF65-F5344CB8AC3E}">
        <p14:creationId xmlns:p14="http://schemas.microsoft.com/office/powerpoint/2010/main" val="27524641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a:t>Обчислення геометричного центру світлової плями</a:t>
            </a:r>
          </a:p>
        </p:txBody>
      </p:sp>
      <mc:AlternateContent xmlns:mc="http://schemas.openxmlformats.org/markup-compatibility/2006" xmlns:a14="http://schemas.microsoft.com/office/drawing/2010/main">
        <mc:Choice Requires="a14">
          <p:sp>
            <p:nvSpPr>
              <p:cNvPr id="3" name="Объект 2"/>
              <p:cNvSpPr>
                <a:spLocks noGrp="1"/>
              </p:cNvSpPr>
              <p:nvPr>
                <p:ph idx="1"/>
              </p:nvPr>
            </p:nvSpPr>
            <p:spPr/>
            <p:txBody>
              <a:bodyPr/>
              <a:lstStyle/>
              <a:p>
                <a:r>
                  <a:rPr lang="uk-UA" dirty="0" smtClean="0"/>
                  <a:t>Цей спосіб є найбільш простим. Основними етапами його реалізації в рамках цифрової обробки зображення є [6]:</a:t>
                </a:r>
              </a:p>
              <a:p>
                <a:r>
                  <a:rPr lang="uk-UA" dirty="0"/>
                  <a:t>-	виділення локального зображення плями на відносно однорідному фоні шумів і перешкод;</a:t>
                </a:r>
              </a:p>
              <a:p>
                <a:r>
                  <a:rPr lang="uk-UA" dirty="0"/>
                  <a:t>-	формування дво-градаційнного (однобітного) зображення, оскільки інформація про розподіл функції Х (m, n) не </a:t>
                </a:r>
                <a:r>
                  <a:rPr lang="uk-UA" dirty="0" smtClean="0"/>
                  <a:t>потрібна);</a:t>
                </a:r>
                <a:endParaRPr lang="uk-UA" dirty="0"/>
              </a:p>
              <a:p>
                <a:r>
                  <a:rPr lang="uk-UA" dirty="0"/>
                  <a:t>-	обчислення геометричного центру отриманого однобітного зображення цифровим (безпосередньо по формулі (8)) або аналого-цифровим методом. </a:t>
                </a:r>
                <a:endParaRPr lang="uk-UA" dirty="0" smtClean="0"/>
              </a:p>
              <a:p>
                <a:pPr algn="just"/>
                <a14:m>
                  <m:oMath xmlns:m="http://schemas.openxmlformats.org/officeDocument/2006/math">
                    <m:sSub>
                      <m:sSubPr>
                        <m:ctrlPr>
                          <a:rPr lang="uk-UA" i="1" smtClean="0">
                            <a:solidFill>
                              <a:schemeClr val="accent3"/>
                            </a:solidFill>
                            <a:latin typeface="Cambria Math" panose="02040503050406030204" pitchFamily="18" charset="0"/>
                          </a:rPr>
                        </m:ctrlPr>
                      </m:sSubPr>
                      <m:e>
                        <m:r>
                          <a:rPr lang="uk-UA" b="0" i="1" smtClean="0">
                            <a:solidFill>
                              <a:schemeClr val="accent3"/>
                            </a:solidFill>
                            <a:latin typeface="Cambria Math" panose="02040503050406030204" pitchFamily="18" charset="0"/>
                          </a:rPr>
                          <m:t>                                   </m:t>
                        </m:r>
                        <m:r>
                          <a:rPr lang="uk-UA" i="1">
                            <a:solidFill>
                              <a:schemeClr val="accent3"/>
                            </a:solidFill>
                            <a:latin typeface="Cambria Math" panose="02040503050406030204" pitchFamily="18" charset="0"/>
                          </a:rPr>
                          <m:t>𝑚</m:t>
                        </m:r>
                      </m:e>
                      <m:sub>
                        <m:sSup>
                          <m:sSupPr>
                            <m:ctrlPr>
                              <a:rPr lang="uk-UA" i="1">
                                <a:solidFill>
                                  <a:schemeClr val="accent3"/>
                                </a:solidFill>
                                <a:latin typeface="Cambria Math" panose="02040503050406030204" pitchFamily="18" charset="0"/>
                              </a:rPr>
                            </m:ctrlPr>
                          </m:sSupPr>
                          <m:e>
                            <m:r>
                              <a:rPr lang="uk-UA" i="1">
                                <a:solidFill>
                                  <a:schemeClr val="accent3"/>
                                </a:solidFill>
                                <a:latin typeface="Cambria Math" panose="02040503050406030204" pitchFamily="18" charset="0"/>
                              </a:rPr>
                              <m:t>0</m:t>
                            </m:r>
                          </m:e>
                          <m:sup>
                            <m:r>
                              <a:rPr lang="uk-UA" i="1">
                                <a:solidFill>
                                  <a:schemeClr val="accent3"/>
                                </a:solidFill>
                                <a:latin typeface="Cambria Math" panose="02040503050406030204" pitchFamily="18" charset="0"/>
                              </a:rPr>
                              <m:t>`</m:t>
                            </m:r>
                          </m:sup>
                        </m:sSup>
                      </m:sub>
                    </m:sSub>
                    <m:r>
                      <a:rPr lang="uk-UA" i="1">
                        <a:solidFill>
                          <a:schemeClr val="accent3"/>
                        </a:solidFill>
                        <a:latin typeface="Cambria Math" panose="02040503050406030204" pitchFamily="18" charset="0"/>
                      </a:rPr>
                      <m:t>=</m:t>
                    </m:r>
                    <m:f>
                      <m:fPr>
                        <m:ctrlPr>
                          <a:rPr lang="uk-UA" i="1">
                            <a:solidFill>
                              <a:schemeClr val="accent3"/>
                            </a:solidFill>
                            <a:latin typeface="Cambria Math" panose="02040503050406030204" pitchFamily="18" charset="0"/>
                          </a:rPr>
                        </m:ctrlPr>
                      </m:fPr>
                      <m:num>
                        <m:nary>
                          <m:naryPr>
                            <m:chr m:val="∑"/>
                            <m:limLoc m:val="undOvr"/>
                            <m:supHide m:val="on"/>
                            <m:ctrlPr>
                              <a:rPr lang="uk-UA" i="1">
                                <a:solidFill>
                                  <a:schemeClr val="accent3"/>
                                </a:solidFill>
                                <a:latin typeface="Cambria Math" panose="02040503050406030204" pitchFamily="18" charset="0"/>
                              </a:rPr>
                            </m:ctrlPr>
                          </m:naryPr>
                          <m:sub>
                            <m:r>
                              <a:rPr lang="uk-UA" i="1">
                                <a:solidFill>
                                  <a:schemeClr val="accent3"/>
                                </a:solidFill>
                                <a:latin typeface="Cambria Math" panose="02040503050406030204" pitchFamily="18" charset="0"/>
                              </a:rPr>
                              <m:t>𝑚</m:t>
                            </m:r>
                          </m:sub>
                          <m:sup/>
                          <m:e>
                            <m:nary>
                              <m:naryPr>
                                <m:chr m:val="∑"/>
                                <m:limLoc m:val="undOvr"/>
                                <m:supHide m:val="on"/>
                                <m:ctrlPr>
                                  <a:rPr lang="uk-UA" i="1">
                                    <a:solidFill>
                                      <a:schemeClr val="accent3"/>
                                    </a:solidFill>
                                    <a:latin typeface="Cambria Math" panose="02040503050406030204" pitchFamily="18" charset="0"/>
                                  </a:rPr>
                                </m:ctrlPr>
                              </m:naryPr>
                              <m:sub>
                                <m:r>
                                  <a:rPr lang="uk-UA" i="1">
                                    <a:solidFill>
                                      <a:schemeClr val="accent3"/>
                                    </a:solidFill>
                                    <a:latin typeface="Cambria Math" panose="02040503050406030204" pitchFamily="18" charset="0"/>
                                  </a:rPr>
                                  <m:t>𝑛</m:t>
                                </m:r>
                              </m:sub>
                              <m:sup/>
                              <m:e>
                                <m:r>
                                  <a:rPr lang="uk-UA" i="1">
                                    <a:solidFill>
                                      <a:schemeClr val="accent3"/>
                                    </a:solidFill>
                                    <a:latin typeface="Cambria Math" panose="02040503050406030204" pitchFamily="18" charset="0"/>
                                  </a:rPr>
                                  <m:t>𝑚</m:t>
                                </m:r>
                              </m:e>
                            </m:nary>
                          </m:e>
                        </m:nary>
                      </m:num>
                      <m:den>
                        <m:nary>
                          <m:naryPr>
                            <m:chr m:val="∑"/>
                            <m:limLoc m:val="undOvr"/>
                            <m:supHide m:val="on"/>
                            <m:ctrlPr>
                              <a:rPr lang="uk-UA" i="1">
                                <a:solidFill>
                                  <a:schemeClr val="accent3"/>
                                </a:solidFill>
                                <a:latin typeface="Cambria Math" panose="02040503050406030204" pitchFamily="18" charset="0"/>
                              </a:rPr>
                            </m:ctrlPr>
                          </m:naryPr>
                          <m:sub>
                            <m:r>
                              <a:rPr lang="uk-UA" i="1">
                                <a:solidFill>
                                  <a:schemeClr val="accent3"/>
                                </a:solidFill>
                                <a:latin typeface="Cambria Math" panose="02040503050406030204" pitchFamily="18" charset="0"/>
                              </a:rPr>
                              <m:t>𝑚</m:t>
                            </m:r>
                          </m:sub>
                          <m:sup/>
                          <m:e>
                            <m:nary>
                              <m:naryPr>
                                <m:chr m:val="∑"/>
                                <m:limLoc m:val="undOvr"/>
                                <m:supHide m:val="on"/>
                                <m:ctrlPr>
                                  <a:rPr lang="uk-UA" i="1">
                                    <a:solidFill>
                                      <a:schemeClr val="accent3"/>
                                    </a:solidFill>
                                    <a:latin typeface="Cambria Math" panose="02040503050406030204" pitchFamily="18" charset="0"/>
                                  </a:rPr>
                                </m:ctrlPr>
                              </m:naryPr>
                              <m:sub>
                                <m:r>
                                  <a:rPr lang="uk-UA" i="1">
                                    <a:solidFill>
                                      <a:schemeClr val="accent3"/>
                                    </a:solidFill>
                                    <a:latin typeface="Cambria Math" panose="02040503050406030204" pitchFamily="18" charset="0"/>
                                  </a:rPr>
                                  <m:t>𝑛</m:t>
                                </m:r>
                              </m:sub>
                              <m:sup/>
                              <m:e>
                                <m:r>
                                  <a:rPr lang="uk-UA" i="1">
                                    <a:solidFill>
                                      <a:schemeClr val="accent3"/>
                                    </a:solidFill>
                                    <a:latin typeface="Cambria Math" panose="02040503050406030204" pitchFamily="18" charset="0"/>
                                  </a:rPr>
                                  <m:t>1</m:t>
                                </m:r>
                              </m:e>
                            </m:nary>
                          </m:e>
                        </m:nary>
                      </m:den>
                    </m:f>
                    <m:r>
                      <a:rPr lang="uk-UA" i="1">
                        <a:solidFill>
                          <a:schemeClr val="accent3"/>
                        </a:solidFill>
                        <a:latin typeface="Cambria Math" panose="02040503050406030204" pitchFamily="18" charset="0"/>
                      </a:rPr>
                      <m:t>,   </m:t>
                    </m:r>
                    <m:sSub>
                      <m:sSubPr>
                        <m:ctrlPr>
                          <a:rPr lang="uk-UA" i="1">
                            <a:solidFill>
                              <a:schemeClr val="accent3"/>
                            </a:solidFill>
                            <a:latin typeface="Cambria Math" panose="02040503050406030204" pitchFamily="18" charset="0"/>
                          </a:rPr>
                        </m:ctrlPr>
                      </m:sSubPr>
                      <m:e>
                        <m:r>
                          <a:rPr lang="uk-UA" i="1">
                            <a:solidFill>
                              <a:schemeClr val="accent3"/>
                            </a:solidFill>
                            <a:latin typeface="Cambria Math" panose="02040503050406030204" pitchFamily="18" charset="0"/>
                          </a:rPr>
                          <m:t>𝑛</m:t>
                        </m:r>
                      </m:e>
                      <m:sub>
                        <m:sSup>
                          <m:sSupPr>
                            <m:ctrlPr>
                              <a:rPr lang="uk-UA" i="1">
                                <a:solidFill>
                                  <a:schemeClr val="accent3"/>
                                </a:solidFill>
                                <a:latin typeface="Cambria Math" panose="02040503050406030204" pitchFamily="18" charset="0"/>
                              </a:rPr>
                            </m:ctrlPr>
                          </m:sSupPr>
                          <m:e>
                            <m:r>
                              <a:rPr lang="uk-UA" i="1">
                                <a:solidFill>
                                  <a:schemeClr val="accent3"/>
                                </a:solidFill>
                                <a:latin typeface="Cambria Math" panose="02040503050406030204" pitchFamily="18" charset="0"/>
                              </a:rPr>
                              <m:t>0</m:t>
                            </m:r>
                          </m:e>
                          <m:sup>
                            <m:r>
                              <a:rPr lang="uk-UA" i="1">
                                <a:solidFill>
                                  <a:schemeClr val="accent3"/>
                                </a:solidFill>
                                <a:latin typeface="Cambria Math" panose="02040503050406030204" pitchFamily="18" charset="0"/>
                              </a:rPr>
                              <m:t>`</m:t>
                            </m:r>
                          </m:sup>
                        </m:sSup>
                      </m:sub>
                    </m:sSub>
                    <m:r>
                      <a:rPr lang="uk-UA" i="1">
                        <a:solidFill>
                          <a:schemeClr val="accent3"/>
                        </a:solidFill>
                        <a:latin typeface="Cambria Math" panose="02040503050406030204" pitchFamily="18" charset="0"/>
                      </a:rPr>
                      <m:t>=</m:t>
                    </m:r>
                    <m:f>
                      <m:fPr>
                        <m:ctrlPr>
                          <a:rPr lang="uk-UA" i="1">
                            <a:solidFill>
                              <a:schemeClr val="accent3"/>
                            </a:solidFill>
                            <a:latin typeface="Cambria Math" panose="02040503050406030204" pitchFamily="18" charset="0"/>
                          </a:rPr>
                        </m:ctrlPr>
                      </m:fPr>
                      <m:num>
                        <m:nary>
                          <m:naryPr>
                            <m:chr m:val="∑"/>
                            <m:limLoc m:val="undOvr"/>
                            <m:supHide m:val="on"/>
                            <m:ctrlPr>
                              <a:rPr lang="uk-UA" i="1">
                                <a:solidFill>
                                  <a:schemeClr val="accent3"/>
                                </a:solidFill>
                                <a:latin typeface="Cambria Math" panose="02040503050406030204" pitchFamily="18" charset="0"/>
                              </a:rPr>
                            </m:ctrlPr>
                          </m:naryPr>
                          <m:sub>
                            <m:r>
                              <a:rPr lang="uk-UA" i="1">
                                <a:solidFill>
                                  <a:schemeClr val="accent3"/>
                                </a:solidFill>
                                <a:latin typeface="Cambria Math" panose="02040503050406030204" pitchFamily="18" charset="0"/>
                              </a:rPr>
                              <m:t>𝑚</m:t>
                            </m:r>
                          </m:sub>
                          <m:sup/>
                          <m:e>
                            <m:nary>
                              <m:naryPr>
                                <m:chr m:val="∑"/>
                                <m:limLoc m:val="undOvr"/>
                                <m:supHide m:val="on"/>
                                <m:ctrlPr>
                                  <a:rPr lang="uk-UA" i="1">
                                    <a:solidFill>
                                      <a:schemeClr val="accent3"/>
                                    </a:solidFill>
                                    <a:latin typeface="Cambria Math" panose="02040503050406030204" pitchFamily="18" charset="0"/>
                                  </a:rPr>
                                </m:ctrlPr>
                              </m:naryPr>
                              <m:sub>
                                <m:r>
                                  <a:rPr lang="uk-UA" i="1">
                                    <a:solidFill>
                                      <a:schemeClr val="accent3"/>
                                    </a:solidFill>
                                    <a:latin typeface="Cambria Math" panose="02040503050406030204" pitchFamily="18" charset="0"/>
                                  </a:rPr>
                                  <m:t>𝑛</m:t>
                                </m:r>
                              </m:sub>
                              <m:sup/>
                              <m:e>
                                <m:r>
                                  <a:rPr lang="uk-UA" i="1">
                                    <a:solidFill>
                                      <a:schemeClr val="accent3"/>
                                    </a:solidFill>
                                    <a:latin typeface="Cambria Math" panose="02040503050406030204" pitchFamily="18" charset="0"/>
                                  </a:rPr>
                                  <m:t>𝑛</m:t>
                                </m:r>
                              </m:e>
                            </m:nary>
                          </m:e>
                        </m:nary>
                      </m:num>
                      <m:den>
                        <m:nary>
                          <m:naryPr>
                            <m:chr m:val="∑"/>
                            <m:limLoc m:val="undOvr"/>
                            <m:supHide m:val="on"/>
                            <m:ctrlPr>
                              <a:rPr lang="uk-UA" i="1">
                                <a:solidFill>
                                  <a:schemeClr val="accent3"/>
                                </a:solidFill>
                                <a:latin typeface="Cambria Math" panose="02040503050406030204" pitchFamily="18" charset="0"/>
                              </a:rPr>
                            </m:ctrlPr>
                          </m:naryPr>
                          <m:sub>
                            <m:r>
                              <a:rPr lang="uk-UA" i="1">
                                <a:solidFill>
                                  <a:schemeClr val="accent3"/>
                                </a:solidFill>
                                <a:latin typeface="Cambria Math" panose="02040503050406030204" pitchFamily="18" charset="0"/>
                              </a:rPr>
                              <m:t>𝑚</m:t>
                            </m:r>
                          </m:sub>
                          <m:sup/>
                          <m:e>
                            <m:nary>
                              <m:naryPr>
                                <m:chr m:val="∑"/>
                                <m:limLoc m:val="undOvr"/>
                                <m:supHide m:val="on"/>
                                <m:ctrlPr>
                                  <a:rPr lang="uk-UA" i="1">
                                    <a:solidFill>
                                      <a:schemeClr val="accent3"/>
                                    </a:solidFill>
                                    <a:latin typeface="Cambria Math" panose="02040503050406030204" pitchFamily="18" charset="0"/>
                                  </a:rPr>
                                </m:ctrlPr>
                              </m:naryPr>
                              <m:sub>
                                <m:r>
                                  <a:rPr lang="uk-UA" i="1">
                                    <a:solidFill>
                                      <a:schemeClr val="accent3"/>
                                    </a:solidFill>
                                    <a:latin typeface="Cambria Math" panose="02040503050406030204" pitchFamily="18" charset="0"/>
                                  </a:rPr>
                                  <m:t>𝑛</m:t>
                                </m:r>
                              </m:sub>
                              <m:sup/>
                              <m:e>
                                <m:r>
                                  <a:rPr lang="uk-UA" i="1">
                                    <a:solidFill>
                                      <a:schemeClr val="accent3"/>
                                    </a:solidFill>
                                    <a:latin typeface="Cambria Math" panose="02040503050406030204" pitchFamily="18" charset="0"/>
                                  </a:rPr>
                                  <m:t>1</m:t>
                                </m:r>
                              </m:e>
                            </m:nary>
                          </m:e>
                        </m:nary>
                      </m:den>
                    </m:f>
                  </m:oMath>
                </a14:m>
                <a:endParaRPr lang="uk-UA" dirty="0"/>
              </a:p>
              <a:p>
                <a:endParaRPr lang="uk-UA" dirty="0"/>
              </a:p>
            </p:txBody>
          </p:sp>
        </mc:Choice>
        <mc:Fallback xmlns="">
          <p:sp>
            <p:nvSpPr>
              <p:cNvPr id="3" name="Объект 2"/>
              <p:cNvSpPr>
                <a:spLocks noGrp="1" noRot="1" noChangeAspect="1" noMove="1" noResize="1" noEditPoints="1" noAdjustHandles="1" noChangeArrowheads="1" noChangeShapeType="1" noTextEdit="1"/>
              </p:cNvSpPr>
              <p:nvPr>
                <p:ph idx="1"/>
              </p:nvPr>
            </p:nvSpPr>
            <p:spPr>
              <a:blipFill rotWithShape="0">
                <a:blip r:embed="rId2"/>
                <a:stretch>
                  <a:fillRect l="-341" t="-872"/>
                </a:stretch>
              </a:blipFill>
            </p:spPr>
            <p:txBody>
              <a:bodyPr/>
              <a:lstStyle/>
              <a:p>
                <a:r>
                  <a:rPr lang="uk-UA">
                    <a:noFill/>
                  </a:rPr>
                  <a:t> </a:t>
                </a:r>
              </a:p>
            </p:txBody>
          </p:sp>
        </mc:Fallback>
      </mc:AlternateContent>
    </p:spTree>
    <p:extLst>
      <p:ext uri="{BB962C8B-B14F-4D97-AF65-F5344CB8AC3E}">
        <p14:creationId xmlns:p14="http://schemas.microsoft.com/office/powerpoint/2010/main" val="25014697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785" y="452718"/>
            <a:ext cx="10727140" cy="1400530"/>
          </a:xfrm>
        </p:spPr>
        <p:txBody>
          <a:bodyPr/>
          <a:lstStyle/>
          <a:p>
            <a:r>
              <a:rPr lang="uk-UA" sz="3200" dirty="0"/>
              <a:t>Теорія Лугового-Прохорова: моделі багато фокусної структури і рухомих нелінійних фокусів</a:t>
            </a:r>
          </a:p>
        </p:txBody>
      </p:sp>
      <p:sp>
        <p:nvSpPr>
          <p:cNvPr id="3" name="Объект 2"/>
          <p:cNvSpPr>
            <a:spLocks noGrp="1"/>
          </p:cNvSpPr>
          <p:nvPr>
            <p:ph idx="1"/>
          </p:nvPr>
        </p:nvSpPr>
        <p:spPr>
          <a:xfrm>
            <a:off x="395785" y="1733265"/>
            <a:ext cx="11068333" cy="4831307"/>
          </a:xfrm>
        </p:spPr>
        <p:txBody>
          <a:bodyPr>
            <a:normAutofit/>
          </a:bodyPr>
          <a:lstStyle/>
          <a:p>
            <a:r>
              <a:rPr lang="uk-UA" dirty="0"/>
              <a:t>Самофокусування лазерних пучків при їх поширенні в нелінійних середовищах - одне з фундаментальних явищ нелінійної оптики. Суть цього явища полягає у зміні просторового профілю пучка внаслідок залежності показника заломлення середовища від інтенсивності випромінювання. Характер цієї зміни залежить від амплітудно-часових параметрів пучка та оптичних властивостей середовища</a:t>
            </a:r>
            <a:r>
              <a:rPr lang="uk-UA" dirty="0" smtClean="0"/>
              <a:t>.</a:t>
            </a:r>
          </a:p>
          <a:p>
            <a:r>
              <a:rPr lang="uk-UA" dirty="0"/>
              <a:t>Дослідження філаментаціі фемтосекундних імпульсів в повітрі, інших газах і конденсованих середовищах в останні роки є основним напрямком досліджень явища </a:t>
            </a:r>
            <a:r>
              <a:rPr lang="uk-UA" dirty="0" smtClean="0"/>
              <a:t>самофокусування.</a:t>
            </a:r>
          </a:p>
          <a:p>
            <a:endParaRPr lang="uk-UA" dirty="0"/>
          </a:p>
        </p:txBody>
      </p:sp>
    </p:spTree>
    <p:extLst>
      <p:ext uri="{BB962C8B-B14F-4D97-AF65-F5344CB8AC3E}">
        <p14:creationId xmlns:p14="http://schemas.microsoft.com/office/powerpoint/2010/main" val="16050248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3899" y="452718"/>
            <a:ext cx="10740788" cy="1116775"/>
          </a:xfrm>
        </p:spPr>
        <p:txBody>
          <a:bodyPr/>
          <a:lstStyle/>
          <a:p>
            <a:r>
              <a:rPr lang="uk-UA" sz="3600" dirty="0"/>
              <a:t>Самофокусування фемтосекундних лазерних пучків</a:t>
            </a:r>
          </a:p>
        </p:txBody>
      </p:sp>
      <p:sp>
        <p:nvSpPr>
          <p:cNvPr id="3" name="Объект 2"/>
          <p:cNvSpPr>
            <a:spLocks noGrp="1"/>
          </p:cNvSpPr>
          <p:nvPr>
            <p:ph idx="1"/>
          </p:nvPr>
        </p:nvSpPr>
        <p:spPr>
          <a:xfrm>
            <a:off x="450376" y="1746913"/>
            <a:ext cx="11041039" cy="4858603"/>
          </a:xfrm>
        </p:spPr>
        <p:txBody>
          <a:bodyPr>
            <a:normAutofit fontScale="77500" lnSpcReduction="20000"/>
          </a:bodyPr>
          <a:lstStyle/>
          <a:p>
            <a:r>
              <a:rPr lang="uk-UA" dirty="0"/>
              <a:t>Самофокусування лазерних пучків з фемтосекундною тривалістю імпульсів спочатку спостерігалось і детально досліджувалось в повітрі, а потім в інших газах і конденсованих середовищах. В експериментальних дослідженнях в якості джерела випромінювання переважно використовувалися лазерні системи на основі кристала Ti:Al</a:t>
            </a:r>
            <a:r>
              <a:rPr lang="uk-UA" baseline="-25000" dirty="0"/>
              <a:t>2</a:t>
            </a:r>
            <a:r>
              <a:rPr lang="uk-UA" dirty="0"/>
              <a:t>O</a:t>
            </a:r>
            <a:r>
              <a:rPr lang="uk-UA" baseline="-25000" dirty="0"/>
              <a:t>3</a:t>
            </a:r>
            <a:r>
              <a:rPr lang="uk-UA" dirty="0"/>
              <a:t> (так звані титан-сапфірові лазери), що генерують в області довжин хвиль ~ 800 нм з тривалістю імпульсів в кілька десятків-сотень фемтосекунд.</a:t>
            </a:r>
          </a:p>
          <a:p>
            <a:r>
              <a:rPr lang="uk-UA" dirty="0"/>
              <a:t>Типові характеристики  </a:t>
            </a:r>
            <a:r>
              <a:rPr lang="uk-UA" dirty="0" err="1"/>
              <a:t>філаментів</a:t>
            </a:r>
            <a:r>
              <a:rPr lang="uk-UA" dirty="0"/>
              <a:t> в повітрі, які спостерігаються в таких експериментах [21] такі:</a:t>
            </a:r>
          </a:p>
          <a:p>
            <a:pPr lvl="0"/>
            <a:r>
              <a:rPr lang="uk-UA" dirty="0"/>
              <a:t>критична потужність Р</a:t>
            </a:r>
            <a:r>
              <a:rPr lang="uk-UA" baseline="-25000" dirty="0"/>
              <a:t>cr</a:t>
            </a:r>
            <a:r>
              <a:rPr lang="uk-UA" dirty="0"/>
              <a:t>≈3 </a:t>
            </a:r>
            <a:r>
              <a:rPr lang="uk-UA" dirty="0" err="1"/>
              <a:t>ГВт</a:t>
            </a:r>
            <a:r>
              <a:rPr lang="uk-UA" dirty="0"/>
              <a:t>;</a:t>
            </a:r>
          </a:p>
          <a:p>
            <a:pPr lvl="0"/>
            <a:r>
              <a:rPr lang="uk-UA" dirty="0"/>
              <a:t>довжина </a:t>
            </a:r>
            <a:r>
              <a:rPr lang="uk-UA" dirty="0" err="1"/>
              <a:t>філамента</a:t>
            </a:r>
            <a:r>
              <a:rPr lang="uk-UA" dirty="0"/>
              <a:t> (при Р</a:t>
            </a:r>
            <a:r>
              <a:rPr lang="uk-UA" baseline="-25000" dirty="0"/>
              <a:t>0</a:t>
            </a:r>
            <a:r>
              <a:rPr lang="uk-UA" dirty="0"/>
              <a:t>≤10 </a:t>
            </a:r>
            <a:r>
              <a:rPr lang="uk-UA" dirty="0" err="1"/>
              <a:t>Рсr</a:t>
            </a:r>
            <a:r>
              <a:rPr lang="uk-UA" dirty="0"/>
              <a:t>) ≈10 м;</a:t>
            </a:r>
          </a:p>
          <a:p>
            <a:pPr lvl="0"/>
            <a:r>
              <a:rPr lang="uk-UA" dirty="0"/>
              <a:t>діаметр </a:t>
            </a:r>
            <a:r>
              <a:rPr lang="uk-UA" dirty="0" err="1"/>
              <a:t>філамента</a:t>
            </a:r>
            <a:r>
              <a:rPr lang="uk-UA" dirty="0"/>
              <a:t> ≈100 </a:t>
            </a:r>
            <a:r>
              <a:rPr lang="uk-UA" dirty="0" err="1"/>
              <a:t>мкм</a:t>
            </a:r>
            <a:r>
              <a:rPr lang="uk-UA" dirty="0"/>
              <a:t>; </a:t>
            </a:r>
          </a:p>
          <a:p>
            <a:pPr lvl="0"/>
            <a:r>
              <a:rPr lang="uk-UA" dirty="0"/>
              <a:t>частка енергії в філаменті становить 6-10 </a:t>
            </a:r>
            <a:r>
              <a:rPr lang="uk-UA" dirty="0" err="1"/>
              <a:t>відсотікв</a:t>
            </a:r>
            <a:r>
              <a:rPr lang="uk-UA" dirty="0"/>
              <a:t> від повної енергії пучка;</a:t>
            </a:r>
          </a:p>
          <a:p>
            <a:pPr lvl="0"/>
            <a:r>
              <a:rPr lang="uk-UA" dirty="0"/>
              <a:t>множинна </a:t>
            </a:r>
            <a:r>
              <a:rPr lang="uk-UA" dirty="0" err="1"/>
              <a:t>філаментація</a:t>
            </a:r>
            <a:r>
              <a:rPr lang="uk-UA" dirty="0"/>
              <a:t> при Р</a:t>
            </a:r>
            <a:r>
              <a:rPr lang="uk-UA" baseline="-25000" dirty="0"/>
              <a:t>0</a:t>
            </a:r>
            <a:r>
              <a:rPr lang="uk-UA" dirty="0"/>
              <a:t>&gt; 10Р</a:t>
            </a:r>
            <a:r>
              <a:rPr lang="uk-UA" baseline="-25000" dirty="0"/>
              <a:t>cr</a:t>
            </a:r>
            <a:r>
              <a:rPr lang="uk-UA" dirty="0"/>
              <a:t>;</a:t>
            </a:r>
          </a:p>
          <a:p>
            <a:pPr lvl="0"/>
            <a:r>
              <a:rPr lang="uk-UA" dirty="0"/>
              <a:t>при Р</a:t>
            </a:r>
            <a:r>
              <a:rPr lang="uk-UA" baseline="-25000" dirty="0"/>
              <a:t>0</a:t>
            </a:r>
            <a:r>
              <a:rPr lang="uk-UA" dirty="0"/>
              <a:t>&gt; </a:t>
            </a:r>
            <a:r>
              <a:rPr lang="uk-UA" dirty="0" err="1"/>
              <a:t>Р</a:t>
            </a:r>
            <a:r>
              <a:rPr lang="uk-UA" baseline="-25000" dirty="0" err="1"/>
              <a:t>cr</a:t>
            </a:r>
            <a:r>
              <a:rPr lang="uk-UA" dirty="0"/>
              <a:t> довжина </a:t>
            </a:r>
            <a:r>
              <a:rPr lang="uk-UA" dirty="0" err="1"/>
              <a:t>філаментів</a:t>
            </a:r>
            <a:r>
              <a:rPr lang="uk-UA" dirty="0"/>
              <a:t> може досягати 2 км;</a:t>
            </a:r>
          </a:p>
          <a:p>
            <a:pPr lvl="0"/>
            <a:r>
              <a:rPr lang="uk-UA" dirty="0"/>
              <a:t>спектр випромінювання </a:t>
            </a:r>
            <a:r>
              <a:rPr lang="uk-UA" dirty="0" err="1"/>
              <a:t>філаментів</a:t>
            </a:r>
            <a:r>
              <a:rPr lang="uk-UA" dirty="0"/>
              <a:t> радикально змінюється: спостерігається  сильне  розширення  (</a:t>
            </a:r>
            <a:r>
              <a:rPr lang="uk-UA" dirty="0" err="1"/>
              <a:t>суперконтинуум</a:t>
            </a:r>
            <a:r>
              <a:rPr lang="uk-UA" dirty="0"/>
              <a:t>  в  діапазоні 230 нм – 4 </a:t>
            </a:r>
            <a:r>
              <a:rPr lang="uk-UA" dirty="0" err="1"/>
              <a:t>мкм</a:t>
            </a:r>
            <a:r>
              <a:rPr lang="uk-UA" dirty="0"/>
              <a:t>) і конічна емісія</a:t>
            </a:r>
            <a:r>
              <a:rPr lang="uk-UA" dirty="0" smtClean="0"/>
              <a:t>.</a:t>
            </a:r>
          </a:p>
          <a:p>
            <a:pPr lvl="0"/>
            <a:r>
              <a:rPr lang="uk-UA" dirty="0"/>
              <a:t>Всі дослідження базуються на чисельному вирішенні хвильового рівняння з урахуванням </a:t>
            </a:r>
            <a:r>
              <a:rPr lang="uk-UA" dirty="0" err="1"/>
              <a:t>керрівської</a:t>
            </a:r>
            <a:r>
              <a:rPr lang="uk-UA" dirty="0"/>
              <a:t> </a:t>
            </a:r>
            <a:r>
              <a:rPr lang="uk-UA" dirty="0" err="1"/>
              <a:t>нелінійності</a:t>
            </a:r>
            <a:r>
              <a:rPr lang="uk-UA" dirty="0"/>
              <a:t> (яка призводить до самофокусування) і плазми, яка утворюється внаслідок багатофотонного поглинання (яка призводить до де фокусування) </a:t>
            </a:r>
            <a:endParaRPr lang="uk-UA" dirty="0" smtClean="0"/>
          </a:p>
          <a:p>
            <a:pPr lvl="0"/>
            <a:endParaRPr lang="uk-UA" dirty="0"/>
          </a:p>
          <a:p>
            <a:endParaRPr lang="uk-UA" dirty="0"/>
          </a:p>
        </p:txBody>
      </p:sp>
    </p:spTree>
    <p:extLst>
      <p:ext uri="{BB962C8B-B14F-4D97-AF65-F5344CB8AC3E}">
        <p14:creationId xmlns:p14="http://schemas.microsoft.com/office/powerpoint/2010/main" val="14294169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452438"/>
            <a:ext cx="9404350" cy="1400175"/>
          </a:xfrm>
        </p:spPr>
        <p:txBody>
          <a:bodyPr/>
          <a:lstStyle/>
          <a:p>
            <a:r>
              <a:rPr lang="uk-UA" dirty="0"/>
              <a:t>Структурна схема оптичного передавача</a:t>
            </a:r>
            <a:br>
              <a:rPr lang="uk-UA" dirty="0"/>
            </a:br>
            <a:r>
              <a:rPr lang="uk-UA" dirty="0"/>
              <a:t> </a:t>
            </a:r>
            <a:br>
              <a:rPr lang="uk-UA" dirty="0"/>
            </a:br>
            <a:r>
              <a:rPr lang="uk-UA" dirty="0" smtClean="0"/>
              <a:t/>
            </a:r>
            <a:br>
              <a:rPr lang="uk-UA" dirty="0" smtClean="0"/>
            </a:br>
            <a:r>
              <a:rPr lang="uk-UA" dirty="0"/>
              <a:t/>
            </a:r>
            <a:br>
              <a:rPr lang="uk-UA" dirty="0"/>
            </a:br>
            <a:r>
              <a:rPr lang="uk-UA" dirty="0" smtClean="0"/>
              <a:t/>
            </a:r>
            <a:br>
              <a:rPr lang="uk-UA" dirty="0" smtClean="0"/>
            </a:br>
            <a:r>
              <a:rPr lang="uk-UA" dirty="0"/>
              <a:t/>
            </a:r>
            <a:br>
              <a:rPr lang="uk-UA" dirty="0"/>
            </a:br>
            <a:r>
              <a:rPr lang="uk-UA" dirty="0" smtClean="0"/>
              <a:t/>
            </a:r>
            <a:br>
              <a:rPr lang="uk-UA" dirty="0" smtClean="0"/>
            </a:br>
            <a:endParaRPr lang="uk-UA" dirty="0"/>
          </a:p>
        </p:txBody>
      </p:sp>
      <p:pic>
        <p:nvPicPr>
          <p:cNvPr id="4" name="Рисунок 3"/>
          <p:cNvPicPr>
            <a:picLocks noChangeAspect="1"/>
          </p:cNvPicPr>
          <p:nvPr/>
        </p:nvPicPr>
        <p:blipFill>
          <a:blip r:embed="rId2"/>
          <a:stretch>
            <a:fillRect/>
          </a:stretch>
        </p:blipFill>
        <p:spPr>
          <a:xfrm>
            <a:off x="1201463" y="1465730"/>
            <a:ext cx="10685736" cy="5285416"/>
          </a:xfrm>
          <a:prstGeom prst="rect">
            <a:avLst/>
          </a:prstGeom>
        </p:spPr>
      </p:pic>
    </p:spTree>
    <p:extLst>
      <p:ext uri="{BB962C8B-B14F-4D97-AF65-F5344CB8AC3E}">
        <p14:creationId xmlns:p14="http://schemas.microsoft.com/office/powerpoint/2010/main" val="31636623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4471" y="0"/>
            <a:ext cx="10569387" cy="932329"/>
          </a:xfrm>
        </p:spPr>
        <p:txBody>
          <a:bodyPr/>
          <a:lstStyle/>
          <a:p>
            <a:r>
              <a:rPr lang="uk-UA" dirty="0" smtClean="0"/>
              <a:t>Структурна схема лазерної системи</a:t>
            </a:r>
            <a:endParaRPr lang="uk-UA" dirty="0"/>
          </a:p>
        </p:txBody>
      </p:sp>
      <p:pic>
        <p:nvPicPr>
          <p:cNvPr id="5" name="Объект 4"/>
          <p:cNvPicPr>
            <a:picLocks noGrp="1" noChangeAspect="1"/>
          </p:cNvPicPr>
          <p:nvPr>
            <p:ph idx="1"/>
          </p:nvPr>
        </p:nvPicPr>
        <p:blipFill>
          <a:blip r:embed="rId2"/>
          <a:stretch>
            <a:fillRect/>
          </a:stretch>
        </p:blipFill>
        <p:spPr>
          <a:xfrm>
            <a:off x="1230804" y="837974"/>
            <a:ext cx="9093065" cy="6020026"/>
          </a:xfrm>
          <a:prstGeom prst="rect">
            <a:avLst/>
          </a:prstGeom>
        </p:spPr>
      </p:pic>
    </p:spTree>
    <p:extLst>
      <p:ext uri="{BB962C8B-B14F-4D97-AF65-F5344CB8AC3E}">
        <p14:creationId xmlns:p14="http://schemas.microsoft.com/office/powerpoint/2010/main" val="409940616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Номер слайда 5"/>
          <p:cNvSpPr>
            <a:spLocks noGrp="1"/>
          </p:cNvSpPr>
          <p:nvPr>
            <p:ph type="sldNum" sz="quarter" idx="12"/>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09280A6A-B65B-434B-9863-10455E8A7A09}" type="slidenum">
              <a:rPr lang="ru-RU">
                <a:solidFill>
                  <a:srgbClr val="0059DC"/>
                </a:solidFill>
              </a:rPr>
              <a:pPr/>
              <a:t>2</a:t>
            </a:fld>
            <a:endParaRPr lang="ru-RU">
              <a:solidFill>
                <a:srgbClr val="0059DC"/>
              </a:solidFill>
            </a:endParaRPr>
          </a:p>
        </p:txBody>
      </p:sp>
      <p:sp>
        <p:nvSpPr>
          <p:cNvPr id="7171" name="Rectangle 2"/>
          <p:cNvSpPr>
            <a:spLocks noGrp="1" noChangeArrowheads="1"/>
          </p:cNvSpPr>
          <p:nvPr>
            <p:ph type="title"/>
          </p:nvPr>
        </p:nvSpPr>
        <p:spPr>
          <a:xfrm>
            <a:off x="389965" y="679572"/>
            <a:ext cx="10515600" cy="736600"/>
          </a:xfrm>
        </p:spPr>
        <p:txBody>
          <a:bodyPr/>
          <a:lstStyle/>
          <a:p>
            <a:pPr algn="ctr" eaLnBrk="1" hangingPunct="1"/>
            <a:r>
              <a:rPr kumimoji="1" lang="uk-UA" i="1" u="none" dirty="0" smtClean="0">
                <a:solidFill>
                  <a:schemeClr val="tx1"/>
                </a:solidFill>
              </a:rPr>
              <a:t>Актуальність та мета Дипломного проекту</a:t>
            </a:r>
            <a:br>
              <a:rPr kumimoji="1" lang="uk-UA" i="1" u="none" dirty="0" smtClean="0">
                <a:solidFill>
                  <a:schemeClr val="tx1"/>
                </a:solidFill>
              </a:rPr>
            </a:br>
            <a:endParaRPr kumimoji="1" lang="ru-RU" i="1" u="none" dirty="0" smtClean="0">
              <a:solidFill>
                <a:schemeClr val="tx1"/>
              </a:solidFill>
            </a:endParaRPr>
          </a:p>
        </p:txBody>
      </p:sp>
      <p:sp>
        <p:nvSpPr>
          <p:cNvPr id="7172" name="Rectangle 3"/>
          <p:cNvSpPr>
            <a:spLocks noGrp="1" noChangeArrowheads="1"/>
          </p:cNvSpPr>
          <p:nvPr>
            <p:ph type="body" idx="1"/>
          </p:nvPr>
        </p:nvSpPr>
        <p:spPr>
          <a:xfrm>
            <a:off x="1405719" y="2001057"/>
            <a:ext cx="8725730" cy="3744913"/>
          </a:xfrm>
        </p:spPr>
        <p:txBody>
          <a:bodyPr/>
          <a:lstStyle/>
          <a:p>
            <a:endParaRPr lang="uk-UA" dirty="0" smtClean="0">
              <a:solidFill>
                <a:srgbClr val="FFFF00"/>
              </a:solidFill>
            </a:endParaRPr>
          </a:p>
          <a:p>
            <a:r>
              <a:rPr lang="uk-UA" dirty="0" smtClean="0">
                <a:solidFill>
                  <a:srgbClr val="FFFF00"/>
                </a:solidFill>
              </a:rPr>
              <a:t>Метою </a:t>
            </a:r>
            <a:r>
              <a:rPr lang="uk-UA" dirty="0">
                <a:solidFill>
                  <a:srgbClr val="FFFF00"/>
                </a:solidFill>
              </a:rPr>
              <a:t>дипломного проекту </a:t>
            </a:r>
            <a:r>
              <a:rPr lang="uk-UA" dirty="0"/>
              <a:t>є покращення функціональних характеристик системи лазерної передачі даних по відкритому лазерному каналу зв’язку, спрямоване на ефективне виявлення основних первинних відхилень від еталонного положення лазера за допомогою </a:t>
            </a:r>
            <a:r>
              <a:rPr lang="uk-UA" dirty="0" smtClean="0"/>
              <a:t>самофокусування.</a:t>
            </a:r>
          </a:p>
          <a:p>
            <a:r>
              <a:rPr lang="uk-UA" sz="1800" dirty="0" smtClean="0">
                <a:solidFill>
                  <a:srgbClr val="FFFF00"/>
                </a:solidFill>
              </a:rPr>
              <a:t>Актуальність</a:t>
            </a:r>
            <a:r>
              <a:rPr lang="uk-UA" sz="1800" dirty="0" smtClean="0"/>
              <a:t> </a:t>
            </a:r>
            <a:r>
              <a:rPr lang="uk-UA" sz="1800" dirty="0"/>
              <a:t>мого проекту в тому що, передача даних по лазерному відкритому каналу буде відбуватись стабільніше за будь-яких погодних умов так як система буде підлаштовуватись під них. </a:t>
            </a:r>
            <a:endParaRPr lang="ru-RU" sz="1800" dirty="0"/>
          </a:p>
        </p:txBody>
      </p:sp>
    </p:spTree>
    <p:extLst>
      <p:ext uri="{BB962C8B-B14F-4D97-AF65-F5344CB8AC3E}">
        <p14:creationId xmlns:p14="http://schemas.microsoft.com/office/powerpoint/2010/main" val="159498769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Лазерний передавач</a:t>
            </a:r>
            <a:endParaRPr lang="ru-RU" dirty="0"/>
          </a:p>
        </p:txBody>
      </p:sp>
      <p:pic>
        <p:nvPicPr>
          <p:cNvPr id="4" name="Объект 4"/>
          <p:cNvPicPr>
            <a:picLocks noGrp="1" noChangeAspect="1"/>
          </p:cNvPicPr>
          <p:nvPr>
            <p:ph idx="1"/>
          </p:nvPr>
        </p:nvPicPr>
        <p:blipFill>
          <a:blip r:embed="rId2"/>
          <a:stretch>
            <a:fillRect/>
          </a:stretch>
        </p:blipFill>
        <p:spPr>
          <a:xfrm>
            <a:off x="1021616" y="1152983"/>
            <a:ext cx="8653711" cy="5447537"/>
          </a:xfrm>
          <a:prstGeom prst="rect">
            <a:avLst/>
          </a:prstGeom>
        </p:spPr>
      </p:pic>
    </p:spTree>
    <p:extLst>
      <p:ext uri="{BB962C8B-B14F-4D97-AF65-F5344CB8AC3E}">
        <p14:creationId xmlns:p14="http://schemas.microsoft.com/office/powerpoint/2010/main" val="7878564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824" y="654424"/>
            <a:ext cx="8825659" cy="1981200"/>
          </a:xfrm>
        </p:spPr>
        <p:txBody>
          <a:bodyPr/>
          <a:lstStyle/>
          <a:p>
            <a:r>
              <a:rPr lang="uk-UA" dirty="0" smtClean="0"/>
              <a:t>Початкові дані для розробленої програми</a:t>
            </a:r>
            <a:endParaRPr lang="ru-RU" dirty="0"/>
          </a:p>
        </p:txBody>
      </p:sp>
      <p:sp>
        <p:nvSpPr>
          <p:cNvPr id="7" name="Текст 6"/>
          <p:cNvSpPr>
            <a:spLocks noGrp="1"/>
          </p:cNvSpPr>
          <p:nvPr>
            <p:ph type="body" sz="half" idx="2"/>
          </p:nvPr>
        </p:nvSpPr>
        <p:spPr>
          <a:xfrm>
            <a:off x="764989" y="2232212"/>
            <a:ext cx="8825659" cy="1640541"/>
          </a:xfrm>
        </p:spPr>
        <p:txBody>
          <a:bodyPr>
            <a:normAutofit/>
          </a:bodyPr>
          <a:lstStyle/>
          <a:p>
            <a:r>
              <a:rPr lang="uk-UA" sz="2800" dirty="0" smtClean="0">
                <a:latin typeface="+mn-lt"/>
              </a:rPr>
              <a:t>Положення лазерного пучка променя під-час передачі</a:t>
            </a:r>
            <a:endParaRPr lang="ru-RU" sz="2800" dirty="0">
              <a:latin typeface="+mn-lt"/>
            </a:endParaRPr>
          </a:p>
        </p:txBody>
      </p:sp>
      <p:pic>
        <p:nvPicPr>
          <p:cNvPr id="4" name="Объект 3"/>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776942" y="4481979"/>
            <a:ext cx="2192338" cy="2151063"/>
          </a:xfrm>
        </p:spPr>
      </p:pic>
      <p:pic>
        <p:nvPicPr>
          <p:cNvPr id="5" name="Рисунок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86334" y="4481765"/>
            <a:ext cx="2362187" cy="2151277"/>
          </a:xfrm>
          <a:prstGeom prst="rect">
            <a:avLst/>
          </a:prstGeom>
        </p:spPr>
      </p:pic>
      <p:pic>
        <p:nvPicPr>
          <p:cNvPr id="6" name="Рисунок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30610" y="4481765"/>
            <a:ext cx="2239256" cy="2089972"/>
          </a:xfrm>
          <a:prstGeom prst="rect">
            <a:avLst/>
          </a:prstGeom>
        </p:spPr>
      </p:pic>
    </p:spTree>
    <p:extLst>
      <p:ext uri="{BB962C8B-B14F-4D97-AF65-F5344CB8AC3E}">
        <p14:creationId xmlns:p14="http://schemas.microsoft.com/office/powerpoint/2010/main" val="14110022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Отриманий результат програми </a:t>
            </a:r>
            <a:endParaRPr lang="ru-RU" dirty="0"/>
          </a:p>
        </p:txBody>
      </p:sp>
      <p:sp>
        <p:nvSpPr>
          <p:cNvPr id="3" name="Объект 2"/>
          <p:cNvSpPr>
            <a:spLocks noGrp="1"/>
          </p:cNvSpPr>
          <p:nvPr>
            <p:ph idx="1"/>
          </p:nvPr>
        </p:nvSpPr>
        <p:spPr>
          <a:xfrm>
            <a:off x="753689" y="1618411"/>
            <a:ext cx="4995417" cy="4195481"/>
          </a:xfrm>
        </p:spPr>
        <p:txBody>
          <a:bodyPr/>
          <a:lstStyle/>
          <a:p>
            <a:r>
              <a:rPr lang="uk-UA" dirty="0" smtClean="0"/>
              <a:t>Результат програми показаний у робочому вікні програми </a:t>
            </a:r>
            <a:r>
              <a:rPr lang="en-US" dirty="0" smtClean="0"/>
              <a:t>MATLAB,</a:t>
            </a:r>
            <a:r>
              <a:rPr lang="uk-UA" dirty="0" smtClean="0"/>
              <a:t> в якій </a:t>
            </a:r>
            <a:r>
              <a:rPr lang="uk-UA" dirty="0" err="1" smtClean="0"/>
              <a:t>виконувалиць</a:t>
            </a:r>
            <a:r>
              <a:rPr lang="uk-UA" dirty="0" smtClean="0"/>
              <a:t> кінцеві обрахування системи.</a:t>
            </a:r>
          </a:p>
          <a:p>
            <a:r>
              <a:rPr lang="uk-UA" dirty="0" smtClean="0"/>
              <a:t>Чорний квадратик по центру, вказує місце найбільшої інтенсивності лазерного променя, це місце і є центром лазерного променя.</a:t>
            </a:r>
            <a:endParaRPr lang="ru-RU" dirty="0"/>
          </a:p>
        </p:txBody>
      </p:sp>
      <p:pic>
        <p:nvPicPr>
          <p:cNvPr id="1026" name="Рисунок 15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09718" y="1747595"/>
            <a:ext cx="5324475"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3701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6111" y="344353"/>
            <a:ext cx="10308290" cy="6078859"/>
          </a:xfrm>
        </p:spPr>
      </p:pic>
    </p:spTree>
    <p:extLst>
      <p:ext uri="{BB962C8B-B14F-4D97-AF65-F5344CB8AC3E}">
        <p14:creationId xmlns:p14="http://schemas.microsoft.com/office/powerpoint/2010/main" val="41060637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uk-UA" dirty="0" smtClean="0"/>
              <a:t>Висновок</a:t>
            </a:r>
            <a:endParaRPr lang="uk-UA" dirty="0"/>
          </a:p>
        </p:txBody>
      </p:sp>
      <p:sp>
        <p:nvSpPr>
          <p:cNvPr id="3" name="Объект 2"/>
          <p:cNvSpPr>
            <a:spLocks noGrp="1"/>
          </p:cNvSpPr>
          <p:nvPr>
            <p:ph idx="1"/>
          </p:nvPr>
        </p:nvSpPr>
        <p:spPr>
          <a:xfrm>
            <a:off x="646111" y="1340224"/>
            <a:ext cx="10380477" cy="5074023"/>
          </a:xfrm>
        </p:spPr>
        <p:txBody>
          <a:bodyPr>
            <a:normAutofit fontScale="92500" lnSpcReduction="20000"/>
          </a:bodyPr>
          <a:lstStyle/>
          <a:p>
            <a:r>
              <a:rPr lang="uk-UA" dirty="0"/>
              <a:t>Проаналізувавши результати дипломного проекту, можна зробити висновок, що система :</a:t>
            </a:r>
            <a:endParaRPr lang="ru-RU" dirty="0"/>
          </a:p>
          <a:p>
            <a:pPr lvl="0"/>
            <a:r>
              <a:rPr lang="uk-UA" dirty="0"/>
              <a:t>Дає більш точніші дані по передачі-прийому даних;</a:t>
            </a:r>
            <a:endParaRPr lang="ru-RU" dirty="0"/>
          </a:p>
          <a:p>
            <a:pPr lvl="0"/>
            <a:r>
              <a:rPr lang="uk-UA" dirty="0"/>
              <a:t>Збільшена пропускна здатність системи;</a:t>
            </a:r>
            <a:endParaRPr lang="ru-RU" dirty="0"/>
          </a:p>
          <a:p>
            <a:pPr lvl="0"/>
            <a:r>
              <a:rPr lang="uk-UA" dirty="0"/>
              <a:t>Збільшена швидкість передачі;</a:t>
            </a:r>
            <a:endParaRPr lang="ru-RU" dirty="0"/>
          </a:p>
          <a:p>
            <a:pPr lvl="0"/>
            <a:r>
              <a:rPr lang="uk-UA" dirty="0"/>
              <a:t>Зменшені втрати при проходженні через атмосферу;</a:t>
            </a:r>
            <a:endParaRPr lang="ru-RU" dirty="0"/>
          </a:p>
          <a:p>
            <a:pPr lvl="0"/>
            <a:r>
              <a:rPr lang="uk-UA" dirty="0"/>
              <a:t>Підвищена завадостійкість до погодних умов;</a:t>
            </a:r>
            <a:endParaRPr lang="ru-RU" dirty="0"/>
          </a:p>
          <a:p>
            <a:r>
              <a:rPr lang="uk-UA" dirty="0"/>
              <a:t>В економічному розділі були підраховані витрати на розробку системи, визначено його собівартість та ціну, розраховано прибуток від реалізації. Собівартість виготовлення пристрою складає 6656,85 грн, що при прогнозованому попиті 165/рік і ціни реалізації  11982 грн, що дозволить окупити витрати на його розробку та впровадження у виробництво менше ніж за пів року. </a:t>
            </a:r>
            <a:endParaRPr lang="ru-RU" dirty="0"/>
          </a:p>
          <a:p>
            <a:r>
              <a:rPr lang="uk-UA" dirty="0"/>
              <a:t>На підставі викладеного можна стверджувати, що нова розробка не тільки забезпечує кращу якість (точність) і високу надійність з технічної точки зору, а є  </a:t>
            </a:r>
            <a:r>
              <a:rPr lang="uk-UA" dirty="0" err="1"/>
              <a:t>економічнішою</a:t>
            </a:r>
            <a:r>
              <a:rPr lang="uk-UA" dirty="0"/>
              <a:t> в порівнянні з аналогом і тому її розробка та впровадження є актуальною та доцільною.</a:t>
            </a:r>
            <a:endParaRPr lang="ru-RU" dirty="0"/>
          </a:p>
          <a:p>
            <a:endParaRPr lang="uk-UA" dirty="0"/>
          </a:p>
        </p:txBody>
      </p:sp>
    </p:spTree>
    <p:extLst>
      <p:ext uri="{BB962C8B-B14F-4D97-AF65-F5344CB8AC3E}">
        <p14:creationId xmlns:p14="http://schemas.microsoft.com/office/powerpoint/2010/main" val="11452503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uk-UA" dirty="0" smtClean="0"/>
              <a:t>Простота у використанні</a:t>
            </a:r>
            <a:endParaRPr lang="ru-RU" dirty="0"/>
          </a:p>
        </p:txBody>
      </p:sp>
      <p:sp>
        <p:nvSpPr>
          <p:cNvPr id="5" name="Объект 4"/>
          <p:cNvSpPr>
            <a:spLocks noGrp="1"/>
          </p:cNvSpPr>
          <p:nvPr>
            <p:ph idx="1"/>
          </p:nvPr>
        </p:nvSpPr>
        <p:spPr>
          <a:xfrm>
            <a:off x="646111" y="1650524"/>
            <a:ext cx="8780276" cy="4195481"/>
          </a:xfrm>
        </p:spPr>
        <p:txBody>
          <a:bodyPr>
            <a:normAutofit lnSpcReduction="10000"/>
          </a:bodyPr>
          <a:lstStyle/>
          <a:p>
            <a:r>
              <a:rPr lang="ru-RU" dirty="0" err="1"/>
              <a:t>Завдяки</a:t>
            </a:r>
            <a:r>
              <a:rPr lang="ru-RU" dirty="0"/>
              <a:t> </a:t>
            </a:r>
            <a:r>
              <a:rPr lang="ru-RU" dirty="0" err="1"/>
              <a:t>особливостям</a:t>
            </a:r>
            <a:r>
              <a:rPr lang="ru-RU" dirty="0"/>
              <a:t> </a:t>
            </a:r>
            <a:r>
              <a:rPr lang="ru-RU" dirty="0" err="1"/>
              <a:t>середовища</a:t>
            </a:r>
            <a:r>
              <a:rPr lang="ru-RU" dirty="0"/>
              <a:t> </a:t>
            </a:r>
            <a:r>
              <a:rPr lang="ru-RU" dirty="0" err="1"/>
              <a:t>поширення</a:t>
            </a:r>
            <a:r>
              <a:rPr lang="ru-RU" dirty="0"/>
              <a:t>, </a:t>
            </a:r>
            <a:r>
              <a:rPr lang="ru-RU" dirty="0" err="1"/>
              <a:t>атмосферні</a:t>
            </a:r>
            <a:r>
              <a:rPr lang="ru-RU" dirty="0"/>
              <a:t> </a:t>
            </a:r>
            <a:r>
              <a:rPr lang="ru-RU" dirty="0" err="1"/>
              <a:t>оптичні</a:t>
            </a:r>
            <a:r>
              <a:rPr lang="ru-RU" dirty="0"/>
              <a:t> </a:t>
            </a:r>
            <a:r>
              <a:rPr lang="ru-RU" dirty="0" err="1"/>
              <a:t>системи</a:t>
            </a:r>
            <a:r>
              <a:rPr lang="ru-RU" dirty="0"/>
              <a:t> </a:t>
            </a:r>
            <a:r>
              <a:rPr lang="ru-RU" dirty="0" err="1"/>
              <a:t>мають</a:t>
            </a:r>
            <a:r>
              <a:rPr lang="ru-RU" dirty="0"/>
              <a:t> </a:t>
            </a:r>
            <a:r>
              <a:rPr lang="ru-RU" dirty="0" err="1"/>
              <a:t>мінімальний</a:t>
            </a:r>
            <a:r>
              <a:rPr lang="ru-RU" dirty="0"/>
              <a:t> час </a:t>
            </a:r>
            <a:r>
              <a:rPr lang="ru-RU" dirty="0" err="1"/>
              <a:t>розгортання</a:t>
            </a:r>
            <a:r>
              <a:rPr lang="ru-RU" dirty="0"/>
              <a:t> </a:t>
            </a:r>
            <a:r>
              <a:rPr lang="ru-RU" dirty="0" err="1"/>
              <a:t>щодо</a:t>
            </a:r>
            <a:r>
              <a:rPr lang="ru-RU" dirty="0"/>
              <a:t> </a:t>
            </a:r>
            <a:r>
              <a:rPr lang="ru-RU" dirty="0" err="1"/>
              <a:t>інших</a:t>
            </a:r>
            <a:r>
              <a:rPr lang="ru-RU" dirty="0"/>
              <a:t> </a:t>
            </a:r>
            <a:r>
              <a:rPr lang="ru-RU" dirty="0" err="1"/>
              <a:t>рішень</a:t>
            </a:r>
            <a:r>
              <a:rPr lang="ru-RU" dirty="0"/>
              <a:t>, </a:t>
            </a:r>
            <a:r>
              <a:rPr lang="ru-RU" dirty="0" err="1"/>
              <a:t>призначених</a:t>
            </a:r>
            <a:r>
              <a:rPr lang="ru-RU" dirty="0"/>
              <a:t> для </a:t>
            </a:r>
            <a:r>
              <a:rPr lang="ru-RU" dirty="0" err="1"/>
              <a:t>аналогічних</a:t>
            </a:r>
            <a:r>
              <a:rPr lang="ru-RU" dirty="0"/>
              <a:t> </a:t>
            </a:r>
            <a:r>
              <a:rPr lang="ru-RU" dirty="0" err="1"/>
              <a:t>цілей</a:t>
            </a:r>
            <a:r>
              <a:rPr lang="ru-RU" dirty="0"/>
              <a:t>. Для </a:t>
            </a:r>
            <a:r>
              <a:rPr lang="ru-RU" dirty="0" err="1"/>
              <a:t>організації</a:t>
            </a:r>
            <a:r>
              <a:rPr lang="ru-RU" dirty="0"/>
              <a:t> каналу </a:t>
            </a:r>
            <a:r>
              <a:rPr lang="ru-RU" dirty="0" err="1"/>
              <a:t>зв'язку</a:t>
            </a:r>
            <a:r>
              <a:rPr lang="ru-RU" dirty="0"/>
              <a:t> </a:t>
            </a:r>
            <a:r>
              <a:rPr lang="ru-RU" dirty="0" err="1"/>
              <a:t>достатньо</a:t>
            </a:r>
            <a:r>
              <a:rPr lang="ru-RU" dirty="0"/>
              <a:t> </a:t>
            </a:r>
            <a:r>
              <a:rPr lang="ru-RU" dirty="0" err="1"/>
              <a:t>отримати</a:t>
            </a:r>
            <a:r>
              <a:rPr lang="ru-RU" dirty="0"/>
              <a:t> </a:t>
            </a:r>
            <a:r>
              <a:rPr lang="ru-RU" dirty="0" err="1"/>
              <a:t>дозвіл</a:t>
            </a:r>
            <a:r>
              <a:rPr lang="ru-RU" dirty="0"/>
              <a:t> </a:t>
            </a:r>
            <a:r>
              <a:rPr lang="ru-RU" dirty="0" err="1"/>
              <a:t>власників</a:t>
            </a:r>
            <a:r>
              <a:rPr lang="ru-RU" dirty="0"/>
              <a:t> </a:t>
            </a:r>
            <a:r>
              <a:rPr lang="ru-RU" dirty="0" err="1"/>
              <a:t>будівель</a:t>
            </a:r>
            <a:r>
              <a:rPr lang="ru-RU" dirty="0"/>
              <a:t>, на </a:t>
            </a:r>
            <a:r>
              <a:rPr lang="ru-RU" dirty="0" err="1"/>
              <a:t>які</a:t>
            </a:r>
            <a:r>
              <a:rPr lang="ru-RU" dirty="0"/>
              <a:t> </a:t>
            </a:r>
            <a:r>
              <a:rPr lang="ru-RU" dirty="0" err="1"/>
              <a:t>можна</a:t>
            </a:r>
            <a:r>
              <a:rPr lang="ru-RU" dirty="0"/>
              <a:t> </a:t>
            </a:r>
            <a:r>
              <a:rPr lang="ru-RU" dirty="0" err="1"/>
              <a:t>встановити</a:t>
            </a:r>
            <a:r>
              <a:rPr lang="ru-RU" dirty="0"/>
              <a:t> </a:t>
            </a:r>
            <a:r>
              <a:rPr lang="ru-RU" dirty="0" err="1"/>
              <a:t>приймально-передавальне</a:t>
            </a:r>
            <a:r>
              <a:rPr lang="ru-RU" dirty="0"/>
              <a:t> </a:t>
            </a:r>
            <a:r>
              <a:rPr lang="ru-RU" dirty="0" err="1"/>
              <a:t>обладнання</a:t>
            </a:r>
            <a:r>
              <a:rPr lang="ru-RU" dirty="0"/>
              <a:t>, і </a:t>
            </a:r>
            <a:r>
              <a:rPr lang="ru-RU" dirty="0" err="1"/>
              <a:t>зробити</a:t>
            </a:r>
            <a:r>
              <a:rPr lang="ru-RU" dirty="0"/>
              <a:t> </a:t>
            </a:r>
            <a:r>
              <a:rPr lang="ru-RU" dirty="0" err="1"/>
              <a:t>необхідні</a:t>
            </a:r>
            <a:r>
              <a:rPr lang="ru-RU" dirty="0"/>
              <a:t> настройки, </a:t>
            </a:r>
            <a:r>
              <a:rPr lang="ru-RU" dirty="0" err="1"/>
              <a:t>після</a:t>
            </a:r>
            <a:r>
              <a:rPr lang="ru-RU" dirty="0"/>
              <a:t> </a:t>
            </a:r>
            <a:r>
              <a:rPr lang="ru-RU" dirty="0" err="1"/>
              <a:t>чого</a:t>
            </a:r>
            <a:r>
              <a:rPr lang="ru-RU" dirty="0"/>
              <a:t> система готова до </a:t>
            </a:r>
            <a:r>
              <a:rPr lang="ru-RU" dirty="0" err="1" smtClean="0"/>
              <a:t>експлуатації</a:t>
            </a:r>
            <a:r>
              <a:rPr lang="ru-RU" dirty="0" smtClean="0"/>
              <a:t>.</a:t>
            </a:r>
          </a:p>
          <a:p>
            <a:r>
              <a:rPr lang="uk-UA" dirty="0"/>
              <a:t>При правильному підході і дотриманні всіх вимог до експлуатації сучасні системи забезпечують рівень доступності 99,9%, а показники бітових помилок складають 10-12.</a:t>
            </a:r>
            <a:endParaRPr lang="ru-RU" dirty="0"/>
          </a:p>
          <a:p>
            <a:r>
              <a:rPr lang="ru-RU" dirty="0"/>
              <a:t> </a:t>
            </a:r>
            <a:r>
              <a:rPr lang="ru-RU" dirty="0" err="1"/>
              <a:t>Безсумнівним</a:t>
            </a:r>
            <a:r>
              <a:rPr lang="ru-RU" dirty="0"/>
              <a:t> </a:t>
            </a:r>
            <a:r>
              <a:rPr lang="ru-RU" dirty="0" err="1" smtClean="0"/>
              <a:t>перевагою</a:t>
            </a:r>
            <a:r>
              <a:rPr lang="ru-RU" dirty="0" smtClean="0"/>
              <a:t> </a:t>
            </a:r>
            <a:r>
              <a:rPr lang="ru-RU" dirty="0" err="1"/>
              <a:t>лазерних</a:t>
            </a:r>
            <a:r>
              <a:rPr lang="ru-RU" dirty="0"/>
              <a:t> </a:t>
            </a:r>
            <a:r>
              <a:rPr lang="ru-RU" dirty="0" err="1"/>
              <a:t>пристроїв</a:t>
            </a:r>
            <a:r>
              <a:rPr lang="ru-RU" dirty="0"/>
              <a:t> </a:t>
            </a:r>
            <a:r>
              <a:rPr lang="ru-RU" dirty="0" err="1"/>
              <a:t>зв'язку</a:t>
            </a:r>
            <a:r>
              <a:rPr lang="ru-RU" dirty="0"/>
              <a:t> є </a:t>
            </a:r>
            <a:r>
              <a:rPr lang="ru-RU" dirty="0" err="1"/>
              <a:t>їх</a:t>
            </a:r>
            <a:r>
              <a:rPr lang="ru-RU" dirty="0"/>
              <a:t> </a:t>
            </a:r>
            <a:r>
              <a:rPr lang="ru-RU" dirty="0" err="1"/>
              <a:t>сумісність</a:t>
            </a:r>
            <a:r>
              <a:rPr lang="ru-RU" dirty="0"/>
              <a:t> з </a:t>
            </a:r>
            <a:r>
              <a:rPr lang="ru-RU" dirty="0" err="1"/>
              <a:t>більшістю</a:t>
            </a:r>
            <a:r>
              <a:rPr lang="ru-RU" dirty="0"/>
              <a:t> </a:t>
            </a:r>
            <a:r>
              <a:rPr lang="ru-RU" dirty="0" err="1"/>
              <a:t>телекомунікаційного</a:t>
            </a:r>
            <a:r>
              <a:rPr lang="ru-RU" dirty="0"/>
              <a:t> </a:t>
            </a:r>
            <a:r>
              <a:rPr lang="ru-RU" dirty="0" err="1"/>
              <a:t>обладнання</a:t>
            </a:r>
            <a:r>
              <a:rPr lang="ru-RU" dirty="0"/>
              <a:t> </a:t>
            </a:r>
            <a:r>
              <a:rPr lang="ru-RU" dirty="0" err="1"/>
              <a:t>різного</a:t>
            </a:r>
            <a:r>
              <a:rPr lang="ru-RU" dirty="0"/>
              <a:t> </a:t>
            </a:r>
            <a:r>
              <a:rPr lang="ru-RU" dirty="0" err="1"/>
              <a:t>призначення</a:t>
            </a:r>
            <a:r>
              <a:rPr lang="ru-RU" dirty="0"/>
              <a:t> (</a:t>
            </a:r>
            <a:r>
              <a:rPr lang="ru-RU" dirty="0" err="1"/>
              <a:t>концентраторів</a:t>
            </a:r>
            <a:r>
              <a:rPr lang="ru-RU" dirty="0"/>
              <a:t>, </a:t>
            </a:r>
            <a:r>
              <a:rPr lang="ru-RU" dirty="0" err="1"/>
              <a:t>маршрутизаторів</a:t>
            </a:r>
            <a:r>
              <a:rPr lang="ru-RU" dirty="0"/>
              <a:t>, </a:t>
            </a:r>
            <a:r>
              <a:rPr lang="ru-RU" dirty="0" err="1"/>
              <a:t>повторювачів</a:t>
            </a:r>
            <a:r>
              <a:rPr lang="ru-RU" dirty="0"/>
              <a:t>, </a:t>
            </a:r>
            <a:r>
              <a:rPr lang="ru-RU" dirty="0" err="1"/>
              <a:t>мостів</a:t>
            </a:r>
            <a:r>
              <a:rPr lang="ru-RU" dirty="0"/>
              <a:t> , </a:t>
            </a:r>
            <a:r>
              <a:rPr lang="ru-RU" dirty="0" err="1"/>
              <a:t>мультиплексорів</a:t>
            </a:r>
            <a:r>
              <a:rPr lang="ru-RU" dirty="0"/>
              <a:t> і АТС) .</a:t>
            </a:r>
            <a:r>
              <a:rPr lang="ru-RU" dirty="0" smtClean="0"/>
              <a:t> </a:t>
            </a:r>
            <a:endParaRPr lang="ru-RU" dirty="0"/>
          </a:p>
        </p:txBody>
      </p:sp>
    </p:spTree>
    <p:extLst>
      <p:ext uri="{BB962C8B-B14F-4D97-AF65-F5344CB8AC3E}">
        <p14:creationId xmlns:p14="http://schemas.microsoft.com/office/powerpoint/2010/main" val="21048434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Номер слайда 5"/>
          <p:cNvSpPr>
            <a:spLocks noGrp="1"/>
          </p:cNvSpPr>
          <p:nvPr>
            <p:ph type="sldNum" sz="quarter" idx="12"/>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A62E109-A09D-4A8F-9B81-982E34D97D59}" type="slidenum">
              <a:rPr lang="ru-RU">
                <a:solidFill>
                  <a:srgbClr val="0059DC"/>
                </a:solidFill>
              </a:rPr>
              <a:pPr/>
              <a:t>4</a:t>
            </a:fld>
            <a:endParaRPr lang="ru-RU">
              <a:solidFill>
                <a:srgbClr val="0059DC"/>
              </a:solidFill>
            </a:endParaRPr>
          </a:p>
        </p:txBody>
      </p:sp>
      <p:sp>
        <p:nvSpPr>
          <p:cNvPr id="8195" name="Rectangle 2"/>
          <p:cNvSpPr>
            <a:spLocks noGrp="1" noChangeArrowheads="1"/>
          </p:cNvSpPr>
          <p:nvPr>
            <p:ph type="title"/>
          </p:nvPr>
        </p:nvSpPr>
        <p:spPr>
          <a:xfrm>
            <a:off x="1119116" y="679572"/>
            <a:ext cx="9652523" cy="736600"/>
          </a:xfrm>
        </p:spPr>
        <p:txBody>
          <a:bodyPr/>
          <a:lstStyle/>
          <a:p>
            <a:pPr eaLnBrk="1" hangingPunct="1"/>
            <a:r>
              <a:rPr lang="ru-RU" dirty="0" smtClean="0"/>
              <a:t>Переваги систем </a:t>
            </a:r>
            <a:r>
              <a:rPr lang="en-US" dirty="0" smtClean="0"/>
              <a:t>FSO</a:t>
            </a:r>
            <a:endParaRPr lang="ru-RU" dirty="0" smtClean="0"/>
          </a:p>
        </p:txBody>
      </p:sp>
      <p:sp>
        <p:nvSpPr>
          <p:cNvPr id="8196" name="Rectangle 3"/>
          <p:cNvSpPr>
            <a:spLocks noGrp="1" noChangeArrowheads="1"/>
          </p:cNvSpPr>
          <p:nvPr>
            <p:ph type="body" idx="1"/>
          </p:nvPr>
        </p:nvSpPr>
        <p:spPr>
          <a:xfrm>
            <a:off x="2101851" y="2238375"/>
            <a:ext cx="8062913" cy="3998652"/>
          </a:xfrm>
        </p:spPr>
        <p:txBody>
          <a:bodyPr>
            <a:normAutofit lnSpcReduction="10000"/>
          </a:bodyPr>
          <a:lstStyle/>
          <a:p>
            <a:pPr eaLnBrk="1" hangingPunct="1">
              <a:lnSpc>
                <a:spcPct val="80000"/>
              </a:lnSpc>
            </a:pPr>
            <a:r>
              <a:rPr lang="ru-RU" sz="2200" dirty="0" err="1" smtClean="0"/>
              <a:t>Інфрачервоний</a:t>
            </a:r>
            <a:r>
              <a:rPr lang="ru-RU" sz="2200" dirty="0" smtClean="0"/>
              <a:t> </a:t>
            </a:r>
            <a:r>
              <a:rPr lang="ru-RU" sz="2200" dirty="0" err="1" smtClean="0"/>
              <a:t>діапазон</a:t>
            </a:r>
            <a:r>
              <a:rPr lang="ru-RU" sz="2200" dirty="0" smtClean="0"/>
              <a:t> </a:t>
            </a:r>
            <a:r>
              <a:rPr lang="ru-RU" sz="2200" dirty="0" err="1" smtClean="0"/>
              <a:t>вільний</a:t>
            </a:r>
            <a:r>
              <a:rPr lang="ru-RU" sz="2200" dirty="0" smtClean="0"/>
              <a:t> для </a:t>
            </a:r>
            <a:r>
              <a:rPr lang="ru-RU" sz="2200" dirty="0" err="1" smtClean="0"/>
              <a:t>використання</a:t>
            </a:r>
            <a:endParaRPr lang="ru-RU" sz="2200" dirty="0"/>
          </a:p>
          <a:p>
            <a:pPr eaLnBrk="1" hangingPunct="1">
              <a:lnSpc>
                <a:spcPct val="80000"/>
              </a:lnSpc>
            </a:pPr>
            <a:r>
              <a:rPr lang="ru-RU" sz="2200" dirty="0" err="1" smtClean="0"/>
              <a:t>Інфрачервоний</a:t>
            </a:r>
            <a:r>
              <a:rPr lang="ru-RU" sz="2200" dirty="0" smtClean="0"/>
              <a:t> </a:t>
            </a:r>
            <a:r>
              <a:rPr lang="ru-RU" sz="2200" dirty="0" err="1" smtClean="0"/>
              <a:t>діапазон</a:t>
            </a:r>
            <a:r>
              <a:rPr lang="ru-RU" sz="2200" dirty="0" smtClean="0"/>
              <a:t> мало </a:t>
            </a:r>
            <a:r>
              <a:rPr lang="ru-RU" sz="2200" dirty="0" err="1" smtClean="0"/>
              <a:t>схильний</a:t>
            </a:r>
            <a:r>
              <a:rPr lang="ru-RU" sz="2200" dirty="0" smtClean="0"/>
              <a:t> до </a:t>
            </a:r>
            <a:r>
              <a:rPr lang="ru-RU" sz="2200" dirty="0" err="1" smtClean="0"/>
              <a:t>атмосферних</a:t>
            </a:r>
            <a:r>
              <a:rPr lang="ru-RU" sz="2200" dirty="0" smtClean="0"/>
              <a:t> </a:t>
            </a:r>
            <a:r>
              <a:rPr lang="ru-RU" sz="2200" dirty="0" err="1" smtClean="0"/>
              <a:t>явищ</a:t>
            </a:r>
            <a:endParaRPr lang="ru-RU" sz="2200" dirty="0" smtClean="0"/>
          </a:p>
          <a:p>
            <a:pPr>
              <a:lnSpc>
                <a:spcPct val="80000"/>
              </a:lnSpc>
            </a:pPr>
            <a:r>
              <a:rPr lang="ru-RU" sz="2200" dirty="0" err="1" smtClean="0"/>
              <a:t>Відсутня</a:t>
            </a:r>
            <a:r>
              <a:rPr lang="ru-RU" sz="2200" dirty="0" smtClean="0"/>
              <a:t> </a:t>
            </a:r>
            <a:r>
              <a:rPr lang="ru-RU" sz="2200" dirty="0" err="1"/>
              <a:t>взаємовплив</a:t>
            </a:r>
            <a:r>
              <a:rPr lang="ru-RU" sz="2200" dirty="0"/>
              <a:t> </a:t>
            </a:r>
            <a:r>
              <a:rPr lang="ru-RU" sz="2200" dirty="0" err="1"/>
              <a:t>декількох</a:t>
            </a:r>
            <a:r>
              <a:rPr lang="ru-RU" sz="2200" dirty="0"/>
              <a:t> </a:t>
            </a:r>
            <a:r>
              <a:rPr lang="ru-RU" sz="2200" dirty="0" err="1"/>
              <a:t>розташованих</a:t>
            </a:r>
            <a:r>
              <a:rPr lang="ru-RU" sz="2200" dirty="0"/>
              <a:t> </a:t>
            </a:r>
            <a:r>
              <a:rPr lang="ru-RU" sz="2200" dirty="0" err="1"/>
              <a:t>поруч</a:t>
            </a:r>
            <a:r>
              <a:rPr lang="ru-RU" sz="2200" dirty="0"/>
              <a:t> </a:t>
            </a:r>
            <a:r>
              <a:rPr lang="ru-RU" sz="2200" dirty="0" err="1"/>
              <a:t>каналів</a:t>
            </a:r>
            <a:r>
              <a:rPr lang="ru-RU" sz="2200" dirty="0"/>
              <a:t> </a:t>
            </a:r>
            <a:r>
              <a:rPr lang="ru-RU" sz="2200" dirty="0" err="1" smtClean="0"/>
              <a:t>зв'язку</a:t>
            </a:r>
            <a:endParaRPr lang="ru-RU" sz="2200" dirty="0" smtClean="0"/>
          </a:p>
          <a:p>
            <a:pPr>
              <a:lnSpc>
                <a:spcPct val="80000"/>
              </a:lnSpc>
            </a:pPr>
            <a:r>
              <a:rPr lang="ru-RU" sz="2200" dirty="0" err="1" smtClean="0"/>
              <a:t>Відсутній</a:t>
            </a:r>
            <a:r>
              <a:rPr lang="ru-RU" sz="2200" dirty="0" smtClean="0"/>
              <a:t> </a:t>
            </a:r>
            <a:r>
              <a:rPr lang="ru-RU" sz="2200" dirty="0" err="1" smtClean="0"/>
              <a:t>вплив</a:t>
            </a:r>
            <a:r>
              <a:rPr lang="ru-RU" sz="2200" dirty="0" smtClean="0"/>
              <a:t> </a:t>
            </a:r>
            <a:r>
              <a:rPr lang="ru-RU" sz="2200" dirty="0" err="1" smtClean="0"/>
              <a:t>електромагнітних</a:t>
            </a:r>
            <a:r>
              <a:rPr lang="ru-RU" sz="2200" dirty="0" smtClean="0"/>
              <a:t> </a:t>
            </a:r>
            <a:r>
              <a:rPr lang="ru-RU" sz="2200" dirty="0" err="1" smtClean="0"/>
              <a:t>шумів</a:t>
            </a:r>
            <a:endParaRPr lang="ru-RU" sz="2200" dirty="0" smtClean="0"/>
          </a:p>
          <a:p>
            <a:pPr eaLnBrk="1" hangingPunct="1">
              <a:lnSpc>
                <a:spcPct val="80000"/>
              </a:lnSpc>
            </a:pPr>
            <a:r>
              <a:rPr lang="ru-RU" sz="2200" dirty="0" err="1" smtClean="0"/>
              <a:t>Висока</a:t>
            </a:r>
            <a:r>
              <a:rPr lang="ru-RU" sz="2200" dirty="0" smtClean="0"/>
              <a:t> </a:t>
            </a:r>
            <a:r>
              <a:rPr lang="ru-RU" sz="2200" dirty="0" err="1" smtClean="0"/>
              <a:t>швидкість</a:t>
            </a:r>
            <a:r>
              <a:rPr lang="ru-RU" sz="2200" dirty="0" smtClean="0"/>
              <a:t> </a:t>
            </a:r>
            <a:r>
              <a:rPr lang="ru-RU" sz="2200" dirty="0" err="1" smtClean="0"/>
              <a:t>інсталяції</a:t>
            </a:r>
            <a:endParaRPr lang="ru-RU" sz="2200" dirty="0"/>
          </a:p>
          <a:p>
            <a:pPr eaLnBrk="1" hangingPunct="1">
              <a:lnSpc>
                <a:spcPct val="80000"/>
              </a:lnSpc>
            </a:pPr>
            <a:r>
              <a:rPr lang="ru-RU" sz="2200" dirty="0" err="1" smtClean="0"/>
              <a:t>Висока</a:t>
            </a:r>
            <a:r>
              <a:rPr lang="ru-RU" sz="2200" dirty="0" smtClean="0"/>
              <a:t> </a:t>
            </a:r>
            <a:r>
              <a:rPr lang="ru-RU" sz="2200" dirty="0" err="1" smtClean="0"/>
              <a:t>швидкість</a:t>
            </a:r>
            <a:r>
              <a:rPr lang="ru-RU" sz="2200" dirty="0" smtClean="0"/>
              <a:t> </a:t>
            </a:r>
            <a:r>
              <a:rPr lang="ru-RU" sz="2200" dirty="0" err="1" smtClean="0"/>
              <a:t>передачі</a:t>
            </a:r>
            <a:r>
              <a:rPr lang="ru-RU" sz="2200" dirty="0" smtClean="0"/>
              <a:t> </a:t>
            </a:r>
            <a:r>
              <a:rPr lang="ru-RU" sz="2200" dirty="0" err="1" smtClean="0"/>
              <a:t>даних</a:t>
            </a:r>
            <a:endParaRPr lang="ru-RU" sz="2200" dirty="0"/>
          </a:p>
          <a:p>
            <a:pPr eaLnBrk="1" hangingPunct="1">
              <a:lnSpc>
                <a:spcPct val="80000"/>
              </a:lnSpc>
            </a:pPr>
            <a:r>
              <a:rPr lang="ru-RU" sz="2200" dirty="0" err="1" smtClean="0"/>
              <a:t>Висока</a:t>
            </a:r>
            <a:r>
              <a:rPr lang="ru-RU" sz="2200" dirty="0" smtClean="0"/>
              <a:t> </a:t>
            </a:r>
            <a:r>
              <a:rPr lang="ru-RU" sz="2200" dirty="0" err="1" smtClean="0"/>
              <a:t>прихованість</a:t>
            </a:r>
            <a:r>
              <a:rPr lang="ru-RU" sz="2200" dirty="0" smtClean="0"/>
              <a:t> </a:t>
            </a:r>
            <a:r>
              <a:rPr lang="ru-RU" sz="2200" dirty="0" err="1" smtClean="0"/>
              <a:t>передачі</a:t>
            </a:r>
            <a:r>
              <a:rPr lang="ru-RU" sz="2200" dirty="0" smtClean="0"/>
              <a:t> </a:t>
            </a:r>
            <a:r>
              <a:rPr lang="ru-RU" sz="2200" dirty="0" err="1" smtClean="0"/>
              <a:t>даних</a:t>
            </a:r>
            <a:endParaRPr lang="ru-RU" sz="2200" dirty="0"/>
          </a:p>
          <a:p>
            <a:pPr eaLnBrk="1" hangingPunct="1">
              <a:lnSpc>
                <a:spcPct val="80000"/>
              </a:lnSpc>
            </a:pPr>
            <a:r>
              <a:rPr lang="ru-RU" sz="2200" dirty="0" smtClean="0"/>
              <a:t>Не </a:t>
            </a:r>
            <a:r>
              <a:rPr lang="ru-RU" sz="2200" dirty="0" err="1" smtClean="0"/>
              <a:t>потребує</a:t>
            </a:r>
            <a:r>
              <a:rPr lang="ru-RU" sz="2200" dirty="0" smtClean="0"/>
              <a:t> </a:t>
            </a:r>
            <a:r>
              <a:rPr lang="ru-RU" sz="2200" dirty="0" err="1" smtClean="0"/>
              <a:t>ліцензування</a:t>
            </a:r>
            <a:endParaRPr lang="ru-RU" sz="2200" dirty="0"/>
          </a:p>
          <a:p>
            <a:pPr>
              <a:lnSpc>
                <a:spcPct val="80000"/>
              </a:lnSpc>
            </a:pPr>
            <a:r>
              <a:rPr lang="ru-RU" sz="2200" dirty="0" err="1" smtClean="0"/>
              <a:t>Має</a:t>
            </a:r>
            <a:r>
              <a:rPr lang="ru-RU" sz="2200" dirty="0" smtClean="0"/>
              <a:t> </a:t>
            </a:r>
            <a:r>
              <a:rPr lang="ru-RU" sz="2200" dirty="0" err="1"/>
              <a:t>доступність</a:t>
            </a:r>
            <a:r>
              <a:rPr lang="ru-RU" sz="2200" dirty="0"/>
              <a:t> </a:t>
            </a:r>
            <a:r>
              <a:rPr lang="ru-RU" sz="2200" dirty="0" err="1"/>
              <a:t>зіставну</a:t>
            </a:r>
            <a:r>
              <a:rPr lang="ru-RU" sz="2200" dirty="0"/>
              <a:t> з </a:t>
            </a:r>
            <a:r>
              <a:rPr lang="ru-RU" sz="2200" dirty="0" err="1"/>
              <a:t>волоконної</a:t>
            </a:r>
            <a:r>
              <a:rPr lang="ru-RU" sz="2200" dirty="0"/>
              <a:t> оптикою.</a:t>
            </a:r>
          </a:p>
        </p:txBody>
      </p:sp>
    </p:spTree>
    <p:extLst>
      <p:ext uri="{BB962C8B-B14F-4D97-AF65-F5344CB8AC3E}">
        <p14:creationId xmlns:p14="http://schemas.microsoft.com/office/powerpoint/2010/main" val="3819393667"/>
      </p:ext>
    </p:extLst>
  </p:cSld>
  <p:clrMapOvr>
    <a:masterClrMapping/>
  </p:clrMapOvr>
  <p:transition>
    <p:pull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35575" y="411774"/>
            <a:ext cx="9404723" cy="1103127"/>
          </a:xfrm>
        </p:spPr>
        <p:txBody>
          <a:bodyPr/>
          <a:lstStyle/>
          <a:p>
            <a:r>
              <a:rPr lang="uk-UA" dirty="0" smtClean="0"/>
              <a:t>Недоліки </a:t>
            </a:r>
            <a:r>
              <a:rPr lang="ru-RU" dirty="0" smtClean="0"/>
              <a:t>систем </a:t>
            </a:r>
            <a:r>
              <a:rPr lang="en-US" dirty="0"/>
              <a:t>FSO</a:t>
            </a:r>
            <a:endParaRPr lang="uk-UA" dirty="0"/>
          </a:p>
        </p:txBody>
      </p:sp>
      <p:sp>
        <p:nvSpPr>
          <p:cNvPr id="3" name="Объект 2"/>
          <p:cNvSpPr>
            <a:spLocks noGrp="1"/>
          </p:cNvSpPr>
          <p:nvPr>
            <p:ph idx="1"/>
          </p:nvPr>
        </p:nvSpPr>
        <p:spPr/>
        <p:txBody>
          <a:bodyPr/>
          <a:lstStyle/>
          <a:p>
            <a:r>
              <a:rPr lang="uk-UA" dirty="0"/>
              <a:t>залежність від погодних умов (туман, снігопад, але зате навіть </a:t>
            </a:r>
            <a:r>
              <a:rPr lang="uk-UA" dirty="0" smtClean="0"/>
              <a:t>сильна </a:t>
            </a:r>
            <a:r>
              <a:rPr lang="uk-UA" dirty="0"/>
              <a:t>злива не зменшує якість сигналу); </a:t>
            </a:r>
          </a:p>
          <a:p>
            <a:r>
              <a:rPr lang="uk-UA" dirty="0"/>
              <a:t>строгий ліміт по відстані між передавачем і приймачем; </a:t>
            </a:r>
          </a:p>
          <a:p>
            <a:r>
              <a:rPr lang="uk-UA" dirty="0"/>
              <a:t>дорожнеча обладнання; </a:t>
            </a:r>
          </a:p>
          <a:p>
            <a:r>
              <a:rPr lang="uk-UA" dirty="0"/>
              <a:t>для якісної роботи мережі потрібно міцне кріплення обладнання, оскільки зсув (вітер, механічні навантаження і ін.) передавача або приймача погіршує зв'язок; </a:t>
            </a:r>
          </a:p>
          <a:p>
            <a:r>
              <a:rPr lang="uk-UA" dirty="0"/>
              <a:t>недостатня обізнаність користувачів про </a:t>
            </a:r>
            <a:r>
              <a:rPr lang="uk-UA" dirty="0" smtClean="0"/>
              <a:t>дані </a:t>
            </a:r>
            <a:r>
              <a:rPr lang="uk-UA" dirty="0"/>
              <a:t>технології, через що галузь розвивається недостатньо швидко.</a:t>
            </a:r>
          </a:p>
        </p:txBody>
      </p:sp>
    </p:spTree>
    <p:extLst>
      <p:ext uri="{BB962C8B-B14F-4D97-AF65-F5344CB8AC3E}">
        <p14:creationId xmlns:p14="http://schemas.microsoft.com/office/powerpoint/2010/main" val="12333951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Номер слайда 5"/>
          <p:cNvSpPr>
            <a:spLocks noGrp="1"/>
          </p:cNvSpPr>
          <p:nvPr>
            <p:ph type="sldNum" sz="quarter" idx="12"/>
          </p:nvPr>
        </p:nvSpPr>
        <p:spPr>
          <a:noFill/>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880B1658-8ADC-425F-A197-F55E2F7B4550}" type="slidenum">
              <a:rPr lang="ru-RU">
                <a:solidFill>
                  <a:srgbClr val="0059DC"/>
                </a:solidFill>
              </a:rPr>
              <a:pPr/>
              <a:t>6</a:t>
            </a:fld>
            <a:endParaRPr lang="ru-RU">
              <a:solidFill>
                <a:srgbClr val="0059DC"/>
              </a:solidFill>
            </a:endParaRPr>
          </a:p>
        </p:txBody>
      </p:sp>
      <p:sp>
        <p:nvSpPr>
          <p:cNvPr id="10243" name="Rectangle 2"/>
          <p:cNvSpPr>
            <a:spLocks noGrp="1" noChangeArrowheads="1"/>
          </p:cNvSpPr>
          <p:nvPr>
            <p:ph type="title"/>
          </p:nvPr>
        </p:nvSpPr>
        <p:spPr>
          <a:xfrm>
            <a:off x="-350175" y="439070"/>
            <a:ext cx="9404723" cy="980297"/>
          </a:xfrm>
        </p:spPr>
        <p:txBody>
          <a:bodyPr/>
          <a:lstStyle/>
          <a:p>
            <a:pPr algn="ctr" eaLnBrk="1" hangingPunct="1"/>
            <a:r>
              <a:rPr lang="ru-RU" dirty="0" err="1" smtClean="0"/>
              <a:t>Ринок</a:t>
            </a:r>
            <a:r>
              <a:rPr lang="ru-RU" dirty="0" smtClean="0"/>
              <a:t> </a:t>
            </a:r>
            <a:r>
              <a:rPr lang="en-US" dirty="0" smtClean="0"/>
              <a:t>FSO</a:t>
            </a:r>
            <a:r>
              <a:rPr lang="ru-RU" dirty="0" smtClean="0"/>
              <a:t> систем</a:t>
            </a:r>
          </a:p>
        </p:txBody>
      </p:sp>
      <p:sp>
        <p:nvSpPr>
          <p:cNvPr id="10244" name="Rectangle 3"/>
          <p:cNvSpPr>
            <a:spLocks noGrp="1" noChangeArrowheads="1"/>
          </p:cNvSpPr>
          <p:nvPr>
            <p:ph type="body" idx="1"/>
          </p:nvPr>
        </p:nvSpPr>
        <p:spPr>
          <a:xfrm>
            <a:off x="1515518" y="1995394"/>
            <a:ext cx="8640763" cy="3818552"/>
          </a:xfrm>
        </p:spPr>
        <p:txBody>
          <a:bodyPr>
            <a:normAutofit fontScale="92500"/>
          </a:bodyPr>
          <a:lstStyle/>
          <a:p>
            <a:r>
              <a:rPr kumimoji="1" lang="ru-RU" dirty="0" err="1"/>
              <a:t>Постачальники</a:t>
            </a:r>
            <a:r>
              <a:rPr kumimoji="1" lang="ru-RU" dirty="0"/>
              <a:t> </a:t>
            </a:r>
            <a:r>
              <a:rPr kumimoji="1" lang="ru-RU" dirty="0" err="1"/>
              <a:t>послуг</a:t>
            </a:r>
            <a:r>
              <a:rPr kumimoji="1" lang="ru-RU" dirty="0"/>
              <a:t> </a:t>
            </a:r>
            <a:r>
              <a:rPr kumimoji="1" lang="ru-RU" dirty="0" err="1"/>
              <a:t>потребують</a:t>
            </a:r>
            <a:r>
              <a:rPr kumimoji="1" lang="ru-RU" dirty="0"/>
              <a:t> </a:t>
            </a:r>
            <a:r>
              <a:rPr kumimoji="1" lang="ru-RU" dirty="0" err="1"/>
              <a:t>швидкого</a:t>
            </a:r>
            <a:r>
              <a:rPr kumimoji="1" lang="ru-RU" dirty="0"/>
              <a:t>, </a:t>
            </a:r>
            <a:r>
              <a:rPr kumimoji="1" lang="ru-RU" dirty="0" err="1"/>
              <a:t>ефективному</a:t>
            </a:r>
            <a:r>
              <a:rPr kumimoji="1" lang="ru-RU" dirty="0"/>
              <a:t> та </a:t>
            </a:r>
            <a:r>
              <a:rPr kumimoji="1" lang="ru-RU" dirty="0" err="1"/>
              <a:t>надійному</a:t>
            </a:r>
            <a:r>
              <a:rPr kumimoji="1" lang="ru-RU" dirty="0"/>
              <a:t> </a:t>
            </a:r>
            <a:r>
              <a:rPr kumimoji="1" lang="ru-RU" dirty="0" err="1"/>
              <a:t>рішенні</a:t>
            </a:r>
            <a:r>
              <a:rPr kumimoji="1" lang="ru-RU" dirty="0"/>
              <a:t> для доступу </a:t>
            </a:r>
            <a:r>
              <a:rPr kumimoji="1" lang="ru-RU" dirty="0" err="1"/>
              <a:t>своїх</a:t>
            </a:r>
            <a:r>
              <a:rPr kumimoji="1" lang="ru-RU" dirty="0"/>
              <a:t> </a:t>
            </a:r>
            <a:r>
              <a:rPr kumimoji="1" lang="ru-RU" dirty="0" err="1"/>
              <a:t>споживачів</a:t>
            </a:r>
            <a:r>
              <a:rPr kumimoji="1" lang="ru-RU" dirty="0"/>
              <a:t> у </a:t>
            </a:r>
            <a:r>
              <a:rPr kumimoji="1" lang="ru-RU" dirty="0" err="1"/>
              <a:t>мережі</a:t>
            </a:r>
            <a:r>
              <a:rPr kumimoji="1" lang="ru-RU" dirty="0"/>
              <a:t> </a:t>
            </a:r>
            <a:r>
              <a:rPr kumimoji="1" lang="ru-RU" dirty="0" err="1"/>
              <a:t>передачі</a:t>
            </a:r>
            <a:r>
              <a:rPr kumimoji="1" lang="ru-RU" dirty="0"/>
              <a:t> </a:t>
            </a:r>
            <a:r>
              <a:rPr kumimoji="1" lang="ru-RU" dirty="0" err="1"/>
              <a:t>даних</a:t>
            </a:r>
            <a:r>
              <a:rPr kumimoji="1" lang="en-US" dirty="0" smtClean="0"/>
              <a:t>.</a:t>
            </a:r>
            <a:endParaRPr kumimoji="1" lang="en-US" dirty="0"/>
          </a:p>
          <a:p>
            <a:r>
              <a:rPr kumimoji="1" lang="ru-RU" dirty="0"/>
              <a:t>Волоконно-</a:t>
            </a:r>
            <a:r>
              <a:rPr kumimoji="1" lang="ru-RU" dirty="0" err="1"/>
              <a:t>оптичні</a:t>
            </a:r>
            <a:r>
              <a:rPr kumimoji="1" lang="ru-RU" dirty="0"/>
              <a:t> канали не </a:t>
            </a:r>
            <a:r>
              <a:rPr kumimoji="1" lang="ru-RU" dirty="0" err="1"/>
              <a:t>доступні</a:t>
            </a:r>
            <a:r>
              <a:rPr kumimoji="1" lang="ru-RU" dirty="0"/>
              <a:t> </a:t>
            </a:r>
            <a:r>
              <a:rPr kumimoji="1" lang="ru-RU" dirty="0" err="1"/>
              <a:t>або</a:t>
            </a:r>
            <a:r>
              <a:rPr kumimoji="1" lang="ru-RU" dirty="0"/>
              <a:t> </a:t>
            </a:r>
            <a:r>
              <a:rPr kumimoji="1" lang="ru-RU" dirty="0" err="1"/>
              <a:t>невигідні</a:t>
            </a:r>
            <a:r>
              <a:rPr kumimoji="1" lang="ru-RU" dirty="0"/>
              <a:t> </a:t>
            </a:r>
            <a:r>
              <a:rPr kumimoji="1" lang="ru-RU" dirty="0" err="1"/>
              <a:t>середньому</a:t>
            </a:r>
            <a:r>
              <a:rPr kumimoji="1" lang="ru-RU" dirty="0"/>
              <a:t> і малому </a:t>
            </a:r>
            <a:r>
              <a:rPr kumimoji="1" lang="ru-RU" dirty="0" err="1" smtClean="0"/>
              <a:t>бізнесу</a:t>
            </a:r>
            <a:r>
              <a:rPr kumimoji="1" lang="ru-RU" dirty="0" smtClean="0"/>
              <a:t> </a:t>
            </a:r>
          </a:p>
          <a:p>
            <a:r>
              <a:rPr kumimoji="1" lang="ru-RU" dirty="0" smtClean="0"/>
              <a:t>По статистичним даним:</a:t>
            </a:r>
            <a:endParaRPr kumimoji="1" lang="ru-RU" dirty="0"/>
          </a:p>
          <a:p>
            <a:pPr lvl="1"/>
            <a:r>
              <a:rPr kumimoji="1" lang="ru-RU" dirty="0"/>
              <a:t>75% </a:t>
            </a:r>
            <a:r>
              <a:rPr kumimoji="1" lang="ru-RU" dirty="0" err="1"/>
              <a:t>споживачів</a:t>
            </a:r>
            <a:r>
              <a:rPr kumimoji="1" lang="ru-RU" dirty="0"/>
              <a:t> знаходяться в </a:t>
            </a:r>
            <a:r>
              <a:rPr kumimoji="1" lang="ru-RU" dirty="0" err="1"/>
              <a:t>кілометрі</a:t>
            </a:r>
            <a:r>
              <a:rPr kumimoji="1" lang="ru-RU" dirty="0"/>
              <a:t> </a:t>
            </a:r>
            <a:r>
              <a:rPr kumimoji="1" lang="ru-RU" dirty="0" err="1"/>
              <a:t>від</a:t>
            </a:r>
            <a:r>
              <a:rPr kumimoji="1" lang="ru-RU" dirty="0"/>
              <a:t> пункту доступу до волоконно-</a:t>
            </a:r>
            <a:r>
              <a:rPr kumimoji="1" lang="ru-RU" dirty="0" err="1"/>
              <a:t>оптичних</a:t>
            </a:r>
            <a:r>
              <a:rPr kumimoji="1" lang="ru-RU" dirty="0"/>
              <a:t> каналах </a:t>
            </a:r>
            <a:r>
              <a:rPr kumimoji="1" lang="ru-RU" dirty="0" err="1" smtClean="0"/>
              <a:t>зв'язку</a:t>
            </a:r>
            <a:endParaRPr kumimoji="1" lang="ru-RU" dirty="0" smtClean="0"/>
          </a:p>
          <a:p>
            <a:pPr lvl="1"/>
            <a:r>
              <a:rPr kumimoji="1" lang="ru-RU" dirty="0" smtClean="0"/>
              <a:t>90</a:t>
            </a:r>
            <a:r>
              <a:rPr kumimoji="1" lang="ru-RU" dirty="0"/>
              <a:t>% </a:t>
            </a:r>
            <a:r>
              <a:rPr kumimoji="1" lang="ru-RU" dirty="0" err="1"/>
              <a:t>будівель</a:t>
            </a:r>
            <a:r>
              <a:rPr kumimoji="1" lang="ru-RU" dirty="0"/>
              <a:t> знаходяться на </a:t>
            </a:r>
            <a:r>
              <a:rPr kumimoji="1" lang="ru-RU" dirty="0" err="1"/>
              <a:t>відстані</a:t>
            </a:r>
            <a:r>
              <a:rPr kumimoji="1" lang="ru-RU" dirty="0"/>
              <a:t> </a:t>
            </a:r>
            <a:r>
              <a:rPr kumimoji="1" lang="ru-RU" dirty="0" err="1"/>
              <a:t>менше</a:t>
            </a:r>
            <a:r>
              <a:rPr kumimoji="1" lang="ru-RU" dirty="0"/>
              <a:t> 500 </a:t>
            </a:r>
            <a:r>
              <a:rPr kumimoji="1" lang="ru-RU" dirty="0" err="1"/>
              <a:t>метрів</a:t>
            </a:r>
            <a:r>
              <a:rPr kumimoji="1" lang="ru-RU" dirty="0"/>
              <a:t> один </a:t>
            </a:r>
            <a:r>
              <a:rPr kumimoji="1" lang="ru-RU" dirty="0" err="1"/>
              <a:t>від</a:t>
            </a:r>
            <a:r>
              <a:rPr kumimoji="1" lang="ru-RU" dirty="0"/>
              <a:t> </a:t>
            </a:r>
            <a:r>
              <a:rPr kumimoji="1" lang="ru-RU" dirty="0" smtClean="0"/>
              <a:t>одного</a:t>
            </a:r>
          </a:p>
          <a:p>
            <a:pPr lvl="1"/>
            <a:r>
              <a:rPr kumimoji="1" lang="en-US" dirty="0" smtClean="0"/>
              <a:t>9</a:t>
            </a:r>
            <a:r>
              <a:rPr kumimoji="1" lang="ru-RU" dirty="0"/>
              <a:t>8% </a:t>
            </a:r>
            <a:r>
              <a:rPr kumimoji="1" lang="ru-RU" dirty="0" err="1"/>
              <a:t>будівель</a:t>
            </a:r>
            <a:r>
              <a:rPr kumimoji="1" lang="ru-RU" dirty="0"/>
              <a:t> знаходяться на </a:t>
            </a:r>
            <a:r>
              <a:rPr kumimoji="1" lang="ru-RU" dirty="0" err="1"/>
              <a:t>відстані</a:t>
            </a:r>
            <a:r>
              <a:rPr kumimoji="1" lang="ru-RU" dirty="0"/>
              <a:t> </a:t>
            </a:r>
            <a:r>
              <a:rPr kumimoji="1" lang="ru-RU" dirty="0" err="1"/>
              <a:t>менше</a:t>
            </a:r>
            <a:r>
              <a:rPr kumimoji="1" lang="ru-RU" dirty="0"/>
              <a:t> 1000 </a:t>
            </a:r>
            <a:r>
              <a:rPr kumimoji="1" lang="ru-RU" dirty="0" err="1"/>
              <a:t>метрів</a:t>
            </a:r>
            <a:r>
              <a:rPr kumimoji="1" lang="ru-RU" dirty="0"/>
              <a:t> один </a:t>
            </a:r>
            <a:r>
              <a:rPr kumimoji="1" lang="ru-RU" dirty="0" err="1"/>
              <a:t>від</a:t>
            </a:r>
            <a:r>
              <a:rPr kumimoji="1" lang="ru-RU" dirty="0"/>
              <a:t> одного.</a:t>
            </a:r>
          </a:p>
        </p:txBody>
      </p:sp>
    </p:spTree>
    <p:extLst>
      <p:ext uri="{BB962C8B-B14F-4D97-AF65-F5344CB8AC3E}">
        <p14:creationId xmlns:p14="http://schemas.microsoft.com/office/powerpoint/2010/main" val="1932813975"/>
      </p:ext>
    </p:extLst>
  </p:cSld>
  <p:clrMapOvr>
    <a:masterClrMapping/>
  </p:clrMapOvr>
  <p:transition>
    <p:pull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46612" y="411775"/>
            <a:ext cx="9404723" cy="1075831"/>
          </a:xfrm>
        </p:spPr>
        <p:txBody>
          <a:bodyPr/>
          <a:lstStyle/>
          <a:p>
            <a:r>
              <a:rPr lang="uk-UA" dirty="0" smtClean="0"/>
              <a:t>Області застосування</a:t>
            </a:r>
            <a:endParaRPr lang="uk-UA" dirty="0"/>
          </a:p>
        </p:txBody>
      </p:sp>
      <p:sp>
        <p:nvSpPr>
          <p:cNvPr id="3" name="Объект 2"/>
          <p:cNvSpPr>
            <a:spLocks noGrp="1"/>
          </p:cNvSpPr>
          <p:nvPr>
            <p:ph idx="1"/>
          </p:nvPr>
        </p:nvSpPr>
        <p:spPr>
          <a:xfrm>
            <a:off x="3698543" y="1323834"/>
            <a:ext cx="7328848" cy="4924566"/>
          </a:xfrm>
        </p:spPr>
        <p:txBody>
          <a:bodyPr>
            <a:normAutofit lnSpcReduction="10000"/>
          </a:bodyPr>
          <a:lstStyle/>
          <a:p>
            <a:pPr lvl="0"/>
            <a:r>
              <a:rPr lang="uk-UA" dirty="0"/>
              <a:t>зв'язок на ділянках, де між двома точками в межах прямої видимості є різні перешкоди (водна перешкода, залізничні колії, автостради, парки тощо); </a:t>
            </a:r>
          </a:p>
          <a:p>
            <a:pPr lvl="0"/>
            <a:r>
              <a:rPr lang="uk-UA" dirty="0"/>
              <a:t>термінова організація резервного каналу в разі аварій на основному каналі зв'язку, створення тимчасових каналів; </a:t>
            </a:r>
          </a:p>
          <a:p>
            <a:pPr lvl="0"/>
            <a:r>
              <a:rPr lang="uk-UA" dirty="0"/>
              <a:t>зв'язок між двома вузлами всередині великого комплексу при наявності великих обсягів трафіку; </a:t>
            </a:r>
          </a:p>
          <a:p>
            <a:pPr lvl="0"/>
            <a:r>
              <a:rPr lang="uk-UA" dirty="0"/>
              <a:t>об'єднання сегментів високошвидкісних локальних мереж; </a:t>
            </a:r>
          </a:p>
          <a:p>
            <a:pPr lvl="0"/>
            <a:r>
              <a:rPr lang="uk-UA" dirty="0"/>
              <a:t>передача трафіку Інтернету, IP-телефонії, </a:t>
            </a:r>
            <a:r>
              <a:rPr lang="uk-UA" dirty="0" err="1"/>
              <a:t>відеоконференц</a:t>
            </a:r>
            <a:r>
              <a:rPr lang="uk-UA" dirty="0"/>
              <a:t>-зв'язку; </a:t>
            </a:r>
          </a:p>
          <a:p>
            <a:pPr lvl="0"/>
            <a:r>
              <a:rPr lang="uk-UA" dirty="0"/>
              <a:t>відеоспостереження. </a:t>
            </a:r>
          </a:p>
          <a:p>
            <a:endParaRPr lang="uk-UA"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114" y="1323833"/>
            <a:ext cx="3483429" cy="4924567"/>
          </a:xfrm>
          <a:prstGeom prst="rect">
            <a:avLst/>
          </a:prstGeom>
        </p:spPr>
      </p:pic>
    </p:spTree>
    <p:extLst>
      <p:ext uri="{BB962C8B-B14F-4D97-AF65-F5344CB8AC3E}">
        <p14:creationId xmlns:p14="http://schemas.microsoft.com/office/powerpoint/2010/main" val="17323622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784" y="398127"/>
            <a:ext cx="11150221" cy="1400530"/>
          </a:xfrm>
        </p:spPr>
        <p:txBody>
          <a:bodyPr/>
          <a:lstStyle/>
          <a:p>
            <a:r>
              <a:rPr lang="uk-UA" dirty="0"/>
              <a:t>Варіанти застосування: </a:t>
            </a:r>
            <a:r>
              <a:rPr lang="uk-UA" dirty="0" smtClean="0"/>
              <a:t>«точка – точка»</a:t>
            </a:r>
            <a:endParaRPr lang="uk-UA" dirty="0"/>
          </a:p>
        </p:txBody>
      </p:sp>
      <p:pic>
        <p:nvPicPr>
          <p:cNvPr id="4" name="Picture 1" descr="beam1"/>
          <p:cNvPicPr>
            <a:picLocks noGrp="1" noChangeAspect="1" noChangeArrowheads="1" noCro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033516" y="1583140"/>
            <a:ext cx="6987653" cy="4708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697353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2955" y="452718"/>
            <a:ext cx="11668836" cy="1021240"/>
          </a:xfrm>
        </p:spPr>
        <p:txBody>
          <a:bodyPr/>
          <a:lstStyle/>
          <a:p>
            <a:r>
              <a:rPr lang="uk-UA" dirty="0" smtClean="0"/>
              <a:t>Варіанти застосування «точка-</a:t>
            </a:r>
            <a:r>
              <a:rPr lang="uk-UA" dirty="0" err="1" smtClean="0"/>
              <a:t>многоточка</a:t>
            </a:r>
            <a:r>
              <a:rPr lang="uk-UA" dirty="0" smtClean="0"/>
              <a:t>»</a:t>
            </a:r>
            <a:endParaRPr lang="uk-UA" dirty="0"/>
          </a:p>
        </p:txBody>
      </p:sp>
      <p:pic>
        <p:nvPicPr>
          <p:cNvPr id="4" name="Picture 4" descr="vpmp"/>
          <p:cNvPicPr>
            <a:picLocks noGrp="1" noChangeAspect="1" noChangeArrowheads="1" noCro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854645" y="1473958"/>
            <a:ext cx="7125582" cy="4978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112751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704</TotalTime>
  <Words>1284</Words>
  <Application>Microsoft Office PowerPoint</Application>
  <PresentationFormat>Широкоэкранный</PresentationFormat>
  <Paragraphs>121</Paragraphs>
  <Slides>24</Slides>
  <Notes>1</Notes>
  <HiddenSlides>0</HiddenSlides>
  <MMClips>0</MMClips>
  <ScaleCrop>false</ScaleCrop>
  <HeadingPairs>
    <vt:vector size="6" baseType="variant">
      <vt:variant>
        <vt:lpstr>Использованные шрифты</vt:lpstr>
      </vt:variant>
      <vt:variant>
        <vt:i4>8</vt:i4>
      </vt:variant>
      <vt:variant>
        <vt:lpstr>Тема</vt:lpstr>
      </vt:variant>
      <vt:variant>
        <vt:i4>1</vt:i4>
      </vt:variant>
      <vt:variant>
        <vt:lpstr>Заголовки слайдов</vt:lpstr>
      </vt:variant>
      <vt:variant>
        <vt:i4>24</vt:i4>
      </vt:variant>
    </vt:vector>
  </HeadingPairs>
  <TitlesOfParts>
    <vt:vector size="33" baseType="lpstr">
      <vt:lpstr>Arial</vt:lpstr>
      <vt:lpstr>Calibri</vt:lpstr>
      <vt:lpstr>Cambria Math</vt:lpstr>
      <vt:lpstr>Century Gothic</vt:lpstr>
      <vt:lpstr>Monotype Sorts</vt:lpstr>
      <vt:lpstr>Tahoma</vt:lpstr>
      <vt:lpstr>Times New Roman</vt:lpstr>
      <vt:lpstr>Wingdings 3</vt:lpstr>
      <vt:lpstr>Ион</vt:lpstr>
      <vt:lpstr>       </vt:lpstr>
      <vt:lpstr>Актуальність та мета Дипломного проекту </vt:lpstr>
      <vt:lpstr>Простота у використанні</vt:lpstr>
      <vt:lpstr>Переваги систем FSO</vt:lpstr>
      <vt:lpstr>Недоліки систем FSO</vt:lpstr>
      <vt:lpstr>Ринок FSO систем</vt:lpstr>
      <vt:lpstr>Області застосування</vt:lpstr>
      <vt:lpstr>Варіанти застосування: «точка – точка»</vt:lpstr>
      <vt:lpstr>Варіанти застосування «точка-многоточка»</vt:lpstr>
      <vt:lpstr>Системи лазерного зв’язку БОКС</vt:lpstr>
      <vt:lpstr>Схема включення БОКС</vt:lpstr>
      <vt:lpstr>Переваги БОКС</vt:lpstr>
      <vt:lpstr>РОЗРОБКА СТРУКТУРИ ТА МАТЕМАТИЧНОЇ МОДЕЛІ АДАПТИВНОГО ВІДКРИТОГО ОПТИЧНОГО КАНАЛУ</vt:lpstr>
      <vt:lpstr>Презентация PowerPoint</vt:lpstr>
      <vt:lpstr>Обчислення геометричного центру світлової плями</vt:lpstr>
      <vt:lpstr>Теорія Лугового-Прохорова: моделі багато фокусної структури і рухомих нелінійних фокусів</vt:lpstr>
      <vt:lpstr>Самофокусування фемтосекундних лазерних пучків</vt:lpstr>
      <vt:lpstr>Структурна схема оптичного передавача        </vt:lpstr>
      <vt:lpstr>Структурна схема лазерної системи</vt:lpstr>
      <vt:lpstr>Лазерний передавач</vt:lpstr>
      <vt:lpstr>Початкові дані для розробленої програми</vt:lpstr>
      <vt:lpstr>Отриманий результат програми </vt:lpstr>
      <vt:lpstr>Презентация PowerPoint</vt:lpstr>
      <vt:lpstr>Висновок</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Malyuk</dc:creator>
  <cp:lastModifiedBy>malyuk</cp:lastModifiedBy>
  <cp:revision>31</cp:revision>
  <dcterms:created xsi:type="dcterms:W3CDTF">2014-06-22T17:47:00Z</dcterms:created>
  <dcterms:modified xsi:type="dcterms:W3CDTF">2015-06-15T05:34:23Z</dcterms:modified>
</cp:coreProperties>
</file>