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100" d="100"/>
          <a:sy n="100" d="100"/>
        </p:scale>
        <p:origin x="-1944" y="-33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E43F05EE-9C0B-4B40-8765-A3D58459F218}" type="datetimeFigureOut">
              <a:rPr lang="ru-RU" smtClean="0"/>
              <a:pPr/>
              <a:t>15.06.2014</a:t>
            </a:fld>
            <a:endParaRPr lang="ru-RU" dirty="0"/>
          </a:p>
        </p:txBody>
      </p:sp>
      <p:sp>
        <p:nvSpPr>
          <p:cNvPr id="19" name="Нижний колонтитул 18"/>
          <p:cNvSpPr>
            <a:spLocks noGrp="1"/>
          </p:cNvSpPr>
          <p:nvPr>
            <p:ph type="ftr" sz="quarter" idx="11"/>
          </p:nvPr>
        </p:nvSpPr>
        <p:spPr/>
        <p:txBody>
          <a:bodyPr/>
          <a:lstStyle/>
          <a:p>
            <a:endParaRPr lang="ru-RU" dirty="0"/>
          </a:p>
        </p:txBody>
      </p:sp>
      <p:sp>
        <p:nvSpPr>
          <p:cNvPr id="27" name="Номер слайда 26"/>
          <p:cNvSpPr>
            <a:spLocks noGrp="1"/>
          </p:cNvSpPr>
          <p:nvPr>
            <p:ph type="sldNum" sz="quarter" idx="12"/>
          </p:nvPr>
        </p:nvSpPr>
        <p:spPr/>
        <p:txBody>
          <a:bodyPr/>
          <a:lstStyle/>
          <a:p>
            <a:fld id="{1E426708-3305-4383-8BCE-161A62CCCFA4}"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43F05EE-9C0B-4B40-8765-A3D58459F218}" type="datetimeFigureOut">
              <a:rPr lang="ru-RU" smtClean="0"/>
              <a:pPr/>
              <a:t>15.06.2014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1E426708-3305-4383-8BCE-161A62CCCFA4}"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43F05EE-9C0B-4B40-8765-A3D58459F218}" type="datetimeFigureOut">
              <a:rPr lang="ru-RU" smtClean="0"/>
              <a:pPr/>
              <a:t>15.06.2014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1E426708-3305-4383-8BCE-161A62CCCFA4}"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43F05EE-9C0B-4B40-8765-A3D58459F218}" type="datetimeFigureOut">
              <a:rPr lang="ru-RU" smtClean="0"/>
              <a:pPr/>
              <a:t>15.06.2014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1E426708-3305-4383-8BCE-161A62CCCFA4}"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E43F05EE-9C0B-4B40-8765-A3D58459F218}" type="datetimeFigureOut">
              <a:rPr lang="ru-RU" smtClean="0"/>
              <a:pPr/>
              <a:t>15.06.2014</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1E426708-3305-4383-8BCE-161A62CCCFA4}"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43F05EE-9C0B-4B40-8765-A3D58459F218}" type="datetimeFigureOut">
              <a:rPr lang="ru-RU" smtClean="0"/>
              <a:pPr/>
              <a:t>15.06.2014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1E426708-3305-4383-8BCE-161A62CCCFA4}"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E43F05EE-9C0B-4B40-8765-A3D58459F218}" type="datetimeFigureOut">
              <a:rPr lang="ru-RU" smtClean="0"/>
              <a:pPr/>
              <a:t>15.06.2014</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1E426708-3305-4383-8BCE-161A62CCCFA4}"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E43F05EE-9C0B-4B40-8765-A3D58459F218}" type="datetimeFigureOut">
              <a:rPr lang="ru-RU" smtClean="0"/>
              <a:pPr/>
              <a:t>15.06.2014</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1E426708-3305-4383-8BCE-161A62CCCFA4}"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43F05EE-9C0B-4B40-8765-A3D58459F218}" type="datetimeFigureOut">
              <a:rPr lang="ru-RU" smtClean="0"/>
              <a:pPr/>
              <a:t>15.06.2014</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1E426708-3305-4383-8BCE-161A62CCCFA4}"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43F05EE-9C0B-4B40-8765-A3D58459F218}" type="datetimeFigureOut">
              <a:rPr lang="ru-RU" smtClean="0"/>
              <a:pPr/>
              <a:t>15.06.2014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1E426708-3305-4383-8BCE-161A62CCCFA4}"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E43F05EE-9C0B-4B40-8765-A3D58459F218}" type="datetimeFigureOut">
              <a:rPr lang="ru-RU" smtClean="0"/>
              <a:pPr/>
              <a:t>15.06.2014</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077200" y="6356350"/>
            <a:ext cx="609600" cy="365125"/>
          </a:xfrm>
        </p:spPr>
        <p:txBody>
          <a:bodyPr/>
          <a:lstStyle/>
          <a:p>
            <a:fld id="{1E426708-3305-4383-8BCE-161A62CCCFA4}" type="slidenum">
              <a:rPr lang="ru-RU" smtClean="0"/>
              <a:pPr/>
              <a:t>‹#›</a:t>
            </a:fld>
            <a:endParaRPr lang="ru-RU" dirty="0"/>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dirty="0"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43F05EE-9C0B-4B40-8765-A3D58459F218}" type="datetimeFigureOut">
              <a:rPr lang="ru-RU" smtClean="0"/>
              <a:pPr/>
              <a:t>15.06.2014</a:t>
            </a:fld>
            <a:endParaRPr lang="ru-RU" dirty="0"/>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dirty="0"/>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E426708-3305-4383-8BCE-161A62CCCFA4}" type="slidenum">
              <a:rPr lang="ru-RU" smtClean="0"/>
              <a:pPr/>
              <a:t>‹#›</a:t>
            </a:fld>
            <a:endParaRPr lang="ru-RU" dirty="0"/>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642918"/>
            <a:ext cx="7772400" cy="2071702"/>
          </a:xfrm>
        </p:spPr>
        <p:txBody>
          <a:bodyPr>
            <a:normAutofit fontScale="90000"/>
          </a:bodyPr>
          <a:lstStyle/>
          <a:p>
            <a:r>
              <a:rPr lang="uk-UA" dirty="0" smtClean="0"/>
              <a:t>Розробка алгоритмічного та програмного забезпечення виявлення об’єктів у відео</a:t>
            </a:r>
            <a:endParaRPr lang="ru-RU" dirty="0"/>
          </a:p>
        </p:txBody>
      </p:sp>
      <p:sp>
        <p:nvSpPr>
          <p:cNvPr id="3" name="Подзаголовок 2"/>
          <p:cNvSpPr>
            <a:spLocks noGrp="1"/>
          </p:cNvSpPr>
          <p:nvPr>
            <p:ph type="subTitle" idx="1"/>
          </p:nvPr>
        </p:nvSpPr>
        <p:spPr>
          <a:xfrm>
            <a:off x="1785918" y="4714884"/>
            <a:ext cx="7186618" cy="1966914"/>
          </a:xfrm>
        </p:spPr>
        <p:txBody>
          <a:bodyPr>
            <a:normAutofit fontScale="92500"/>
          </a:bodyPr>
          <a:lstStyle/>
          <a:p>
            <a:r>
              <a:rPr lang="uk-UA" dirty="0" smtClean="0"/>
              <a:t>   Керівник : к.т.н. проф. кафедри АІВТ Васюра А.С.</a:t>
            </a:r>
          </a:p>
          <a:p>
            <a:r>
              <a:rPr lang="uk-UA" dirty="0" smtClean="0"/>
              <a:t>Консультант: к.т.н. ас. кафедри АІВТ  Маслій Р.В.</a:t>
            </a:r>
          </a:p>
          <a:p>
            <a:r>
              <a:rPr lang="uk-UA" dirty="0" smtClean="0"/>
              <a:t>Розробила: ст. гр. 1КСУА-13</a:t>
            </a:r>
          </a:p>
          <a:p>
            <a:r>
              <a:rPr lang="uk-UA" dirty="0" smtClean="0"/>
              <a:t>Подобнюк А.Ю.</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357166"/>
            <a:ext cx="7772400" cy="1000132"/>
          </a:xfrm>
        </p:spPr>
        <p:txBody>
          <a:bodyPr/>
          <a:lstStyle/>
          <a:p>
            <a:r>
              <a:rPr lang="uk-UA" dirty="0" smtClean="0"/>
              <a:t>Висновки</a:t>
            </a:r>
            <a:endParaRPr lang="ru-RU" dirty="0"/>
          </a:p>
        </p:txBody>
      </p:sp>
      <p:sp>
        <p:nvSpPr>
          <p:cNvPr id="3" name="Текст 2"/>
          <p:cNvSpPr>
            <a:spLocks noGrp="1"/>
          </p:cNvSpPr>
          <p:nvPr>
            <p:ph type="body" idx="1"/>
          </p:nvPr>
        </p:nvSpPr>
        <p:spPr>
          <a:xfrm>
            <a:off x="428596" y="1428736"/>
            <a:ext cx="8143932" cy="4071966"/>
          </a:xfrm>
        </p:spPr>
        <p:txBody>
          <a:bodyPr>
            <a:normAutofit fontScale="85000" lnSpcReduction="20000"/>
          </a:bodyPr>
          <a:lstStyle/>
          <a:p>
            <a:r>
              <a:rPr lang="uk-UA" dirty="0" smtClean="0"/>
              <a:t>У результаті було створено алгоритмічне та програмне забезпечення виявлення об’єктів у відео.</a:t>
            </a:r>
            <a:endParaRPr lang="ru-RU" dirty="0" smtClean="0"/>
          </a:p>
          <a:p>
            <a:r>
              <a:rPr lang="uk-UA" dirty="0" smtClean="0"/>
              <a:t>З результатів роботи програми можна сказати, що виявлення об’єкту відбувається з малою похибкою, в межах 0.4 – 0.7 секунди, а компіляція програмного продукту проходить за 1.5 секунди. Щодо прогнозованих результатів, то можна заявити, що вони є ефективні при сприятливих зовнішніх факторах. </a:t>
            </a:r>
          </a:p>
          <a:p>
            <a:r>
              <a:rPr lang="uk-UA" dirty="0" smtClean="0"/>
              <a:t>У розділі «Економічна частина» здійснено розрахунок витрат на розробку програмного продукту, розрахунок собівартості програмного продукту, розрахунок ціни реалізації матеріального носія з записаним програмним продуктом, яка становить 1877.7 грн., розрахунок прибутку, який становить 982635 грн., а також термін окупності 0.06 років, </a:t>
            </a:r>
            <a:endParaRPr lang="ru-RU" dirty="0" smtClean="0"/>
          </a:p>
          <a:p>
            <a:r>
              <a:rPr lang="uk-UA" dirty="0" smtClean="0"/>
              <a:t>Також проведено аналіз приміщення, в якому здійснюється розробка програмного забезпечення. Запропоновано шляхи виконання вимог інструктивних документів. </a:t>
            </a:r>
            <a:endParaRPr lang="ru-RU" dirty="0" smtClean="0"/>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2112264"/>
          </a:xfrm>
        </p:spPr>
        <p:txBody>
          <a:bodyPr/>
          <a:lstStyle/>
          <a:p>
            <a:pPr algn="ctr"/>
            <a:r>
              <a:rPr lang="uk-UA" dirty="0" smtClean="0"/>
              <a:t/>
            </a:r>
            <a:br>
              <a:rPr lang="uk-UA" dirty="0" smtClean="0"/>
            </a:br>
            <a:r>
              <a:rPr lang="uk-UA" dirty="0" smtClean="0"/>
              <a:t/>
            </a:r>
            <a:br>
              <a:rPr lang="uk-UA" dirty="0" smtClean="0"/>
            </a:br>
            <a:r>
              <a:rPr lang="uk-UA" dirty="0" smtClean="0"/>
              <a:t/>
            </a:r>
            <a:br>
              <a:rPr lang="uk-UA" dirty="0" smtClean="0"/>
            </a:br>
            <a:r>
              <a:rPr lang="uk-UA" dirty="0" smtClean="0"/>
              <a:t/>
            </a:r>
            <a:br>
              <a:rPr lang="uk-UA" dirty="0" smtClean="0"/>
            </a:br>
            <a:r>
              <a:rPr lang="uk-UA" dirty="0" smtClean="0"/>
              <a:t>Дякую за увагу!</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785794"/>
            <a:ext cx="8286808" cy="5857916"/>
          </a:xfrm>
        </p:spPr>
        <p:txBody>
          <a:bodyPr>
            <a:noAutofit/>
          </a:bodyPr>
          <a:lstStyle/>
          <a:p>
            <a:r>
              <a:rPr lang="uk-UA" sz="2000" dirty="0" smtClean="0">
                <a:solidFill>
                  <a:schemeClr val="accent1">
                    <a:lumMod val="75000"/>
                  </a:schemeClr>
                </a:solidFill>
                <a:latin typeface="Times New Roman" pitchFamily="18" charset="0"/>
                <a:cs typeface="Times New Roman" pitchFamily="18" charset="0"/>
              </a:rPr>
              <a:t>          </a:t>
            </a:r>
            <a:r>
              <a:rPr lang="uk-UA" sz="2400" dirty="0" smtClean="0">
                <a:solidFill>
                  <a:schemeClr val="accent1">
                    <a:lumMod val="75000"/>
                  </a:schemeClr>
                </a:solidFill>
                <a:latin typeface="Times New Roman" pitchFamily="18" charset="0"/>
                <a:cs typeface="Times New Roman" pitchFamily="18" charset="0"/>
              </a:rPr>
              <a:t>Виявлення об’єктів на  зображеннях та відстеження об’єктів у відеопотоці  є тематикою, яку останнім часом інтенсивно досліджують. Задача виявлення об’єктів вирішується в багатьох застосуваннях, де є першим кроком для подальшої обробки зображення, а саме: розпізнавання облич, розпізнавання емоцій, інтерфейс «людина-комп’ютер», відеоспостереження, відеоконференції, контроль доступу, пошук зображень за контекстом, підрахунок відвідувачів та інше.</a:t>
            </a:r>
            <a:br>
              <a:rPr lang="uk-UA" sz="2400" dirty="0" smtClean="0">
                <a:solidFill>
                  <a:schemeClr val="accent1">
                    <a:lumMod val="75000"/>
                  </a:schemeClr>
                </a:solidFill>
                <a:latin typeface="Times New Roman" pitchFamily="18" charset="0"/>
                <a:cs typeface="Times New Roman" pitchFamily="18" charset="0"/>
              </a:rPr>
            </a:br>
            <a:r>
              <a:rPr lang="uk-UA" sz="2400" dirty="0" smtClean="0">
                <a:solidFill>
                  <a:schemeClr val="accent1">
                    <a:lumMod val="75000"/>
                  </a:schemeClr>
                </a:solidFill>
                <a:latin typeface="Times New Roman" pitchFamily="18" charset="0"/>
                <a:cs typeface="Times New Roman" pitchFamily="18" charset="0"/>
              </a:rPr>
              <a:t/>
            </a:r>
            <a:br>
              <a:rPr lang="uk-UA" sz="2400" dirty="0" smtClean="0">
                <a:solidFill>
                  <a:schemeClr val="accent1">
                    <a:lumMod val="75000"/>
                  </a:schemeClr>
                </a:solidFill>
                <a:latin typeface="Times New Roman" pitchFamily="18" charset="0"/>
                <a:cs typeface="Times New Roman" pitchFamily="18" charset="0"/>
              </a:rPr>
            </a:br>
            <a:r>
              <a:rPr lang="uk-UA" sz="2400" dirty="0" smtClean="0">
                <a:solidFill>
                  <a:schemeClr val="accent1">
                    <a:lumMod val="75000"/>
                  </a:schemeClr>
                </a:solidFill>
                <a:latin typeface="Times New Roman" pitchFamily="18" charset="0"/>
                <a:cs typeface="Times New Roman" pitchFamily="18" charset="0"/>
              </a:rPr>
              <a:t>         Метою даної роботи є розробка алгоритмічного та програмного забезпечення виявлення об’єктів у відеопотоці. </a:t>
            </a:r>
            <a:br>
              <a:rPr lang="uk-UA" sz="2400" dirty="0" smtClean="0">
                <a:solidFill>
                  <a:schemeClr val="accent1">
                    <a:lumMod val="75000"/>
                  </a:schemeClr>
                </a:solidFill>
                <a:latin typeface="Times New Roman" pitchFamily="18" charset="0"/>
                <a:cs typeface="Times New Roman" pitchFamily="18" charset="0"/>
              </a:rPr>
            </a:br>
            <a:r>
              <a:rPr lang="ru-RU" sz="2400" dirty="0" smtClean="0">
                <a:solidFill>
                  <a:schemeClr val="accent1">
                    <a:lumMod val="75000"/>
                  </a:schemeClr>
                </a:solidFill>
                <a:latin typeface="Times New Roman" pitchFamily="18" charset="0"/>
                <a:cs typeface="Times New Roman" pitchFamily="18" charset="0"/>
              </a:rPr>
              <a:t/>
            </a:r>
            <a:br>
              <a:rPr lang="ru-RU" sz="2400" dirty="0" smtClean="0">
                <a:solidFill>
                  <a:schemeClr val="accent1">
                    <a:lumMod val="75000"/>
                  </a:schemeClr>
                </a:solidFill>
                <a:latin typeface="Times New Roman" pitchFamily="18" charset="0"/>
                <a:cs typeface="Times New Roman" pitchFamily="18" charset="0"/>
              </a:rPr>
            </a:br>
            <a:r>
              <a:rPr lang="ru-RU" sz="2000" dirty="0" smtClean="0">
                <a:solidFill>
                  <a:schemeClr val="accent1">
                    <a:lumMod val="75000"/>
                  </a:schemeClr>
                </a:solidFill>
                <a:latin typeface="Times New Roman" pitchFamily="18" charset="0"/>
                <a:cs typeface="Times New Roman" pitchFamily="18" charset="0"/>
              </a:rPr>
              <a:t/>
            </a:r>
            <a:br>
              <a:rPr lang="ru-RU" sz="2000" dirty="0" smtClean="0">
                <a:solidFill>
                  <a:schemeClr val="accent1">
                    <a:lumMod val="75000"/>
                  </a:schemeClr>
                </a:solidFill>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071546"/>
            <a:ext cx="8258204" cy="1285884"/>
          </a:xfrm>
        </p:spPr>
        <p:txBody>
          <a:bodyPr>
            <a:noAutofit/>
          </a:bodyPr>
          <a:lstStyle/>
          <a:p>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dirty="0" smtClean="0">
                <a:solidFill>
                  <a:schemeClr val="tx1"/>
                </a:solidFill>
                <a:latin typeface="Times New Roman" pitchFamily="18" charset="0"/>
                <a:cs typeface="Times New Roman" pitchFamily="18" charset="0"/>
              </a:rPr>
              <a:t/>
            </a:r>
            <a:br>
              <a:rPr lang="uk-UA" sz="2400" dirty="0" smtClean="0">
                <a:solidFill>
                  <a:schemeClr val="tx1"/>
                </a:solidFill>
                <a:latin typeface="Times New Roman" pitchFamily="18" charset="0"/>
                <a:cs typeface="Times New Roman" pitchFamily="18" charset="0"/>
              </a:rPr>
            </a:br>
            <a:r>
              <a:rPr lang="uk-UA" sz="2400" u="sng" dirty="0" smtClean="0">
                <a:solidFill>
                  <a:schemeClr val="tx1"/>
                </a:solidFill>
                <a:latin typeface="Times New Roman" pitchFamily="18" charset="0"/>
                <a:cs typeface="Times New Roman" pitchFamily="18" charset="0"/>
              </a:rPr>
              <a:t>Для досягнення поставленої мети розв’язано наступні задачі:</a:t>
            </a:r>
            <a:r>
              <a:rPr lang="ru-RU" sz="2400" u="sng" dirty="0" smtClean="0">
                <a:latin typeface="Times New Roman" pitchFamily="18" charset="0"/>
                <a:cs typeface="Times New Roman" pitchFamily="18" charset="0"/>
              </a:rPr>
              <a:t/>
            </a:r>
            <a:br>
              <a:rPr lang="ru-RU" sz="2400" u="sng" dirty="0" smtClean="0">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
            </a:r>
            <a:br>
              <a:rPr lang="ru-RU" sz="2400" dirty="0" smtClean="0">
                <a:solidFill>
                  <a:schemeClr val="tx1"/>
                </a:solidFill>
                <a:latin typeface="Times New Roman" pitchFamily="18" charset="0"/>
                <a:cs typeface="Times New Roman" pitchFamily="18" charset="0"/>
              </a:rPr>
            </a:br>
            <a:endParaRPr lang="ru-RU" sz="2400" dirty="0">
              <a:solidFill>
                <a:schemeClr val="tx1"/>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857364"/>
            <a:ext cx="8229600" cy="4467236"/>
          </a:xfrm>
        </p:spPr>
        <p:txBody>
          <a:bodyPr>
            <a:normAutofit/>
          </a:bodyPr>
          <a:lstStyle/>
          <a:p>
            <a:r>
              <a:rPr lang="uk-UA" sz="2400" dirty="0" smtClean="0">
                <a:latin typeface="Times New Roman" pitchFamily="18" charset="0"/>
                <a:cs typeface="Times New Roman" pitchFamily="18" charset="0"/>
              </a:rPr>
              <a:t>а) проведено техніко-економічне обґрунтування доцільності розробки алгоритмічного та програмного забезпечення;</a:t>
            </a:r>
            <a:endParaRPr lang="ru-RU" sz="2400" dirty="0" smtClean="0">
              <a:latin typeface="Times New Roman" pitchFamily="18" charset="0"/>
              <a:cs typeface="Times New Roman" pitchFamily="18" charset="0"/>
            </a:endParaRPr>
          </a:p>
          <a:p>
            <a:r>
              <a:rPr lang="uk-UA" sz="2400" dirty="0" smtClean="0">
                <a:latin typeface="Times New Roman" pitchFamily="18" charset="0"/>
                <a:cs typeface="Times New Roman" pitchFamily="18" charset="0"/>
              </a:rPr>
              <a:t>б) обрано аналог та обґрунтовано доцільність нової розробки;</a:t>
            </a:r>
            <a:endParaRPr lang="ru-RU" sz="2400" dirty="0" smtClean="0">
              <a:latin typeface="Times New Roman" pitchFamily="18" charset="0"/>
              <a:cs typeface="Times New Roman" pitchFamily="18" charset="0"/>
            </a:endParaRPr>
          </a:p>
          <a:p>
            <a:r>
              <a:rPr lang="uk-UA" sz="2400" dirty="0" smtClean="0">
                <a:latin typeface="Times New Roman" pitchFamily="18" charset="0"/>
                <a:cs typeface="Times New Roman" pitchFamily="18" charset="0"/>
              </a:rPr>
              <a:t>в) проведено техніко-економічне обґрунтування вибору оптимального варіанта рішення основної задачі роботи;</a:t>
            </a:r>
            <a:endParaRPr lang="ru-RU" sz="2400" dirty="0" smtClean="0">
              <a:latin typeface="Times New Roman" pitchFamily="18" charset="0"/>
              <a:cs typeface="Times New Roman" pitchFamily="18" charset="0"/>
            </a:endParaRPr>
          </a:p>
          <a:p>
            <a:r>
              <a:rPr lang="uk-UA" sz="2400" dirty="0" smtClean="0">
                <a:latin typeface="Times New Roman" pitchFamily="18" charset="0"/>
                <a:cs typeface="Times New Roman" pitchFamily="18" charset="0"/>
              </a:rPr>
              <a:t>г) проаналізовано існуючі методи виявлення об'єктів у відеопотоці, їх переваги та недоліки;</a:t>
            </a:r>
            <a:endParaRPr lang="ru-RU" sz="2400" dirty="0" smtClean="0">
              <a:latin typeface="Times New Roman" pitchFamily="18" charset="0"/>
              <a:cs typeface="Times New Roman" pitchFamily="18" charset="0"/>
            </a:endParaRPr>
          </a:p>
          <a:p>
            <a:r>
              <a:rPr lang="uk-UA" sz="2400" dirty="0" smtClean="0">
                <a:latin typeface="Times New Roman" pitchFamily="18" charset="0"/>
                <a:cs typeface="Times New Roman" pitchFamily="18" charset="0"/>
              </a:rPr>
              <a:t>д) розроблено алгоритмічне та програмне забезпечення для виявленння об'єктів у відеопотоці.</a:t>
            </a:r>
            <a:endParaRPr lang="ru-RU" sz="2400" dirty="0" smtClean="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571480"/>
            <a:ext cx="4000528" cy="3357586"/>
          </a:xfrm>
        </p:spPr>
        <p:txBody>
          <a:bodyPr>
            <a:noAutofit/>
          </a:bodyPr>
          <a:lstStyle/>
          <a:p>
            <a:r>
              <a:rPr lang="uk-UA" sz="2000" dirty="0" smtClean="0">
                <a:latin typeface="Times New Roman" pitchFamily="18" charset="0"/>
                <a:cs typeface="Times New Roman" pitchFamily="18" charset="0"/>
              </a:rPr>
              <a:t>     Схема роботи системи</a:t>
            </a:r>
            <a:br>
              <a:rPr lang="uk-UA" sz="2000" dirty="0" smtClean="0">
                <a:latin typeface="Times New Roman" pitchFamily="18" charset="0"/>
                <a:cs typeface="Times New Roman" pitchFamily="18" charset="0"/>
              </a:rPr>
            </a:br>
            <a:r>
              <a:rPr lang="uk-UA" sz="1400" dirty="0" smtClean="0">
                <a:solidFill>
                  <a:schemeClr val="tx1"/>
                </a:solidFill>
                <a:latin typeface="Times New Roman" pitchFamily="18" charset="0"/>
                <a:cs typeface="Times New Roman" pitchFamily="18" charset="0"/>
              </a:rPr>
              <a:t/>
            </a:r>
            <a:br>
              <a:rPr lang="uk-UA" sz="1400" dirty="0" smtClean="0">
                <a:solidFill>
                  <a:schemeClr val="tx1"/>
                </a:solidFill>
                <a:latin typeface="Times New Roman" pitchFamily="18" charset="0"/>
                <a:cs typeface="Times New Roman" pitchFamily="18" charset="0"/>
              </a:rPr>
            </a:br>
            <a:r>
              <a:rPr lang="uk-UA" sz="1400" dirty="0" smtClean="0">
                <a:solidFill>
                  <a:schemeClr val="tx1"/>
                </a:solidFill>
                <a:latin typeface="Times New Roman" pitchFamily="18" charset="0"/>
                <a:cs typeface="Times New Roman" pitchFamily="18" charset="0"/>
              </a:rPr>
              <a:t>       </a:t>
            </a:r>
            <a:r>
              <a:rPr lang="uk-UA" sz="1400" dirty="0" smtClean="0">
                <a:latin typeface="Times New Roman" pitchFamily="18" charset="0"/>
                <a:cs typeface="Times New Roman" pitchFamily="18" charset="0"/>
              </a:rPr>
              <a:t>Схема роботи системи відображає управління операціями і потоками даних в системі.</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t>
            </a:r>
            <a:r>
              <a:rPr lang="uk-UA" sz="1400" dirty="0" smtClean="0">
                <a:latin typeface="Times New Roman" pitchFamily="18" charset="0"/>
                <a:cs typeface="Times New Roman" pitchFamily="18" charset="0"/>
              </a:rPr>
              <a:t>Першим етапом роботи системи є обробка вхідних даних. Далі починається цикл Обробка зображень, умова якого полягає в обробці всіх зображень.</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t>
            </a:r>
            <a:r>
              <a:rPr lang="uk-UA" sz="1400" dirty="0" smtClean="0">
                <a:latin typeface="Times New Roman" pitchFamily="18" charset="0"/>
                <a:cs typeface="Times New Roman" pitchFamily="18" charset="0"/>
              </a:rPr>
              <a:t>Заключним етапом є нанесення контурів виявленого обличчя на вхідне зображення і виведення його на дисплей. При цьому відбувається запис координат виявлених облич в текстовий файл.</a:t>
            </a:r>
            <a:r>
              <a:rPr lang="ru-RU" sz="1600" dirty="0" smtClean="0"/>
              <a:t/>
            </a:r>
            <a:br>
              <a:rPr lang="ru-RU" sz="1600" dirty="0" smtClean="0"/>
            </a:br>
            <a:r>
              <a:rPr lang="ru-RU" sz="1400" dirty="0" smtClean="0"/>
              <a:t/>
            </a:r>
            <a:br>
              <a:rPr lang="ru-RU" sz="1400" dirty="0" smtClean="0"/>
            </a:br>
            <a:endParaRPr lang="ru-RU" sz="1400" dirty="0">
              <a:latin typeface="Times New Roman" pitchFamily="18" charset="0"/>
              <a:cs typeface="Times New Roman" pitchFamily="18" charset="0"/>
            </a:endParaRPr>
          </a:p>
        </p:txBody>
      </p:sp>
      <p:pic>
        <p:nvPicPr>
          <p:cNvPr id="2051" name="Picture 3"/>
          <p:cNvPicPr>
            <a:picLocks noGrp="1" noChangeAspect="1" noChangeArrowheads="1"/>
          </p:cNvPicPr>
          <p:nvPr>
            <p:ph idx="1"/>
          </p:nvPr>
        </p:nvPicPr>
        <p:blipFill>
          <a:blip r:embed="rId2" cstate="print"/>
          <a:srcRect/>
          <a:stretch>
            <a:fillRect/>
          </a:stretch>
        </p:blipFill>
        <p:spPr bwMode="auto">
          <a:xfrm>
            <a:off x="4714876" y="1940"/>
            <a:ext cx="4429125" cy="6856060"/>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0"/>
            <a:ext cx="4429156" cy="4500570"/>
          </a:xfrm>
        </p:spPr>
        <p:txBody>
          <a:bodyPr>
            <a:noAutofit/>
          </a:bodyPr>
          <a:lstStyle/>
          <a:p>
            <a:r>
              <a:rPr lang="uk-UA" sz="1400" dirty="0" smtClean="0">
                <a:latin typeface="Times New Roman" pitchFamily="18" charset="0"/>
                <a:cs typeface="Times New Roman" pitchFamily="18" charset="0"/>
              </a:rPr>
              <a:t/>
            </a:r>
            <a:br>
              <a:rPr lang="uk-UA"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
            </a:r>
            <a:br>
              <a:rPr lang="uk-UA" sz="1400" dirty="0" smtClean="0">
                <a:latin typeface="Times New Roman" pitchFamily="18" charset="0"/>
                <a:cs typeface="Times New Roman" pitchFamily="18" charset="0"/>
              </a:rPr>
            </a:br>
            <a:r>
              <a:rPr lang="uk-UA" sz="2000" dirty="0" smtClean="0">
                <a:latin typeface="Times New Roman" pitchFamily="18" charset="0"/>
                <a:cs typeface="Times New Roman" pitchFamily="18" charset="0"/>
              </a:rPr>
              <a:t/>
            </a:r>
            <a:br>
              <a:rPr lang="uk-UA" sz="2000" dirty="0" smtClean="0">
                <a:latin typeface="Times New Roman" pitchFamily="18" charset="0"/>
                <a:cs typeface="Times New Roman" pitchFamily="18" charset="0"/>
              </a:rPr>
            </a:br>
            <a:r>
              <a:rPr lang="uk-UA" sz="2000" dirty="0" smtClean="0">
                <a:latin typeface="Times New Roman" pitchFamily="18" charset="0"/>
                <a:cs typeface="Times New Roman" pitchFamily="18" charset="0"/>
              </a:rPr>
              <a:t>      Схема даних</a:t>
            </a:r>
            <a:br>
              <a:rPr lang="uk-UA" sz="20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
            </a:r>
            <a:br>
              <a:rPr lang="uk-UA"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
            </a:r>
            <a:br>
              <a:rPr lang="uk-UA"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        Схема даних зображує шлях руху даних під час роботи програми, етапи роботи та носії даних, які приймають участь у роботі.</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На першому кроці відбувається підключення каскадів LBP та HAAR'а. Ці два каскади необхідні для розпізнавання обличчя та очей відповідно.</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t>
            </a:r>
            <a:r>
              <a:rPr lang="uk-UA" sz="1400" dirty="0" smtClean="0">
                <a:latin typeface="Times New Roman" pitchFamily="18" charset="0"/>
                <a:cs typeface="Times New Roman" pitchFamily="18" charset="0"/>
              </a:rPr>
              <a:t>Наступним етапом є виявлення обличчя. Воно реалізується шляхом порівняння бінарного зображення з каскадом. По завершенні операції, якщо обличчя було виявлене, формується контур обличчя, що являє собою квадрат, який обводиться навколо обличчя. Аналогічна операція проходить і з очима. </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t>
            </a:r>
            <a:br>
              <a:rPr lang="ru-RU" sz="1400" dirty="0" smtClean="0">
                <a:latin typeface="Times New Roman" pitchFamily="18" charset="0"/>
                <a:cs typeface="Times New Roman" pitchFamily="18" charset="0"/>
              </a:rPr>
            </a:br>
            <a:endParaRPr lang="ru-RU" sz="1400" dirty="0">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5426304" y="-68842"/>
            <a:ext cx="3717696" cy="6926842"/>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4257676" cy="3643314"/>
          </a:xfrm>
        </p:spPr>
        <p:txBody>
          <a:bodyPr>
            <a:normAutofit/>
          </a:bodyPr>
          <a:lstStyle/>
          <a:p>
            <a:r>
              <a:rPr lang="uk-UA" sz="2000" dirty="0" smtClean="0">
                <a:latin typeface="Times New Roman" pitchFamily="18" charset="0"/>
                <a:cs typeface="Times New Roman" pitchFamily="18" charset="0"/>
              </a:rPr>
              <a:t>       Схема ресурсів системи</a:t>
            </a:r>
            <a:br>
              <a:rPr lang="uk-UA" sz="2000" dirty="0" smtClean="0">
                <a:latin typeface="Times New Roman" pitchFamily="18" charset="0"/>
                <a:cs typeface="Times New Roman" pitchFamily="18" charset="0"/>
              </a:rPr>
            </a:br>
            <a:r>
              <a:rPr lang="uk-UA" sz="1600" dirty="0" smtClean="0">
                <a:latin typeface="Times New Roman" pitchFamily="18" charset="0"/>
                <a:cs typeface="Times New Roman" pitchFamily="18" charset="0"/>
              </a:rPr>
              <a:t/>
            </a:r>
            <a:br>
              <a:rPr lang="uk-UA" sz="1600" dirty="0" smtClean="0">
                <a:latin typeface="Times New Roman" pitchFamily="18" charset="0"/>
                <a:cs typeface="Times New Roman" pitchFamily="18" charset="0"/>
              </a:rPr>
            </a:br>
            <a:r>
              <a:rPr lang="uk-UA" sz="1600" dirty="0" smtClean="0">
                <a:latin typeface="Times New Roman" pitchFamily="18" charset="0"/>
                <a:cs typeface="Times New Roman" pitchFamily="18" charset="0"/>
              </a:rPr>
              <a:t>        </a:t>
            </a:r>
            <a:r>
              <a:rPr lang="uk-UA" sz="1400" dirty="0" smtClean="0">
                <a:latin typeface="Times New Roman" pitchFamily="18" charset="0"/>
                <a:cs typeface="Times New Roman" pitchFamily="18" charset="0"/>
              </a:rPr>
              <a:t>Схема ресурсів відображає основні фізичні ресурси, які використовує програма під час роботи. </a:t>
            </a:r>
            <a:r>
              <a:rPr lang="ru-RU" sz="1400" b="1" dirty="0" smtClean="0">
                <a:latin typeface="Times New Roman" pitchFamily="18" charset="0"/>
                <a:cs typeface="Times New Roman" pitchFamily="18" charset="0"/>
              </a:rPr>
              <a:t/>
            </a:r>
            <a:br>
              <a:rPr lang="ru-RU" sz="1400" b="1"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Сюди входять центральний процесор, оперативна пам’ять, відеоадаптер, камера, монітор, оптична мишка та носій інформації (жорсткий диск).</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a:t>
            </a:r>
            <a:r>
              <a:rPr lang="uk-UA" sz="1400" dirty="0" smtClean="0">
                <a:latin typeface="Times New Roman" pitchFamily="18" charset="0"/>
                <a:cs typeface="Times New Roman" pitchFamily="18" charset="0"/>
              </a:rPr>
              <a:t>Також в роботі приймають участь носій інформації, на якому зберігаються каскади, необхідні для роботи програми, клавіатура, та оптична мишка, яка підключається через USB-інтерфейс.</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pic>
        <p:nvPicPr>
          <p:cNvPr id="3075" name="Picture 3"/>
          <p:cNvPicPr>
            <a:picLocks noGrp="1" noChangeAspect="1" noChangeArrowheads="1"/>
          </p:cNvPicPr>
          <p:nvPr>
            <p:ph idx="1"/>
          </p:nvPr>
        </p:nvPicPr>
        <p:blipFill>
          <a:blip r:embed="rId2" cstate="print"/>
          <a:srcRect/>
          <a:stretch>
            <a:fillRect/>
          </a:stretch>
        </p:blipFill>
        <p:spPr bwMode="auto">
          <a:xfrm>
            <a:off x="4645117" y="285728"/>
            <a:ext cx="4498883" cy="6429396"/>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14290"/>
            <a:ext cx="4929222" cy="3857652"/>
          </a:xfrm>
        </p:spPr>
        <p:txBody>
          <a:bodyPr>
            <a:noAutofit/>
          </a:bodyPr>
          <a:lstStyle/>
          <a:p>
            <a:r>
              <a:rPr lang="uk-UA" sz="2000" dirty="0" smtClean="0">
                <a:latin typeface="Times New Roman" pitchFamily="18" charset="0"/>
                <a:cs typeface="Times New Roman" pitchFamily="18" charset="0"/>
              </a:rPr>
              <a:t>       Схема програми</a:t>
            </a:r>
            <a:br>
              <a:rPr lang="uk-UA" sz="2000" dirty="0" smtClean="0">
                <a:latin typeface="Times New Roman" pitchFamily="18" charset="0"/>
                <a:cs typeface="Times New Roman" pitchFamily="18" charset="0"/>
              </a:rPr>
            </a:br>
            <a:r>
              <a:rPr lang="uk-UA" sz="1000" dirty="0" smtClean="0">
                <a:latin typeface="Times New Roman" pitchFamily="18" charset="0"/>
                <a:cs typeface="Times New Roman" pitchFamily="18" charset="0"/>
              </a:rPr>
              <a:t/>
            </a:r>
            <a:br>
              <a:rPr lang="uk-UA" sz="1000" dirty="0" smtClean="0">
                <a:latin typeface="Times New Roman" pitchFamily="18" charset="0"/>
                <a:cs typeface="Times New Roman" pitchFamily="18" charset="0"/>
              </a:rPr>
            </a:br>
            <a:r>
              <a:rPr lang="uk-UA" sz="1000" dirty="0" smtClean="0">
                <a:latin typeface="Times New Roman" pitchFamily="18" charset="0"/>
                <a:cs typeface="Times New Roman" pitchFamily="18" charset="0"/>
              </a:rPr>
              <a:t/>
            </a:r>
            <a:br>
              <a:rPr lang="uk-UA" sz="1000" dirty="0" smtClean="0">
                <a:latin typeface="Times New Roman" pitchFamily="18" charset="0"/>
                <a:cs typeface="Times New Roman" pitchFamily="18" charset="0"/>
              </a:rPr>
            </a:br>
            <a:r>
              <a:rPr lang="uk-UA" sz="1000" dirty="0" smtClean="0">
                <a:latin typeface="Times New Roman" pitchFamily="18" charset="0"/>
                <a:cs typeface="Times New Roman" pitchFamily="18" charset="0"/>
              </a:rPr>
              <a:t>              </a:t>
            </a:r>
            <a:r>
              <a:rPr lang="uk-UA" sz="1400" dirty="0" smtClean="0">
                <a:latin typeface="Times New Roman" pitchFamily="18" charset="0"/>
                <a:cs typeface="Times New Roman" pitchFamily="18" charset="0"/>
              </a:rPr>
              <a:t>Даний програмний продукт написаний на мові програмування С++ в середовищі програмування Microsoft Visual Studio 2010 з використанням бібліотеки OpenCV – 2.4.8. </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Програма починає свою роботу зі зчитування каскадів, які знаходяться на жорсткому диску. Відбувається їх завантаження та підключення для роботи.</a:t>
            </a:r>
            <a:r>
              <a:rPr lang="ru-RU" sz="1400" dirty="0" smtClean="0">
                <a:latin typeface="Times New Roman" pitchFamily="18" charset="0"/>
                <a:cs typeface="Times New Roman" pitchFamily="18" charset="0"/>
              </a:rPr>
              <a:t/>
            </a:r>
            <a:br>
              <a:rPr lang="ru-RU" sz="1400" dirty="0" smtClean="0">
                <a:latin typeface="Times New Roman" pitchFamily="18" charset="0"/>
                <a:cs typeface="Times New Roman" pitchFamily="18" charset="0"/>
              </a:rPr>
            </a:br>
            <a:r>
              <a:rPr lang="uk-UA" sz="1400" dirty="0" smtClean="0">
                <a:latin typeface="Times New Roman" pitchFamily="18" charset="0"/>
                <a:cs typeface="Times New Roman" pitchFamily="18" charset="0"/>
              </a:rPr>
              <a:t>Далі відбувається перевірка «Всі зображення оброблені». При відсутності необроблених зображень програма завершує свою роботу, при наявності необроблених – продовжує роботу. Яскравим представленням роботи програми може слугувати зображення з екрану.</a:t>
            </a:r>
            <a:r>
              <a:rPr lang="ru-RU" sz="800" dirty="0" smtClean="0">
                <a:latin typeface="Times New Roman" pitchFamily="18" charset="0"/>
                <a:cs typeface="Times New Roman" pitchFamily="18" charset="0"/>
              </a:rPr>
              <a:t/>
            </a:r>
            <a:br>
              <a:rPr lang="ru-RU" sz="800" dirty="0" smtClean="0">
                <a:latin typeface="Times New Roman" pitchFamily="18" charset="0"/>
                <a:cs typeface="Times New Roman" pitchFamily="18" charset="0"/>
              </a:rPr>
            </a:br>
            <a:r>
              <a:rPr lang="uk-UA" sz="800" dirty="0" smtClean="0">
                <a:latin typeface="Times New Roman" pitchFamily="18" charset="0"/>
                <a:cs typeface="Times New Roman" pitchFamily="18" charset="0"/>
              </a:rPr>
              <a:t> </a:t>
            </a:r>
            <a:r>
              <a:rPr lang="ru-RU" sz="800" dirty="0" smtClean="0">
                <a:latin typeface="Times New Roman" pitchFamily="18" charset="0"/>
                <a:cs typeface="Times New Roman" pitchFamily="18" charset="0"/>
              </a:rPr>
              <a:t/>
            </a:r>
            <a:br>
              <a:rPr lang="ru-RU" sz="800" dirty="0" smtClean="0">
                <a:latin typeface="Times New Roman" pitchFamily="18" charset="0"/>
                <a:cs typeface="Times New Roman" pitchFamily="18" charset="0"/>
              </a:rPr>
            </a:br>
            <a:endParaRPr lang="ru-RU" sz="800" dirty="0">
              <a:latin typeface="Times New Roman" pitchFamily="18" charset="0"/>
              <a:cs typeface="Times New Roman" pitchFamily="18" charset="0"/>
            </a:endParaRPr>
          </a:p>
        </p:txBody>
      </p:sp>
      <p:pic>
        <p:nvPicPr>
          <p:cNvPr id="5122" name="Picture 2"/>
          <p:cNvPicPr>
            <a:picLocks noGrp="1" noChangeAspect="1" noChangeArrowheads="1"/>
          </p:cNvPicPr>
          <p:nvPr>
            <p:ph idx="1"/>
          </p:nvPr>
        </p:nvPicPr>
        <p:blipFill>
          <a:blip r:embed="rId2" cstate="print"/>
          <a:srcRect/>
          <a:stretch>
            <a:fillRect/>
          </a:stretch>
        </p:blipFill>
        <p:spPr bwMode="auto">
          <a:xfrm>
            <a:off x="6286511" y="0"/>
            <a:ext cx="2857489" cy="6715148"/>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428604"/>
            <a:ext cx="8786874" cy="1571636"/>
          </a:xfrm>
        </p:spPr>
        <p:txBody>
          <a:bodyPr>
            <a:normAutofit fontScale="90000"/>
          </a:bodyPr>
          <a:lstStyle/>
          <a:p>
            <a:pPr algn="ctr"/>
            <a:r>
              <a:rPr lang="uk-UA" sz="3100" dirty="0" smtClean="0">
                <a:latin typeface="Times New Roman" pitchFamily="18" charset="0"/>
                <a:cs typeface="Times New Roman" pitchFamily="18" charset="0"/>
              </a:rPr>
              <a:t>Результати виявлення одного об’єкта у відеозображенні</a:t>
            </a:r>
            <a:r>
              <a:rPr lang="uk-UA" sz="2800" dirty="0" smtClean="0">
                <a:latin typeface="Times New Roman" pitchFamily="18" charset="0"/>
                <a:cs typeface="Times New Roman" pitchFamily="18" charset="0"/>
              </a:rPr>
              <a:t/>
            </a:r>
            <a:br>
              <a:rPr lang="uk-UA" sz="2800" dirty="0" smtClean="0">
                <a:latin typeface="Times New Roman" pitchFamily="18" charset="0"/>
                <a:cs typeface="Times New Roman" pitchFamily="18" charset="0"/>
              </a:rPr>
            </a:br>
            <a:r>
              <a:rPr lang="uk-UA" sz="2800" dirty="0" smtClean="0">
                <a:latin typeface="Times New Roman" pitchFamily="18" charset="0"/>
                <a:cs typeface="Times New Roman" pitchFamily="18" charset="0"/>
              </a:rPr>
              <a:t/>
            </a:r>
            <a:br>
              <a:rPr lang="uk-UA" sz="2800" dirty="0" smtClean="0">
                <a:latin typeface="Times New Roman" pitchFamily="18" charset="0"/>
                <a:cs typeface="Times New Roman" pitchFamily="18" charset="0"/>
              </a:rPr>
            </a:br>
            <a:r>
              <a:rPr lang="uk-UA" sz="1400" dirty="0" smtClean="0"/>
              <a:t/>
            </a:r>
            <a:br>
              <a:rPr lang="uk-UA" sz="1400" dirty="0" smtClean="0"/>
            </a:br>
            <a:r>
              <a:rPr lang="uk-UA" sz="1800" dirty="0" smtClean="0">
                <a:latin typeface="Times New Roman" pitchFamily="18" charset="0"/>
                <a:cs typeface="Times New Roman" pitchFamily="18" charset="0"/>
              </a:rPr>
              <a:t>Коректне виявлення обличчя          Не виявлення обличчя            Не коректне виявлення обличчя</a:t>
            </a:r>
            <a:endParaRPr lang="ru-RU" sz="1800" dirty="0">
              <a:latin typeface="Times New Roman" pitchFamily="18" charset="0"/>
              <a:cs typeface="Times New Roman" pitchFamily="18" charset="0"/>
            </a:endParaRPr>
          </a:p>
        </p:txBody>
      </p:sp>
      <p:sp>
        <p:nvSpPr>
          <p:cNvPr id="3" name="Содержимое 2"/>
          <p:cNvSpPr>
            <a:spLocks noGrp="1"/>
          </p:cNvSpPr>
          <p:nvPr>
            <p:ph sz="half" idx="1"/>
          </p:nvPr>
        </p:nvSpPr>
        <p:spPr>
          <a:xfrm>
            <a:off x="457200" y="3643314"/>
            <a:ext cx="45719" cy="71438"/>
          </a:xfrm>
        </p:spPr>
        <p:txBody>
          <a:bodyPr>
            <a:normAutofit fontScale="25000" lnSpcReduction="20000"/>
          </a:bodyPr>
          <a:lstStyle/>
          <a:p>
            <a:endParaRPr lang="ru-RU" dirty="0"/>
          </a:p>
        </p:txBody>
      </p:sp>
      <p:pic>
        <p:nvPicPr>
          <p:cNvPr id="5" name="Рисунок 4"/>
          <p:cNvPicPr/>
          <p:nvPr/>
        </p:nvPicPr>
        <p:blipFill>
          <a:blip r:embed="rId2" cstate="print"/>
          <a:srcRect/>
          <a:stretch>
            <a:fillRect/>
          </a:stretch>
        </p:blipFill>
        <p:spPr bwMode="auto">
          <a:xfrm>
            <a:off x="142844" y="2357430"/>
            <a:ext cx="3000396" cy="3571900"/>
          </a:xfrm>
          <a:prstGeom prst="rect">
            <a:avLst/>
          </a:prstGeom>
          <a:noFill/>
          <a:ln w="9525">
            <a:noFill/>
            <a:miter lim="800000"/>
            <a:headEnd/>
            <a:tailEnd/>
          </a:ln>
        </p:spPr>
      </p:pic>
      <p:pic>
        <p:nvPicPr>
          <p:cNvPr id="6" name="Содержимое 5" descr="D:\ДИПЛОМ!!!\Аня програмна часть\Безымянный14ybytbunk.png"/>
          <p:cNvPicPr>
            <a:picLocks noGrp="1"/>
          </p:cNvPicPr>
          <p:nvPr>
            <p:ph sz="half" idx="2"/>
          </p:nvPr>
        </p:nvPicPr>
        <p:blipFill>
          <a:blip r:embed="rId3" cstate="print"/>
          <a:srcRect/>
          <a:stretch>
            <a:fillRect/>
          </a:stretch>
        </p:blipFill>
        <p:spPr bwMode="auto">
          <a:xfrm>
            <a:off x="3214678" y="2357430"/>
            <a:ext cx="2857520" cy="3571900"/>
          </a:xfrm>
          <a:prstGeom prst="rect">
            <a:avLst/>
          </a:prstGeom>
          <a:noFill/>
          <a:ln w="9525">
            <a:noFill/>
            <a:miter lim="800000"/>
            <a:headEnd/>
            <a:tailEnd/>
          </a:ln>
        </p:spPr>
      </p:pic>
      <p:pic>
        <p:nvPicPr>
          <p:cNvPr id="7" name="Рисунок 6"/>
          <p:cNvPicPr/>
          <p:nvPr/>
        </p:nvPicPr>
        <p:blipFill>
          <a:blip r:embed="rId4" cstate="print"/>
          <a:srcRect/>
          <a:stretch>
            <a:fillRect/>
          </a:stretch>
        </p:blipFill>
        <p:spPr bwMode="auto">
          <a:xfrm>
            <a:off x="6143636" y="2357430"/>
            <a:ext cx="2857520" cy="3592999"/>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8229600" cy="642918"/>
          </a:xfrm>
        </p:spPr>
        <p:txBody>
          <a:bodyPr>
            <a:normAutofit fontScale="90000"/>
          </a:bodyPr>
          <a:lstStyle/>
          <a:p>
            <a:pPr algn="ctr"/>
            <a:r>
              <a:rPr lang="uk-UA" sz="2800" dirty="0" smtClean="0">
                <a:latin typeface="Times New Roman" pitchFamily="18" charset="0"/>
                <a:cs typeface="Times New Roman" pitchFamily="18" charset="0"/>
              </a:rPr>
              <a:t>Результати виявлення декількох об’єктів у відеозображенні</a:t>
            </a:r>
            <a:endParaRPr lang="ru-RU" sz="2800" dirty="0">
              <a:latin typeface="Times New Roman" pitchFamily="18" charset="0"/>
              <a:cs typeface="Times New Roman" pitchFamily="18" charset="0"/>
            </a:endParaRPr>
          </a:p>
        </p:txBody>
      </p:sp>
      <p:sp>
        <p:nvSpPr>
          <p:cNvPr id="3" name="Содержимое 2"/>
          <p:cNvSpPr>
            <a:spLocks noGrp="1"/>
          </p:cNvSpPr>
          <p:nvPr>
            <p:ph sz="half" idx="1"/>
          </p:nvPr>
        </p:nvSpPr>
        <p:spPr>
          <a:xfrm>
            <a:off x="857224" y="2143116"/>
            <a:ext cx="1357322" cy="1857388"/>
          </a:xfrm>
        </p:spPr>
        <p:txBody>
          <a:bodyPr/>
          <a:lstStyle/>
          <a:p>
            <a:endParaRPr lang="ru-RU" dirty="0"/>
          </a:p>
        </p:txBody>
      </p:sp>
      <p:sp>
        <p:nvSpPr>
          <p:cNvPr id="4" name="Содержимое 3"/>
          <p:cNvSpPr>
            <a:spLocks noGrp="1"/>
          </p:cNvSpPr>
          <p:nvPr>
            <p:ph sz="half" idx="2"/>
          </p:nvPr>
        </p:nvSpPr>
        <p:spPr>
          <a:xfrm>
            <a:off x="6286512" y="2285993"/>
            <a:ext cx="1828784" cy="1571636"/>
          </a:xfrm>
        </p:spPr>
        <p:txBody>
          <a:bodyPr/>
          <a:lstStyle/>
          <a:p>
            <a:endParaRPr lang="ru-RU" dirty="0"/>
          </a:p>
        </p:txBody>
      </p:sp>
      <p:pic>
        <p:nvPicPr>
          <p:cNvPr id="6147" name="Picture 3"/>
          <p:cNvPicPr>
            <a:picLocks noChangeAspect="1" noChangeArrowheads="1"/>
          </p:cNvPicPr>
          <p:nvPr/>
        </p:nvPicPr>
        <p:blipFill>
          <a:blip r:embed="rId2" cstate="print"/>
          <a:srcRect/>
          <a:stretch>
            <a:fillRect/>
          </a:stretch>
        </p:blipFill>
        <p:spPr bwMode="auto">
          <a:xfrm>
            <a:off x="214282" y="785794"/>
            <a:ext cx="8786874" cy="6000792"/>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431</TotalTime>
  <Words>324</Words>
  <Application>Microsoft Office PowerPoint</Application>
  <PresentationFormat>Экран (4:3)</PresentationFormat>
  <Paragraphs>24</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Поток</vt:lpstr>
      <vt:lpstr>Розробка алгоритмічного та програмного забезпечення виявлення об’єктів у відео</vt:lpstr>
      <vt:lpstr>          Виявлення об’єктів на  зображеннях та відстеження об’єктів у відеопотоці  є тематикою, яку останнім часом інтенсивно досліджують. Задача виявлення об’єктів вирішується в багатьох застосуваннях, де є першим кроком для подальшої обробки зображення, а саме: розпізнавання облич, розпізнавання емоцій, інтерфейс «людина-комп’ютер», відеоспостереження, відеоконференції, контроль доступу, пошук зображень за контекстом, підрахунок відвідувачів та інше.           Метою даної роботи є розробка алгоритмічного та програмного забезпечення виявлення об’єктів у відеопотоці.     </vt:lpstr>
      <vt:lpstr>                                       Для досягнення поставленої мети розв’язано наступні задачі:  </vt:lpstr>
      <vt:lpstr>     Схема роботи системи         Схема роботи системи відображає управління операціями і потоками даних в системі.        Першим етапом роботи системи є обробка вхідних даних. Далі починається цикл Обробка зображень, умова якого полягає в обробці всіх зображень.        Заключним етапом є нанесення контурів виявленого обличчя на вхідне зображення і виведення його на дисплей. При цьому відбувається запис координат виявлених облич в текстовий файл.  </vt:lpstr>
      <vt:lpstr>         Схема даних           Схема даних зображує шлях руху даних під час роботи програми, етапи роботи та носії даних, які приймають участь у роботі. На першому кроці відбувається підключення каскадів LBP та HAAR'а. Ці два каскади необхідні для розпізнавання обличчя та очей відповідно.        Наступним етапом є виявлення обличчя. Воно реалізується шляхом порівняння бінарного зображення з каскадом. По завершенні операції, якщо обличчя було виявлене, формується контур обличчя, що являє собою квадрат, який обводиться навколо обличчя. Аналогічна операція проходить і з очима.          </vt:lpstr>
      <vt:lpstr>       Схема ресурсів системи          Схема ресурсів відображає основні фізичні ресурси, які використовує програма під час роботи.  Сюди входять центральний процесор, оперативна пам’ять, відеоадаптер, камера, монітор, оптична мишка та носій інформації (жорсткий диск).         Також в роботі приймають участь носій інформації, на якому зберігаються каскади, необхідні для роботи програми, клавіатура, та оптична мишка, яка підключається через USB-інтерфейс.  </vt:lpstr>
      <vt:lpstr>       Схема програми                 Даний програмний продукт написаний на мові програмування С++ в середовищі програмування Microsoft Visual Studio 2010 з використанням бібліотеки OpenCV – 2.4.8.  Програма починає свою роботу зі зчитування каскадів, які знаходяться на жорсткому диску. Відбувається їх завантаження та підключення для роботи. Далі відбувається перевірка «Всі зображення оброблені». При відсутності необроблених зображень програма завершує свою роботу, при наявності необроблених – продовжує роботу. Яскравим представленням роботи програми може слугувати зображення з екрану.   </vt:lpstr>
      <vt:lpstr>Результати виявлення одного об’єкта у відеозображенні   Коректне виявлення обличчя          Не виявлення обличчя            Не коректне виявлення обличчя</vt:lpstr>
      <vt:lpstr>Результати виявлення декількох об’єктів у відеозображенні</vt:lpstr>
      <vt:lpstr>Висновки</vt:lpstr>
      <vt:lpstr>    Дякую за увагу!</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санчо</cp:lastModifiedBy>
  <cp:revision>39</cp:revision>
  <dcterms:created xsi:type="dcterms:W3CDTF">2014-06-13T13:10:24Z</dcterms:created>
  <dcterms:modified xsi:type="dcterms:W3CDTF">2014-06-15T07:59:58Z</dcterms:modified>
</cp:coreProperties>
</file>