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3" r:id="rId10"/>
    <p:sldId id="264" r:id="rId11"/>
    <p:sldId id="265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2BE37-C315-44E8-BFA1-EBA922C859CF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52FEEF-EFA1-440B-9F9B-6263AD0AA0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26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2FEEF-EFA1-440B-9F9B-6263AD0AA05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046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D750DC2-C955-4C91-B917-2787F104B73E}" type="datetimeFigureOut">
              <a:rPr lang="ru-RU" smtClean="0"/>
              <a:pPr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5108B2-7FB7-4C3B-8EE2-6CF6DF08C9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780108"/>
          </a:xfrm>
        </p:spPr>
        <p:txBody>
          <a:bodyPr>
            <a:noAutofit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Дипломний проект </a:t>
            </a:r>
            <a:r>
              <a:rPr lang="uk-UA" sz="3200" dirty="0">
                <a:solidFill>
                  <a:schemeClr val="tx1"/>
                </a:solidFill>
              </a:rPr>
              <a:t/>
            </a:r>
            <a:br>
              <a:rPr lang="uk-UA" sz="3200" dirty="0">
                <a:solidFill>
                  <a:schemeClr val="tx1"/>
                </a:solidFill>
              </a:rPr>
            </a:br>
            <a:r>
              <a:rPr lang="uk-UA" sz="3200" dirty="0">
                <a:solidFill>
                  <a:schemeClr val="tx1"/>
                </a:solidFill>
              </a:rPr>
              <a:t>на </a:t>
            </a:r>
            <a:r>
              <a:rPr lang="uk-UA" sz="3200" dirty="0" smtClean="0">
                <a:solidFill>
                  <a:schemeClr val="tx1"/>
                </a:solidFill>
              </a:rPr>
              <a:t>тему:</a:t>
            </a:r>
            <a:r>
              <a:rPr lang="en-US" sz="3200" dirty="0" smtClean="0">
                <a:solidFill>
                  <a:schemeClr val="tx1"/>
                </a:solidFill>
              </a:rPr>
              <a:t/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ru-RU" sz="3200" u="sng" dirty="0" smtClean="0">
                <a:solidFill>
                  <a:schemeClr val="tx1"/>
                </a:solidFill>
              </a:rPr>
              <a:t>КОМП’ЮТЕРИЗОВАНА СИСТЕМА УПРАВЛІННЯ ТЕМПЕРАТУРНО-ВОЛОГІСНИМ РЕЖИМОМ В ПРОМИСЛОВИХ ТЕПЛИЦЯХ</a:t>
            </a:r>
            <a:endParaRPr lang="ru-RU" sz="3200" u="sng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653136"/>
            <a:ext cx="6400800" cy="1473200"/>
          </a:xfrm>
        </p:spPr>
        <p:txBody>
          <a:bodyPr>
            <a:normAutofit/>
          </a:bodyPr>
          <a:lstStyle/>
          <a:p>
            <a:pPr marR="0" algn="r"/>
            <a:endParaRPr lang="uk-UA" dirty="0" smtClean="0">
              <a:solidFill>
                <a:schemeClr val="tx1"/>
              </a:solidFill>
            </a:endParaRPr>
          </a:p>
          <a:p>
            <a:pPr marR="0" algn="r"/>
            <a:r>
              <a:rPr lang="uk-UA" dirty="0" smtClean="0">
                <a:solidFill>
                  <a:schemeClr val="tx1"/>
                </a:solidFill>
              </a:rPr>
              <a:t>Розробив </a:t>
            </a:r>
            <a:r>
              <a:rPr lang="uk-UA" dirty="0">
                <a:solidFill>
                  <a:schemeClr val="tx1"/>
                </a:solidFill>
              </a:rPr>
              <a:t>: ст</a:t>
            </a:r>
            <a:r>
              <a:rPr lang="uk-UA" dirty="0" smtClean="0">
                <a:solidFill>
                  <a:schemeClr val="tx1"/>
                </a:solidFill>
              </a:rPr>
              <a:t>. гр</a:t>
            </a:r>
            <a:r>
              <a:rPr lang="uk-UA" dirty="0">
                <a:solidFill>
                  <a:schemeClr val="tx1"/>
                </a:solidFill>
              </a:rPr>
              <a:t>. </a:t>
            </a:r>
            <a:r>
              <a:rPr lang="uk-UA" dirty="0" smtClean="0">
                <a:solidFill>
                  <a:schemeClr val="tx1"/>
                </a:solidFill>
              </a:rPr>
              <a:t>3КСУА-14сп Гнатюк О.Ю.</a:t>
            </a:r>
            <a:endParaRPr lang="uk-UA" dirty="0">
              <a:solidFill>
                <a:schemeClr val="tx1"/>
              </a:solidFill>
            </a:endParaRPr>
          </a:p>
          <a:p>
            <a:pPr marR="0" algn="r"/>
            <a:r>
              <a:rPr lang="uk-UA" dirty="0">
                <a:solidFill>
                  <a:schemeClr val="tx1"/>
                </a:solidFill>
              </a:rPr>
              <a:t>Керівник: проф. </a:t>
            </a:r>
            <a:r>
              <a:rPr lang="uk-UA" dirty="0" err="1">
                <a:solidFill>
                  <a:schemeClr val="tx1"/>
                </a:solidFill>
              </a:rPr>
              <a:t>Москвіна</a:t>
            </a:r>
            <a:r>
              <a:rPr lang="uk-UA" dirty="0">
                <a:solidFill>
                  <a:schemeClr val="tx1"/>
                </a:solidFill>
              </a:rPr>
              <a:t> С.М.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40466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200" dirty="0" smtClean="0">
                <a:solidFill>
                  <a:schemeClr val="tx1"/>
                </a:solidFill>
              </a:rPr>
              <a:t>Вікно програми для роботи з графіками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801951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2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20" y="1268760"/>
            <a:ext cx="7866112" cy="524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457200" y="40466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200" dirty="0" smtClean="0">
                <a:solidFill>
                  <a:schemeClr val="tx1"/>
                </a:solidFill>
              </a:rPr>
              <a:t>Вікно програми для роботи зі статистикою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tx1"/>
                </a:solidFill>
              </a:rPr>
              <a:t>Дякую за увагу!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ogressivegrower.com/wp-content/uploads/2014/05/Strawberry_greenh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6768752" cy="339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85800" y="476672"/>
            <a:ext cx="7772400" cy="2356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uk-UA" sz="1600" b="1" i="1" dirty="0">
                <a:solidFill>
                  <a:schemeClr val="tx1"/>
                </a:solidFill>
              </a:rPr>
              <a:t>Метою</a:t>
            </a:r>
            <a:r>
              <a:rPr lang="uk-UA" sz="1600" b="1" dirty="0">
                <a:solidFill>
                  <a:schemeClr val="tx1"/>
                </a:solidFill>
              </a:rPr>
              <a:t> </a:t>
            </a:r>
            <a:r>
              <a:rPr lang="uk-UA" sz="1600" dirty="0">
                <a:solidFill>
                  <a:schemeClr val="tx1"/>
                </a:solidFill>
              </a:rPr>
              <a:t>даної</a:t>
            </a:r>
            <a:r>
              <a:rPr lang="uk-UA" sz="1600" b="1" dirty="0">
                <a:solidFill>
                  <a:schemeClr val="tx1"/>
                </a:solidFill>
              </a:rPr>
              <a:t> </a:t>
            </a:r>
            <a:r>
              <a:rPr lang="uk-UA" sz="1600" dirty="0">
                <a:solidFill>
                  <a:schemeClr val="tx1"/>
                </a:solidFill>
              </a:rPr>
              <a:t>роботи є підвищення ефективності </a:t>
            </a:r>
            <a:r>
              <a:rPr lang="uk-UA" sz="1600" dirty="0" smtClean="0">
                <a:solidFill>
                  <a:schemeClr val="tx1"/>
                </a:solidFill>
              </a:rPr>
              <a:t>управління </a:t>
            </a:r>
            <a:r>
              <a:rPr lang="uk-UA" sz="1600" dirty="0" err="1">
                <a:solidFill>
                  <a:schemeClr val="tx1"/>
                </a:solidFill>
              </a:rPr>
              <a:t>температурно-вологісним</a:t>
            </a:r>
            <a:r>
              <a:rPr lang="uk-UA" sz="1600" dirty="0">
                <a:solidFill>
                  <a:schemeClr val="tx1"/>
                </a:solidFill>
              </a:rPr>
              <a:t> </a:t>
            </a:r>
            <a:r>
              <a:rPr lang="uk-UA" sz="1600" dirty="0" smtClean="0">
                <a:solidFill>
                  <a:schemeClr val="tx1"/>
                </a:solidFill>
              </a:rPr>
              <a:t>режимом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uk-UA" sz="1600" dirty="0" smtClean="0">
                <a:solidFill>
                  <a:schemeClr val="tx1"/>
                </a:solidFill>
              </a:rPr>
              <a:t>промислових </a:t>
            </a:r>
            <a:r>
              <a:rPr lang="uk-UA" sz="1600" dirty="0">
                <a:solidFill>
                  <a:schemeClr val="tx1"/>
                </a:solidFill>
              </a:rPr>
              <a:t>теплиць </a:t>
            </a:r>
            <a:r>
              <a:rPr lang="uk-UA" sz="1600" dirty="0" smtClean="0">
                <a:solidFill>
                  <a:schemeClr val="tx1"/>
                </a:solidFill>
              </a:rPr>
              <a:t>при вирощуванні різноманітних сільськогосподарських культур</a:t>
            </a:r>
            <a:r>
              <a:rPr lang="uk-UA" sz="1600" dirty="0" smtClean="0">
                <a:solidFill>
                  <a:schemeClr val="tx1"/>
                </a:solidFill>
              </a:rPr>
              <a:t>. </a:t>
            </a:r>
            <a:endParaRPr lang="uk-UA" sz="1600" dirty="0" smtClean="0">
              <a:solidFill>
                <a:schemeClr val="tx1"/>
              </a:solidFill>
            </a:endParaRPr>
          </a:p>
          <a:p>
            <a:pPr algn="just"/>
            <a:endParaRPr lang="uk-UA" sz="1600" dirty="0">
              <a:solidFill>
                <a:schemeClr val="tx1"/>
              </a:solidFill>
            </a:endParaRPr>
          </a:p>
          <a:p>
            <a:pPr algn="just"/>
            <a:r>
              <a:rPr lang="ru-RU" sz="1600" b="1" i="1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Об’єкт</a:t>
            </a:r>
            <a:r>
              <a:rPr lang="ru-RU" sz="1600" b="1" i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b="1" i="1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дослідження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–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процес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управління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мікрокліматом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промислових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теплиць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.</a:t>
            </a:r>
          </a:p>
          <a:p>
            <a:pPr algn="just"/>
            <a:endParaRPr lang="uk-UA" sz="1600" dirty="0">
              <a:solidFill>
                <a:srgbClr val="000000"/>
              </a:solidFill>
              <a:latin typeface="Calibri"/>
              <a:cs typeface="Times New Roman"/>
            </a:endParaRPr>
          </a:p>
          <a:p>
            <a:pPr algn="just"/>
            <a:r>
              <a:rPr lang="ru-RU" sz="1600" b="1" i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Предметом </a:t>
            </a:r>
            <a:r>
              <a:rPr lang="ru-RU" sz="1600" b="1" i="1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дослідження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є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математичні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моделі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методи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,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підходи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та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засоби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для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управління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мікрокліматом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промислових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err="1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теплиць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UML-</a:t>
            </a:r>
            <a:r>
              <a:rPr lang="uk-UA" sz="3200" dirty="0" smtClean="0">
                <a:solidFill>
                  <a:schemeClr val="tx1"/>
                </a:solidFill>
              </a:rPr>
              <a:t>діаграма варіантів використання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60" y="1756727"/>
            <a:ext cx="7092279" cy="490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87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tx1"/>
                </a:solidFill>
              </a:rPr>
              <a:t>Структурна схема системи</a:t>
            </a: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60"/>
          <a:stretch/>
        </p:blipFill>
        <p:spPr bwMode="auto">
          <a:xfrm>
            <a:off x="2195736" y="1556792"/>
            <a:ext cx="5040560" cy="520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079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52728"/>
          </a:xfrm>
        </p:spPr>
        <p:txBody>
          <a:bodyPr>
            <a:normAutofit/>
          </a:bodyPr>
          <a:lstStyle/>
          <a:p>
            <a:r>
              <a:rPr lang="uk-UA" sz="3200" dirty="0">
                <a:solidFill>
                  <a:schemeClr val="tx1"/>
                </a:solidFill>
              </a:rPr>
              <a:t>UML-діаграма діяльності системи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4176464" cy="5509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1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683568" y="1484784"/>
                <a:ext cx="7992887" cy="4867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1600" i="1"/>
                          </m:ctrlPr>
                        </m:dPr>
                        <m:e>
                          <m:eqArr>
                            <m:eqArrPr>
                              <m:ctrlPr>
                                <a:rPr lang="ru-RU" sz="1600" i="1"/>
                              </m:ctrlPr>
                            </m:eqArrPr>
                            <m:e>
                              <m:r>
                                <a:rPr lang="uk-UA" sz="1600"/>
                                <m:t>             </m:t>
                              </m:r>
                            </m:e>
                            <m:e>
                              <m:r>
                                <a:rPr lang="ru-RU" sz="1600" i="1"/>
                                <m:t>𝜌</m:t>
                              </m:r>
                              <m:r>
                                <a:rPr lang="ru-RU" sz="1600" i="1"/>
                                <m:t>∙</m:t>
                              </m:r>
                              <m:r>
                                <a:rPr lang="ru-RU" sz="1600" i="1"/>
                                <m:t>𝑉</m:t>
                              </m:r>
                              <m:r>
                                <a:rPr lang="ru-RU" sz="1600" i="1"/>
                                <m:t>∙</m:t>
                              </m:r>
                              <m:r>
                                <a:rPr lang="ru-RU" sz="1600" i="1"/>
                                <m:t>𝐶</m:t>
                              </m:r>
                              <m:r>
                                <a:rPr lang="ru-RU" sz="1600" i="1"/>
                                <m:t>∙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r>
                                    <a:rPr lang="uk-UA" sz="1600" i="1"/>
                                    <m:t>𝑑𝑇</m:t>
                                  </m:r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r>
                                        <a:rPr lang="uk-UA" sz="1600" i="1"/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uk-UA" sz="1600" i="1"/>
                                    <m:t>𝑑𝑡</m:t>
                                  </m:r>
                                </m:den>
                              </m:f>
                              <m:r>
                                <a:rPr lang="ru-RU" sz="1600" i="1"/>
                                <m:t>=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ru-RU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ru-RU" sz="1600" i="1"/>
                                    <m:t>тепл</m:t>
                                  </m:r>
                                </m:sub>
                              </m:sSub>
                              <m:r>
                                <a:rPr lang="ru-RU" sz="1600" i="1"/>
                                <m:t>∙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ru-RU" sz="1600" i="1"/>
                                    <m:t>𝐶</m:t>
                                  </m:r>
                                </m:e>
                                <m:sub>
                                  <m:r>
                                    <a:rPr lang="ru-RU" sz="1600" i="1"/>
                                    <m:t>тепл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ru-RU" sz="1600" i="1"/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ru-RU" sz="1600" i="1"/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ru-RU" sz="1600" i="1"/>
                                        <m:t>поч</m:t>
                                      </m:r>
                                    </m:sub>
                                  </m:sSub>
                                  <m:r>
                                    <a:rPr lang="ru-RU" sz="1600" i="1"/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ru-RU" sz="1600" i="1"/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ru-RU" sz="1600" i="1"/>
                                        <m:t>кін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ru-RU" sz="1600" i="1"/>
                                <m:t>−</m:t>
                              </m:r>
                            </m:e>
                            <m:e>
                              <m:r>
                                <a:rPr lang="ru-RU" sz="1600" i="1"/>
                                <m:t>−</m:t>
                              </m:r>
                              <m:nary>
                                <m:naryPr>
                                  <m:chr m:val="∑"/>
                                  <m:limLoc m:val="undOvr"/>
                                  <m:subHide m:val="on"/>
                                  <m:supHide m:val="on"/>
                                  <m:ctrlPr>
                                    <a:rPr lang="ru-RU" sz="1600" i="1"/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sz="1600" i="1"/>
                                    <m:t>𝑘</m:t>
                                  </m:r>
                                  <m:r>
                                    <a:rPr lang="ru-RU" sz="1600" i="1"/>
                                    <m:t>∙</m:t>
                                  </m:r>
                                  <m:r>
                                    <a:rPr lang="en-US" sz="1600" i="1"/>
                                    <m:t>𝑓</m:t>
                                  </m:r>
                                  <m:r>
                                    <a:rPr lang="ru-RU" sz="1600" i="1"/>
                                    <m:t>∙</m:t>
                                  </m:r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в</m:t>
                                          </m:r>
                                        </m:sub>
                                      </m:sSub>
                                      <m:r>
                                        <a:rPr lang="ru-RU" sz="1600" i="1"/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н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ru-RU" sz="1600" i="1"/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1600" i="1"/>
                                        <m:t>свіж</m:t>
                                      </m:r>
                                    </m:sub>
                                  </m:sSub>
                                  <m:r>
                                    <a:rPr lang="ru-RU" sz="1600" i="1"/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ru-RU" sz="1600" i="1"/>
                                        <m:t>пов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в</m:t>
                                          </m:r>
                                        </m:sub>
                                      </m:sSub>
                                      <m:r>
                                        <a:rPr lang="ru-RU" sz="1600" i="1"/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н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  <m:r>
                                <a:rPr lang="ru-RU" sz="1600" i="1"/>
                                <m:t>;</m:t>
                              </m:r>
                            </m:e>
                            <m:e>
                              <m:r>
                                <a:rPr lang="en-US" sz="1600" i="1"/>
                                <m:t>𝜌</m:t>
                              </m:r>
                              <m:r>
                                <a:rPr lang="uk-UA" sz="1600" i="1"/>
                                <m:t>∙</m:t>
                              </m:r>
                              <m:r>
                                <a:rPr lang="en-US" sz="1600" i="1"/>
                                <m:t>𝑉</m:t>
                              </m:r>
                              <m:r>
                                <a:rPr lang="uk-UA" sz="1600" i="1"/>
                                <m:t>∙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r>
                                    <a:rPr lang="en-US" sz="1600" i="1"/>
                                    <m:t>𝑑𝑋</m:t>
                                  </m:r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r>
                                        <a:rPr lang="en-US" sz="1600" i="1"/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1600" i="1"/>
                                    <m:t>𝑑𝑡</m:t>
                                  </m:r>
                                </m:den>
                              </m:f>
                              <m:r>
                                <a:rPr lang="uk-UA" sz="1600" i="1"/>
                                <m:t>=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свіж</m:t>
                                  </m:r>
                                </m:sub>
                              </m:sSub>
                              <m:r>
                                <a:rPr lang="uk-UA" sz="1600" i="1"/>
                                <m:t>∙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𝑋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свіж</m:t>
                                  </m:r>
                                </m:sub>
                              </m:sSub>
                              <m:r>
                                <a:rPr lang="uk-UA" sz="1600" i="1"/>
                                <m:t>−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пов</m:t>
                                  </m:r>
                                </m:sub>
                              </m:sSub>
                              <m:r>
                                <a:rPr lang="uk-UA" sz="1600" i="1"/>
                                <m:t>∙</m:t>
                              </m:r>
                              <m:r>
                                <a:rPr lang="en-US" sz="1600" i="1"/>
                                <m:t>𝑋</m:t>
                              </m:r>
                              <m:r>
                                <a:rPr lang="uk-UA" sz="1600" i="1"/>
                                <m:t>+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пар</m:t>
                                  </m:r>
                                </m:sub>
                              </m:sSub>
                              <m:r>
                                <a:rPr lang="uk-UA" sz="1600" i="1"/>
                                <m:t>;</m:t>
                              </m:r>
                            </m:e>
                            <m:e>
                              <m:r>
                                <a:rPr lang="en-US" sz="1600" i="1"/>
                                <m:t>𝜌</m:t>
                              </m:r>
                              <m:r>
                                <a:rPr lang="uk-UA" sz="1600" i="1"/>
                                <m:t>∙</m:t>
                              </m:r>
                              <m:r>
                                <a:rPr lang="en-US" sz="1600" i="1"/>
                                <m:t>𝑉</m:t>
                              </m:r>
                              <m:r>
                                <a:rPr lang="en-US" sz="1600" i="1"/>
                                <m:t>∙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r>
                                    <a:rPr lang="en-US" sz="1600" i="1"/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𝑀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𝐶𝑂</m:t>
                                          </m:r>
                                        </m:e>
                                        <m:sub>
                                          <m:r>
                                            <a:rPr lang="en-US" sz="1600" i="1"/>
                                            <m:t>2</m:t>
                                          </m:r>
                                        </m:sub>
                                      </m:sSub>
                                    </m:sub>
                                  </m:sSub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r>
                                        <a:rPr lang="en-US" sz="1600" i="1"/>
                                        <m:t>𝑡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1600" i="1"/>
                                    <m:t>𝑑𝑡</m:t>
                                  </m:r>
                                </m:den>
                              </m:f>
                              <m:r>
                                <a:rPr lang="en-US" sz="1600" i="1"/>
                                <m:t>=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свіж</m:t>
                                  </m:r>
                                </m:sub>
                              </m:sSub>
                              <m:r>
                                <a:rPr lang="en-US" sz="1600" i="1"/>
                                <m:t>∙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𝑀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𝐶𝑂</m:t>
                                      </m:r>
                                    </m:e>
                                    <m:sub>
                                      <m:r>
                                        <a:rPr lang="en-US" sz="1600" i="1"/>
                                        <m:t>2</m:t>
                                      </m:r>
                                    </m:sub>
                                  </m:sSub>
                                  <m:r>
                                    <a:rPr lang="uk-UA" sz="1600" i="1"/>
                                    <m:t>свіж</m:t>
                                  </m:r>
                                </m:sub>
                              </m:sSub>
                              <m:r>
                                <a:rPr lang="en-US" sz="1600" i="1"/>
                                <m:t>−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𝐺</m:t>
                                  </m:r>
                                </m:e>
                                <m:sub>
                                  <m:r>
                                    <a:rPr lang="uk-UA" sz="1600" i="1"/>
                                    <m:t>пов</m:t>
                                  </m:r>
                                </m:sub>
                              </m:sSub>
                              <m:r>
                                <a:rPr lang="en-US" sz="1600" i="1"/>
                                <m:t>∙</m:t>
                              </m:r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𝑀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𝐶𝑂</m:t>
                                      </m:r>
                                    </m:e>
                                    <m:sub>
                                      <m:r>
                                        <a:rPr lang="en-US" sz="1600" i="1"/>
                                        <m:t>2</m:t>
                                      </m:r>
                                    </m:sub>
                                  </m:sSub>
                                  <m:r>
                                    <a:rPr lang="ru-RU" sz="1600" i="1"/>
                                    <m:t>пов</m:t>
                                  </m:r>
                                </m:sub>
                              </m:sSub>
                              <m:r>
                                <a:rPr lang="en-US" sz="1600" i="1"/>
                                <m:t>+</m:t>
                              </m:r>
                              <m:r>
                                <a:rPr lang="en-US" sz="1600" i="1"/>
                                <m:t>𝑜𝑥𝑖</m:t>
                              </m:r>
                              <m:d>
                                <m:dPr>
                                  <m:ctrlPr>
                                    <a:rPr lang="ru-RU" sz="1600" i="1"/>
                                  </m:ctrlPr>
                                </m:dPr>
                                <m:e>
                                  <m:r>
                                    <a:rPr lang="en-US" sz="1600" i="1"/>
                                    <m:t>𝑡</m:t>
                                  </m:r>
                                  <m:r>
                                    <a:rPr lang="en-US" sz="1600" i="1"/>
                                    <m:t>,</m:t>
                                  </m:r>
                                  <m:r>
                                    <a:rPr lang="en-US" sz="1600" i="1"/>
                                    <m:t>𝑚</m:t>
                                  </m:r>
                                </m:e>
                              </m:d>
                              <m:r>
                                <a:rPr lang="en-US" sz="1600" i="1"/>
                                <m:t>;</m:t>
                              </m:r>
                            </m:e>
                            <m:e>
                              <m:r>
                                <a:rPr lang="uk-UA" sz="1600" i="1"/>
                                <m:t>𝑇</m:t>
                              </m:r>
                              <m:d>
                                <m:dPr>
                                  <m:ctrlPr>
                                    <a:rPr lang="ru-RU" sz="1600" i="1"/>
                                  </m:ctrlPr>
                                </m:dPr>
                                <m:e>
                                  <m:r>
                                    <a:rPr lang="en-US" sz="1600" i="1"/>
                                    <m:t>𝑡</m:t>
                                  </m:r>
                                </m:e>
                              </m:d>
                              <m:r>
                                <a:rPr lang="en-US" sz="1600" i="1"/>
                                <m:t>=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ru-RU" sz="1600" i="1"/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тепл</m:t>
                                          </m:r>
                                        </m:sub>
                                      </m:sSub>
                                      <m:r>
                                        <a:rPr lang="en-US" sz="1600" i="1"/>
                                        <m:t>∙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ru-RU" sz="1600" i="1"/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тепл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ru-RU" sz="1600" i="1"/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sz="1600" i="1"/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ru-RU" sz="1600" i="1"/>
                                                <m:t>поч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600" i="1"/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ru-RU" sz="1600" i="1"/>
                                                <m:t>𝑇</m:t>
                                              </m:r>
                                            </m:e>
                                            <m:sub>
                                              <m:r>
                                                <a:rPr lang="ru-RU" sz="1600" i="1"/>
                                                <m:t>кін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1600" i="1"/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ru-RU" sz="1600" i="1"/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ru-RU" sz="1600" i="1"/>
                                            <m:t>н</m:t>
                                          </m:r>
                                        </m:sub>
                                      </m:sSub>
                                      <m:nary>
                                        <m:naryPr>
                                          <m:chr m:val="∑"/>
                                          <m:limLoc m:val="undOvr"/>
                                          <m:subHide m:val="on"/>
                                          <m:supHide m:val="on"/>
                                          <m:ctrlPr>
                                            <a:rPr lang="ru-RU" sz="1600" i="1"/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r>
                                            <a:rPr lang="en-US" sz="1600" i="1"/>
                                            <m:t>𝑘</m:t>
                                          </m:r>
                                          <m:r>
                                            <a:rPr lang="en-US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𝑓</m:t>
                                          </m:r>
                                          <m:r>
                                            <a:rPr lang="en-US" sz="1600" i="1"/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свіж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600" i="1"/>
                                            <m:t>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ru-RU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nary>
                                        <m:naryPr>
                                          <m:chr m:val="∑"/>
                                          <m:limLoc m:val="undOvr"/>
                                          <m:subHide m:val="on"/>
                                          <m:supHide m:val="on"/>
                                          <m:ctrlPr>
                                            <a:rPr lang="ru-RU" sz="1600" i="1"/>
                                          </m:ctrlPr>
                                        </m:naryPr>
                                        <m:sub/>
                                        <m:sup/>
                                        <m:e>
                                          <m:r>
                                            <a:rPr lang="en-US" sz="1600" i="1"/>
                                            <m:t>𝑘</m:t>
                                          </m:r>
                                          <m:r>
                                            <a:rPr lang="ru-RU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𝑓</m:t>
                                          </m:r>
                                          <m:r>
                                            <a:rPr lang="ru-RU" sz="1600" i="1"/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свіж</m:t>
                                              </m:r>
                                            </m:sub>
                                          </m:sSub>
                                          <m:r>
                                            <a:rPr lang="ru-RU" sz="1600" i="1"/>
                                            <m:t>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ru-RU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e>
                                      </m:nary>
                                    </m:e>
                                  </m:d>
                                  <m:r>
                                    <a:rPr lang="uk-UA" sz="1600" i="1"/>
                                    <m:t>∙</m:t>
                                  </m:r>
                                  <m:sSup>
                                    <m:sSupPr>
                                      <m:ctrlPr>
                                        <a:rPr lang="ru-RU" sz="1600" i="1"/>
                                      </m:ctrlPr>
                                    </m:sSupPr>
                                    <m:e>
                                      <m:r>
                                        <a:rPr lang="uk-UA" sz="1600" i="1"/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ru-RU" sz="1600" i="1"/>
                                          </m:ctrlPr>
                                        </m:fPr>
                                        <m:num>
                                          <m:nary>
                                            <m:naryPr>
                                              <m:chr m:val="∑"/>
                                              <m:limLoc m:val="undOvr"/>
                                              <m:subHide m:val="on"/>
                                              <m:supHide m:val="on"/>
                                              <m:ctrlPr>
                                                <a:rPr lang="ru-RU" sz="1600" i="1"/>
                                              </m:ctrlPr>
                                            </m:naryPr>
                                            <m:sub/>
                                            <m:sup/>
                                            <m:e>
                                              <m:r>
                                                <a:rPr lang="en-US" sz="1600" i="1"/>
                                                <m:t>𝑘</m:t>
                                              </m:r>
                                              <m:r>
                                                <a:rPr lang="en-US" sz="1600" i="1"/>
                                                <m:t>∙</m:t>
                                              </m:r>
                                              <m:r>
                                                <a:rPr lang="en-US" sz="1600" i="1"/>
                                                <m:t>𝑓</m:t>
                                              </m:r>
                                              <m:r>
                                                <a:rPr lang="en-US" sz="1600" i="1"/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ru-RU" sz="1600" i="1"/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/>
                                                    <m:t>𝐺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uk-UA" sz="1600" i="1"/>
                                                    <m:t>свіж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1600" i="1"/>
                                                <m:t>∙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ru-RU" sz="1600" i="1"/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i="1"/>
                                                    <m:t>𝐺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ru-RU" sz="1600" i="1"/>
                                                    <m:t>пов</m:t>
                                                  </m:r>
                                                </m:sub>
                                              </m:sSub>
                                            </m:e>
                                          </m:nary>
                                        </m:num>
                                        <m:den>
                                          <m:r>
                                            <a:rPr lang="ru-RU" sz="1600" i="1"/>
                                            <m:t>𝜌</m:t>
                                          </m:r>
                                          <m:r>
                                            <a:rPr lang="en-US" sz="1600" i="1"/>
                                            <m:t>∙</m:t>
                                          </m:r>
                                          <m:r>
                                            <a:rPr lang="ru-RU" sz="1600" i="1"/>
                                            <m:t>𝑉</m:t>
                                          </m:r>
                                          <m:r>
                                            <a:rPr lang="en-US" sz="1600" i="1"/>
                                            <m:t>∙</m:t>
                                          </m:r>
                                          <m:r>
                                            <a:rPr lang="ru-RU" sz="1600" i="1"/>
                                            <m:t>𝐶</m:t>
                                          </m:r>
                                        </m:den>
                                      </m:f>
                                      <m:r>
                                        <a:rPr lang="en-US" sz="1600" i="1"/>
                                        <m:t>𝑡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600" i="1"/>
                                <m:t>;</m:t>
                              </m:r>
                            </m:e>
                            <m:e>
                              <m:r>
                                <a:rPr lang="en-US" sz="1600" i="1"/>
                                <m:t>𝑋</m:t>
                              </m:r>
                              <m:d>
                                <m:dPr>
                                  <m:ctrlPr>
                                    <a:rPr lang="ru-RU" sz="1600" i="1"/>
                                  </m:ctrlPr>
                                </m:dPr>
                                <m:e>
                                  <m:r>
                                    <a:rPr lang="en-US" sz="1600" i="1"/>
                                    <m:t>𝑡</m:t>
                                  </m:r>
                                </m:e>
                              </m:d>
                              <m:r>
                                <a:rPr lang="en-US" sz="1600" i="1"/>
                                <m:t>=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uk-UA" sz="1600" i="1"/>
                                            <m:t>свіж</m:t>
                                          </m:r>
                                        </m:sub>
                                      </m:sSub>
                                      <m:r>
                                        <a:rPr lang="uk-UA" sz="1600" i="1"/>
                                        <m:t>∙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uk-UA" sz="1600" i="1"/>
                                            <m:t>свіж</m:t>
                                          </m:r>
                                        </m:sub>
                                      </m:sSub>
                                      <m:r>
                                        <a:rPr lang="uk-UA" sz="1600" i="1"/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uk-UA" sz="1600" i="1"/>
                                            <m:t>пар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uk-UA" sz="1600" i="1"/>
                                    <m:t>∙ </m:t>
                                  </m:r>
                                  <m:sSup>
                                    <m:sSupPr>
                                      <m:ctrlPr>
                                        <a:rPr lang="ru-RU" sz="1600" i="1"/>
                                      </m:ctrlPr>
                                    </m:sSupPr>
                                    <m:e>
                                      <m:r>
                                        <a:rPr lang="uk-UA" sz="1600" i="1"/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ru-RU" sz="1600" i="1"/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600" i="1"/>
                                            <m:t>𝜌</m:t>
                                          </m:r>
                                          <m:r>
                                            <a:rPr lang="uk-UA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𝑉</m:t>
                                          </m:r>
                                        </m:den>
                                      </m:f>
                                      <m:r>
                                        <a:rPr lang="uk-UA" sz="1600" i="1"/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uk-UA" sz="1600" i="1"/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uk-UA" sz="1600" i="1"/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uk-UA" sz="1600" i="1"/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600" i="1"/>
                                      </m:ctrlPr>
                                    </m:sSupPr>
                                    <m:e>
                                      <m:r>
                                        <a:rPr lang="uk-UA" sz="1600" i="1"/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ru-RU" sz="1600" i="1"/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600" i="1"/>
                                            <m:t>𝜌</m:t>
                                          </m:r>
                                          <m:r>
                                            <a:rPr lang="uk-UA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𝑉</m:t>
                                          </m:r>
                                        </m:den>
                                      </m:f>
                                      <m:r>
                                        <a:rPr lang="uk-UA" sz="1600" i="1"/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uk-UA" sz="1600" i="1"/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1600" i="1"/>
                                        <m:t>пов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600" i="1"/>
                                <m:t>;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ru-RU" sz="1600" i="1"/>
                                  </m:ctrlPr>
                                </m:sSubPr>
                                <m:e>
                                  <m:r>
                                    <a:rPr lang="en-US" sz="1600" i="1"/>
                                    <m:t>𝑀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𝐶𝑂</m:t>
                                      </m:r>
                                    </m:e>
                                    <m:sub>
                                      <m:r>
                                        <a:rPr lang="uk-UA" sz="1600" i="1"/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d>
                                <m:dPr>
                                  <m:ctrlPr>
                                    <a:rPr lang="ru-RU" sz="1600" i="1"/>
                                  </m:ctrlPr>
                                </m:dPr>
                                <m:e>
                                  <m:r>
                                    <a:rPr lang="en-US" sz="1600" i="1"/>
                                    <m:t>𝑡</m:t>
                                  </m:r>
                                </m:e>
                              </m:d>
                              <m:r>
                                <a:rPr lang="uk-UA" sz="1600" i="1"/>
                                <m:t>=</m:t>
                              </m:r>
                              <m:f>
                                <m:fPr>
                                  <m:ctrlPr>
                                    <a:rPr lang="ru-RU" sz="1600" i="1"/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ru-RU" sz="1600" i="1"/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uk-UA" sz="1600" i="1"/>
                                            <m:t>свіж</m:t>
                                          </m:r>
                                        </m:sub>
                                      </m:sSub>
                                      <m:r>
                                        <a:rPr lang="uk-UA" sz="1600" i="1"/>
                                        <m:t>∙</m:t>
                                      </m:r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𝑀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𝐶𝑂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2</m:t>
                                              </m:r>
                                            </m:sub>
                                          </m:sSub>
                                          <m:r>
                                            <a:rPr lang="uk-UA" sz="1600" i="1"/>
                                            <m:t>свіж</m:t>
                                          </m:r>
                                        </m:sub>
                                      </m:sSub>
                                      <m:r>
                                        <a:rPr lang="uk-UA" sz="1600" i="1"/>
                                        <m:t>+</m:t>
                                      </m:r>
                                      <m:r>
                                        <a:rPr lang="en-US" sz="1600" i="1"/>
                                        <m:t>𝑜𝑥𝑖</m:t>
                                      </m:r>
                                      <m:d>
                                        <m:dPr>
                                          <m:ctrlPr>
                                            <a:rPr lang="ru-RU" sz="1600" i="1"/>
                                          </m:ctrlPr>
                                        </m:dPr>
                                        <m:e>
                                          <m:r>
                                            <a:rPr lang="en-US" sz="1600" i="1"/>
                                            <m:t>𝑡</m:t>
                                          </m:r>
                                          <m:r>
                                            <a:rPr lang="uk-UA" sz="1600" i="1"/>
                                            <m:t>,</m:t>
                                          </m:r>
                                          <m:r>
                                            <a:rPr lang="en-US" sz="1600" i="1"/>
                                            <m:t>𝑚</m:t>
                                          </m:r>
                                        </m:e>
                                      </m:d>
                                    </m:e>
                                  </m:d>
                                  <m:sSup>
                                    <m:sSupPr>
                                      <m:ctrlPr>
                                        <a:rPr lang="ru-RU" sz="1600" i="1"/>
                                      </m:ctrlPr>
                                    </m:sSupPr>
                                    <m:e>
                                      <m:r>
                                        <a:rPr lang="uk-UA" sz="1600" i="1"/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ru-RU" sz="1600" i="1"/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600" i="1"/>
                                            <m:t>𝜌</m:t>
                                          </m:r>
                                          <m:r>
                                            <a:rPr lang="uk-UA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𝑉</m:t>
                                          </m:r>
                                        </m:den>
                                      </m:f>
                                      <m:r>
                                        <a:rPr lang="uk-UA" sz="1600" i="1"/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uk-UA" sz="1600" i="1"/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𝑀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ru-RU" sz="1600" i="1"/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/>
                                            <m:t>𝐶𝑂</m:t>
                                          </m:r>
                                        </m:e>
                                        <m:sub>
                                          <m:r>
                                            <a:rPr lang="uk-UA" sz="1600" i="1"/>
                                            <m:t>2</m:t>
                                          </m:r>
                                        </m:sub>
                                      </m:sSub>
                                      <m:r>
                                        <a:rPr lang="uk-UA" sz="1600" i="1"/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ru-RU" sz="1600" i="1"/>
                                      </m:ctrlPr>
                                    </m:sSupPr>
                                    <m:e>
                                      <m:r>
                                        <a:rPr lang="uk-UA" sz="1600" i="1"/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ru-RU" sz="1600" i="1"/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ru-RU" sz="1600" i="1"/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600" i="1"/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uk-UA" sz="1600" i="1"/>
                                                <m:t>пов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en-US" sz="1600" i="1"/>
                                            <m:t>𝜌</m:t>
                                          </m:r>
                                          <m:r>
                                            <a:rPr lang="uk-UA" sz="1600" i="1"/>
                                            <m:t>∙</m:t>
                                          </m:r>
                                          <m:r>
                                            <a:rPr lang="en-US" sz="1600" i="1"/>
                                            <m:t>𝑉</m:t>
                                          </m:r>
                                        </m:den>
                                      </m:f>
                                      <m:r>
                                        <a:rPr lang="uk-UA" sz="1600" i="1"/>
                                        <m:t>𝑡</m:t>
                                      </m:r>
                                    </m:sup>
                                  </m:sSup>
                                  <m:r>
                                    <a:rPr lang="uk-UA" sz="1600" i="1"/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ru-RU" sz="1600" i="1"/>
                                      </m:ctrlPr>
                                    </m:sSubPr>
                                    <m:e>
                                      <m:r>
                                        <a:rPr lang="en-US" sz="1600" i="1"/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uk-UA" sz="1600" i="1"/>
                                        <m:t>пов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uk-UA" sz="1600" i="1"/>
                                <m:t>.</m:t>
                              </m:r>
                            </m:e>
                            <m:e>
                              <m:r>
                                <a:rPr lang="uk-UA" sz="1600"/>
                                <m:t> 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1600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84784"/>
                <a:ext cx="7992887" cy="486710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83566" y="620688"/>
            <a:ext cx="7992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dirty="0" smtClean="0"/>
              <a:t>Математична модель мікроклімату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6967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404664"/>
            <a:ext cx="8229600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200" dirty="0" smtClean="0">
                <a:solidFill>
                  <a:schemeClr val="tx1"/>
                </a:solidFill>
              </a:rPr>
              <a:t>Модель нечіткого регулятора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t="5991" b="18370"/>
          <a:stretch/>
        </p:blipFill>
        <p:spPr bwMode="auto">
          <a:xfrm>
            <a:off x="1834197" y="1685290"/>
            <a:ext cx="6338203" cy="38319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5463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188640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200" dirty="0" smtClean="0">
                <a:solidFill>
                  <a:schemeClr val="tx1"/>
                </a:solidFill>
              </a:rPr>
              <a:t>Аналіз результатів моделювання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8" t="14074"/>
          <a:stretch/>
        </p:blipFill>
        <p:spPr bwMode="auto">
          <a:xfrm>
            <a:off x="1907629" y="980728"/>
            <a:ext cx="5400675" cy="24663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826945"/>
              </p:ext>
            </p:extLst>
          </p:nvPr>
        </p:nvGraphicFramePr>
        <p:xfrm>
          <a:off x="1907704" y="3354276"/>
          <a:ext cx="6076950" cy="33150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5650"/>
                <a:gridCol w="2025650"/>
                <a:gridCol w="2025650"/>
              </a:tblGrid>
              <a:tr h="697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Параметр системи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Розроблювана система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Аналог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Точність регулювання температури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± 1°С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± 2°С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Точність регулювання вологості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± 2%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± 4%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Час прийняття рішення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10с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Можливість врахування додаткових параметрів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є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</a:t>
                      </a:r>
                      <a:r>
                        <a:rPr lang="uk-UA" sz="1400">
                          <a:effectLst/>
                        </a:rPr>
                        <a:t>емає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Пришвидшення дозрівання плодів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5%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6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0090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457200" y="404664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200" dirty="0" smtClean="0">
                <a:solidFill>
                  <a:schemeClr val="tx1"/>
                </a:solidFill>
              </a:rPr>
              <a:t>Головне вікно програми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289</TotalTime>
  <Words>540</Words>
  <Application>Microsoft Office PowerPoint</Application>
  <PresentationFormat>Экран (4:3)</PresentationFormat>
  <Paragraphs>39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Дипломний проект  на тему: КОМП’ЮТЕРИЗОВАНА СИСТЕМА УПРАВЛІННЯ ТЕМПЕРАТУРНО-ВОЛОГІСНИМ РЕЖИМОМ В ПРОМИСЛОВИХ ТЕПЛИЦЯХ</vt:lpstr>
      <vt:lpstr>Презентация PowerPoint</vt:lpstr>
      <vt:lpstr>UML-діаграма варіантів використання</vt:lpstr>
      <vt:lpstr>Структурна схема системи</vt:lpstr>
      <vt:lpstr>UML-діаграма діяльності системи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автоматизації дистанційного управління тепло-вологісним режимом в теплицях</dc:title>
  <dc:creator>Alex Gnatiuk</dc:creator>
  <cp:lastModifiedBy>Alex Gnatiuk</cp:lastModifiedBy>
  <cp:revision>36</cp:revision>
  <dcterms:created xsi:type="dcterms:W3CDTF">2014-03-12T16:16:29Z</dcterms:created>
  <dcterms:modified xsi:type="dcterms:W3CDTF">2015-06-21T20:44:32Z</dcterms:modified>
</cp:coreProperties>
</file>