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33CCCC"/>
    </p:penClr>
  </p:showPr>
  <p:clrMru>
    <a:srgbClr val="19DD8E"/>
    <a:srgbClr val="01C30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7" autoAdjust="0"/>
    <p:restoredTop sz="94638" autoAdjust="0"/>
  </p:normalViewPr>
  <p:slideViewPr>
    <p:cSldViewPr>
      <p:cViewPr varScale="1">
        <p:scale>
          <a:sx n="86" d="100"/>
          <a:sy n="86" d="100"/>
        </p:scale>
        <p:origin x="-148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A484A0D-38F9-441B-939B-4B2D4643880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D47B9F4-F274-4717-BE60-D7278C9DC5C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BDB5D21-EB70-4474-B90D-6B89D6E86D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95262C-B1D1-497B-96C9-0458F41185E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43A6DBB-BF45-4F7A-B354-98A170CF4EB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B4DFF54-D93D-4FBF-8856-84F77740CE4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A17C97-76F7-4C16-9E29-787491E8FA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8B28913-FCF2-430A-B883-080EF5E9BD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5288E48-AD35-4E50-A3CD-3E220C95E1A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B299C98-5BD5-4562-B5FE-8207BC7F2D7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79F0EE4-6D38-4288-B484-6B4EC5B38F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044E7644-3F62-49E9-8F18-8968559DDE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88640"/>
            <a:ext cx="7990656" cy="5904656"/>
          </a:xfrm>
        </p:spPr>
        <p:txBody>
          <a:bodyPr/>
          <a:lstStyle/>
          <a:p>
            <a:pPr algn="ctr"/>
            <a:r>
              <a:rPr lang="uk-UA" sz="2000" dirty="0">
                <a:solidFill>
                  <a:schemeClr val="tx1"/>
                </a:solidFill>
              </a:rPr>
              <a:t>Вінницький національний технічний університет</a:t>
            </a: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/>
              <a:t/>
            </a:r>
            <a:br>
              <a:rPr lang="uk-UA" sz="2000" dirty="0"/>
            </a:br>
            <a:r>
              <a:rPr lang="uk-UA" sz="2000" dirty="0" err="1" smtClean="0">
                <a:solidFill>
                  <a:schemeClr val="tx1"/>
                </a:solidFill>
              </a:rPr>
              <a:t>“</a:t>
            </a:r>
            <a:r>
              <a:rPr lang="uk-UA" sz="2000" b="1" dirty="0" err="1" smtClean="0">
                <a:solidFill>
                  <a:schemeClr val="tx1"/>
                </a:solidFill>
              </a:rPr>
              <a:t>Радіовимірювальні</a:t>
            </a:r>
            <a:r>
              <a:rPr lang="uk-UA" sz="2000" b="1" dirty="0" smtClean="0">
                <a:solidFill>
                  <a:schemeClr val="tx1"/>
                </a:solidFill>
              </a:rPr>
              <a:t> сенсори вологості газових середовищ з частотним вихідним </a:t>
            </a:r>
            <a:r>
              <a:rPr lang="uk-UA" sz="2000" b="1" dirty="0" err="1" smtClean="0">
                <a:solidFill>
                  <a:schemeClr val="tx1"/>
                </a:solidFill>
              </a:rPr>
              <a:t>сигналом</a:t>
            </a:r>
            <a:r>
              <a:rPr lang="uk-UA" sz="2000" dirty="0" err="1" smtClean="0">
                <a:solidFill>
                  <a:schemeClr val="tx1"/>
                </a:solidFill>
              </a:rPr>
              <a:t>”</a:t>
            </a: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>Дипломна робота </a:t>
            </a:r>
            <a:r>
              <a:rPr lang="en-US" sz="2000" dirty="0">
                <a:solidFill>
                  <a:schemeClr val="tx1"/>
                </a:solidFill>
              </a:rPr>
              <a:t/>
            </a:r>
            <a:br>
              <a:rPr lang="en-US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>зі спеціальності </a:t>
            </a:r>
            <a:r>
              <a:rPr lang="uk-UA" sz="2000" dirty="0" smtClean="0">
                <a:solidFill>
                  <a:schemeClr val="tx1"/>
                </a:solidFill>
              </a:rPr>
              <a:t>7.05090101 </a:t>
            </a:r>
            <a:r>
              <a:rPr lang="uk-UA" sz="2000" dirty="0">
                <a:solidFill>
                  <a:schemeClr val="tx1"/>
                </a:solidFill>
              </a:rPr>
              <a:t>– Радіотехніка</a:t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>Керівник </a:t>
            </a:r>
            <a:r>
              <a:rPr lang="uk-UA" sz="2000" dirty="0">
                <a:solidFill>
                  <a:schemeClr val="tx1"/>
                </a:solidFill>
              </a:rPr>
              <a:t>ДР – </a:t>
            </a:r>
            <a:r>
              <a:rPr lang="ru-RU" sz="2000" dirty="0" err="1" smtClean="0">
                <a:solidFill>
                  <a:schemeClr val="tx1"/>
                </a:solidFill>
              </a:rPr>
              <a:t>д.т.н</a:t>
            </a:r>
            <a:r>
              <a:rPr lang="ru-RU" sz="2000" dirty="0" smtClean="0">
                <a:solidFill>
                  <a:schemeClr val="tx1"/>
                </a:solidFill>
              </a:rPr>
              <a:t>, </a:t>
            </a:r>
            <a:r>
              <a:rPr lang="ru-RU" sz="2000" dirty="0" err="1" smtClean="0">
                <a:solidFill>
                  <a:schemeClr val="tx1"/>
                </a:solidFill>
              </a:rPr>
              <a:t>проф.Осадчук</a:t>
            </a:r>
            <a:r>
              <a:rPr lang="ru-RU" sz="2000" dirty="0" smtClean="0">
                <a:solidFill>
                  <a:schemeClr val="tx1"/>
                </a:solidFill>
              </a:rPr>
              <a:t> О.В.</a:t>
            </a:r>
            <a:r>
              <a:rPr lang="uk-UA" sz="2000" dirty="0" smtClean="0">
                <a:solidFill>
                  <a:schemeClr val="tx1"/>
                </a:solidFill>
              </a:rPr>
              <a:t/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>Розробив студент </a:t>
            </a:r>
            <a:r>
              <a:rPr lang="uk-UA" sz="2000" dirty="0">
                <a:solidFill>
                  <a:schemeClr val="tx1"/>
                </a:solidFill>
              </a:rPr>
              <a:t>гр. РТ – </a:t>
            </a:r>
            <a:r>
              <a:rPr lang="uk-UA" sz="2000" dirty="0" smtClean="0">
                <a:solidFill>
                  <a:schemeClr val="tx1"/>
                </a:solidFill>
              </a:rPr>
              <a:t>14сп</a:t>
            </a:r>
            <a:br>
              <a:rPr lang="uk-UA" sz="2000" dirty="0" smtClean="0">
                <a:solidFill>
                  <a:schemeClr val="tx1"/>
                </a:solidFill>
              </a:rPr>
            </a:br>
            <a:r>
              <a:rPr lang="uk-UA" sz="2000" dirty="0" smtClean="0">
                <a:solidFill>
                  <a:schemeClr val="tx1"/>
                </a:solidFill>
              </a:rPr>
              <a:t>Тарасов О.О.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291264" cy="5280248"/>
          </a:xfrm>
        </p:spPr>
        <p:txBody>
          <a:bodyPr>
            <a:normAutofit/>
          </a:bodyPr>
          <a:lstStyle/>
          <a:p>
            <a:r>
              <a:rPr lang="uk-UA" sz="1400" dirty="0" smtClean="0">
                <a:solidFill>
                  <a:schemeClr val="tx1"/>
                </a:solidFill>
                <a:effectLst/>
              </a:rPr>
              <a:t>Мета роботи</a:t>
            </a:r>
            <a:r>
              <a:rPr lang="ru-RU" sz="1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</a:rPr>
            </a:br>
            <a:r>
              <a:rPr lang="uk-UA" sz="1400" dirty="0" smtClean="0">
                <a:solidFill>
                  <a:schemeClr val="tx1"/>
                </a:solidFill>
                <a:effectLst/>
              </a:rPr>
              <a:t>Метою даної роботи є дослідження сучасного стану та основних різновидів радіовимірювальних сенсорів вологості газових середовищ з частотним вихідним сигналом</a:t>
            </a:r>
            <a:r>
              <a:rPr lang="uk-UA" sz="1400" dirty="0" smtClean="0">
                <a:solidFill>
                  <a:schemeClr val="tx1"/>
                </a:solidFill>
                <a:effectLst/>
              </a:rPr>
              <a:t>.</a:t>
            </a:r>
            <a:br>
              <a:rPr lang="uk-UA" sz="1400" dirty="0" smtClean="0">
                <a:solidFill>
                  <a:schemeClr val="tx1"/>
                </a:solidFill>
                <a:effectLst/>
              </a:rPr>
            </a:br>
            <a:r>
              <a:rPr lang="uk-UA" sz="1400" dirty="0" smtClean="0">
                <a:solidFill>
                  <a:schemeClr val="tx1"/>
                </a:solidFill>
                <a:effectLst/>
              </a:rPr>
              <a:t>Актуальність роботи</a:t>
            </a:r>
            <a:r>
              <a:rPr lang="ru-RU" sz="1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</a:rPr>
            </a:br>
            <a:r>
              <a:rPr lang="uk-UA" sz="1400" dirty="0" smtClean="0">
                <a:solidFill>
                  <a:schemeClr val="tx1"/>
                </a:solidFill>
                <a:effectLst/>
              </a:rPr>
              <a:t>Мікроелектроніка є потужним прискорювачем індустрії первинних перетворювачів, вона є єдиною технологією, що може забезпечити необхідну масовість виробництва первинних перетворювачів, провідне місце серед яких займають частотні перетворювачі вологості на основі </a:t>
            </a:r>
            <a:r>
              <a:rPr lang="uk-UA" sz="1400" dirty="0" err="1" smtClean="0">
                <a:solidFill>
                  <a:schemeClr val="tx1"/>
                </a:solidFill>
                <a:effectLst/>
              </a:rPr>
              <a:t>МДН-транзисторних</a:t>
            </a:r>
            <a:r>
              <a:rPr lang="uk-UA" sz="1400" dirty="0" smtClean="0">
                <a:solidFill>
                  <a:schemeClr val="tx1"/>
                </a:solidFill>
                <a:effectLst/>
              </a:rPr>
              <a:t> структур з від’ємним опором. Саме використання реактивних властивостей і від’ємного опору напівпровідникових приладів дозволяє підвищити не тільки чутливість, а і точність перетворення інформативного  сигналу – відносної вологості навколишнього середовища в частоту.  </a:t>
            </a:r>
            <a:r>
              <a:rPr lang="ru-RU" sz="140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400" dirty="0" smtClean="0">
                <a:solidFill>
                  <a:schemeClr val="tx1"/>
                </a:solidFill>
                <a:effectLst/>
              </a:rPr>
            </a:br>
            <a:r>
              <a:rPr lang="uk-UA" sz="1400" dirty="0" smtClean="0">
                <a:solidFill>
                  <a:schemeClr val="tx1"/>
                </a:solidFill>
                <a:effectLst/>
              </a:rPr>
              <a:t>Використання </a:t>
            </a:r>
            <a:r>
              <a:rPr lang="uk-UA" sz="1400" dirty="0" err="1" smtClean="0">
                <a:solidFill>
                  <a:schemeClr val="tx1"/>
                </a:solidFill>
                <a:effectLst/>
              </a:rPr>
              <a:t>МДН-транзисторних</a:t>
            </a:r>
            <a:r>
              <a:rPr lang="uk-UA" sz="1400" dirty="0" smtClean="0">
                <a:solidFill>
                  <a:schemeClr val="tx1"/>
                </a:solidFill>
                <a:effectLst/>
              </a:rPr>
              <a:t> структур дає змогу не тільки зменшити залежність вимірювального параметру – відносної вологості від впливу температури навколишнього середовища, а також з використанням сучасних напрямків технологій мікроелектроніки розробляти і створювати </a:t>
            </a:r>
            <a:r>
              <a:rPr lang="uk-UA" sz="1400" dirty="0" err="1" smtClean="0">
                <a:solidFill>
                  <a:schemeClr val="tx1"/>
                </a:solidFill>
                <a:effectLst/>
              </a:rPr>
              <a:t>вологочутливі</a:t>
            </a:r>
            <a:r>
              <a:rPr lang="uk-UA" sz="1400" dirty="0" smtClean="0">
                <a:solidFill>
                  <a:schemeClr val="tx1"/>
                </a:solidFill>
                <a:effectLst/>
              </a:rPr>
              <a:t> елементи на основі </a:t>
            </a:r>
            <a:r>
              <a:rPr lang="uk-UA" sz="1400" dirty="0" err="1" smtClean="0">
                <a:solidFill>
                  <a:schemeClr val="tx1"/>
                </a:solidFill>
                <a:effectLst/>
              </a:rPr>
              <a:t>МДН-транзисторів</a:t>
            </a:r>
            <a:r>
              <a:rPr lang="uk-UA" sz="1400" dirty="0" smtClean="0">
                <a:solidFill>
                  <a:schemeClr val="tx1"/>
                </a:solidFill>
                <a:effectLst/>
              </a:rPr>
              <a:t>, що не можливо на основі біполярних транзисторів.</a:t>
            </a:r>
            <a:r>
              <a:rPr lang="ru-RU" sz="1400" dirty="0" smtClean="0">
                <a:effectLst/>
              </a:rPr>
              <a:t/>
            </a:r>
            <a:br>
              <a:rPr lang="ru-RU" sz="1400" dirty="0" smtClean="0">
                <a:effectLst/>
              </a:rPr>
            </a:br>
            <a:r>
              <a:rPr lang="uk-UA" sz="1400" dirty="0" smtClean="0">
                <a:solidFill>
                  <a:schemeClr val="tx1"/>
                </a:solidFill>
              </a:rPr>
              <a:t/>
            </a:r>
            <a:br>
              <a:rPr lang="uk-UA" sz="1400" dirty="0" smtClean="0">
                <a:solidFill>
                  <a:schemeClr val="tx1"/>
                </a:solidFill>
              </a:rPr>
            </a:b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К</a:t>
            </a: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онструкція </a:t>
            </a:r>
            <a:r>
              <a:rPr lang="uk-UA" sz="2800" dirty="0" smtClean="0">
                <a:solidFill>
                  <a:schemeClr val="accent6">
                    <a:lumMod val="75000"/>
                  </a:schemeClr>
                </a:solidFill>
              </a:rPr>
              <a:t>ємнісного сенсора вологості</a:t>
            </a:r>
            <a:endParaRPr lang="ru-RU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764704"/>
            <a:ext cx="532859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827584" y="350100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Сенсор вологості : 1 – діелектрична підкладка; 2 – електрод; 3 – верхній електрод; 4 – шар </a:t>
            </a:r>
            <a:r>
              <a:rPr lang="uk-UA" dirty="0" err="1" smtClean="0"/>
              <a:t>вологочутливого</a:t>
            </a:r>
            <a:r>
              <a:rPr lang="uk-UA" dirty="0" smtClean="0"/>
              <a:t> матеріалу; 5 – </a:t>
            </a:r>
            <a:r>
              <a:rPr lang="uk-UA" dirty="0" err="1" smtClean="0"/>
              <a:t>вологочутливий</a:t>
            </a:r>
            <a:r>
              <a:rPr lang="uk-UA" dirty="0" smtClean="0"/>
              <a:t> матеріал; 6 – електропровідні мікрочастинки; 7 - виводи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5373216"/>
            <a:ext cx="8183880" cy="1080120"/>
          </a:xfrm>
        </p:spPr>
        <p:txBody>
          <a:bodyPr/>
          <a:lstStyle/>
          <a:p>
            <a:pPr algn="ctr"/>
            <a:r>
              <a:rPr lang="uk-UA" sz="2400" dirty="0" smtClean="0"/>
              <a:t>Функціональна </a:t>
            </a:r>
            <a:r>
              <a:rPr lang="uk-UA" sz="2400" dirty="0" smtClean="0"/>
              <a:t>схема пристрою </a:t>
            </a:r>
            <a:r>
              <a:rPr lang="uk-UA" sz="2400" dirty="0" err="1" smtClean="0"/>
              <a:t>діелькометричного</a:t>
            </a:r>
            <a:r>
              <a:rPr lang="uk-UA" sz="2400" dirty="0" smtClean="0"/>
              <a:t> контролю  </a:t>
            </a:r>
            <a:r>
              <a:rPr lang="uk-UA" sz="2400" dirty="0" err="1" smtClean="0"/>
              <a:t>“Іскра”</a:t>
            </a:r>
            <a:r>
              <a:rPr lang="uk-UA" sz="2400" dirty="0" smtClean="0"/>
              <a:t> </a:t>
            </a:r>
            <a:endParaRPr lang="ru-RU" sz="2400" dirty="0"/>
          </a:p>
        </p:txBody>
      </p:sp>
      <p:sp>
        <p:nvSpPr>
          <p:cNvPr id="5127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5" name="Рисунок 4" descr="15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6673"/>
            <a:ext cx="5976664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67544" y="4077071"/>
            <a:ext cx="82089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Функціональна схема пристрою: 1 – мостова вимірювальна схема; 2 – ємнісний сенсор;   3 – перший  генератор  змінної  напруги;  4 – другий  генератор  змінної напруги; 5 – регулятор частоти;  6 – реєстратор;  7 – регулятор чутливості;  8 – перемикач; 9 – магазин ємностей; 10 – джерело постійного струму; 11 – параметричний стабілізатор напруги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4581128"/>
            <a:ext cx="8183880" cy="1080120"/>
          </a:xfrm>
        </p:spPr>
        <p:txBody>
          <a:bodyPr>
            <a:normAutofit/>
          </a:bodyPr>
          <a:lstStyle/>
          <a:p>
            <a:r>
              <a:rPr lang="uk-UA" sz="1600" dirty="0" smtClean="0">
                <a:solidFill>
                  <a:schemeClr val="accent2"/>
                </a:solidFill>
                <a:effectLst/>
              </a:rPr>
              <a:t>Пристрій </a:t>
            </a:r>
            <a:r>
              <a:rPr lang="uk-UA" sz="1600" dirty="0" smtClean="0">
                <a:solidFill>
                  <a:schemeClr val="accent2"/>
                </a:solidFill>
                <a:effectLst/>
              </a:rPr>
              <a:t>для вимірювання </a:t>
            </a:r>
            <a:r>
              <a:rPr lang="uk-UA" sz="1600" dirty="0" smtClean="0">
                <a:solidFill>
                  <a:schemeClr val="accent2"/>
                </a:solidFill>
                <a:effectLst/>
              </a:rPr>
              <a:t>вологості, </a:t>
            </a:r>
            <a:r>
              <a:rPr lang="uk-UA" sz="1600" dirty="0" smtClean="0">
                <a:solidFill>
                  <a:schemeClr val="accent2"/>
                </a:solidFill>
                <a:effectLst/>
              </a:rPr>
              <a:t>який використовується як у вимірювальній техніці, так і при безперервному вимірюванні  вологості матеріалу в потоці теплоносія</a:t>
            </a:r>
            <a:endParaRPr lang="ru-RU" sz="1600" b="1" dirty="0">
              <a:solidFill>
                <a:schemeClr val="accent2"/>
              </a:solidFill>
              <a:effectLst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>
          <a:xfrm flipV="1">
            <a:off x="502920" y="476672"/>
            <a:ext cx="2844944" cy="5368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ru-RU" dirty="0"/>
          </a:p>
        </p:txBody>
      </p:sp>
      <p:pic>
        <p:nvPicPr>
          <p:cNvPr id="11" name="Рисунок 10" descr="29.bmp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82453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5148064" y="476672"/>
            <a:ext cx="33843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Пристрій для вимірювання вологості: 1 – зразковий первинний перетворювач; 2 – герметична кришка; 3 – робочий первинний перетворювач; 4, 5 – автогенератори; 6, 7 – перетворювачі частота – напруга; 8 – обчислювальний пристрій; 9 – тензометричний сенсор густини; 10 – регулюючий компаратор; 11 – очисний пристрій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87624" y="5157192"/>
            <a:ext cx="7499176" cy="648072"/>
          </a:xfrm>
        </p:spPr>
        <p:txBody>
          <a:bodyPr/>
          <a:lstStyle/>
          <a:p>
            <a:r>
              <a:rPr lang="uk-UA" sz="1600" dirty="0" smtClean="0">
                <a:solidFill>
                  <a:srgbClr val="FF0000"/>
                </a:solidFill>
              </a:rPr>
              <a:t>Ч</a:t>
            </a:r>
            <a:r>
              <a:rPr lang="uk-UA" sz="1600" dirty="0" smtClean="0">
                <a:solidFill>
                  <a:srgbClr val="FF0000"/>
                </a:solidFill>
              </a:rPr>
              <a:t>астотний перетворювач </a:t>
            </a:r>
            <a:r>
              <a:rPr lang="uk-UA" sz="1600" dirty="0" smtClean="0">
                <a:solidFill>
                  <a:srgbClr val="FF0000"/>
                </a:solidFill>
              </a:rPr>
              <a:t>на основі двох </a:t>
            </a:r>
            <a:r>
              <a:rPr lang="uk-UA" sz="1600" dirty="0" err="1" smtClean="0">
                <a:solidFill>
                  <a:srgbClr val="FF0000"/>
                </a:solidFill>
              </a:rPr>
              <a:t>МДН-транзисторів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3203575" y="6164362"/>
            <a:ext cx="2343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ru-RU" sz="1400" dirty="0" smtClean="0">
                <a:latin typeface="Arial" charset="0"/>
              </a:rPr>
              <a:t> </a:t>
            </a:r>
            <a:endParaRPr lang="ru-RU" sz="1400" dirty="0">
              <a:latin typeface="Arial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502920" y="530352"/>
            <a:ext cx="3349000" cy="124246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" name="Рисунок 9" descr="Rozd 3 MOS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5"/>
            <a:ext cx="3888432" cy="3816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95536" y="4221088"/>
            <a:ext cx="38884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Схема частотного перетворювача вологості</a:t>
            </a:r>
            <a:endParaRPr lang="ru-RU" dirty="0" smtClean="0"/>
          </a:p>
          <a:p>
            <a:r>
              <a:rPr lang="uk-UA" dirty="0" smtClean="0"/>
              <a:t>на основі двох </a:t>
            </a:r>
            <a:r>
              <a:rPr lang="uk-UA" dirty="0" err="1" smtClean="0"/>
              <a:t>МДН-транзисторів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2" name="Рисунок 11" descr="Rozd 3 MOS 2_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404664"/>
            <a:ext cx="3456383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5220072" y="4365104"/>
            <a:ext cx="34563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 smtClean="0"/>
              <a:t>Еквівалентна схема перетворювача по постійному струму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uk-UA" sz="2400" dirty="0" smtClean="0">
                <a:solidFill>
                  <a:srgbClr val="01C306"/>
                </a:solidFill>
              </a:rPr>
              <a:t>Вольт-амперна характеристика </a:t>
            </a:r>
            <a:r>
              <a:rPr lang="uk-UA" sz="2400" dirty="0" err="1" smtClean="0">
                <a:solidFill>
                  <a:srgbClr val="01C306"/>
                </a:solidFill>
              </a:rPr>
              <a:t>вологочутливого</a:t>
            </a:r>
            <a:r>
              <a:rPr lang="uk-UA" sz="2400" dirty="0" smtClean="0">
                <a:solidFill>
                  <a:srgbClr val="01C306"/>
                </a:solidFill>
              </a:rPr>
              <a:t> </a:t>
            </a:r>
            <a:r>
              <a:rPr lang="ru-RU" sz="2400" dirty="0" smtClean="0">
                <a:solidFill>
                  <a:srgbClr val="01C306"/>
                </a:solidFill>
              </a:rPr>
              <a:t/>
            </a:r>
            <a:br>
              <a:rPr lang="ru-RU" sz="2400" dirty="0" smtClean="0">
                <a:solidFill>
                  <a:srgbClr val="01C306"/>
                </a:solidFill>
              </a:rPr>
            </a:br>
            <a:r>
              <a:rPr lang="uk-UA" sz="2400" dirty="0" smtClean="0">
                <a:solidFill>
                  <a:srgbClr val="01C306"/>
                </a:solidFill>
              </a:rPr>
              <a:t>частотного перетворювача на основі двох </a:t>
            </a:r>
            <a:r>
              <a:rPr lang="uk-UA" sz="2400" dirty="0" smtClean="0">
                <a:solidFill>
                  <a:srgbClr val="01C306"/>
                </a:solidFill>
              </a:rPr>
              <a:t/>
            </a:r>
            <a:br>
              <a:rPr lang="uk-UA" sz="2400" dirty="0" smtClean="0">
                <a:solidFill>
                  <a:srgbClr val="01C306"/>
                </a:solidFill>
              </a:rPr>
            </a:br>
            <a:r>
              <a:rPr lang="uk-UA" sz="2400" dirty="0" err="1" smtClean="0">
                <a:solidFill>
                  <a:srgbClr val="01C306"/>
                </a:solidFill>
              </a:rPr>
              <a:t>МДН-транзисторів</a:t>
            </a:r>
            <a:endParaRPr lang="ru-RU" sz="2400" dirty="0">
              <a:solidFill>
                <a:srgbClr val="01C306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 flipH="1">
            <a:off x="457201" y="53035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5" name="Рисунок 4" descr="VAX_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5"/>
            <a:ext cx="3888431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395536" y="4208323"/>
            <a:ext cx="396044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Експериментальні та теоретичні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ВАХ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частотного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перетворювача  вологості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основі </a:t>
            </a:r>
            <a:r>
              <a:rPr kumimoji="0" lang="uk-UA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BSH 201 і BF 998</a:t>
            </a:r>
            <a:r>
              <a:rPr kumimoji="0" lang="ru-RU" sz="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VAX_2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404664"/>
            <a:ext cx="4176463" cy="3744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4572000" y="4073016"/>
            <a:ext cx="41044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– Експериментальні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ВАХ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частотного перетворювача</a:t>
            </a:r>
            <a:endParaRPr kumimoji="0" lang="ru-RU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основі 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КП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301 В і </a:t>
            </a:r>
            <a:r>
              <a:rPr kumimoji="0" lang="uk-UA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КП</a:t>
            </a:r>
            <a:r>
              <a:rPr kumimoji="0" lang="uk-UA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327 АИ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5013176"/>
            <a:ext cx="4069080" cy="648072"/>
          </a:xfrm>
        </p:spPr>
        <p:txBody>
          <a:bodyPr>
            <a:normAutofit fontScale="90000"/>
          </a:bodyPr>
          <a:lstStyle/>
          <a:p>
            <a:r>
              <a:rPr lang="uk-UA" sz="1600" b="0" dirty="0" smtClean="0">
                <a:solidFill>
                  <a:schemeClr val="tx1"/>
                </a:solidFill>
                <a:effectLst/>
              </a:rPr>
              <a:t>Еквівалентна схема частотного перетворювача з                                                </a:t>
            </a:r>
            <a:r>
              <a:rPr lang="uk-UA" sz="1600" b="0" dirty="0" err="1" smtClean="0">
                <a:solidFill>
                  <a:schemeClr val="tx1"/>
                </a:solidFill>
                <a:effectLst/>
              </a:rPr>
              <a:t>вологочутливим</a:t>
            </a:r>
            <a:r>
              <a:rPr lang="uk-UA" sz="1600" b="0" dirty="0" smtClean="0">
                <a:solidFill>
                  <a:schemeClr val="tx1"/>
                </a:solidFill>
                <a:effectLst/>
              </a:rPr>
              <a:t> </a:t>
            </a:r>
            <a:r>
              <a:rPr lang="uk-UA" sz="1600" b="0" dirty="0" err="1" smtClean="0">
                <a:solidFill>
                  <a:schemeClr val="tx1"/>
                </a:solidFill>
                <a:effectLst/>
              </a:rPr>
              <a:t>МДН-конденсатором</a:t>
            </a:r>
            <a:endParaRPr lang="ru-RU" sz="16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4" name="Содержимое 13"/>
          <p:cNvSpPr>
            <a:spLocks noGrp="1"/>
          </p:cNvSpPr>
          <p:nvPr>
            <p:ph idx="1"/>
          </p:nvPr>
        </p:nvSpPr>
        <p:spPr>
          <a:xfrm>
            <a:off x="502920" y="53035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pic>
        <p:nvPicPr>
          <p:cNvPr id="15" name="Рисунок 14" descr="Rozd 3 MOS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7" y="404664"/>
            <a:ext cx="4320479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Rozd 3 MOS 2_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404664"/>
            <a:ext cx="410445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4572000" y="5013176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/>
              <a:t>    Перетворена </a:t>
            </a:r>
            <a:r>
              <a:rPr lang="uk-UA" dirty="0" smtClean="0"/>
              <a:t>еквівалентна </a:t>
            </a:r>
            <a:r>
              <a:rPr lang="uk-UA" dirty="0" smtClean="0"/>
              <a:t>  схема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293096"/>
            <a:ext cx="4141088" cy="1080120"/>
          </a:xfrm>
        </p:spPr>
        <p:txBody>
          <a:bodyPr>
            <a:normAutofit/>
          </a:bodyPr>
          <a:lstStyle/>
          <a:p>
            <a:r>
              <a:rPr lang="uk-UA" sz="1600" b="0" dirty="0" smtClean="0">
                <a:solidFill>
                  <a:schemeClr val="tx1"/>
                </a:solidFill>
                <a:effectLst/>
              </a:rPr>
              <a:t>Теоретична залежність активної складової повного опору</a:t>
            </a:r>
            <a:r>
              <a:rPr lang="ru-RU" sz="1600" b="0" dirty="0" smtClean="0">
                <a:solidFill>
                  <a:schemeClr val="tx1"/>
                </a:solidFill>
                <a:effectLst/>
              </a:rPr>
              <a:t/>
            </a:r>
            <a:br>
              <a:rPr lang="ru-RU" sz="1600" b="0" dirty="0" smtClean="0">
                <a:solidFill>
                  <a:schemeClr val="tx1"/>
                </a:solidFill>
                <a:effectLst/>
              </a:rPr>
            </a:br>
            <a:r>
              <a:rPr lang="uk-UA" sz="1600" b="0" dirty="0" smtClean="0">
                <a:solidFill>
                  <a:schemeClr val="tx1"/>
                </a:solidFill>
                <a:effectLst/>
              </a:rPr>
              <a:t> від відносної вологості навколишнього середовища</a:t>
            </a:r>
            <a:endParaRPr lang="ru-RU" sz="16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1260768" cy="450376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  <p:pic>
        <p:nvPicPr>
          <p:cNvPr id="4" name="Рисунок 3" descr="R_W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5"/>
            <a:ext cx="4032448" cy="3888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X_W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404665"/>
            <a:ext cx="4464495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716016" y="4293096"/>
            <a:ext cx="39604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dirty="0" smtClean="0"/>
              <a:t>Експериментальна і теоретична залежність реактивної складової повного опору від відносної вологості навколишнього середовища</a:t>
            </a:r>
            <a:endParaRPr lang="ru-RU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437112"/>
            <a:ext cx="4141088" cy="1368152"/>
          </a:xfrm>
        </p:spPr>
        <p:txBody>
          <a:bodyPr>
            <a:noAutofit/>
          </a:bodyPr>
          <a:lstStyle/>
          <a:p>
            <a:r>
              <a:rPr lang="uk-UA" sz="1400" b="0" dirty="0" smtClean="0">
                <a:effectLst/>
              </a:rPr>
              <a:t> </a:t>
            </a:r>
            <a:r>
              <a:rPr lang="uk-UA" sz="1400" b="0" dirty="0" smtClean="0">
                <a:solidFill>
                  <a:schemeClr val="tx1"/>
                </a:solidFill>
                <a:effectLst/>
              </a:rPr>
              <a:t>Експериментальна та теоретична залежність частоти генерації від зміни відносної вологості навколишнього середовища </a:t>
            </a:r>
            <a:r>
              <a:rPr lang="uk-UA" sz="1400" b="0" dirty="0" err="1" smtClean="0">
                <a:solidFill>
                  <a:schemeClr val="tx1"/>
                </a:solidFill>
                <a:effectLst/>
              </a:rPr>
              <a:t>вологочутливого</a:t>
            </a:r>
            <a:r>
              <a:rPr lang="uk-UA" sz="1400" b="0" dirty="0" smtClean="0">
                <a:solidFill>
                  <a:schemeClr val="tx1"/>
                </a:solidFill>
                <a:effectLst/>
              </a:rPr>
              <a:t> конденсатора на основі аморфного двоокису кремнію</a:t>
            </a:r>
            <a:endParaRPr lang="ru-RU" sz="1400" b="0" dirty="0">
              <a:solidFill>
                <a:schemeClr val="tx1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2628920" cy="217856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F_W_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5"/>
            <a:ext cx="4320480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F_W_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404665"/>
            <a:ext cx="403244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932040" y="4437112"/>
            <a:ext cx="381642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400" dirty="0" smtClean="0"/>
              <a:t>Експериментальні і теоретичні залежності частоти генерації  від зміни відносної вологості навколишнього середовища </a:t>
            </a:r>
            <a:r>
              <a:rPr lang="uk-UA" sz="1400" dirty="0" err="1" smtClean="0"/>
              <a:t>вологочутливого</a:t>
            </a:r>
            <a:r>
              <a:rPr lang="uk-UA" sz="1400" dirty="0" smtClean="0"/>
              <a:t> конденсатора фірми PHILIPS</a:t>
            </a:r>
            <a:endParaRPr lang="ru-RU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1772816"/>
            <a:ext cx="8183880" cy="1728192"/>
          </a:xfrm>
        </p:spPr>
        <p:txBody>
          <a:bodyPr>
            <a:noAutofit/>
          </a:bodyPr>
          <a:lstStyle/>
          <a:p>
            <a:pPr algn="ctr"/>
            <a:r>
              <a:rPr lang="uk-UA" sz="6000" dirty="0" smtClean="0">
                <a:solidFill>
                  <a:srgbClr val="19DD8E"/>
                </a:solidFill>
                <a:effectLst/>
              </a:rPr>
              <a:t>ДЯКУЮ ЗА УВАГУ</a:t>
            </a:r>
            <a:endParaRPr lang="ru-RU" sz="6000" dirty="0">
              <a:solidFill>
                <a:srgbClr val="19DD8E"/>
              </a:solidFill>
              <a:effectLst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222</TotalTime>
  <Words>317</Words>
  <Application>Microsoft Office PowerPoint</Application>
  <PresentationFormat>Экран (4:3)</PresentationFormat>
  <Paragraphs>25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Аспект</vt:lpstr>
      <vt:lpstr>Вінницький національний технічний університет     “Радіовимірювальні сенсори вологості газових середовищ з частотним вихідним сигналом”  Дипломна робота   зі спеціальності 7.05090101 – Радіотехніка    Керівник ДР – д.т.н, проф.Осадчук О.В.  Розробив студент гр. РТ – 14сп Тарасов О.О.</vt:lpstr>
      <vt:lpstr>Мета роботи Метою даної роботи є дослідження сучасного стану та основних різновидів радіовимірювальних сенсорів вологості газових середовищ з частотним вихідним сигналом. Актуальність роботи Мікроелектроніка є потужним прискорювачем індустрії первинних перетворювачів, вона є єдиною технологією, що може забезпечити необхідну масовість виробництва первинних перетворювачів, провідне місце серед яких займають частотні перетворювачі вологості на основі МДН-транзисторних структур з від’ємним опором. Саме використання реактивних властивостей і від’ємного опору напівпровідникових приладів дозволяє підвищити не тільки чутливість, а і точність перетворення інформативного  сигналу – відносної вологості навколишнього середовища в частоту.   Використання МДН-транзисторних структур дає змогу не тільки зменшити залежність вимірювального параметру – відносної вологості від впливу температури навколишнього середовища, а також з використанням сучасних напрямків технологій мікроелектроніки розробляти і створювати вологочутливі елементи на основі МДН-транзисторів, що не можливо на основі біполярних транзисторів.   </vt:lpstr>
      <vt:lpstr>Конструкція ємнісного сенсора вологості</vt:lpstr>
      <vt:lpstr>Функціональна схема пристрою діелькометричного контролю  “Іскра” </vt:lpstr>
      <vt:lpstr>Пристрій для вимірювання вологості, який використовується як у вимірювальній техніці, так і при безперервному вимірюванні  вологості матеріалу в потоці теплоносія</vt:lpstr>
      <vt:lpstr>Частотний перетворювач на основі двох МДН-транзисторів</vt:lpstr>
      <vt:lpstr>Вольт-амперна характеристика вологочутливого  частотного перетворювача на основі двох  МДН-транзисторів</vt:lpstr>
      <vt:lpstr>Еквівалентна схема частотного перетворювача з                                                вологочутливим МДН-конденсатором</vt:lpstr>
      <vt:lpstr>Теоретична залежність активної складової повного опору  від відносної вологості навколишнього середовища</vt:lpstr>
      <vt:lpstr> Експериментальна та теоретична залежність частоти генерації від зміни відносної вологості навколишнього середовища вологочутливого конденсатора на основі аморфного двоокису кремнію</vt:lpstr>
      <vt:lpstr>ДЯКУЮ ЗА УВАГУ</vt:lpstr>
    </vt:vector>
  </TitlesOfParts>
  <Company>Укртелеком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Вінницький національний технічний університет     “Цифровий фазометр на ПЛІС”  Дипломна робота  зі спеціальності 7.090701 – Радіотехніка  Керівник ДР – проф. каф. РТ, к.т.н. В. Л. Кофанов Розробила студентка гр. РТ – 03 Ю. А. Скляр </dc:title>
  <dc:creator>serzadorozhnyi</dc:creator>
  <cp:lastModifiedBy>Sasha Tarasov</cp:lastModifiedBy>
  <cp:revision>14</cp:revision>
  <dcterms:created xsi:type="dcterms:W3CDTF">2008-06-17T14:27:10Z</dcterms:created>
  <dcterms:modified xsi:type="dcterms:W3CDTF">2015-06-17T22:53:54Z</dcterms:modified>
</cp:coreProperties>
</file>