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7556500" cy="10699750"/>
  <p:notesSz cx="7556500" cy="10699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9770" y="3473831"/>
            <a:ext cx="3623309" cy="48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9405" y="365129"/>
            <a:ext cx="4918075" cy="798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715" indent="4445">
              <a:lnSpc>
                <a:spcPct val="95600"/>
              </a:lnSpc>
            </a:pPr>
            <a:r>
              <a:rPr dirty="0" sz="1800">
                <a:latin typeface="Times New Roman"/>
                <a:cs typeface="Times New Roman"/>
              </a:rPr>
              <a:t>Вінницький </a:t>
            </a:r>
            <a:r>
              <a:rPr dirty="0" sz="1800" spc="-5">
                <a:latin typeface="Times New Roman"/>
                <a:cs typeface="Times New Roman"/>
              </a:rPr>
              <a:t>національний </a:t>
            </a:r>
            <a:r>
              <a:rPr dirty="0" sz="1800" spc="-10">
                <a:latin typeface="Times New Roman"/>
                <a:cs typeface="Times New Roman"/>
              </a:rPr>
              <a:t>технічний </a:t>
            </a:r>
            <a:r>
              <a:rPr dirty="0" sz="1800" spc="-5">
                <a:latin typeface="Times New Roman"/>
                <a:cs typeface="Times New Roman"/>
              </a:rPr>
              <a:t>університет  Факультет </a:t>
            </a:r>
            <a:r>
              <a:rPr dirty="0" sz="1800" spc="5">
                <a:latin typeface="Times New Roman"/>
                <a:cs typeface="Times New Roman"/>
              </a:rPr>
              <a:t>електроенергетики </a:t>
            </a:r>
            <a:r>
              <a:rPr dirty="0" sz="1800" spc="-20">
                <a:latin typeface="Times New Roman"/>
                <a:cs typeface="Times New Roman"/>
              </a:rPr>
              <a:t>та </a:t>
            </a:r>
            <a:r>
              <a:rPr dirty="0" sz="1800" spc="-5">
                <a:latin typeface="Times New Roman"/>
                <a:cs typeface="Times New Roman"/>
              </a:rPr>
              <a:t>електромеханіки  </a:t>
            </a:r>
            <a:r>
              <a:rPr dirty="0" sz="1800" spc="5">
                <a:latin typeface="Times New Roman"/>
                <a:cs typeface="Times New Roman"/>
              </a:rPr>
              <a:t>Кафедра </a:t>
            </a:r>
            <a:r>
              <a:rPr dirty="0" sz="1800">
                <a:latin typeface="Times New Roman"/>
                <a:cs typeface="Times New Roman"/>
              </a:rPr>
              <a:t>електричних </a:t>
            </a:r>
            <a:r>
              <a:rPr dirty="0" sz="1800" spc="-20">
                <a:latin typeface="Times New Roman"/>
                <a:cs typeface="Times New Roman"/>
              </a:rPr>
              <a:t>станцій та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систем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48005">
              <a:lnSpc>
                <a:spcPts val="3785"/>
              </a:lnSpc>
            </a:pPr>
            <a:r>
              <a:rPr dirty="0" spc="-290"/>
              <a:t>Дип</a:t>
            </a:r>
            <a:r>
              <a:rPr dirty="0" spc="-290"/>
              <a:t>л</a:t>
            </a:r>
            <a:r>
              <a:rPr dirty="0" baseline="-2604" sz="4800" spc="-434">
                <a:solidFill>
                  <a:srgbClr val="C0C0C0"/>
                </a:solidFill>
              </a:rPr>
              <a:t>л</a:t>
            </a:r>
            <a:r>
              <a:rPr dirty="0" sz="3200" spc="-290"/>
              <a:t>омн</a:t>
            </a:r>
            <a:r>
              <a:rPr dirty="0" sz="3200" spc="-290"/>
              <a:t>а</a:t>
            </a:r>
            <a:r>
              <a:rPr dirty="0" baseline="-2604" sz="4800" spc="-434">
                <a:solidFill>
                  <a:srgbClr val="C0C0C0"/>
                </a:solidFill>
              </a:rPr>
              <a:t>а</a:t>
            </a:r>
            <a:r>
              <a:rPr dirty="0" baseline="-2604" sz="4800" spc="-270">
                <a:solidFill>
                  <a:srgbClr val="C0C0C0"/>
                </a:solidFill>
              </a:rPr>
              <a:t> </a:t>
            </a:r>
            <a:r>
              <a:rPr dirty="0" sz="3200" spc="-225"/>
              <a:t>р</a:t>
            </a:r>
            <a:r>
              <a:rPr dirty="0" sz="3200" spc="-225"/>
              <a:t>о</a:t>
            </a:r>
            <a:r>
              <a:rPr dirty="0" baseline="-2604" sz="4800" spc="-337">
                <a:solidFill>
                  <a:srgbClr val="C0C0C0"/>
                </a:solidFill>
              </a:rPr>
              <a:t>о</a:t>
            </a:r>
            <a:r>
              <a:rPr dirty="0" sz="3200" spc="-225"/>
              <a:t>бота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112837" y="3969511"/>
            <a:ext cx="5880100" cy="19297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03885" marR="515620">
              <a:lnSpc>
                <a:spcPts val="2030"/>
              </a:lnSpc>
            </a:pPr>
            <a:r>
              <a:rPr dirty="0" sz="1800" spc="-20">
                <a:latin typeface="Times New Roman"/>
                <a:cs typeface="Times New Roman"/>
              </a:rPr>
              <a:t>за </a:t>
            </a:r>
            <a:r>
              <a:rPr dirty="0" sz="1800" spc="-10">
                <a:latin typeface="Times New Roman"/>
                <a:cs typeface="Times New Roman"/>
              </a:rPr>
              <a:t>освітньо-кваліфікаційним </a:t>
            </a:r>
            <a:r>
              <a:rPr dirty="0" sz="1800">
                <a:latin typeface="Times New Roman"/>
                <a:cs typeface="Times New Roman"/>
              </a:rPr>
              <a:t>рівнем </a:t>
            </a:r>
            <a:r>
              <a:rPr dirty="0" sz="1800" spc="-5">
                <a:latin typeface="Times New Roman"/>
                <a:cs typeface="Times New Roman"/>
              </a:rPr>
              <a:t>«спеціаліст»  </a:t>
            </a:r>
            <a:r>
              <a:rPr dirty="0" sz="1800">
                <a:latin typeface="Times New Roman"/>
                <a:cs typeface="Times New Roman"/>
              </a:rPr>
              <a:t>на</a:t>
            </a:r>
            <a:r>
              <a:rPr dirty="0" sz="1800" spc="-5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тему:</a:t>
            </a:r>
            <a:endParaRPr sz="1800">
              <a:latin typeface="Times New Roman"/>
              <a:cs typeface="Times New Roman"/>
            </a:endParaRPr>
          </a:p>
          <a:p>
            <a:pPr algn="ctr" marL="12700" marR="5080">
              <a:lnSpc>
                <a:spcPts val="3679"/>
              </a:lnSpc>
              <a:spcBef>
                <a:spcPts val="100"/>
              </a:spcBef>
            </a:pPr>
            <a:r>
              <a:rPr dirty="0" sz="3200" spc="-5">
                <a:latin typeface="Times New Roman"/>
                <a:cs typeface="Times New Roman"/>
              </a:rPr>
              <a:t>“</a:t>
            </a:r>
            <a:r>
              <a:rPr dirty="0" sz="3200" spc="-5">
                <a:latin typeface="Times New Roman"/>
                <a:cs typeface="Times New Roman"/>
              </a:rPr>
              <a:t>Дослідження </a:t>
            </a:r>
            <a:r>
              <a:rPr dirty="0" sz="3200" spc="15">
                <a:latin typeface="Times New Roman"/>
                <a:cs typeface="Times New Roman"/>
              </a:rPr>
              <a:t>та </a:t>
            </a:r>
            <a:r>
              <a:rPr dirty="0" sz="3200">
                <a:latin typeface="Times New Roman"/>
                <a:cs typeface="Times New Roman"/>
              </a:rPr>
              <a:t>аналіз статичної  </a:t>
            </a:r>
            <a:r>
              <a:rPr dirty="0" sz="3200" spc="5">
                <a:latin typeface="Times New Roman"/>
                <a:cs typeface="Times New Roman"/>
              </a:rPr>
              <a:t>і </a:t>
            </a:r>
            <a:r>
              <a:rPr dirty="0" sz="3200">
                <a:latin typeface="Times New Roman"/>
                <a:cs typeface="Times New Roman"/>
              </a:rPr>
              <a:t>динамічної </a:t>
            </a:r>
            <a:r>
              <a:rPr dirty="0" sz="3200" spc="-10">
                <a:latin typeface="Times New Roman"/>
                <a:cs typeface="Times New Roman"/>
              </a:rPr>
              <a:t>стійкості  </a:t>
            </a:r>
            <a:r>
              <a:rPr dirty="0" sz="3200" spc="5">
                <a:latin typeface="Times New Roman"/>
                <a:cs typeface="Times New Roman"/>
              </a:rPr>
              <a:t>електричних </a:t>
            </a:r>
            <a:r>
              <a:rPr dirty="0" sz="3200" spc="-20">
                <a:latin typeface="Times New Roman"/>
                <a:cs typeface="Times New Roman"/>
              </a:rPr>
              <a:t>мереж</a:t>
            </a:r>
            <a:r>
              <a:rPr dirty="0" sz="3200">
                <a:latin typeface="Times New Roman"/>
                <a:cs typeface="Times New Roman"/>
              </a:rPr>
              <a:t> </a:t>
            </a:r>
            <a:r>
              <a:rPr dirty="0" sz="3200" spc="-630">
                <a:latin typeface="Times New Roman"/>
                <a:cs typeface="Times New Roman"/>
              </a:rPr>
              <a:t>”</a:t>
            </a:r>
            <a:r>
              <a:rPr dirty="0" baseline="-2604" sz="4800" spc="-944">
                <a:solidFill>
                  <a:srgbClr val="C0C0C0"/>
                </a:solidFill>
                <a:latin typeface="Times New Roman"/>
                <a:cs typeface="Times New Roman"/>
              </a:rPr>
              <a:t>”</a:t>
            </a:r>
            <a:endParaRPr baseline="-2604" sz="4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4095" y="7567930"/>
            <a:ext cx="3206115" cy="1636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0800" marR="116839">
              <a:lnSpc>
                <a:spcPts val="1800"/>
              </a:lnSpc>
            </a:pPr>
            <a:r>
              <a:rPr dirty="0" sz="1550" spc="15">
                <a:latin typeface="Times New Roman"/>
                <a:cs typeface="Times New Roman"/>
              </a:rPr>
              <a:t>Виконав: студент </a:t>
            </a:r>
            <a:r>
              <a:rPr dirty="0" sz="1550" spc="10">
                <a:latin typeface="Times New Roman"/>
                <a:cs typeface="Times New Roman"/>
              </a:rPr>
              <a:t>2 </a:t>
            </a:r>
            <a:r>
              <a:rPr dirty="0" sz="1550" spc="30">
                <a:latin typeface="Times New Roman"/>
                <a:cs typeface="Times New Roman"/>
              </a:rPr>
              <a:t>курсу</a:t>
            </a:r>
            <a:r>
              <a:rPr dirty="0" sz="1550" spc="-90">
                <a:latin typeface="Times New Roman"/>
                <a:cs typeface="Times New Roman"/>
              </a:rPr>
              <a:t> </a:t>
            </a:r>
            <a:r>
              <a:rPr dirty="0" sz="1550" spc="30">
                <a:latin typeface="Times New Roman"/>
                <a:cs typeface="Times New Roman"/>
              </a:rPr>
              <a:t>ОПППС,  </a:t>
            </a:r>
            <a:r>
              <a:rPr dirty="0" sz="1550" spc="10">
                <a:latin typeface="Times New Roman"/>
                <a:cs typeface="Times New Roman"/>
              </a:rPr>
              <a:t>групи</a:t>
            </a:r>
            <a:r>
              <a:rPr dirty="0" sz="1550" spc="-75">
                <a:latin typeface="Times New Roman"/>
                <a:cs typeface="Times New Roman"/>
              </a:rPr>
              <a:t> </a:t>
            </a:r>
            <a:r>
              <a:rPr dirty="0" sz="1550" spc="35">
                <a:latin typeface="Times New Roman"/>
                <a:cs typeface="Times New Roman"/>
              </a:rPr>
              <a:t>ЕСМсп-14</a:t>
            </a: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ts val="1825"/>
              </a:lnSpc>
            </a:pPr>
            <a:r>
              <a:rPr dirty="0" sz="1550" spc="25">
                <a:latin typeface="Times New Roman"/>
                <a:cs typeface="Times New Roman"/>
              </a:rPr>
              <a:t>напрямку </a:t>
            </a:r>
            <a:r>
              <a:rPr dirty="0" sz="1550" spc="15">
                <a:latin typeface="Times New Roman"/>
                <a:cs typeface="Times New Roman"/>
              </a:rPr>
              <a:t>підготовки  </a:t>
            </a:r>
            <a:r>
              <a:rPr dirty="0" sz="1550" spc="25">
                <a:latin typeface="Times New Roman"/>
                <a:cs typeface="Times New Roman"/>
              </a:rPr>
              <a:t>7.05070102</a:t>
            </a:r>
            <a:r>
              <a:rPr dirty="0" sz="1550" spc="-30">
                <a:latin typeface="Times New Roman"/>
                <a:cs typeface="Times New Roman"/>
              </a:rPr>
              <a:t> </a:t>
            </a:r>
            <a:r>
              <a:rPr dirty="0" sz="1550" spc="10">
                <a:latin typeface="Times New Roman"/>
                <a:cs typeface="Times New Roman"/>
              </a:rPr>
              <a:t>–</a:t>
            </a: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ts val="1830"/>
              </a:lnSpc>
              <a:spcBef>
                <a:spcPts val="15"/>
              </a:spcBef>
            </a:pPr>
            <a:r>
              <a:rPr dirty="0" sz="1550" spc="15">
                <a:latin typeface="Times New Roman"/>
                <a:cs typeface="Times New Roman"/>
              </a:rPr>
              <a:t>„Електричні </a:t>
            </a:r>
            <a:r>
              <a:rPr dirty="0" sz="1550" spc="20">
                <a:latin typeface="Times New Roman"/>
                <a:cs typeface="Times New Roman"/>
              </a:rPr>
              <a:t>системи </a:t>
            </a:r>
            <a:r>
              <a:rPr dirty="0" sz="1550" spc="5">
                <a:latin typeface="Times New Roman"/>
                <a:cs typeface="Times New Roman"/>
              </a:rPr>
              <a:t>і</a:t>
            </a:r>
            <a:r>
              <a:rPr dirty="0" sz="1550" spc="-30">
                <a:latin typeface="Times New Roman"/>
                <a:cs typeface="Times New Roman"/>
              </a:rPr>
              <a:t> </a:t>
            </a:r>
            <a:r>
              <a:rPr dirty="0" sz="1550" spc="20">
                <a:latin typeface="Times New Roman"/>
                <a:cs typeface="Times New Roman"/>
              </a:rPr>
              <a:t>мережі”</a:t>
            </a: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ts val="1830"/>
              </a:lnSpc>
            </a:pPr>
            <a:r>
              <a:rPr dirty="0" sz="1550" spc="20" b="1">
                <a:latin typeface="Times New Roman"/>
                <a:cs typeface="Times New Roman"/>
              </a:rPr>
              <a:t>Поліновський</a:t>
            </a:r>
            <a:r>
              <a:rPr dirty="0" sz="1550" spc="-15" b="1">
                <a:latin typeface="Times New Roman"/>
                <a:cs typeface="Times New Roman"/>
              </a:rPr>
              <a:t> </a:t>
            </a:r>
            <a:r>
              <a:rPr dirty="0" sz="1550" spc="25" b="1">
                <a:latin typeface="Times New Roman"/>
                <a:cs typeface="Times New Roman"/>
              </a:rPr>
              <a:t>А.М.</a:t>
            </a: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ts val="1830"/>
              </a:lnSpc>
              <a:spcBef>
                <a:spcPts val="15"/>
              </a:spcBef>
            </a:pPr>
            <a:r>
              <a:rPr dirty="0" sz="1550" spc="15">
                <a:latin typeface="Times New Roman"/>
                <a:cs typeface="Times New Roman"/>
              </a:rPr>
              <a:t>Керівник: </a:t>
            </a:r>
            <a:r>
              <a:rPr dirty="0" sz="1550" spc="10">
                <a:latin typeface="Times New Roman"/>
                <a:cs typeface="Times New Roman"/>
              </a:rPr>
              <a:t>к.т.н., </a:t>
            </a:r>
            <a:r>
              <a:rPr dirty="0" sz="1550" spc="25">
                <a:latin typeface="Times New Roman"/>
                <a:cs typeface="Times New Roman"/>
              </a:rPr>
              <a:t>професор каф.</a:t>
            </a:r>
            <a:r>
              <a:rPr dirty="0" sz="1550" spc="-135">
                <a:latin typeface="Times New Roman"/>
                <a:cs typeface="Times New Roman"/>
              </a:rPr>
              <a:t> </a:t>
            </a:r>
            <a:r>
              <a:rPr dirty="0" sz="1550" spc="45">
                <a:latin typeface="Times New Roman"/>
                <a:cs typeface="Times New Roman"/>
              </a:rPr>
              <a:t>ЕСС</a:t>
            </a:r>
            <a:endParaRPr sz="1550">
              <a:latin typeface="Times New Roman"/>
              <a:cs typeface="Times New Roman"/>
            </a:endParaRPr>
          </a:p>
          <a:p>
            <a:pPr marL="50800">
              <a:lnSpc>
                <a:spcPts val="1830"/>
              </a:lnSpc>
            </a:pPr>
            <a:r>
              <a:rPr dirty="0" sz="1550" spc="15" b="1">
                <a:latin typeface="Times New Roman"/>
                <a:cs typeface="Times New Roman"/>
              </a:rPr>
              <a:t>Свиридов</a:t>
            </a:r>
            <a:r>
              <a:rPr dirty="0" sz="1550" spc="20" b="1">
                <a:latin typeface="Times New Roman"/>
                <a:cs typeface="Times New Roman"/>
              </a:rPr>
              <a:t> </a:t>
            </a:r>
            <a:r>
              <a:rPr dirty="0" sz="1550" spc="10" b="1">
                <a:latin typeface="Times New Roman"/>
                <a:cs typeface="Times New Roman"/>
              </a:rPr>
              <a:t>М.П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58845" y="10080307"/>
            <a:ext cx="1631950" cy="317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Вінниця</a:t>
            </a:r>
            <a:r>
              <a:rPr dirty="0" sz="2000" spc="-75">
                <a:latin typeface="Times New Roman"/>
                <a:cs typeface="Times New Roman"/>
              </a:rPr>
              <a:t> </a:t>
            </a:r>
            <a:r>
              <a:rPr dirty="0" sz="2000" spc="10">
                <a:latin typeface="Times New Roman"/>
                <a:cs typeface="Times New Roman"/>
              </a:rPr>
              <a:t>2015р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3135" y="384809"/>
            <a:ext cx="510349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Принципова </a:t>
            </a:r>
            <a:r>
              <a:rPr dirty="0" sz="1400" spc="5" b="1">
                <a:latin typeface="Times New Roman"/>
                <a:cs typeface="Times New Roman"/>
              </a:rPr>
              <a:t>схема </a:t>
            </a:r>
            <a:r>
              <a:rPr dirty="0" sz="1400" spc="-5" b="1">
                <a:latin typeface="Times New Roman"/>
                <a:cs typeface="Times New Roman"/>
              </a:rPr>
              <a:t>простої </a:t>
            </a:r>
            <a:r>
              <a:rPr dirty="0" sz="1400" spc="5" b="1">
                <a:latin typeface="Times New Roman"/>
                <a:cs typeface="Times New Roman"/>
              </a:rPr>
              <a:t>електричної </a:t>
            </a:r>
            <a:r>
              <a:rPr dirty="0" sz="1400" spc="-5" b="1">
                <a:latin typeface="Times New Roman"/>
                <a:cs typeface="Times New Roman"/>
              </a:rPr>
              <a:t>мережі та її</a:t>
            </a:r>
            <a:r>
              <a:rPr dirty="0" sz="1400" spc="-10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заміщення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62668" y="130414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4">
                <a:moveTo>
                  <a:pt x="0" y="0"/>
                </a:moveTo>
                <a:lnTo>
                  <a:pt x="0" y="570581"/>
                </a:lnTo>
              </a:path>
            </a:pathLst>
          </a:custGeom>
          <a:ln w="15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44634" y="157151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4" h="36194">
                <a:moveTo>
                  <a:pt x="18034" y="0"/>
                </a:moveTo>
                <a:lnTo>
                  <a:pt x="11011" y="1406"/>
                </a:lnTo>
                <a:lnTo>
                  <a:pt x="5279" y="5244"/>
                </a:lnTo>
                <a:lnTo>
                  <a:pt x="1416" y="10938"/>
                </a:lnTo>
                <a:lnTo>
                  <a:pt x="0" y="17914"/>
                </a:lnTo>
                <a:lnTo>
                  <a:pt x="1416" y="24885"/>
                </a:lnTo>
                <a:lnTo>
                  <a:pt x="5279" y="30580"/>
                </a:lnTo>
                <a:lnTo>
                  <a:pt x="11011" y="34420"/>
                </a:lnTo>
                <a:lnTo>
                  <a:pt x="18034" y="35829"/>
                </a:lnTo>
                <a:lnTo>
                  <a:pt x="25052" y="34420"/>
                </a:lnTo>
                <a:lnTo>
                  <a:pt x="30785" y="30580"/>
                </a:lnTo>
                <a:lnTo>
                  <a:pt x="34651" y="24885"/>
                </a:lnTo>
                <a:lnTo>
                  <a:pt x="36069" y="17914"/>
                </a:lnTo>
                <a:lnTo>
                  <a:pt x="34651" y="10938"/>
                </a:lnTo>
                <a:lnTo>
                  <a:pt x="30785" y="5244"/>
                </a:lnTo>
                <a:lnTo>
                  <a:pt x="25052" y="1406"/>
                </a:lnTo>
                <a:lnTo>
                  <a:pt x="18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74419" y="1411126"/>
            <a:ext cx="359410" cy="356870"/>
          </a:xfrm>
          <a:custGeom>
            <a:avLst/>
            <a:gdLst/>
            <a:ahLst/>
            <a:cxnLst/>
            <a:rect l="l" t="t" r="r" b="b"/>
            <a:pathLst>
              <a:path w="359410" h="356869">
                <a:moveTo>
                  <a:pt x="179505" y="356610"/>
                </a:moveTo>
                <a:lnTo>
                  <a:pt x="227221" y="350241"/>
                </a:lnTo>
                <a:lnTo>
                  <a:pt x="270099" y="332267"/>
                </a:lnTo>
                <a:lnTo>
                  <a:pt x="306428" y="304388"/>
                </a:lnTo>
                <a:lnTo>
                  <a:pt x="334496" y="268301"/>
                </a:lnTo>
                <a:lnTo>
                  <a:pt x="352592" y="225707"/>
                </a:lnTo>
                <a:lnTo>
                  <a:pt x="359004" y="178305"/>
                </a:lnTo>
                <a:lnTo>
                  <a:pt x="352592" y="130902"/>
                </a:lnTo>
                <a:lnTo>
                  <a:pt x="334496" y="88308"/>
                </a:lnTo>
                <a:lnTo>
                  <a:pt x="306428" y="52222"/>
                </a:lnTo>
                <a:lnTo>
                  <a:pt x="270099" y="24342"/>
                </a:lnTo>
                <a:lnTo>
                  <a:pt x="227221" y="6368"/>
                </a:lnTo>
                <a:lnTo>
                  <a:pt x="179505" y="0"/>
                </a:lnTo>
                <a:lnTo>
                  <a:pt x="131785" y="6368"/>
                </a:lnTo>
                <a:lnTo>
                  <a:pt x="88904" y="24342"/>
                </a:lnTo>
                <a:lnTo>
                  <a:pt x="52575" y="52222"/>
                </a:lnTo>
                <a:lnTo>
                  <a:pt x="24507" y="88308"/>
                </a:lnTo>
                <a:lnTo>
                  <a:pt x="6411" y="130902"/>
                </a:lnTo>
                <a:lnTo>
                  <a:pt x="0" y="178305"/>
                </a:lnTo>
                <a:lnTo>
                  <a:pt x="6411" y="225707"/>
                </a:lnTo>
                <a:lnTo>
                  <a:pt x="24507" y="268301"/>
                </a:lnTo>
                <a:lnTo>
                  <a:pt x="52575" y="304388"/>
                </a:lnTo>
                <a:lnTo>
                  <a:pt x="88904" y="332267"/>
                </a:lnTo>
                <a:lnTo>
                  <a:pt x="131785" y="350241"/>
                </a:lnTo>
                <a:lnTo>
                  <a:pt x="179505" y="356610"/>
                </a:lnTo>
                <a:close/>
              </a:path>
            </a:pathLst>
          </a:custGeom>
          <a:ln w="15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35444" y="1562180"/>
            <a:ext cx="237490" cy="62230"/>
          </a:xfrm>
          <a:custGeom>
            <a:avLst/>
            <a:gdLst/>
            <a:ahLst/>
            <a:cxnLst/>
            <a:rect l="l" t="t" r="r" b="b"/>
            <a:pathLst>
              <a:path w="237489" h="62230">
                <a:moveTo>
                  <a:pt x="0" y="30811"/>
                </a:moveTo>
                <a:lnTo>
                  <a:pt x="29704" y="7702"/>
                </a:lnTo>
                <a:lnTo>
                  <a:pt x="54971" y="0"/>
                </a:lnTo>
                <a:lnTo>
                  <a:pt x="76964" y="3851"/>
                </a:lnTo>
                <a:lnTo>
                  <a:pt x="96846" y="15405"/>
                </a:lnTo>
                <a:lnTo>
                  <a:pt x="115780" y="30811"/>
                </a:lnTo>
                <a:lnTo>
                  <a:pt x="134930" y="46217"/>
                </a:lnTo>
                <a:lnTo>
                  <a:pt x="155458" y="57772"/>
                </a:lnTo>
                <a:lnTo>
                  <a:pt x="178528" y="61623"/>
                </a:lnTo>
                <a:lnTo>
                  <a:pt x="205303" y="53920"/>
                </a:lnTo>
                <a:lnTo>
                  <a:pt x="236947" y="30811"/>
                </a:lnTo>
              </a:path>
            </a:pathLst>
          </a:custGeom>
          <a:ln w="151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153254" y="1214883"/>
            <a:ext cx="20193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E</a:t>
            </a:r>
            <a:r>
              <a:rPr dirty="0" sz="1000" spc="-5" i="1">
                <a:latin typeface="Arial"/>
                <a:cs typeface="Arial"/>
              </a:rPr>
              <a:t>C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9589" y="1143551"/>
            <a:ext cx="49403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U</a:t>
            </a:r>
            <a:r>
              <a:rPr dirty="0" sz="1000" spc="-5" i="1">
                <a:latin typeface="Arial"/>
                <a:cs typeface="Arial"/>
              </a:rPr>
              <a:t>=c</a:t>
            </a:r>
            <a:r>
              <a:rPr dirty="0" sz="1000" spc="-5" i="1">
                <a:latin typeface="Arial"/>
                <a:cs typeface="Arial"/>
              </a:rPr>
              <a:t>on</a:t>
            </a:r>
            <a:r>
              <a:rPr dirty="0" sz="1000" spc="-5" i="1">
                <a:latin typeface="Arial"/>
                <a:cs typeface="Arial"/>
              </a:rPr>
              <a:t>st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29827" y="1589431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129245" y="0"/>
                </a:moveTo>
                <a:lnTo>
                  <a:pt x="0" y="0"/>
                </a:lnTo>
              </a:path>
            </a:pathLst>
          </a:custGeom>
          <a:ln w="90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63859" y="1587054"/>
            <a:ext cx="390525" cy="2540"/>
          </a:xfrm>
          <a:custGeom>
            <a:avLst/>
            <a:gdLst/>
            <a:ahLst/>
            <a:cxnLst/>
            <a:rect l="l" t="t" r="r" b="b"/>
            <a:pathLst>
              <a:path w="390525" h="2540">
                <a:moveTo>
                  <a:pt x="0" y="1188"/>
                </a:moveTo>
                <a:lnTo>
                  <a:pt x="390116" y="118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68337" y="1411126"/>
            <a:ext cx="359410" cy="356870"/>
          </a:xfrm>
          <a:custGeom>
            <a:avLst/>
            <a:gdLst/>
            <a:ahLst/>
            <a:cxnLst/>
            <a:rect l="l" t="t" r="r" b="b"/>
            <a:pathLst>
              <a:path w="359410" h="356869">
                <a:moveTo>
                  <a:pt x="179499" y="356610"/>
                </a:moveTo>
                <a:lnTo>
                  <a:pt x="227241" y="350241"/>
                </a:lnTo>
                <a:lnTo>
                  <a:pt x="270126" y="332267"/>
                </a:lnTo>
                <a:lnTo>
                  <a:pt x="306450" y="304388"/>
                </a:lnTo>
                <a:lnTo>
                  <a:pt x="334506" y="268301"/>
                </a:lnTo>
                <a:lnTo>
                  <a:pt x="352591" y="225707"/>
                </a:lnTo>
                <a:lnTo>
                  <a:pt x="358998" y="178305"/>
                </a:lnTo>
                <a:lnTo>
                  <a:pt x="352591" y="130902"/>
                </a:lnTo>
                <a:lnTo>
                  <a:pt x="334506" y="88308"/>
                </a:lnTo>
                <a:lnTo>
                  <a:pt x="306450" y="52222"/>
                </a:lnTo>
                <a:lnTo>
                  <a:pt x="270126" y="24342"/>
                </a:lnTo>
                <a:lnTo>
                  <a:pt x="227241" y="6368"/>
                </a:lnTo>
                <a:lnTo>
                  <a:pt x="179499" y="0"/>
                </a:lnTo>
                <a:lnTo>
                  <a:pt x="131783" y="6368"/>
                </a:lnTo>
                <a:lnTo>
                  <a:pt x="88905" y="24342"/>
                </a:lnTo>
                <a:lnTo>
                  <a:pt x="52576" y="52222"/>
                </a:lnTo>
                <a:lnTo>
                  <a:pt x="24508" y="88308"/>
                </a:lnTo>
                <a:lnTo>
                  <a:pt x="6412" y="130902"/>
                </a:lnTo>
                <a:lnTo>
                  <a:pt x="0" y="178305"/>
                </a:lnTo>
                <a:lnTo>
                  <a:pt x="6412" y="225707"/>
                </a:lnTo>
                <a:lnTo>
                  <a:pt x="24508" y="268301"/>
                </a:lnTo>
                <a:lnTo>
                  <a:pt x="52576" y="304388"/>
                </a:lnTo>
                <a:lnTo>
                  <a:pt x="88905" y="332267"/>
                </a:lnTo>
                <a:lnTo>
                  <a:pt x="131783" y="350241"/>
                </a:lnTo>
                <a:lnTo>
                  <a:pt x="179499" y="356610"/>
                </a:lnTo>
                <a:close/>
              </a:path>
            </a:pathLst>
          </a:custGeom>
          <a:ln w="15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33487" y="1411126"/>
            <a:ext cx="359410" cy="356870"/>
          </a:xfrm>
          <a:custGeom>
            <a:avLst/>
            <a:gdLst/>
            <a:ahLst/>
            <a:cxnLst/>
            <a:rect l="l" t="t" r="r" b="b"/>
            <a:pathLst>
              <a:path w="359410" h="356869">
                <a:moveTo>
                  <a:pt x="179537" y="356610"/>
                </a:moveTo>
                <a:lnTo>
                  <a:pt x="227219" y="350241"/>
                </a:lnTo>
                <a:lnTo>
                  <a:pt x="270081" y="332267"/>
                </a:lnTo>
                <a:lnTo>
                  <a:pt x="306407" y="304388"/>
                </a:lnTo>
                <a:lnTo>
                  <a:pt x="334480" y="268301"/>
                </a:lnTo>
                <a:lnTo>
                  <a:pt x="352582" y="225707"/>
                </a:lnTo>
                <a:lnTo>
                  <a:pt x="358998" y="178305"/>
                </a:lnTo>
                <a:lnTo>
                  <a:pt x="352582" y="130902"/>
                </a:lnTo>
                <a:lnTo>
                  <a:pt x="334480" y="88308"/>
                </a:lnTo>
                <a:lnTo>
                  <a:pt x="306407" y="52222"/>
                </a:lnTo>
                <a:lnTo>
                  <a:pt x="270081" y="24342"/>
                </a:lnTo>
                <a:lnTo>
                  <a:pt x="227219" y="6368"/>
                </a:lnTo>
                <a:lnTo>
                  <a:pt x="179537" y="0"/>
                </a:lnTo>
                <a:lnTo>
                  <a:pt x="131801" y="6368"/>
                </a:lnTo>
                <a:lnTo>
                  <a:pt x="88911" y="24342"/>
                </a:lnTo>
                <a:lnTo>
                  <a:pt x="52576" y="52222"/>
                </a:lnTo>
                <a:lnTo>
                  <a:pt x="24507" y="88308"/>
                </a:lnTo>
                <a:lnTo>
                  <a:pt x="6411" y="130902"/>
                </a:lnTo>
                <a:lnTo>
                  <a:pt x="0" y="178305"/>
                </a:lnTo>
                <a:lnTo>
                  <a:pt x="6411" y="225707"/>
                </a:lnTo>
                <a:lnTo>
                  <a:pt x="24507" y="268301"/>
                </a:lnTo>
                <a:lnTo>
                  <a:pt x="52576" y="304388"/>
                </a:lnTo>
                <a:lnTo>
                  <a:pt x="88911" y="332267"/>
                </a:lnTo>
                <a:lnTo>
                  <a:pt x="131801" y="350241"/>
                </a:lnTo>
                <a:lnTo>
                  <a:pt x="179537" y="356610"/>
                </a:lnTo>
                <a:close/>
              </a:path>
            </a:pathLst>
          </a:custGeom>
          <a:ln w="15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92486" y="1589431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 h="0">
                <a:moveTo>
                  <a:pt x="323080" y="0"/>
                </a:moveTo>
                <a:lnTo>
                  <a:pt x="0" y="0"/>
                </a:lnTo>
              </a:path>
            </a:pathLst>
          </a:custGeom>
          <a:ln w="90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15567" y="130414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4">
                <a:moveTo>
                  <a:pt x="0" y="0"/>
                </a:moveTo>
                <a:lnTo>
                  <a:pt x="0" y="570581"/>
                </a:lnTo>
              </a:path>
            </a:pathLst>
          </a:custGeom>
          <a:ln w="15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036207" y="130414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4">
                <a:moveTo>
                  <a:pt x="0" y="0"/>
                </a:moveTo>
                <a:lnTo>
                  <a:pt x="0" y="570581"/>
                </a:lnTo>
              </a:path>
            </a:pathLst>
          </a:custGeom>
          <a:ln w="15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30004" y="1375460"/>
            <a:ext cx="1206500" cy="2540"/>
          </a:xfrm>
          <a:custGeom>
            <a:avLst/>
            <a:gdLst/>
            <a:ahLst/>
            <a:cxnLst/>
            <a:rect l="l" t="t" r="r" b="b"/>
            <a:pathLst>
              <a:path w="1206500" h="2540">
                <a:moveTo>
                  <a:pt x="0" y="1188"/>
                </a:moveTo>
                <a:lnTo>
                  <a:pt x="1206202" y="118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822786" y="1803403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100559" y="0"/>
                </a:moveTo>
                <a:lnTo>
                  <a:pt x="0" y="0"/>
                </a:lnTo>
              </a:path>
            </a:pathLst>
          </a:custGeom>
          <a:ln w="90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23345" y="1803403"/>
            <a:ext cx="1095375" cy="0"/>
          </a:xfrm>
          <a:custGeom>
            <a:avLst/>
            <a:gdLst/>
            <a:ahLst/>
            <a:cxnLst/>
            <a:rect l="l" t="t" r="r" b="b"/>
            <a:pathLst>
              <a:path w="1095375" h="0">
                <a:moveTo>
                  <a:pt x="0" y="0"/>
                </a:moveTo>
                <a:lnTo>
                  <a:pt x="1094878" y="0"/>
                </a:lnTo>
              </a:path>
            </a:pathLst>
          </a:custGeom>
          <a:ln w="90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73726" y="1411126"/>
            <a:ext cx="359410" cy="356870"/>
          </a:xfrm>
          <a:custGeom>
            <a:avLst/>
            <a:gdLst/>
            <a:ahLst/>
            <a:cxnLst/>
            <a:rect l="l" t="t" r="r" b="b"/>
            <a:pathLst>
              <a:path w="359410" h="356869">
                <a:moveTo>
                  <a:pt x="179461" y="356610"/>
                </a:moveTo>
                <a:lnTo>
                  <a:pt x="227187" y="350241"/>
                </a:lnTo>
                <a:lnTo>
                  <a:pt x="270062" y="332267"/>
                </a:lnTo>
                <a:lnTo>
                  <a:pt x="306379" y="304388"/>
                </a:lnTo>
                <a:lnTo>
                  <a:pt x="334432" y="268301"/>
                </a:lnTo>
                <a:lnTo>
                  <a:pt x="352515" y="225707"/>
                </a:lnTo>
                <a:lnTo>
                  <a:pt x="358922" y="178305"/>
                </a:lnTo>
                <a:lnTo>
                  <a:pt x="352515" y="130902"/>
                </a:lnTo>
                <a:lnTo>
                  <a:pt x="334432" y="88308"/>
                </a:lnTo>
                <a:lnTo>
                  <a:pt x="306379" y="52222"/>
                </a:lnTo>
                <a:lnTo>
                  <a:pt x="270062" y="24342"/>
                </a:lnTo>
                <a:lnTo>
                  <a:pt x="227187" y="6368"/>
                </a:lnTo>
                <a:lnTo>
                  <a:pt x="179461" y="0"/>
                </a:lnTo>
                <a:lnTo>
                  <a:pt x="131735" y="6368"/>
                </a:lnTo>
                <a:lnTo>
                  <a:pt x="88860" y="24342"/>
                </a:lnTo>
                <a:lnTo>
                  <a:pt x="52543" y="52222"/>
                </a:lnTo>
                <a:lnTo>
                  <a:pt x="24490" y="88308"/>
                </a:lnTo>
                <a:lnTo>
                  <a:pt x="6406" y="130902"/>
                </a:lnTo>
                <a:lnTo>
                  <a:pt x="0" y="178305"/>
                </a:lnTo>
                <a:lnTo>
                  <a:pt x="6406" y="225707"/>
                </a:lnTo>
                <a:lnTo>
                  <a:pt x="24490" y="268301"/>
                </a:lnTo>
                <a:lnTo>
                  <a:pt x="52543" y="304388"/>
                </a:lnTo>
                <a:lnTo>
                  <a:pt x="88860" y="332267"/>
                </a:lnTo>
                <a:lnTo>
                  <a:pt x="131735" y="350241"/>
                </a:lnTo>
                <a:lnTo>
                  <a:pt x="179461" y="356610"/>
                </a:lnTo>
                <a:close/>
              </a:path>
            </a:pathLst>
          </a:custGeom>
          <a:ln w="15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538749" y="1411126"/>
            <a:ext cx="359410" cy="356870"/>
          </a:xfrm>
          <a:custGeom>
            <a:avLst/>
            <a:gdLst/>
            <a:ahLst/>
            <a:cxnLst/>
            <a:rect l="l" t="t" r="r" b="b"/>
            <a:pathLst>
              <a:path w="359410" h="356869">
                <a:moveTo>
                  <a:pt x="179587" y="356610"/>
                </a:moveTo>
                <a:lnTo>
                  <a:pt x="227313" y="350241"/>
                </a:lnTo>
                <a:lnTo>
                  <a:pt x="270188" y="332267"/>
                </a:lnTo>
                <a:lnTo>
                  <a:pt x="306505" y="304388"/>
                </a:lnTo>
                <a:lnTo>
                  <a:pt x="334559" y="268301"/>
                </a:lnTo>
                <a:lnTo>
                  <a:pt x="352642" y="225707"/>
                </a:lnTo>
                <a:lnTo>
                  <a:pt x="359049" y="178305"/>
                </a:lnTo>
                <a:lnTo>
                  <a:pt x="352642" y="130902"/>
                </a:lnTo>
                <a:lnTo>
                  <a:pt x="334559" y="88308"/>
                </a:lnTo>
                <a:lnTo>
                  <a:pt x="306505" y="52222"/>
                </a:lnTo>
                <a:lnTo>
                  <a:pt x="270188" y="24342"/>
                </a:lnTo>
                <a:lnTo>
                  <a:pt x="227313" y="6368"/>
                </a:lnTo>
                <a:lnTo>
                  <a:pt x="179587" y="0"/>
                </a:lnTo>
                <a:lnTo>
                  <a:pt x="131852" y="6368"/>
                </a:lnTo>
                <a:lnTo>
                  <a:pt x="88954" y="24342"/>
                </a:lnTo>
                <a:lnTo>
                  <a:pt x="52606" y="52222"/>
                </a:lnTo>
                <a:lnTo>
                  <a:pt x="24522" y="88308"/>
                </a:lnTo>
                <a:lnTo>
                  <a:pt x="6416" y="130902"/>
                </a:lnTo>
                <a:lnTo>
                  <a:pt x="0" y="178305"/>
                </a:lnTo>
                <a:lnTo>
                  <a:pt x="6416" y="225707"/>
                </a:lnTo>
                <a:lnTo>
                  <a:pt x="24522" y="268301"/>
                </a:lnTo>
                <a:lnTo>
                  <a:pt x="52606" y="304388"/>
                </a:lnTo>
                <a:lnTo>
                  <a:pt x="88954" y="332267"/>
                </a:lnTo>
                <a:lnTo>
                  <a:pt x="131852" y="350241"/>
                </a:lnTo>
                <a:lnTo>
                  <a:pt x="179587" y="356610"/>
                </a:lnTo>
                <a:close/>
              </a:path>
            </a:pathLst>
          </a:custGeom>
          <a:ln w="151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912236" y="1589431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0452" y="0"/>
                </a:lnTo>
              </a:path>
            </a:pathLst>
          </a:custGeom>
          <a:ln w="905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92689" y="1304141"/>
            <a:ext cx="0" cy="570865"/>
          </a:xfrm>
          <a:custGeom>
            <a:avLst/>
            <a:gdLst/>
            <a:ahLst/>
            <a:cxnLst/>
            <a:rect l="l" t="t" r="r" b="b"/>
            <a:pathLst>
              <a:path w="0" h="570864">
                <a:moveTo>
                  <a:pt x="0" y="0"/>
                </a:moveTo>
                <a:lnTo>
                  <a:pt x="0" y="570581"/>
                </a:lnTo>
              </a:path>
            </a:pathLst>
          </a:custGeom>
          <a:ln w="15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115544" y="1214883"/>
            <a:ext cx="21590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i="1">
                <a:latin typeface="Arial"/>
                <a:cs typeface="Arial"/>
              </a:rPr>
              <a:t>Т</a:t>
            </a:r>
            <a:r>
              <a:rPr dirty="0" sz="1000" spc="-5" i="1">
                <a:latin typeface="Arial"/>
                <a:cs typeface="Arial"/>
              </a:rPr>
              <a:t>-</a:t>
            </a:r>
            <a:r>
              <a:rPr dirty="0" sz="1000" spc="-5" i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56825" y="1214883"/>
            <a:ext cx="2152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i="1">
                <a:latin typeface="Arial"/>
                <a:cs typeface="Arial"/>
              </a:rPr>
              <a:t>Т</a:t>
            </a:r>
            <a:r>
              <a:rPr dirty="0" sz="1000" spc="-5" i="1">
                <a:latin typeface="Arial"/>
                <a:cs typeface="Arial"/>
              </a:rPr>
              <a:t>-</a:t>
            </a:r>
            <a:r>
              <a:rPr dirty="0" sz="1000" spc="-5" i="1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95530" y="1214883"/>
            <a:ext cx="22542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Л</a:t>
            </a:r>
            <a:r>
              <a:rPr dirty="0" sz="1000" spc="-5" i="1">
                <a:latin typeface="Arial"/>
                <a:cs typeface="Arial"/>
              </a:rPr>
              <a:t>-</a:t>
            </a:r>
            <a:r>
              <a:rPr dirty="0" sz="1000" spc="-5" i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897798" y="1946042"/>
            <a:ext cx="335280" cy="0"/>
          </a:xfrm>
          <a:custGeom>
            <a:avLst/>
            <a:gdLst/>
            <a:ahLst/>
            <a:cxnLst/>
            <a:rect l="l" t="t" r="r" b="b"/>
            <a:pathLst>
              <a:path w="335279" h="0">
                <a:moveTo>
                  <a:pt x="0" y="0"/>
                </a:moveTo>
                <a:lnTo>
                  <a:pt x="33473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034272" y="1214883"/>
            <a:ext cx="120014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 u="sng">
                <a:latin typeface="Arial"/>
                <a:cs typeface="Arial"/>
              </a:rPr>
              <a:t> </a:t>
            </a:r>
            <a:r>
              <a:rPr dirty="0" sz="1000" spc="-95" i="1" u="sng">
                <a:latin typeface="Arial"/>
                <a:cs typeface="Arial"/>
              </a:rPr>
              <a:t> 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23792" y="1911319"/>
            <a:ext cx="105410" cy="69850"/>
          </a:xfrm>
          <a:custGeom>
            <a:avLst/>
            <a:gdLst/>
            <a:ahLst/>
            <a:cxnLst/>
            <a:rect l="l" t="t" r="r" b="b"/>
            <a:pathLst>
              <a:path w="105410" h="69850">
                <a:moveTo>
                  <a:pt x="0" y="0"/>
                </a:moveTo>
                <a:lnTo>
                  <a:pt x="0" y="69445"/>
                </a:lnTo>
                <a:lnTo>
                  <a:pt x="104865" y="3472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97582" y="1357545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17984" y="0"/>
                </a:moveTo>
                <a:lnTo>
                  <a:pt x="8105" y="0"/>
                </a:lnTo>
                <a:lnTo>
                  <a:pt x="0" y="8013"/>
                </a:lnTo>
                <a:lnTo>
                  <a:pt x="0" y="27803"/>
                </a:lnTo>
                <a:lnTo>
                  <a:pt x="8105" y="35829"/>
                </a:lnTo>
                <a:lnTo>
                  <a:pt x="17984" y="35829"/>
                </a:lnTo>
                <a:lnTo>
                  <a:pt x="25034" y="34420"/>
                </a:lnTo>
                <a:lnTo>
                  <a:pt x="30791" y="30580"/>
                </a:lnTo>
                <a:lnTo>
                  <a:pt x="34672" y="24885"/>
                </a:lnTo>
                <a:lnTo>
                  <a:pt x="36094" y="17914"/>
                </a:lnTo>
                <a:lnTo>
                  <a:pt x="34672" y="10938"/>
                </a:lnTo>
                <a:lnTo>
                  <a:pt x="30791" y="5244"/>
                </a:lnTo>
                <a:lnTo>
                  <a:pt x="25034" y="1406"/>
                </a:lnTo>
                <a:lnTo>
                  <a:pt x="17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797582" y="17854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17984" y="0"/>
                </a:moveTo>
                <a:lnTo>
                  <a:pt x="8105" y="0"/>
                </a:lnTo>
                <a:lnTo>
                  <a:pt x="0" y="8013"/>
                </a:lnTo>
                <a:lnTo>
                  <a:pt x="0" y="27803"/>
                </a:lnTo>
                <a:lnTo>
                  <a:pt x="8105" y="35829"/>
                </a:lnTo>
                <a:lnTo>
                  <a:pt x="17984" y="35829"/>
                </a:lnTo>
                <a:lnTo>
                  <a:pt x="25034" y="34420"/>
                </a:lnTo>
                <a:lnTo>
                  <a:pt x="30791" y="30580"/>
                </a:lnTo>
                <a:lnTo>
                  <a:pt x="34672" y="24885"/>
                </a:lnTo>
                <a:lnTo>
                  <a:pt x="36094" y="17914"/>
                </a:lnTo>
                <a:lnTo>
                  <a:pt x="34672" y="10938"/>
                </a:lnTo>
                <a:lnTo>
                  <a:pt x="30791" y="5244"/>
                </a:lnTo>
                <a:lnTo>
                  <a:pt x="25034" y="1406"/>
                </a:lnTo>
                <a:lnTo>
                  <a:pt x="17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018223" y="1357545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7989" y="0"/>
                </a:moveTo>
                <a:lnTo>
                  <a:pt x="7978" y="0"/>
                </a:lnTo>
                <a:lnTo>
                  <a:pt x="0" y="8013"/>
                </a:lnTo>
                <a:lnTo>
                  <a:pt x="0" y="27803"/>
                </a:lnTo>
                <a:lnTo>
                  <a:pt x="7978" y="35829"/>
                </a:lnTo>
                <a:lnTo>
                  <a:pt x="27989" y="35829"/>
                </a:lnTo>
                <a:lnTo>
                  <a:pt x="35968" y="27803"/>
                </a:lnTo>
                <a:lnTo>
                  <a:pt x="35968" y="8013"/>
                </a:lnTo>
                <a:lnTo>
                  <a:pt x="27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18223" y="1785488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7989" y="0"/>
                </a:moveTo>
                <a:lnTo>
                  <a:pt x="7978" y="0"/>
                </a:lnTo>
                <a:lnTo>
                  <a:pt x="0" y="8013"/>
                </a:lnTo>
                <a:lnTo>
                  <a:pt x="0" y="27803"/>
                </a:lnTo>
                <a:lnTo>
                  <a:pt x="7978" y="35829"/>
                </a:lnTo>
                <a:lnTo>
                  <a:pt x="27989" y="35829"/>
                </a:lnTo>
                <a:lnTo>
                  <a:pt x="35968" y="27803"/>
                </a:lnTo>
                <a:lnTo>
                  <a:pt x="35968" y="8013"/>
                </a:lnTo>
                <a:lnTo>
                  <a:pt x="27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97582" y="157151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17984" y="0"/>
                </a:moveTo>
                <a:lnTo>
                  <a:pt x="8105" y="0"/>
                </a:lnTo>
                <a:lnTo>
                  <a:pt x="0" y="8013"/>
                </a:lnTo>
                <a:lnTo>
                  <a:pt x="0" y="27803"/>
                </a:lnTo>
                <a:lnTo>
                  <a:pt x="8105" y="35829"/>
                </a:lnTo>
                <a:lnTo>
                  <a:pt x="17984" y="35829"/>
                </a:lnTo>
                <a:lnTo>
                  <a:pt x="25034" y="34420"/>
                </a:lnTo>
                <a:lnTo>
                  <a:pt x="30791" y="30580"/>
                </a:lnTo>
                <a:lnTo>
                  <a:pt x="34672" y="24885"/>
                </a:lnTo>
                <a:lnTo>
                  <a:pt x="36094" y="17914"/>
                </a:lnTo>
                <a:lnTo>
                  <a:pt x="34672" y="10938"/>
                </a:lnTo>
                <a:lnTo>
                  <a:pt x="30791" y="5244"/>
                </a:lnTo>
                <a:lnTo>
                  <a:pt x="25034" y="1406"/>
                </a:lnTo>
                <a:lnTo>
                  <a:pt x="17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018223" y="157151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27989" y="0"/>
                </a:moveTo>
                <a:lnTo>
                  <a:pt x="7978" y="0"/>
                </a:lnTo>
                <a:lnTo>
                  <a:pt x="0" y="8013"/>
                </a:lnTo>
                <a:lnTo>
                  <a:pt x="0" y="27803"/>
                </a:lnTo>
                <a:lnTo>
                  <a:pt x="7978" y="35829"/>
                </a:lnTo>
                <a:lnTo>
                  <a:pt x="27989" y="35829"/>
                </a:lnTo>
                <a:lnTo>
                  <a:pt x="35968" y="27803"/>
                </a:lnTo>
                <a:lnTo>
                  <a:pt x="35968" y="8013"/>
                </a:lnTo>
                <a:lnTo>
                  <a:pt x="279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274705" y="1571517"/>
            <a:ext cx="36195" cy="36195"/>
          </a:xfrm>
          <a:custGeom>
            <a:avLst/>
            <a:gdLst/>
            <a:ahLst/>
            <a:cxnLst/>
            <a:rect l="l" t="t" r="r" b="b"/>
            <a:pathLst>
              <a:path w="36195" h="36194">
                <a:moveTo>
                  <a:pt x="17984" y="0"/>
                </a:moveTo>
                <a:lnTo>
                  <a:pt x="8105" y="0"/>
                </a:lnTo>
                <a:lnTo>
                  <a:pt x="0" y="8013"/>
                </a:lnTo>
                <a:lnTo>
                  <a:pt x="0" y="27803"/>
                </a:lnTo>
                <a:lnTo>
                  <a:pt x="8105" y="35829"/>
                </a:lnTo>
                <a:lnTo>
                  <a:pt x="17984" y="35829"/>
                </a:lnTo>
                <a:lnTo>
                  <a:pt x="25034" y="34420"/>
                </a:lnTo>
                <a:lnTo>
                  <a:pt x="30791" y="30580"/>
                </a:lnTo>
                <a:lnTo>
                  <a:pt x="34672" y="24885"/>
                </a:lnTo>
                <a:lnTo>
                  <a:pt x="36094" y="17914"/>
                </a:lnTo>
                <a:lnTo>
                  <a:pt x="34672" y="10938"/>
                </a:lnTo>
                <a:lnTo>
                  <a:pt x="30791" y="5244"/>
                </a:lnTo>
                <a:lnTo>
                  <a:pt x="25034" y="1406"/>
                </a:lnTo>
                <a:lnTo>
                  <a:pt x="17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064894" y="1642812"/>
            <a:ext cx="5984875" cy="3001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29920">
              <a:lnSpc>
                <a:spcPts val="1185"/>
              </a:lnSpc>
            </a:pPr>
            <a:r>
              <a:rPr dirty="0" sz="1000" spc="-5" i="1">
                <a:latin typeface="Arial"/>
                <a:cs typeface="Arial"/>
              </a:rPr>
              <a:t>Л-2</a:t>
            </a:r>
            <a:endParaRPr sz="1000">
              <a:latin typeface="Arial"/>
              <a:cs typeface="Arial"/>
            </a:endParaRPr>
          </a:p>
          <a:p>
            <a:pPr marL="1154430">
              <a:lnSpc>
                <a:spcPts val="1185"/>
              </a:lnSpc>
            </a:pPr>
            <a:r>
              <a:rPr dirty="0" sz="1000" spc="-5" i="1">
                <a:latin typeface="Arial"/>
                <a:cs typeface="Arial"/>
              </a:rPr>
              <a:t>G</a:t>
            </a:r>
            <a:endParaRPr sz="1000">
              <a:latin typeface="Arial"/>
              <a:cs typeface="Arial"/>
            </a:endParaRPr>
          </a:p>
          <a:p>
            <a:pPr algn="r" marR="662305">
              <a:lnSpc>
                <a:spcPct val="100000"/>
              </a:lnSpc>
              <a:spcBef>
                <a:spcPts val="520"/>
              </a:spcBef>
            </a:pPr>
            <a:r>
              <a:rPr dirty="0" sz="1000" spc="-5" i="1">
                <a:latin typeface="Arial"/>
                <a:cs typeface="Arial"/>
              </a:rPr>
              <a:t>Р</a:t>
            </a:r>
            <a:r>
              <a:rPr dirty="0" sz="800" spc="-5" i="1">
                <a:latin typeface="Arial"/>
                <a:cs typeface="Arial"/>
              </a:rPr>
              <a:t>о,</a:t>
            </a:r>
            <a:r>
              <a:rPr dirty="0" sz="800" spc="-9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Q</a:t>
            </a:r>
            <a:r>
              <a:rPr dirty="0" sz="800" spc="-5" i="1">
                <a:latin typeface="Arial"/>
                <a:cs typeface="Arial"/>
              </a:rPr>
              <a:t>о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29845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Для </a:t>
            </a:r>
            <a:r>
              <a:rPr dirty="0" sz="1400" spc="-15">
                <a:latin typeface="Times New Roman"/>
                <a:cs typeface="Times New Roman"/>
              </a:rPr>
              <a:t>такої </a:t>
            </a:r>
            <a:r>
              <a:rPr dirty="0" sz="1400" spc="-10">
                <a:latin typeface="Times New Roman"/>
                <a:cs typeface="Times New Roman"/>
              </a:rPr>
              <a:t>електричної </a:t>
            </a:r>
            <a:r>
              <a:rPr dirty="0" sz="1400">
                <a:latin typeface="Times New Roman"/>
                <a:cs typeface="Times New Roman"/>
              </a:rPr>
              <a:t>мережі </a:t>
            </a:r>
            <a:r>
              <a:rPr dirty="0" sz="1400" spc="-5">
                <a:latin typeface="Times New Roman"/>
                <a:cs typeface="Times New Roman"/>
              </a:rPr>
              <a:t>характерні </a:t>
            </a:r>
            <a:r>
              <a:rPr dirty="0" sz="1400" spc="5">
                <a:latin typeface="Times New Roman"/>
                <a:cs typeface="Times New Roman"/>
              </a:rPr>
              <a:t>деякі </a:t>
            </a:r>
            <a:r>
              <a:rPr dirty="0" sz="1400" spc="10">
                <a:latin typeface="Times New Roman"/>
                <a:cs typeface="Times New Roman"/>
              </a:rPr>
              <a:t>спрощення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>
                <a:latin typeface="Times New Roman"/>
                <a:cs typeface="Times New Roman"/>
              </a:rPr>
              <a:t>особливості: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algn="just" marL="12700" marR="31750" indent="285750">
              <a:lnSpc>
                <a:spcPts val="1580"/>
              </a:lnSpc>
              <a:buAutoNum type="arabicPeriod"/>
              <a:tabLst>
                <a:tab pos="461009" algn="l"/>
              </a:tabLst>
            </a:pPr>
            <a:r>
              <a:rPr dirty="0" sz="1400" spc="15">
                <a:latin typeface="Times New Roman"/>
                <a:cs typeface="Times New Roman"/>
              </a:rPr>
              <a:t>В </a:t>
            </a:r>
            <a:r>
              <a:rPr dirty="0" sz="1400" spc="5">
                <a:latin typeface="Times New Roman"/>
                <a:cs typeface="Times New Roman"/>
              </a:rPr>
              <a:t>схемі </a:t>
            </a:r>
            <a:r>
              <a:rPr dirty="0" sz="1400" spc="-5">
                <a:latin typeface="Times New Roman"/>
                <a:cs typeface="Times New Roman"/>
              </a:rPr>
              <a:t>заміщення </a:t>
            </a:r>
            <a:r>
              <a:rPr dirty="0" sz="1400">
                <a:latin typeface="Times New Roman"/>
                <a:cs typeface="Times New Roman"/>
              </a:rPr>
              <a:t>простої </a:t>
            </a:r>
            <a:r>
              <a:rPr dirty="0" sz="1400" spc="-5">
                <a:latin typeface="Times New Roman"/>
                <a:cs typeface="Times New Roman"/>
              </a:rPr>
              <a:t>електричної </a:t>
            </a:r>
            <a:r>
              <a:rPr dirty="0" sz="1400" spc="-10">
                <a:latin typeface="Times New Roman"/>
                <a:cs typeface="Times New Roman"/>
              </a:rPr>
              <a:t>мережі </a:t>
            </a:r>
            <a:r>
              <a:rPr dirty="0" sz="1400" spc="-5">
                <a:latin typeface="Times New Roman"/>
                <a:cs typeface="Times New Roman"/>
              </a:rPr>
              <a:t>нехтують </a:t>
            </a:r>
            <a:r>
              <a:rPr dirty="0" sz="1400">
                <a:latin typeface="Times New Roman"/>
                <a:cs typeface="Times New Roman"/>
              </a:rPr>
              <a:t>активними  </a:t>
            </a:r>
            <a:r>
              <a:rPr dirty="0" sz="1400" spc="10">
                <a:latin typeface="Times New Roman"/>
                <a:cs typeface="Times New Roman"/>
              </a:rPr>
              <a:t>опорами </a:t>
            </a:r>
            <a:r>
              <a:rPr dirty="0" sz="1400" spc="-25">
                <a:latin typeface="Times New Roman"/>
                <a:cs typeface="Times New Roman"/>
              </a:rPr>
              <a:t>всіх </a:t>
            </a:r>
            <a:r>
              <a:rPr dirty="0" sz="1400" spc="-15">
                <a:latin typeface="Times New Roman"/>
                <a:cs typeface="Times New Roman"/>
              </a:rPr>
              <a:t>елементів </a:t>
            </a:r>
            <a:r>
              <a:rPr dirty="0" sz="1400" spc="5">
                <a:latin typeface="Times New Roman"/>
                <a:cs typeface="Times New Roman"/>
              </a:rPr>
              <a:t>і ємнісними провідностями </a:t>
            </a:r>
            <a:r>
              <a:rPr dirty="0" sz="1400" spc="-40">
                <a:latin typeface="Times New Roman"/>
                <a:cs typeface="Times New Roman"/>
              </a:rPr>
              <a:t>ліній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електропередач.</a:t>
            </a:r>
            <a:endParaRPr sz="1400">
              <a:latin typeface="Times New Roman"/>
              <a:cs typeface="Times New Roman"/>
            </a:endParaRPr>
          </a:p>
          <a:p>
            <a:pPr algn="just" marL="12700" marR="15875" indent="285750">
              <a:lnSpc>
                <a:spcPct val="95300"/>
              </a:lnSpc>
              <a:spcBef>
                <a:spcPts val="15"/>
              </a:spcBef>
              <a:buAutoNum type="arabicPeriod"/>
              <a:tabLst>
                <a:tab pos="461009" algn="l"/>
              </a:tabLst>
            </a:pPr>
            <a:r>
              <a:rPr dirty="0" sz="1400" spc="-5">
                <a:latin typeface="Times New Roman"/>
                <a:cs typeface="Times New Roman"/>
              </a:rPr>
              <a:t>Напруга </a:t>
            </a:r>
            <a:r>
              <a:rPr dirty="0" sz="1400" spc="5">
                <a:latin typeface="Times New Roman"/>
                <a:cs typeface="Times New Roman"/>
              </a:rPr>
              <a:t>на шинах </a:t>
            </a:r>
            <a:r>
              <a:rPr dirty="0" sz="1400">
                <a:latin typeface="Times New Roman"/>
                <a:cs typeface="Times New Roman"/>
              </a:rPr>
              <a:t>приймальної системи, </a:t>
            </a:r>
            <a:r>
              <a:rPr dirty="0" sz="1400" spc="10">
                <a:latin typeface="Times New Roman"/>
                <a:cs typeface="Times New Roman"/>
              </a:rPr>
              <a:t>в яку </a:t>
            </a:r>
            <a:r>
              <a:rPr dirty="0" sz="1400">
                <a:latin typeface="Times New Roman"/>
                <a:cs typeface="Times New Roman"/>
              </a:rPr>
              <a:t>передається </a:t>
            </a:r>
            <a:r>
              <a:rPr dirty="0" sz="1400" spc="-5">
                <a:latin typeface="Times New Roman"/>
                <a:cs typeface="Times New Roman"/>
              </a:rPr>
              <a:t>потужність  </a:t>
            </a:r>
            <a:r>
              <a:rPr dirty="0" sz="1200" spc="20" i="1">
                <a:latin typeface="Times New Roman"/>
                <a:cs typeface="Times New Roman"/>
              </a:rPr>
              <a:t>P</a:t>
            </a:r>
            <a:r>
              <a:rPr dirty="0" baseline="-10416" sz="1200" spc="30" i="1">
                <a:latin typeface="Times New Roman"/>
                <a:cs typeface="Times New Roman"/>
              </a:rPr>
              <a:t>0</a:t>
            </a:r>
            <a:r>
              <a:rPr dirty="0" sz="1400" spc="20">
                <a:latin typeface="Times New Roman"/>
                <a:cs typeface="Times New Roman"/>
              </a:rPr>
              <a:t>, </a:t>
            </a:r>
            <a:r>
              <a:rPr dirty="0" sz="1400" spc="-5">
                <a:latin typeface="Times New Roman"/>
                <a:cs typeface="Times New Roman"/>
              </a:rPr>
              <a:t>залишається </a:t>
            </a:r>
            <a:r>
              <a:rPr dirty="0" sz="1400">
                <a:latin typeface="Times New Roman"/>
                <a:cs typeface="Times New Roman"/>
              </a:rPr>
              <a:t>незмінною </a:t>
            </a:r>
            <a:r>
              <a:rPr dirty="0" sz="1400" spc="10">
                <a:latin typeface="Times New Roman"/>
                <a:cs typeface="Times New Roman"/>
              </a:rPr>
              <a:t>в будь </a:t>
            </a:r>
            <a:r>
              <a:rPr dirty="0" sz="1400" spc="5">
                <a:latin typeface="Times New Roman"/>
                <a:cs typeface="Times New Roman"/>
              </a:rPr>
              <a:t>яких </a:t>
            </a:r>
            <a:r>
              <a:rPr dirty="0" sz="1400">
                <a:latin typeface="Times New Roman"/>
                <a:cs typeface="Times New Roman"/>
              </a:rPr>
              <a:t>режимах </a:t>
            </a:r>
            <a:r>
              <a:rPr dirty="0" sz="1400" spc="25">
                <a:latin typeface="Times New Roman"/>
                <a:cs typeface="Times New Roman"/>
              </a:rPr>
              <a:t>роботи </a:t>
            </a:r>
            <a:r>
              <a:rPr dirty="0" sz="1400" spc="-5">
                <a:latin typeface="Times New Roman"/>
                <a:cs typeface="Times New Roman"/>
              </a:rPr>
              <a:t>електропер </a:t>
            </a:r>
            <a:r>
              <a:rPr dirty="0" sz="1400" spc="-25">
                <a:latin typeface="Times New Roman"/>
                <a:cs typeface="Times New Roman"/>
              </a:rPr>
              <a:t>едачі.  </a:t>
            </a:r>
            <a:r>
              <a:rPr dirty="0" sz="1400" spc="5">
                <a:latin typeface="Times New Roman"/>
                <a:cs typeface="Times New Roman"/>
              </a:rPr>
              <a:t>Така схема </a:t>
            </a:r>
            <a:r>
              <a:rPr dirty="0" sz="1400" spc="-10">
                <a:latin typeface="Times New Roman"/>
                <a:cs typeface="Times New Roman"/>
              </a:rPr>
              <a:t>відповідає </a:t>
            </a:r>
            <a:r>
              <a:rPr dirty="0" sz="1400">
                <a:latin typeface="Times New Roman"/>
                <a:cs typeface="Times New Roman"/>
              </a:rPr>
              <a:t>випадку </a:t>
            </a:r>
            <a:r>
              <a:rPr dirty="0" sz="1400" spc="5">
                <a:latin typeface="Times New Roman"/>
                <a:cs typeface="Times New Roman"/>
              </a:rPr>
              <a:t>, </a:t>
            </a:r>
            <a:r>
              <a:rPr dirty="0" sz="1400" spc="-15">
                <a:latin typeface="Times New Roman"/>
                <a:cs typeface="Times New Roman"/>
              </a:rPr>
              <a:t>коли </a:t>
            </a:r>
            <a:r>
              <a:rPr dirty="0" sz="1400" spc="-10">
                <a:latin typeface="Times New Roman"/>
                <a:cs typeface="Times New Roman"/>
              </a:rPr>
              <a:t>віддалена </a:t>
            </a:r>
            <a:r>
              <a:rPr dirty="0" sz="1400">
                <a:latin typeface="Times New Roman"/>
                <a:cs typeface="Times New Roman"/>
              </a:rPr>
              <a:t>електрична </a:t>
            </a:r>
            <a:r>
              <a:rPr dirty="0" sz="1400" spc="-10">
                <a:latin typeface="Times New Roman"/>
                <a:cs typeface="Times New Roman"/>
              </a:rPr>
              <a:t>станція </a:t>
            </a:r>
            <a:r>
              <a:rPr dirty="0" sz="1400" spc="5">
                <a:latin typeface="Times New Roman"/>
                <a:cs typeface="Times New Roman"/>
              </a:rPr>
              <a:t>працює на  </a:t>
            </a:r>
            <a:r>
              <a:rPr dirty="0" sz="1400" spc="-5">
                <a:latin typeface="Times New Roman"/>
                <a:cs typeface="Times New Roman"/>
              </a:rPr>
              <a:t>шини </a:t>
            </a:r>
            <a:r>
              <a:rPr dirty="0" sz="1400" spc="10">
                <a:latin typeface="Times New Roman"/>
                <a:cs typeface="Times New Roman"/>
              </a:rPr>
              <a:t>«системи </a:t>
            </a:r>
            <a:r>
              <a:rPr dirty="0" sz="1400" spc="-10">
                <a:latin typeface="Times New Roman"/>
                <a:cs typeface="Times New Roman"/>
              </a:rPr>
              <a:t>нескінченної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потужності».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285750">
              <a:lnSpc>
                <a:spcPct val="96100"/>
              </a:lnSpc>
              <a:spcBef>
                <a:spcPts val="35"/>
              </a:spcBef>
              <a:buAutoNum type="arabicPeriod"/>
              <a:tabLst>
                <a:tab pos="461009" algn="l"/>
              </a:tabLst>
            </a:pPr>
            <a:r>
              <a:rPr dirty="0" sz="1400" spc="15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простій </a:t>
            </a:r>
            <a:r>
              <a:rPr dirty="0" sz="1400" spc="-10">
                <a:latin typeface="Times New Roman"/>
                <a:cs typeface="Times New Roman"/>
              </a:rPr>
              <a:t>електричній </a:t>
            </a:r>
            <a:r>
              <a:rPr dirty="0" sz="1400" spc="15">
                <a:latin typeface="Times New Roman"/>
                <a:cs typeface="Times New Roman"/>
              </a:rPr>
              <a:t>мережі </a:t>
            </a:r>
            <a:r>
              <a:rPr dirty="0" sz="1400" spc="5">
                <a:latin typeface="Times New Roman"/>
                <a:cs typeface="Times New Roman"/>
              </a:rPr>
              <a:t>відсутні </a:t>
            </a:r>
            <a:r>
              <a:rPr dirty="0" sz="1400" spc="15">
                <a:latin typeface="Times New Roman"/>
                <a:cs typeface="Times New Roman"/>
              </a:rPr>
              <a:t>будь-які додаткові </a:t>
            </a:r>
            <a:r>
              <a:rPr dirty="0" sz="1400" spc="5">
                <a:latin typeface="Times New Roman"/>
                <a:cs typeface="Times New Roman"/>
              </a:rPr>
              <a:t>споживачі  </a:t>
            </a:r>
            <a:r>
              <a:rPr dirty="0" sz="1400" spc="-5">
                <a:latin typeface="Times New Roman"/>
                <a:cs typeface="Times New Roman"/>
              </a:rPr>
              <a:t>електроенергії, тобто активна потужність </a:t>
            </a:r>
            <a:r>
              <a:rPr dirty="0" sz="1200" spc="-5" i="1">
                <a:latin typeface="Times New Roman"/>
                <a:cs typeface="Times New Roman"/>
              </a:rPr>
              <a:t>P</a:t>
            </a:r>
            <a:r>
              <a:rPr dirty="0" baseline="-10416" sz="1200" spc="-7" i="1">
                <a:latin typeface="Times New Roman"/>
                <a:cs typeface="Times New Roman"/>
              </a:rPr>
              <a:t>0</a:t>
            </a:r>
            <a:r>
              <a:rPr dirty="0" sz="1400" spc="-5">
                <a:latin typeface="Times New Roman"/>
                <a:cs typeface="Times New Roman"/>
              </a:rPr>
              <a:t>, </a:t>
            </a:r>
            <a:r>
              <a:rPr dirty="0" sz="1400" spc="10">
                <a:latin typeface="Times New Roman"/>
                <a:cs typeface="Times New Roman"/>
              </a:rPr>
              <a:t>яку </a:t>
            </a:r>
            <a:r>
              <a:rPr dirty="0" sz="1400">
                <a:latin typeface="Times New Roman"/>
                <a:cs typeface="Times New Roman"/>
              </a:rPr>
              <a:t>генерує </a:t>
            </a:r>
            <a:r>
              <a:rPr dirty="0" sz="1400" spc="-10">
                <a:latin typeface="Times New Roman"/>
                <a:cs typeface="Times New Roman"/>
              </a:rPr>
              <a:t>станція, </a:t>
            </a:r>
            <a:r>
              <a:rPr dirty="0" sz="1400" spc="5">
                <a:latin typeface="Times New Roman"/>
                <a:cs typeface="Times New Roman"/>
              </a:rPr>
              <a:t>передається  </a:t>
            </a:r>
            <a:r>
              <a:rPr dirty="0" sz="1400" spc="20">
                <a:latin typeface="Times New Roman"/>
                <a:cs typeface="Times New Roman"/>
              </a:rPr>
              <a:t>до </a:t>
            </a:r>
            <a:r>
              <a:rPr dirty="0" sz="1400" spc="-5">
                <a:latin typeface="Times New Roman"/>
                <a:cs typeface="Times New Roman"/>
              </a:rPr>
              <a:t>шин </a:t>
            </a:r>
            <a:r>
              <a:rPr dirty="0" sz="1400">
                <a:latin typeface="Times New Roman"/>
                <a:cs typeface="Times New Roman"/>
              </a:rPr>
              <a:t>системи </a:t>
            </a:r>
            <a:r>
              <a:rPr dirty="0" sz="1400" spc="-10">
                <a:latin typeface="Times New Roman"/>
                <a:cs typeface="Times New Roman"/>
              </a:rPr>
              <a:t>нескінченної </a:t>
            </a:r>
            <a:r>
              <a:rPr dirty="0" sz="1400" spc="-5">
                <a:latin typeface="Times New Roman"/>
                <a:cs typeface="Times New Roman"/>
              </a:rPr>
              <a:t>потужності </a:t>
            </a:r>
            <a:r>
              <a:rPr dirty="0" sz="1400" spc="5">
                <a:latin typeface="Times New Roman"/>
                <a:cs typeface="Times New Roman"/>
              </a:rPr>
              <a:t>без </a:t>
            </a:r>
            <a:r>
              <a:rPr dirty="0" sz="1400" spc="-5">
                <a:latin typeface="Times New Roman"/>
                <a:cs typeface="Times New Roman"/>
              </a:rPr>
              <a:t>її проміжного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відбору.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595525" y="5704470"/>
            <a:ext cx="2540" cy="369570"/>
          </a:xfrm>
          <a:custGeom>
            <a:avLst/>
            <a:gdLst/>
            <a:ahLst/>
            <a:cxnLst/>
            <a:rect l="l" t="t" r="r" b="b"/>
            <a:pathLst>
              <a:path w="2539" h="369570">
                <a:moveTo>
                  <a:pt x="0" y="0"/>
                </a:moveTo>
                <a:lnTo>
                  <a:pt x="2495" y="369106"/>
                </a:lnTo>
              </a:path>
            </a:pathLst>
          </a:custGeom>
          <a:ln w="13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02739" y="5893751"/>
            <a:ext cx="297815" cy="0"/>
          </a:xfrm>
          <a:custGeom>
            <a:avLst/>
            <a:gdLst/>
            <a:ahLst/>
            <a:cxnLst/>
            <a:rect l="l" t="t" r="r" b="b"/>
            <a:pathLst>
              <a:path w="297814" h="0">
                <a:moveTo>
                  <a:pt x="0" y="0"/>
                </a:moveTo>
                <a:lnTo>
                  <a:pt x="297723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585343" y="5893751"/>
            <a:ext cx="225425" cy="0"/>
          </a:xfrm>
          <a:custGeom>
            <a:avLst/>
            <a:gdLst/>
            <a:ahLst/>
            <a:cxnLst/>
            <a:rect l="l" t="t" r="r" b="b"/>
            <a:pathLst>
              <a:path w="225425" h="0">
                <a:moveTo>
                  <a:pt x="0" y="0"/>
                </a:moveTo>
                <a:lnTo>
                  <a:pt x="225235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321481" y="5734452"/>
            <a:ext cx="307975" cy="310515"/>
          </a:xfrm>
          <a:custGeom>
            <a:avLst/>
            <a:gdLst/>
            <a:ahLst/>
            <a:cxnLst/>
            <a:rect l="l" t="t" r="r" b="b"/>
            <a:pathLst>
              <a:path w="307975" h="310514">
                <a:moveTo>
                  <a:pt x="152720" y="0"/>
                </a:moveTo>
                <a:lnTo>
                  <a:pt x="111875" y="5828"/>
                </a:lnTo>
                <a:lnTo>
                  <a:pt x="75245" y="21720"/>
                </a:lnTo>
                <a:lnTo>
                  <a:pt x="44287" y="46188"/>
                </a:lnTo>
                <a:lnTo>
                  <a:pt x="20456" y="77744"/>
                </a:lnTo>
                <a:lnTo>
                  <a:pt x="5208" y="114900"/>
                </a:lnTo>
                <a:lnTo>
                  <a:pt x="0" y="156169"/>
                </a:lnTo>
                <a:lnTo>
                  <a:pt x="5779" y="197355"/>
                </a:lnTo>
                <a:lnTo>
                  <a:pt x="21540" y="234291"/>
                </a:lnTo>
                <a:lnTo>
                  <a:pt x="45806" y="265508"/>
                </a:lnTo>
                <a:lnTo>
                  <a:pt x="77100" y="289539"/>
                </a:lnTo>
                <a:lnTo>
                  <a:pt x="113947" y="304916"/>
                </a:lnTo>
                <a:lnTo>
                  <a:pt x="154869" y="310171"/>
                </a:lnTo>
                <a:lnTo>
                  <a:pt x="195718" y="304342"/>
                </a:lnTo>
                <a:lnTo>
                  <a:pt x="232350" y="288448"/>
                </a:lnTo>
                <a:lnTo>
                  <a:pt x="263309" y="263978"/>
                </a:lnTo>
                <a:lnTo>
                  <a:pt x="287140" y="232421"/>
                </a:lnTo>
                <a:lnTo>
                  <a:pt x="302387" y="195266"/>
                </a:lnTo>
                <a:lnTo>
                  <a:pt x="307593" y="154002"/>
                </a:lnTo>
                <a:lnTo>
                  <a:pt x="301817" y="112814"/>
                </a:lnTo>
                <a:lnTo>
                  <a:pt x="286057" y="75877"/>
                </a:lnTo>
                <a:lnTo>
                  <a:pt x="261792" y="44658"/>
                </a:lnTo>
                <a:lnTo>
                  <a:pt x="230496" y="20626"/>
                </a:lnTo>
                <a:lnTo>
                  <a:pt x="193646" y="5251"/>
                </a:lnTo>
                <a:lnTo>
                  <a:pt x="1527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21481" y="5734452"/>
            <a:ext cx="307975" cy="310515"/>
          </a:xfrm>
          <a:custGeom>
            <a:avLst/>
            <a:gdLst/>
            <a:ahLst/>
            <a:cxnLst/>
            <a:rect l="l" t="t" r="r" b="b"/>
            <a:pathLst>
              <a:path w="307975" h="310514">
                <a:moveTo>
                  <a:pt x="154869" y="310171"/>
                </a:moveTo>
                <a:lnTo>
                  <a:pt x="195718" y="304342"/>
                </a:lnTo>
                <a:lnTo>
                  <a:pt x="232350" y="288448"/>
                </a:lnTo>
                <a:lnTo>
                  <a:pt x="263309" y="263978"/>
                </a:lnTo>
                <a:lnTo>
                  <a:pt x="287140" y="232421"/>
                </a:lnTo>
                <a:lnTo>
                  <a:pt x="302387" y="195266"/>
                </a:lnTo>
                <a:lnTo>
                  <a:pt x="307593" y="154002"/>
                </a:lnTo>
                <a:lnTo>
                  <a:pt x="301817" y="112814"/>
                </a:lnTo>
                <a:lnTo>
                  <a:pt x="286057" y="75877"/>
                </a:lnTo>
                <a:lnTo>
                  <a:pt x="261792" y="44658"/>
                </a:lnTo>
                <a:lnTo>
                  <a:pt x="230496" y="20626"/>
                </a:lnTo>
                <a:lnTo>
                  <a:pt x="193646" y="5251"/>
                </a:lnTo>
                <a:lnTo>
                  <a:pt x="152720" y="0"/>
                </a:lnTo>
                <a:lnTo>
                  <a:pt x="111875" y="5828"/>
                </a:lnTo>
                <a:lnTo>
                  <a:pt x="75245" y="21720"/>
                </a:lnTo>
                <a:lnTo>
                  <a:pt x="44287" y="46188"/>
                </a:lnTo>
                <a:lnTo>
                  <a:pt x="20456" y="77744"/>
                </a:lnTo>
                <a:lnTo>
                  <a:pt x="5208" y="114900"/>
                </a:lnTo>
                <a:lnTo>
                  <a:pt x="0" y="156169"/>
                </a:lnTo>
                <a:lnTo>
                  <a:pt x="5779" y="197355"/>
                </a:lnTo>
                <a:lnTo>
                  <a:pt x="21540" y="234291"/>
                </a:lnTo>
                <a:lnTo>
                  <a:pt x="45806" y="265508"/>
                </a:lnTo>
                <a:lnTo>
                  <a:pt x="77100" y="289539"/>
                </a:lnTo>
                <a:lnTo>
                  <a:pt x="113947" y="304916"/>
                </a:lnTo>
                <a:lnTo>
                  <a:pt x="154869" y="310171"/>
                </a:lnTo>
                <a:close/>
              </a:path>
            </a:pathLst>
          </a:custGeom>
          <a:ln w="130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55338" y="5892437"/>
            <a:ext cx="149225" cy="1270"/>
          </a:xfrm>
          <a:custGeom>
            <a:avLst/>
            <a:gdLst/>
            <a:ahLst/>
            <a:cxnLst/>
            <a:rect l="l" t="t" r="r" b="b"/>
            <a:pathLst>
              <a:path w="149225" h="1270">
                <a:moveTo>
                  <a:pt x="0" y="1050"/>
                </a:moveTo>
                <a:lnTo>
                  <a:pt x="148835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496816" y="5863593"/>
            <a:ext cx="86360" cy="57785"/>
          </a:xfrm>
          <a:custGeom>
            <a:avLst/>
            <a:gdLst/>
            <a:ahLst/>
            <a:cxnLst/>
            <a:rect l="l" t="t" r="r" b="b"/>
            <a:pathLst>
              <a:path w="86359" h="57785">
                <a:moveTo>
                  <a:pt x="0" y="0"/>
                </a:moveTo>
                <a:lnTo>
                  <a:pt x="401" y="57775"/>
                </a:lnTo>
                <a:lnTo>
                  <a:pt x="86139" y="2828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81310" y="5874918"/>
            <a:ext cx="31115" cy="31750"/>
          </a:xfrm>
          <a:custGeom>
            <a:avLst/>
            <a:gdLst/>
            <a:ahLst/>
            <a:cxnLst/>
            <a:rect l="l" t="t" r="r" b="b"/>
            <a:pathLst>
              <a:path w="31114" h="31750">
                <a:moveTo>
                  <a:pt x="23981" y="0"/>
                </a:moveTo>
                <a:lnTo>
                  <a:pt x="6944" y="0"/>
                </a:lnTo>
                <a:lnTo>
                  <a:pt x="0" y="6970"/>
                </a:lnTo>
                <a:lnTo>
                  <a:pt x="0" y="24182"/>
                </a:lnTo>
                <a:lnTo>
                  <a:pt x="6944" y="31163"/>
                </a:lnTo>
                <a:lnTo>
                  <a:pt x="23981" y="31163"/>
                </a:lnTo>
                <a:lnTo>
                  <a:pt x="30926" y="24182"/>
                </a:lnTo>
                <a:lnTo>
                  <a:pt x="30926" y="6970"/>
                </a:lnTo>
                <a:lnTo>
                  <a:pt x="239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10578" y="5813040"/>
            <a:ext cx="492759" cy="155575"/>
          </a:xfrm>
          <a:custGeom>
            <a:avLst/>
            <a:gdLst/>
            <a:ahLst/>
            <a:cxnLst/>
            <a:rect l="l" t="t" r="r" b="b"/>
            <a:pathLst>
              <a:path w="492760" h="155575">
                <a:moveTo>
                  <a:pt x="0" y="155085"/>
                </a:moveTo>
                <a:lnTo>
                  <a:pt x="492161" y="155085"/>
                </a:lnTo>
                <a:lnTo>
                  <a:pt x="492161" y="0"/>
                </a:lnTo>
                <a:lnTo>
                  <a:pt x="0" y="0"/>
                </a:lnTo>
                <a:lnTo>
                  <a:pt x="0" y="155085"/>
                </a:lnTo>
                <a:close/>
              </a:path>
            </a:pathLst>
          </a:custGeom>
          <a:ln w="131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1433016" y="5598336"/>
            <a:ext cx="14605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E</a:t>
            </a:r>
            <a:r>
              <a:rPr dirty="0" sz="650" spc="15" i="1">
                <a:latin typeface="Arial"/>
                <a:cs typeface="Arial"/>
              </a:rPr>
              <a:t>q</a:t>
            </a:r>
            <a:endParaRPr sz="6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989180" y="5598028"/>
            <a:ext cx="141605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i="1">
                <a:latin typeface="Times New Roman"/>
                <a:cs typeface="Times New Roman"/>
              </a:rPr>
              <a:t>x</a:t>
            </a:r>
            <a:r>
              <a:rPr dirty="0" sz="650" spc="15" i="1">
                <a:latin typeface="Arial"/>
                <a:cs typeface="Arial"/>
              </a:rPr>
              <a:t>d</a:t>
            </a:r>
            <a:endParaRPr sz="6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376724" y="5536293"/>
            <a:ext cx="42672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U</a:t>
            </a:r>
            <a:r>
              <a:rPr dirty="0" sz="850" i="1">
                <a:latin typeface="Arial"/>
                <a:cs typeface="Arial"/>
              </a:rPr>
              <a:t>=c</a:t>
            </a:r>
            <a:r>
              <a:rPr dirty="0" sz="850" i="1">
                <a:latin typeface="Arial"/>
                <a:cs typeface="Arial"/>
              </a:rPr>
              <a:t>on</a:t>
            </a:r>
            <a:r>
              <a:rPr dirty="0" sz="850" i="1">
                <a:latin typeface="Arial"/>
                <a:cs typeface="Arial"/>
              </a:rPr>
              <a:t>st</a:t>
            </a:r>
            <a:endParaRPr sz="85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305477" y="5892295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 h="0">
                <a:moveTo>
                  <a:pt x="0" y="0"/>
                </a:moveTo>
                <a:lnTo>
                  <a:pt x="315031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605346" y="5892295"/>
            <a:ext cx="208279" cy="0"/>
          </a:xfrm>
          <a:custGeom>
            <a:avLst/>
            <a:gdLst/>
            <a:ahLst/>
            <a:cxnLst/>
            <a:rect l="l" t="t" r="r" b="b"/>
            <a:pathLst>
              <a:path w="208280" h="0">
                <a:moveTo>
                  <a:pt x="0" y="0"/>
                </a:moveTo>
                <a:lnTo>
                  <a:pt x="207970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813316" y="5813040"/>
            <a:ext cx="492759" cy="155575"/>
          </a:xfrm>
          <a:custGeom>
            <a:avLst/>
            <a:gdLst/>
            <a:ahLst/>
            <a:cxnLst/>
            <a:rect l="l" t="t" r="r" b="b"/>
            <a:pathLst>
              <a:path w="492760" h="155575">
                <a:moveTo>
                  <a:pt x="0" y="155085"/>
                </a:moveTo>
                <a:lnTo>
                  <a:pt x="492161" y="155085"/>
                </a:lnTo>
                <a:lnTo>
                  <a:pt x="492161" y="0"/>
                </a:lnTo>
                <a:lnTo>
                  <a:pt x="0" y="0"/>
                </a:lnTo>
                <a:lnTo>
                  <a:pt x="0" y="155085"/>
                </a:lnTo>
                <a:close/>
              </a:path>
            </a:pathLst>
          </a:custGeom>
          <a:ln w="131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2973806" y="5598028"/>
            <a:ext cx="140970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0" i="1">
                <a:latin typeface="Times New Roman"/>
                <a:cs typeface="Times New Roman"/>
              </a:rPr>
              <a:t>x</a:t>
            </a:r>
            <a:r>
              <a:rPr dirty="0" sz="650" spc="15" i="1">
                <a:latin typeface="Arial"/>
                <a:cs typeface="Arial"/>
              </a:rPr>
              <a:t>п</a:t>
            </a:r>
            <a:endParaRPr sz="6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613184" y="5704470"/>
            <a:ext cx="2540" cy="369570"/>
          </a:xfrm>
          <a:custGeom>
            <a:avLst/>
            <a:gdLst/>
            <a:ahLst/>
            <a:cxnLst/>
            <a:rect l="l" t="t" r="r" b="b"/>
            <a:pathLst>
              <a:path w="2539" h="369570">
                <a:moveTo>
                  <a:pt x="0" y="0"/>
                </a:moveTo>
                <a:lnTo>
                  <a:pt x="2495" y="369106"/>
                </a:lnTo>
              </a:path>
            </a:pathLst>
          </a:custGeom>
          <a:ln w="130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213195" y="6076684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 h="0">
                <a:moveTo>
                  <a:pt x="0" y="0"/>
                </a:moveTo>
                <a:lnTo>
                  <a:pt x="2868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492514" y="6046484"/>
            <a:ext cx="90170" cy="60960"/>
          </a:xfrm>
          <a:custGeom>
            <a:avLst/>
            <a:gdLst/>
            <a:ahLst/>
            <a:cxnLst/>
            <a:rect l="l" t="t" r="r" b="b"/>
            <a:pathLst>
              <a:path w="90170" h="60960">
                <a:moveTo>
                  <a:pt x="0" y="0"/>
                </a:moveTo>
                <a:lnTo>
                  <a:pt x="0" y="60401"/>
                </a:lnTo>
                <a:lnTo>
                  <a:pt x="89850" y="30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3311073" y="6135176"/>
            <a:ext cx="32766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0" i="1">
                <a:latin typeface="Arial"/>
                <a:cs typeface="Arial"/>
              </a:rPr>
              <a:t>Р</a:t>
            </a:r>
            <a:r>
              <a:rPr dirty="0" sz="650" spc="10" i="1">
                <a:latin typeface="Arial"/>
                <a:cs typeface="Arial"/>
              </a:rPr>
              <a:t>о,</a:t>
            </a:r>
            <a:r>
              <a:rPr dirty="0" sz="650" spc="-95" i="1">
                <a:latin typeface="Arial"/>
                <a:cs typeface="Arial"/>
              </a:rPr>
              <a:t> </a:t>
            </a:r>
            <a:r>
              <a:rPr dirty="0" sz="850" spc="10" i="1">
                <a:latin typeface="Arial"/>
                <a:cs typeface="Arial"/>
              </a:rPr>
              <a:t>Q</a:t>
            </a:r>
            <a:r>
              <a:rPr dirty="0" sz="650" spc="10" i="1">
                <a:latin typeface="Arial"/>
                <a:cs typeface="Arial"/>
              </a:rPr>
              <a:t>о</a:t>
            </a:r>
            <a:endParaRPr sz="65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598534" y="5875553"/>
            <a:ext cx="31115" cy="31750"/>
          </a:xfrm>
          <a:custGeom>
            <a:avLst/>
            <a:gdLst/>
            <a:ahLst/>
            <a:cxnLst/>
            <a:rect l="l" t="t" r="r" b="b"/>
            <a:pathLst>
              <a:path w="31114" h="31750">
                <a:moveTo>
                  <a:pt x="23981" y="0"/>
                </a:moveTo>
                <a:lnTo>
                  <a:pt x="6944" y="0"/>
                </a:lnTo>
                <a:lnTo>
                  <a:pt x="0" y="6981"/>
                </a:lnTo>
                <a:lnTo>
                  <a:pt x="0" y="24193"/>
                </a:lnTo>
                <a:lnTo>
                  <a:pt x="6944" y="31174"/>
                </a:lnTo>
                <a:lnTo>
                  <a:pt x="23981" y="31174"/>
                </a:lnTo>
                <a:lnTo>
                  <a:pt x="30926" y="24193"/>
                </a:lnTo>
                <a:lnTo>
                  <a:pt x="30926" y="6981"/>
                </a:lnTo>
                <a:lnTo>
                  <a:pt x="239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549681" y="5521872"/>
            <a:ext cx="2540" cy="368300"/>
          </a:xfrm>
          <a:custGeom>
            <a:avLst/>
            <a:gdLst/>
            <a:ahLst/>
            <a:cxnLst/>
            <a:rect l="l" t="t" r="r" b="b"/>
            <a:pathLst>
              <a:path w="2539" h="368300">
                <a:moveTo>
                  <a:pt x="0" y="0"/>
                </a:moveTo>
                <a:lnTo>
                  <a:pt x="2548" y="367994"/>
                </a:lnTo>
              </a:path>
            </a:pathLst>
          </a:custGeom>
          <a:ln w="132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47025" y="5561910"/>
            <a:ext cx="314325" cy="309245"/>
          </a:xfrm>
          <a:custGeom>
            <a:avLst/>
            <a:gdLst/>
            <a:ahLst/>
            <a:cxnLst/>
            <a:rect l="l" t="t" r="r" b="b"/>
            <a:pathLst>
              <a:path w="314325" h="309245">
                <a:moveTo>
                  <a:pt x="158143" y="309236"/>
                </a:moveTo>
                <a:lnTo>
                  <a:pt x="199856" y="303425"/>
                </a:lnTo>
                <a:lnTo>
                  <a:pt x="237263" y="287581"/>
                </a:lnTo>
                <a:lnTo>
                  <a:pt x="268877" y="263187"/>
                </a:lnTo>
                <a:lnTo>
                  <a:pt x="293211" y="231726"/>
                </a:lnTo>
                <a:lnTo>
                  <a:pt x="308780" y="194682"/>
                </a:lnTo>
                <a:lnTo>
                  <a:pt x="314097" y="153538"/>
                </a:lnTo>
                <a:lnTo>
                  <a:pt x="308198" y="112475"/>
                </a:lnTo>
                <a:lnTo>
                  <a:pt x="292106" y="75651"/>
                </a:lnTo>
                <a:lnTo>
                  <a:pt x="267327" y="44527"/>
                </a:lnTo>
                <a:lnTo>
                  <a:pt x="235369" y="20569"/>
                </a:lnTo>
                <a:lnTo>
                  <a:pt x="197741" y="5238"/>
                </a:lnTo>
                <a:lnTo>
                  <a:pt x="155949" y="0"/>
                </a:lnTo>
                <a:lnTo>
                  <a:pt x="114240" y="5811"/>
                </a:lnTo>
                <a:lnTo>
                  <a:pt x="76836" y="21657"/>
                </a:lnTo>
                <a:lnTo>
                  <a:pt x="45223" y="46053"/>
                </a:lnTo>
                <a:lnTo>
                  <a:pt x="20888" y="77515"/>
                </a:lnTo>
                <a:lnTo>
                  <a:pt x="5318" y="114558"/>
                </a:lnTo>
                <a:lnTo>
                  <a:pt x="0" y="155698"/>
                </a:lnTo>
                <a:lnTo>
                  <a:pt x="5901" y="196765"/>
                </a:lnTo>
                <a:lnTo>
                  <a:pt x="21995" y="233593"/>
                </a:lnTo>
                <a:lnTo>
                  <a:pt x="46774" y="264717"/>
                </a:lnTo>
                <a:lnTo>
                  <a:pt x="78730" y="288674"/>
                </a:lnTo>
                <a:lnTo>
                  <a:pt x="116356" y="304002"/>
                </a:lnTo>
                <a:lnTo>
                  <a:pt x="158143" y="309236"/>
                </a:lnTo>
                <a:close/>
              </a:path>
            </a:pathLst>
          </a:custGeom>
          <a:ln w="13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081598" y="5719419"/>
            <a:ext cx="152400" cy="1270"/>
          </a:xfrm>
          <a:custGeom>
            <a:avLst/>
            <a:gdLst/>
            <a:ahLst/>
            <a:cxnLst/>
            <a:rect l="l" t="t" r="r" b="b"/>
            <a:pathLst>
              <a:path w="152400" h="1270">
                <a:moveTo>
                  <a:pt x="0" y="1047"/>
                </a:moveTo>
                <a:lnTo>
                  <a:pt x="151982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226068" y="5690673"/>
            <a:ext cx="88265" cy="57785"/>
          </a:xfrm>
          <a:custGeom>
            <a:avLst/>
            <a:gdLst/>
            <a:ahLst/>
            <a:cxnLst/>
            <a:rect l="l" t="t" r="r" b="b"/>
            <a:pathLst>
              <a:path w="88264" h="57785">
                <a:moveTo>
                  <a:pt x="0" y="0"/>
                </a:moveTo>
                <a:lnTo>
                  <a:pt x="409" y="57601"/>
                </a:lnTo>
                <a:lnTo>
                  <a:pt x="87960" y="2818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535165" y="5691807"/>
            <a:ext cx="31750" cy="31115"/>
          </a:xfrm>
          <a:custGeom>
            <a:avLst/>
            <a:gdLst/>
            <a:ahLst/>
            <a:cxnLst/>
            <a:rect l="l" t="t" r="r" b="b"/>
            <a:pathLst>
              <a:path w="31750" h="31114">
                <a:moveTo>
                  <a:pt x="24488" y="0"/>
                </a:moveTo>
                <a:lnTo>
                  <a:pt x="7091" y="0"/>
                </a:lnTo>
                <a:lnTo>
                  <a:pt x="0" y="6949"/>
                </a:lnTo>
                <a:lnTo>
                  <a:pt x="0" y="24109"/>
                </a:lnTo>
                <a:lnTo>
                  <a:pt x="7091" y="31069"/>
                </a:lnTo>
                <a:lnTo>
                  <a:pt x="24488" y="31069"/>
                </a:lnTo>
                <a:lnTo>
                  <a:pt x="31580" y="24109"/>
                </a:lnTo>
                <a:lnTo>
                  <a:pt x="31580" y="6949"/>
                </a:lnTo>
                <a:lnTo>
                  <a:pt x="24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754409" y="5405916"/>
            <a:ext cx="502920" cy="154940"/>
          </a:xfrm>
          <a:custGeom>
            <a:avLst/>
            <a:gdLst/>
            <a:ahLst/>
            <a:cxnLst/>
            <a:rect l="l" t="t" r="r" b="b"/>
            <a:pathLst>
              <a:path w="502920" h="154939">
                <a:moveTo>
                  <a:pt x="0" y="154618"/>
                </a:moveTo>
                <a:lnTo>
                  <a:pt x="502567" y="154618"/>
                </a:lnTo>
                <a:lnTo>
                  <a:pt x="502567" y="0"/>
                </a:lnTo>
                <a:lnTo>
                  <a:pt x="0" y="0"/>
                </a:lnTo>
                <a:lnTo>
                  <a:pt x="0" y="154618"/>
                </a:lnTo>
                <a:close/>
              </a:path>
            </a:pathLst>
          </a:custGeom>
          <a:ln w="131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4163681" y="5425879"/>
            <a:ext cx="14414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E</a:t>
            </a:r>
            <a:r>
              <a:rPr dirty="0" sz="650" spc="20" i="1">
                <a:latin typeface="Times New Roman"/>
                <a:cs typeface="Times New Roman"/>
              </a:rPr>
              <a:t>q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922451" y="5502817"/>
            <a:ext cx="14414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5" i="1">
                <a:latin typeface="Times New Roman"/>
                <a:cs typeface="Times New Roman"/>
              </a:rPr>
              <a:t>x</a:t>
            </a:r>
            <a:r>
              <a:rPr dirty="0" sz="650" spc="25" i="1">
                <a:latin typeface="Arial"/>
                <a:cs typeface="Arial"/>
              </a:rPr>
              <a:t>d</a:t>
            </a:r>
            <a:endParaRPr sz="6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347777" y="5353888"/>
            <a:ext cx="43497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U</a:t>
            </a:r>
            <a:r>
              <a:rPr dirty="0" sz="850" spc="10" i="1">
                <a:latin typeface="Arial"/>
                <a:cs typeface="Arial"/>
              </a:rPr>
              <a:t>=c</a:t>
            </a:r>
            <a:r>
              <a:rPr dirty="0" sz="850" spc="10" i="1">
                <a:latin typeface="Arial"/>
                <a:cs typeface="Arial"/>
              </a:rPr>
              <a:t>on</a:t>
            </a:r>
            <a:r>
              <a:rPr dirty="0" sz="850" spc="5" i="1">
                <a:latin typeface="Arial"/>
                <a:cs typeface="Arial"/>
              </a:rPr>
              <a:t>st</a:t>
            </a:r>
            <a:endParaRPr sz="8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274644" y="5709142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5" h="0">
                <a:moveTo>
                  <a:pt x="0" y="0"/>
                </a:moveTo>
                <a:lnTo>
                  <a:pt x="321533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559868" y="5709142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 h="0">
                <a:moveTo>
                  <a:pt x="0" y="0"/>
                </a:moveTo>
                <a:lnTo>
                  <a:pt x="212208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772077" y="5630115"/>
            <a:ext cx="502920" cy="154940"/>
          </a:xfrm>
          <a:custGeom>
            <a:avLst/>
            <a:gdLst/>
            <a:ahLst/>
            <a:cxnLst/>
            <a:rect l="l" t="t" r="r" b="b"/>
            <a:pathLst>
              <a:path w="502920" h="154939">
                <a:moveTo>
                  <a:pt x="0" y="154618"/>
                </a:moveTo>
                <a:lnTo>
                  <a:pt x="502567" y="154618"/>
                </a:lnTo>
                <a:lnTo>
                  <a:pt x="502567" y="0"/>
                </a:lnTo>
                <a:lnTo>
                  <a:pt x="0" y="0"/>
                </a:lnTo>
                <a:lnTo>
                  <a:pt x="0" y="154618"/>
                </a:lnTo>
                <a:close/>
              </a:path>
            </a:pathLst>
          </a:custGeom>
          <a:ln w="131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5936229" y="5415302"/>
            <a:ext cx="14351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650" spc="25" i="1">
                <a:latin typeface="Arial"/>
                <a:cs typeface="Arial"/>
              </a:rPr>
              <a:t>п</a:t>
            </a:r>
            <a:endParaRPr sz="6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588746" y="5521872"/>
            <a:ext cx="3175" cy="368300"/>
          </a:xfrm>
          <a:custGeom>
            <a:avLst/>
            <a:gdLst/>
            <a:ahLst/>
            <a:cxnLst/>
            <a:rect l="l" t="t" r="r" b="b"/>
            <a:pathLst>
              <a:path w="3175" h="368300">
                <a:moveTo>
                  <a:pt x="0" y="0"/>
                </a:moveTo>
                <a:lnTo>
                  <a:pt x="2659" y="367994"/>
                </a:lnTo>
              </a:path>
            </a:pathLst>
          </a:custGeom>
          <a:ln w="132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180411" y="5892965"/>
            <a:ext cx="293370" cy="0"/>
          </a:xfrm>
          <a:custGeom>
            <a:avLst/>
            <a:gdLst/>
            <a:ahLst/>
            <a:cxnLst/>
            <a:rect l="l" t="t" r="r" b="b"/>
            <a:pathLst>
              <a:path w="293370" h="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465636" y="5862855"/>
            <a:ext cx="92075" cy="60325"/>
          </a:xfrm>
          <a:custGeom>
            <a:avLst/>
            <a:gdLst/>
            <a:ahLst/>
            <a:cxnLst/>
            <a:rect l="l" t="t" r="r" b="b"/>
            <a:pathLst>
              <a:path w="92075" h="60325">
                <a:moveTo>
                  <a:pt x="0" y="0"/>
                </a:moveTo>
                <a:lnTo>
                  <a:pt x="0" y="60219"/>
                </a:lnTo>
                <a:lnTo>
                  <a:pt x="91750" y="3010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6280737" y="5950958"/>
            <a:ext cx="33401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Р</a:t>
            </a:r>
            <a:r>
              <a:rPr dirty="0" sz="650" spc="15" i="1">
                <a:latin typeface="Arial"/>
                <a:cs typeface="Arial"/>
              </a:rPr>
              <a:t>о,</a:t>
            </a:r>
            <a:r>
              <a:rPr dirty="0" sz="650" spc="-80" i="1">
                <a:latin typeface="Arial"/>
                <a:cs typeface="Arial"/>
              </a:rPr>
              <a:t> </a:t>
            </a:r>
            <a:r>
              <a:rPr dirty="0" sz="850" spc="20" i="1">
                <a:latin typeface="Arial"/>
                <a:cs typeface="Arial"/>
              </a:rPr>
              <a:t>Q</a:t>
            </a:r>
            <a:r>
              <a:rPr dirty="0" sz="650" spc="20" i="1">
                <a:latin typeface="Arial"/>
                <a:cs typeface="Arial"/>
              </a:rPr>
              <a:t>о</a:t>
            </a:r>
            <a:endParaRPr sz="65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754409" y="5862048"/>
            <a:ext cx="502920" cy="154940"/>
          </a:xfrm>
          <a:custGeom>
            <a:avLst/>
            <a:gdLst/>
            <a:ahLst/>
            <a:cxnLst/>
            <a:rect l="l" t="t" r="r" b="b"/>
            <a:pathLst>
              <a:path w="502920" h="154939">
                <a:moveTo>
                  <a:pt x="0" y="154618"/>
                </a:moveTo>
                <a:lnTo>
                  <a:pt x="502567" y="154618"/>
                </a:lnTo>
                <a:lnTo>
                  <a:pt x="502567" y="0"/>
                </a:lnTo>
                <a:lnTo>
                  <a:pt x="0" y="0"/>
                </a:lnTo>
                <a:lnTo>
                  <a:pt x="0" y="154618"/>
                </a:lnTo>
                <a:close/>
              </a:path>
            </a:pathLst>
          </a:custGeom>
          <a:ln w="131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4922451" y="5997601"/>
            <a:ext cx="14414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5" i="1">
                <a:latin typeface="Times New Roman"/>
                <a:cs typeface="Times New Roman"/>
              </a:rPr>
              <a:t>x</a:t>
            </a:r>
            <a:r>
              <a:rPr dirty="0" sz="650" spc="25" i="1">
                <a:latin typeface="Arial"/>
                <a:cs typeface="Arial"/>
              </a:rPr>
              <a:t>q</a:t>
            </a:r>
            <a:endParaRPr sz="65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609924" y="5483220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 h="0">
                <a:moveTo>
                  <a:pt x="0" y="0"/>
                </a:moveTo>
                <a:lnTo>
                  <a:pt x="144485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257032" y="5483220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 h="0">
                <a:moveTo>
                  <a:pt x="0" y="0"/>
                </a:moveTo>
                <a:lnTo>
                  <a:pt x="144385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609924" y="5936264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 h="0">
                <a:moveTo>
                  <a:pt x="0" y="0"/>
                </a:moveTo>
                <a:lnTo>
                  <a:pt x="144485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257032" y="5936264"/>
            <a:ext cx="144780" cy="0"/>
          </a:xfrm>
          <a:custGeom>
            <a:avLst/>
            <a:gdLst/>
            <a:ahLst/>
            <a:cxnLst/>
            <a:rect l="l" t="t" r="r" b="b"/>
            <a:pathLst>
              <a:path w="144779" h="0">
                <a:moveTo>
                  <a:pt x="0" y="0"/>
                </a:moveTo>
                <a:lnTo>
                  <a:pt x="144385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424241" y="5222781"/>
            <a:ext cx="172720" cy="433070"/>
          </a:xfrm>
          <a:custGeom>
            <a:avLst/>
            <a:gdLst/>
            <a:ahLst/>
            <a:cxnLst/>
            <a:rect l="l" t="t" r="r" b="b"/>
            <a:pathLst>
              <a:path w="172720" h="433070">
                <a:moveTo>
                  <a:pt x="172475" y="0"/>
                </a:moveTo>
                <a:lnTo>
                  <a:pt x="165369" y="48271"/>
                </a:lnTo>
                <a:lnTo>
                  <a:pt x="146581" y="88224"/>
                </a:lnTo>
                <a:lnTo>
                  <a:pt x="119902" y="121607"/>
                </a:lnTo>
                <a:lnTo>
                  <a:pt x="89123" y="150171"/>
                </a:lnTo>
                <a:lnTo>
                  <a:pt x="58038" y="175665"/>
                </a:lnTo>
                <a:lnTo>
                  <a:pt x="30439" y="199842"/>
                </a:lnTo>
                <a:lnTo>
                  <a:pt x="10116" y="224449"/>
                </a:lnTo>
                <a:lnTo>
                  <a:pt x="4" y="251231"/>
                </a:lnTo>
                <a:lnTo>
                  <a:pt x="0" y="280645"/>
                </a:lnTo>
                <a:lnTo>
                  <a:pt x="8962" y="313107"/>
                </a:lnTo>
                <a:lnTo>
                  <a:pt x="25751" y="349032"/>
                </a:lnTo>
                <a:lnTo>
                  <a:pt x="49224" y="388837"/>
                </a:lnTo>
                <a:lnTo>
                  <a:pt x="78242" y="43293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439665" y="5647024"/>
            <a:ext cx="157480" cy="410845"/>
          </a:xfrm>
          <a:custGeom>
            <a:avLst/>
            <a:gdLst/>
            <a:ahLst/>
            <a:cxnLst/>
            <a:rect l="l" t="t" r="r" b="b"/>
            <a:pathLst>
              <a:path w="157479" h="410845">
                <a:moveTo>
                  <a:pt x="57000" y="0"/>
                </a:moveTo>
                <a:lnTo>
                  <a:pt x="0" y="256086"/>
                </a:lnTo>
                <a:lnTo>
                  <a:pt x="5675" y="282817"/>
                </a:lnTo>
                <a:lnTo>
                  <a:pt x="20368" y="306101"/>
                </a:lnTo>
                <a:lnTo>
                  <a:pt x="40581" y="327572"/>
                </a:lnTo>
                <a:lnTo>
                  <a:pt x="62818" y="348859"/>
                </a:lnTo>
                <a:lnTo>
                  <a:pt x="84446" y="370756"/>
                </a:lnTo>
                <a:lnTo>
                  <a:pt x="106257" y="390656"/>
                </a:lnTo>
                <a:lnTo>
                  <a:pt x="129906" y="405119"/>
                </a:lnTo>
                <a:lnTo>
                  <a:pt x="157050" y="41070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579984" y="6055657"/>
            <a:ext cx="802640" cy="158115"/>
          </a:xfrm>
          <a:custGeom>
            <a:avLst/>
            <a:gdLst/>
            <a:ahLst/>
            <a:cxnLst/>
            <a:rect l="l" t="t" r="r" b="b"/>
            <a:pathLst>
              <a:path w="802639" h="158114">
                <a:moveTo>
                  <a:pt x="0" y="0"/>
                </a:moveTo>
                <a:lnTo>
                  <a:pt x="35104" y="42768"/>
                </a:lnTo>
                <a:lnTo>
                  <a:pt x="73129" y="77525"/>
                </a:lnTo>
                <a:lnTo>
                  <a:pt x="113010" y="104980"/>
                </a:lnTo>
                <a:lnTo>
                  <a:pt x="153683" y="125842"/>
                </a:lnTo>
                <a:lnTo>
                  <a:pt x="194084" y="140817"/>
                </a:lnTo>
                <a:lnTo>
                  <a:pt x="233150" y="150616"/>
                </a:lnTo>
                <a:lnTo>
                  <a:pt x="303016" y="157516"/>
                </a:lnTo>
                <a:lnTo>
                  <a:pt x="331688" y="156034"/>
                </a:lnTo>
                <a:lnTo>
                  <a:pt x="354769" y="152208"/>
                </a:lnTo>
                <a:lnTo>
                  <a:pt x="380101" y="142798"/>
                </a:lnTo>
                <a:lnTo>
                  <a:pt x="391332" y="135672"/>
                </a:lnTo>
                <a:lnTo>
                  <a:pt x="394004" y="137937"/>
                </a:lnTo>
                <a:lnTo>
                  <a:pt x="393663" y="156698"/>
                </a:lnTo>
                <a:lnTo>
                  <a:pt x="450648" y="136668"/>
                </a:lnTo>
                <a:lnTo>
                  <a:pt x="503749" y="122221"/>
                </a:lnTo>
                <a:lnTo>
                  <a:pt x="552875" y="112245"/>
                </a:lnTo>
                <a:lnTo>
                  <a:pt x="597938" y="105622"/>
                </a:lnTo>
                <a:lnTo>
                  <a:pt x="638849" y="101239"/>
                </a:lnTo>
                <a:lnTo>
                  <a:pt x="675519" y="97980"/>
                </a:lnTo>
                <a:lnTo>
                  <a:pt x="707858" y="94729"/>
                </a:lnTo>
                <a:lnTo>
                  <a:pt x="735777" y="90373"/>
                </a:lnTo>
                <a:lnTo>
                  <a:pt x="763989" y="82089"/>
                </a:lnTo>
                <a:lnTo>
                  <a:pt x="784783" y="70024"/>
                </a:lnTo>
                <a:lnTo>
                  <a:pt x="797640" y="53790"/>
                </a:lnTo>
                <a:lnTo>
                  <a:pt x="802042" y="330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381472" y="6057729"/>
            <a:ext cx="95250" cy="38735"/>
          </a:xfrm>
          <a:custGeom>
            <a:avLst/>
            <a:gdLst/>
            <a:ahLst/>
            <a:cxnLst/>
            <a:rect l="l" t="t" r="r" b="b"/>
            <a:pathLst>
              <a:path w="95250" h="38735">
                <a:moveTo>
                  <a:pt x="0" y="38204"/>
                </a:moveTo>
                <a:lnTo>
                  <a:pt x="94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596716" y="5129240"/>
            <a:ext cx="471170" cy="93980"/>
          </a:xfrm>
          <a:custGeom>
            <a:avLst/>
            <a:gdLst/>
            <a:ahLst/>
            <a:cxnLst/>
            <a:rect l="l" t="t" r="r" b="b"/>
            <a:pathLst>
              <a:path w="471170" h="93979">
                <a:moveTo>
                  <a:pt x="0" y="93540"/>
                </a:moveTo>
                <a:lnTo>
                  <a:pt x="47437" y="68192"/>
                </a:lnTo>
                <a:lnTo>
                  <a:pt x="95088" y="47565"/>
                </a:lnTo>
                <a:lnTo>
                  <a:pt x="142311" y="31249"/>
                </a:lnTo>
                <a:lnTo>
                  <a:pt x="188469" y="18834"/>
                </a:lnTo>
                <a:lnTo>
                  <a:pt x="232922" y="9912"/>
                </a:lnTo>
                <a:lnTo>
                  <a:pt x="275030" y="4071"/>
                </a:lnTo>
                <a:lnTo>
                  <a:pt x="314155" y="904"/>
                </a:lnTo>
                <a:lnTo>
                  <a:pt x="349657" y="0"/>
                </a:lnTo>
                <a:lnTo>
                  <a:pt x="380898" y="949"/>
                </a:lnTo>
                <a:lnTo>
                  <a:pt x="407237" y="3341"/>
                </a:lnTo>
                <a:lnTo>
                  <a:pt x="439178" y="8961"/>
                </a:lnTo>
                <a:lnTo>
                  <a:pt x="458714" y="13201"/>
                </a:lnTo>
                <a:lnTo>
                  <a:pt x="468492" y="11856"/>
                </a:lnTo>
                <a:lnTo>
                  <a:pt x="471163" y="72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066362" y="5129746"/>
            <a:ext cx="443230" cy="929005"/>
          </a:xfrm>
          <a:custGeom>
            <a:avLst/>
            <a:gdLst/>
            <a:ahLst/>
            <a:cxnLst/>
            <a:rect l="l" t="t" r="r" b="b"/>
            <a:pathLst>
              <a:path w="443229" h="929004">
                <a:moveTo>
                  <a:pt x="0" y="9818"/>
                </a:moveTo>
                <a:lnTo>
                  <a:pt x="10093" y="22506"/>
                </a:lnTo>
                <a:lnTo>
                  <a:pt x="36458" y="21412"/>
                </a:lnTo>
                <a:lnTo>
                  <a:pt x="73219" y="12991"/>
                </a:lnTo>
                <a:lnTo>
                  <a:pt x="114503" y="3702"/>
                </a:lnTo>
                <a:lnTo>
                  <a:pt x="154435" y="0"/>
                </a:lnTo>
                <a:lnTo>
                  <a:pt x="217746" y="28826"/>
                </a:lnTo>
                <a:lnTo>
                  <a:pt x="248973" y="103365"/>
                </a:lnTo>
                <a:lnTo>
                  <a:pt x="252835" y="154880"/>
                </a:lnTo>
                <a:lnTo>
                  <a:pt x="258133" y="162554"/>
                </a:lnTo>
                <a:lnTo>
                  <a:pt x="271866" y="157774"/>
                </a:lnTo>
                <a:lnTo>
                  <a:pt x="290794" y="151017"/>
                </a:lnTo>
                <a:lnTo>
                  <a:pt x="311675" y="152763"/>
                </a:lnTo>
                <a:lnTo>
                  <a:pt x="334868" y="173683"/>
                </a:lnTo>
                <a:lnTo>
                  <a:pt x="357938" y="205625"/>
                </a:lnTo>
                <a:lnTo>
                  <a:pt x="382420" y="234858"/>
                </a:lnTo>
                <a:lnTo>
                  <a:pt x="409852" y="247653"/>
                </a:lnTo>
                <a:lnTo>
                  <a:pt x="405989" y="277053"/>
                </a:lnTo>
                <a:lnTo>
                  <a:pt x="396607" y="311798"/>
                </a:lnTo>
                <a:lnTo>
                  <a:pt x="385017" y="349985"/>
                </a:lnTo>
                <a:lnTo>
                  <a:pt x="374531" y="389714"/>
                </a:lnTo>
                <a:lnTo>
                  <a:pt x="368461" y="429079"/>
                </a:lnTo>
                <a:lnTo>
                  <a:pt x="370116" y="466179"/>
                </a:lnTo>
                <a:lnTo>
                  <a:pt x="382810" y="499111"/>
                </a:lnTo>
                <a:lnTo>
                  <a:pt x="409852" y="525973"/>
                </a:lnTo>
                <a:lnTo>
                  <a:pt x="429783" y="598737"/>
                </a:lnTo>
                <a:lnTo>
                  <a:pt x="440137" y="661513"/>
                </a:lnTo>
                <a:lnTo>
                  <a:pt x="442771" y="715168"/>
                </a:lnTo>
                <a:lnTo>
                  <a:pt x="439541" y="760574"/>
                </a:lnTo>
                <a:lnTo>
                  <a:pt x="432305" y="798599"/>
                </a:lnTo>
                <a:lnTo>
                  <a:pt x="422920" y="830114"/>
                </a:lnTo>
                <a:lnTo>
                  <a:pt x="413241" y="855988"/>
                </a:lnTo>
                <a:lnTo>
                  <a:pt x="405127" y="877092"/>
                </a:lnTo>
                <a:lnTo>
                  <a:pt x="400433" y="894295"/>
                </a:lnTo>
                <a:lnTo>
                  <a:pt x="400406" y="908665"/>
                </a:lnTo>
                <a:lnTo>
                  <a:pt x="403453" y="919411"/>
                </a:lnTo>
                <a:lnTo>
                  <a:pt x="407040" y="926144"/>
                </a:lnTo>
                <a:lnTo>
                  <a:pt x="408633" y="9284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365555" y="5697960"/>
            <a:ext cx="116839" cy="8890"/>
          </a:xfrm>
          <a:custGeom>
            <a:avLst/>
            <a:gdLst/>
            <a:ahLst/>
            <a:cxnLst/>
            <a:rect l="l" t="t" r="r" b="b"/>
            <a:pathLst>
              <a:path w="116839" h="8889">
                <a:moveTo>
                  <a:pt x="0" y="0"/>
                </a:moveTo>
                <a:lnTo>
                  <a:pt x="0" y="8291"/>
                </a:lnTo>
                <a:lnTo>
                  <a:pt x="116815" y="8291"/>
                </a:lnTo>
              </a:path>
            </a:pathLst>
          </a:custGeom>
          <a:ln w="130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491284" y="5707681"/>
            <a:ext cx="44450" cy="1905"/>
          </a:xfrm>
          <a:custGeom>
            <a:avLst/>
            <a:gdLst/>
            <a:ahLst/>
            <a:cxnLst/>
            <a:rect l="l" t="t" r="r" b="b"/>
            <a:pathLst>
              <a:path w="44450" h="1904">
                <a:moveTo>
                  <a:pt x="43991" y="1592"/>
                </a:moveTo>
                <a:lnTo>
                  <a:pt x="43991" y="0"/>
                </a:lnTo>
                <a:lnTo>
                  <a:pt x="0" y="0"/>
                </a:lnTo>
              </a:path>
            </a:pathLst>
          </a:custGeom>
          <a:ln w="130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573897" y="5692451"/>
            <a:ext cx="31750" cy="31115"/>
          </a:xfrm>
          <a:custGeom>
            <a:avLst/>
            <a:gdLst/>
            <a:ahLst/>
            <a:cxnLst/>
            <a:rect l="l" t="t" r="r" b="b"/>
            <a:pathLst>
              <a:path w="31750" h="31114">
                <a:moveTo>
                  <a:pt x="24488" y="0"/>
                </a:moveTo>
                <a:lnTo>
                  <a:pt x="6981" y="0"/>
                </a:lnTo>
                <a:lnTo>
                  <a:pt x="0" y="6949"/>
                </a:lnTo>
                <a:lnTo>
                  <a:pt x="0" y="24109"/>
                </a:lnTo>
                <a:lnTo>
                  <a:pt x="6981" y="31069"/>
                </a:lnTo>
                <a:lnTo>
                  <a:pt x="24488" y="31069"/>
                </a:lnTo>
                <a:lnTo>
                  <a:pt x="31580" y="24109"/>
                </a:lnTo>
                <a:lnTo>
                  <a:pt x="31580" y="6949"/>
                </a:lnTo>
                <a:lnTo>
                  <a:pt x="24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466592" y="5690716"/>
            <a:ext cx="31750" cy="31115"/>
          </a:xfrm>
          <a:custGeom>
            <a:avLst/>
            <a:gdLst/>
            <a:ahLst/>
            <a:cxnLst/>
            <a:rect l="l" t="t" r="r" b="b"/>
            <a:pathLst>
              <a:path w="31750" h="31114">
                <a:moveTo>
                  <a:pt x="24488" y="0"/>
                </a:moveTo>
                <a:lnTo>
                  <a:pt x="7058" y="0"/>
                </a:lnTo>
                <a:lnTo>
                  <a:pt x="0" y="6960"/>
                </a:lnTo>
                <a:lnTo>
                  <a:pt x="0" y="24120"/>
                </a:lnTo>
                <a:lnTo>
                  <a:pt x="7058" y="31069"/>
                </a:lnTo>
                <a:lnTo>
                  <a:pt x="24488" y="31069"/>
                </a:lnTo>
                <a:lnTo>
                  <a:pt x="31558" y="24120"/>
                </a:lnTo>
                <a:lnTo>
                  <a:pt x="31558" y="6960"/>
                </a:lnTo>
                <a:lnTo>
                  <a:pt x="24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121290" y="5329420"/>
            <a:ext cx="92075" cy="60325"/>
          </a:xfrm>
          <a:custGeom>
            <a:avLst/>
            <a:gdLst/>
            <a:ahLst/>
            <a:cxnLst/>
            <a:rect l="l" t="t" r="r" b="b"/>
            <a:pathLst>
              <a:path w="92075" h="60325">
                <a:moveTo>
                  <a:pt x="0" y="0"/>
                </a:moveTo>
                <a:lnTo>
                  <a:pt x="0" y="60219"/>
                </a:lnTo>
                <a:lnTo>
                  <a:pt x="91750" y="3010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4726883" y="5193569"/>
            <a:ext cx="217804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i="1">
                <a:latin typeface="Times New Roman"/>
                <a:cs typeface="Times New Roman"/>
              </a:rPr>
              <a:t>I</a:t>
            </a:r>
            <a:r>
              <a:rPr dirty="0" sz="650" spc="-5" i="1">
                <a:latin typeface="Arial"/>
                <a:cs typeface="Arial"/>
              </a:rPr>
              <a:t>d</a:t>
            </a:r>
            <a:r>
              <a:rPr dirty="0" sz="650" spc="10" i="1" u="sng">
                <a:latin typeface="Arial"/>
                <a:cs typeface="Arial"/>
              </a:rPr>
              <a:t> </a:t>
            </a:r>
            <a:r>
              <a:rPr dirty="0" sz="650" spc="15" i="1" u="sng">
                <a:latin typeface="Arial"/>
                <a:cs typeface="Arial"/>
              </a:rPr>
              <a:t> </a:t>
            </a:r>
            <a:endParaRPr sz="65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5090928" y="5764824"/>
            <a:ext cx="92075" cy="60325"/>
          </a:xfrm>
          <a:custGeom>
            <a:avLst/>
            <a:gdLst/>
            <a:ahLst/>
            <a:cxnLst/>
            <a:rect l="l" t="t" r="r" b="b"/>
            <a:pathLst>
              <a:path w="92075" h="60325">
                <a:moveTo>
                  <a:pt x="0" y="0"/>
                </a:moveTo>
                <a:lnTo>
                  <a:pt x="0" y="60219"/>
                </a:lnTo>
                <a:lnTo>
                  <a:pt x="91750" y="3010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 txBox="1"/>
          <p:nvPr/>
        </p:nvSpPr>
        <p:spPr>
          <a:xfrm>
            <a:off x="4695468" y="5626508"/>
            <a:ext cx="21907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650" i="1">
                <a:latin typeface="Arial"/>
                <a:cs typeface="Arial"/>
              </a:rPr>
              <a:t>q</a:t>
            </a:r>
            <a:r>
              <a:rPr dirty="0" sz="650" spc="10" i="1" u="sng">
                <a:latin typeface="Arial"/>
                <a:cs typeface="Arial"/>
              </a:rPr>
              <a:t> </a:t>
            </a:r>
            <a:r>
              <a:rPr dirty="0" sz="650" spc="15" i="1" u="sng">
                <a:latin typeface="Arial"/>
                <a:cs typeface="Arial"/>
              </a:rPr>
              <a:t> </a:t>
            </a:r>
            <a:endParaRPr sz="6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562225" y="6285865"/>
            <a:ext cx="16192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5">
                <a:latin typeface="Times New Roman"/>
                <a:cs typeface="Times New Roman"/>
              </a:rPr>
              <a:t>а</a:t>
            </a:r>
            <a:r>
              <a:rPr dirty="0" sz="1400" spc="5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366276" y="6285865"/>
            <a:ext cx="18097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25">
                <a:latin typeface="Times New Roman"/>
                <a:cs typeface="Times New Roman"/>
              </a:rPr>
              <a:t>б</a:t>
            </a:r>
            <a:r>
              <a:rPr dirty="0" sz="1400" spc="5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2834039" y="6856995"/>
            <a:ext cx="2540" cy="369570"/>
          </a:xfrm>
          <a:custGeom>
            <a:avLst/>
            <a:gdLst/>
            <a:ahLst/>
            <a:cxnLst/>
            <a:rect l="l" t="t" r="r" b="b"/>
            <a:pathLst>
              <a:path w="2539" h="369570">
                <a:moveTo>
                  <a:pt x="0" y="0"/>
                </a:moveTo>
                <a:lnTo>
                  <a:pt x="2532" y="369106"/>
                </a:lnTo>
              </a:path>
            </a:pathLst>
          </a:custGeom>
          <a:ln w="13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537002" y="7046276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 h="0">
                <a:moveTo>
                  <a:pt x="0" y="0"/>
                </a:moveTo>
                <a:lnTo>
                  <a:pt x="301951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809283" y="7046276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410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541494" y="6886977"/>
            <a:ext cx="312420" cy="310515"/>
          </a:xfrm>
          <a:custGeom>
            <a:avLst/>
            <a:gdLst/>
            <a:ahLst/>
            <a:cxnLst/>
            <a:rect l="l" t="t" r="r" b="b"/>
            <a:pathLst>
              <a:path w="312419" h="310515">
                <a:moveTo>
                  <a:pt x="154938" y="0"/>
                </a:moveTo>
                <a:lnTo>
                  <a:pt x="113499" y="5828"/>
                </a:lnTo>
                <a:lnTo>
                  <a:pt x="76338" y="21720"/>
                </a:lnTo>
                <a:lnTo>
                  <a:pt x="44930" y="46188"/>
                </a:lnTo>
                <a:lnTo>
                  <a:pt x="20753" y="77744"/>
                </a:lnTo>
                <a:lnTo>
                  <a:pt x="5284" y="114900"/>
                </a:lnTo>
                <a:lnTo>
                  <a:pt x="0" y="156169"/>
                </a:lnTo>
                <a:lnTo>
                  <a:pt x="5863" y="197355"/>
                </a:lnTo>
                <a:lnTo>
                  <a:pt x="21852" y="234291"/>
                </a:lnTo>
                <a:lnTo>
                  <a:pt x="46471" y="265508"/>
                </a:lnTo>
                <a:lnTo>
                  <a:pt x="78220" y="289539"/>
                </a:lnTo>
                <a:lnTo>
                  <a:pt x="115601" y="304916"/>
                </a:lnTo>
                <a:lnTo>
                  <a:pt x="157118" y="310171"/>
                </a:lnTo>
                <a:lnTo>
                  <a:pt x="198560" y="304342"/>
                </a:lnTo>
                <a:lnTo>
                  <a:pt x="235724" y="288448"/>
                </a:lnTo>
                <a:lnTo>
                  <a:pt x="267133" y="263978"/>
                </a:lnTo>
                <a:lnTo>
                  <a:pt x="291310" y="232421"/>
                </a:lnTo>
                <a:lnTo>
                  <a:pt x="306778" y="195266"/>
                </a:lnTo>
                <a:lnTo>
                  <a:pt x="312060" y="154002"/>
                </a:lnTo>
                <a:lnTo>
                  <a:pt x="306200" y="112814"/>
                </a:lnTo>
                <a:lnTo>
                  <a:pt x="290211" y="75877"/>
                </a:lnTo>
                <a:lnTo>
                  <a:pt x="265593" y="44658"/>
                </a:lnTo>
                <a:lnTo>
                  <a:pt x="233843" y="20626"/>
                </a:lnTo>
                <a:lnTo>
                  <a:pt x="196459" y="5251"/>
                </a:lnTo>
                <a:lnTo>
                  <a:pt x="1549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541494" y="6886977"/>
            <a:ext cx="312420" cy="310515"/>
          </a:xfrm>
          <a:custGeom>
            <a:avLst/>
            <a:gdLst/>
            <a:ahLst/>
            <a:cxnLst/>
            <a:rect l="l" t="t" r="r" b="b"/>
            <a:pathLst>
              <a:path w="312419" h="310515">
                <a:moveTo>
                  <a:pt x="157118" y="310171"/>
                </a:moveTo>
                <a:lnTo>
                  <a:pt x="198560" y="304342"/>
                </a:lnTo>
                <a:lnTo>
                  <a:pt x="235724" y="288448"/>
                </a:lnTo>
                <a:lnTo>
                  <a:pt x="267133" y="263978"/>
                </a:lnTo>
                <a:lnTo>
                  <a:pt x="291310" y="232421"/>
                </a:lnTo>
                <a:lnTo>
                  <a:pt x="306778" y="195266"/>
                </a:lnTo>
                <a:lnTo>
                  <a:pt x="312060" y="154002"/>
                </a:lnTo>
                <a:lnTo>
                  <a:pt x="306200" y="112814"/>
                </a:lnTo>
                <a:lnTo>
                  <a:pt x="290211" y="75877"/>
                </a:lnTo>
                <a:lnTo>
                  <a:pt x="265593" y="44658"/>
                </a:lnTo>
                <a:lnTo>
                  <a:pt x="233843" y="20626"/>
                </a:lnTo>
                <a:lnTo>
                  <a:pt x="196459" y="5251"/>
                </a:lnTo>
                <a:lnTo>
                  <a:pt x="154938" y="0"/>
                </a:lnTo>
                <a:lnTo>
                  <a:pt x="113499" y="5828"/>
                </a:lnTo>
                <a:lnTo>
                  <a:pt x="76338" y="21720"/>
                </a:lnTo>
                <a:lnTo>
                  <a:pt x="44930" y="46188"/>
                </a:lnTo>
                <a:lnTo>
                  <a:pt x="20753" y="77744"/>
                </a:lnTo>
                <a:lnTo>
                  <a:pt x="5284" y="114900"/>
                </a:lnTo>
                <a:lnTo>
                  <a:pt x="0" y="156169"/>
                </a:lnTo>
                <a:lnTo>
                  <a:pt x="5863" y="197355"/>
                </a:lnTo>
                <a:lnTo>
                  <a:pt x="21852" y="234291"/>
                </a:lnTo>
                <a:lnTo>
                  <a:pt x="46471" y="265508"/>
                </a:lnTo>
                <a:lnTo>
                  <a:pt x="78220" y="289539"/>
                </a:lnTo>
                <a:lnTo>
                  <a:pt x="115601" y="304916"/>
                </a:lnTo>
                <a:lnTo>
                  <a:pt x="157118" y="310171"/>
                </a:lnTo>
                <a:close/>
              </a:path>
            </a:pathLst>
          </a:custGeom>
          <a:ln w="131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575842" y="7044963"/>
            <a:ext cx="151130" cy="1270"/>
          </a:xfrm>
          <a:custGeom>
            <a:avLst/>
            <a:gdLst/>
            <a:ahLst/>
            <a:cxnLst/>
            <a:rect l="l" t="t" r="r" b="b"/>
            <a:pathLst>
              <a:path w="151130" h="1270">
                <a:moveTo>
                  <a:pt x="0" y="1050"/>
                </a:moveTo>
                <a:lnTo>
                  <a:pt x="150996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719375" y="7016119"/>
            <a:ext cx="87630" cy="57785"/>
          </a:xfrm>
          <a:custGeom>
            <a:avLst/>
            <a:gdLst/>
            <a:ahLst/>
            <a:cxnLst/>
            <a:rect l="l" t="t" r="r" b="b"/>
            <a:pathLst>
              <a:path w="87630" h="57784">
                <a:moveTo>
                  <a:pt x="0" y="0"/>
                </a:moveTo>
                <a:lnTo>
                  <a:pt x="407" y="57775"/>
                </a:lnTo>
                <a:lnTo>
                  <a:pt x="87390" y="2828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819618" y="702744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0" y="0"/>
                </a:moveTo>
                <a:lnTo>
                  <a:pt x="7045" y="0"/>
                </a:lnTo>
                <a:lnTo>
                  <a:pt x="0" y="6970"/>
                </a:lnTo>
                <a:lnTo>
                  <a:pt x="0" y="24182"/>
                </a:lnTo>
                <a:lnTo>
                  <a:pt x="7045" y="31163"/>
                </a:lnTo>
                <a:lnTo>
                  <a:pt x="24330" y="31163"/>
                </a:lnTo>
                <a:lnTo>
                  <a:pt x="31376" y="24182"/>
                </a:lnTo>
                <a:lnTo>
                  <a:pt x="31376" y="6970"/>
                </a:lnTo>
                <a:lnTo>
                  <a:pt x="243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037694" y="6965565"/>
            <a:ext cx="499745" cy="155575"/>
          </a:xfrm>
          <a:custGeom>
            <a:avLst/>
            <a:gdLst/>
            <a:ahLst/>
            <a:cxnLst/>
            <a:rect l="l" t="t" r="r" b="b"/>
            <a:pathLst>
              <a:path w="499744" h="155575">
                <a:moveTo>
                  <a:pt x="0" y="155085"/>
                </a:moveTo>
                <a:lnTo>
                  <a:pt x="499308" y="155085"/>
                </a:lnTo>
                <a:lnTo>
                  <a:pt x="499308" y="0"/>
                </a:lnTo>
                <a:lnTo>
                  <a:pt x="0" y="0"/>
                </a:lnTo>
                <a:lnTo>
                  <a:pt x="0" y="155085"/>
                </a:lnTo>
                <a:close/>
              </a:path>
            </a:pathLst>
          </a:custGeom>
          <a:ln w="131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 txBox="1"/>
          <p:nvPr/>
        </p:nvSpPr>
        <p:spPr>
          <a:xfrm>
            <a:off x="1667097" y="6750861"/>
            <a:ext cx="12382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0" i="1">
                <a:latin typeface="Arial"/>
                <a:cs typeface="Arial"/>
              </a:rPr>
              <a:t>E</a:t>
            </a:r>
            <a:r>
              <a:rPr dirty="0" sz="850" i="1">
                <a:latin typeface="Arial"/>
                <a:cs typeface="Arial"/>
              </a:rPr>
              <a:t>’</a:t>
            </a:r>
            <a:endParaRPr sz="8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2193411" y="6750553"/>
            <a:ext cx="194310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1200" i="1">
                <a:latin typeface="Times New Roman"/>
                <a:cs typeface="Times New Roman"/>
              </a:rPr>
              <a:t>’</a:t>
            </a:r>
            <a:r>
              <a:rPr dirty="0" sz="650" spc="20" i="1">
                <a:latin typeface="Arial"/>
                <a:cs typeface="Arial"/>
              </a:rPr>
              <a:t>d</a:t>
            </a:r>
            <a:endParaRPr sz="6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626768" y="6688818"/>
            <a:ext cx="432434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0" i="1">
                <a:latin typeface="Arial"/>
                <a:cs typeface="Arial"/>
              </a:rPr>
              <a:t>U</a:t>
            </a:r>
            <a:r>
              <a:rPr dirty="0" sz="850" spc="5" i="1">
                <a:latin typeface="Arial"/>
                <a:cs typeface="Arial"/>
              </a:rPr>
              <a:t>=c</a:t>
            </a:r>
            <a:r>
              <a:rPr dirty="0" sz="850" spc="5" i="1">
                <a:latin typeface="Arial"/>
                <a:cs typeface="Arial"/>
              </a:rPr>
              <a:t>on</a:t>
            </a:r>
            <a:r>
              <a:rPr dirty="0" sz="850" spc="5" i="1">
                <a:latin typeface="Arial"/>
                <a:cs typeface="Arial"/>
              </a:rPr>
              <a:t>st</a:t>
            </a:r>
            <a:endParaRPr sz="85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3554301" y="7044820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 h="0">
                <a:moveTo>
                  <a:pt x="0" y="0"/>
                </a:moveTo>
                <a:lnTo>
                  <a:pt x="319511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844098" y="7044820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 h="0">
                <a:moveTo>
                  <a:pt x="0" y="0"/>
                </a:moveTo>
                <a:lnTo>
                  <a:pt x="210895" y="0"/>
                </a:lnTo>
              </a:path>
            </a:pathLst>
          </a:custGeom>
          <a:ln w="13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054993" y="6965565"/>
            <a:ext cx="499745" cy="155575"/>
          </a:xfrm>
          <a:custGeom>
            <a:avLst/>
            <a:gdLst/>
            <a:ahLst/>
            <a:cxnLst/>
            <a:rect l="l" t="t" r="r" b="b"/>
            <a:pathLst>
              <a:path w="499745" h="155575">
                <a:moveTo>
                  <a:pt x="0" y="155085"/>
                </a:moveTo>
                <a:lnTo>
                  <a:pt x="499308" y="155085"/>
                </a:lnTo>
                <a:lnTo>
                  <a:pt x="499308" y="0"/>
                </a:lnTo>
                <a:lnTo>
                  <a:pt x="0" y="0"/>
                </a:lnTo>
                <a:lnTo>
                  <a:pt x="0" y="155085"/>
                </a:lnTo>
                <a:close/>
              </a:path>
            </a:pathLst>
          </a:custGeom>
          <a:ln w="131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3217999" y="6750553"/>
            <a:ext cx="142240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latin typeface="Times New Roman"/>
                <a:cs typeface="Times New Roman"/>
              </a:rPr>
              <a:t>x</a:t>
            </a:r>
            <a:r>
              <a:rPr dirty="0" sz="650" spc="20" i="1">
                <a:latin typeface="Arial"/>
                <a:cs typeface="Arial"/>
              </a:rPr>
              <a:t>п</a:t>
            </a:r>
            <a:endParaRPr sz="65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3866477" y="6856995"/>
            <a:ext cx="2540" cy="369570"/>
          </a:xfrm>
          <a:custGeom>
            <a:avLst/>
            <a:gdLst/>
            <a:ahLst/>
            <a:cxnLst/>
            <a:rect l="l" t="t" r="r" b="b"/>
            <a:pathLst>
              <a:path w="2539" h="369570">
                <a:moveTo>
                  <a:pt x="0" y="0"/>
                </a:moveTo>
                <a:lnTo>
                  <a:pt x="2532" y="369106"/>
                </a:lnTo>
              </a:path>
            </a:pathLst>
          </a:custGeom>
          <a:ln w="13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60680" y="7229209"/>
            <a:ext cx="291465" cy="0"/>
          </a:xfrm>
          <a:custGeom>
            <a:avLst/>
            <a:gdLst/>
            <a:ahLst/>
            <a:cxnLst/>
            <a:rect l="l" t="t" r="r" b="b"/>
            <a:pathLst>
              <a:path w="291464" h="0">
                <a:moveTo>
                  <a:pt x="0" y="0"/>
                </a:moveTo>
                <a:lnTo>
                  <a:pt x="29097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744055" y="7199008"/>
            <a:ext cx="91440" cy="60960"/>
          </a:xfrm>
          <a:custGeom>
            <a:avLst/>
            <a:gdLst/>
            <a:ahLst/>
            <a:cxnLst/>
            <a:rect l="l" t="t" r="r" b="b"/>
            <a:pathLst>
              <a:path w="91439" h="60959">
                <a:moveTo>
                  <a:pt x="0" y="0"/>
                </a:moveTo>
                <a:lnTo>
                  <a:pt x="0" y="60401"/>
                </a:lnTo>
                <a:lnTo>
                  <a:pt x="91155" y="302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3560163" y="7287701"/>
            <a:ext cx="33147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Р</a:t>
            </a:r>
            <a:r>
              <a:rPr dirty="0" sz="650" spc="15" i="1">
                <a:latin typeface="Arial"/>
                <a:cs typeface="Arial"/>
              </a:rPr>
              <a:t>о,</a:t>
            </a:r>
            <a:r>
              <a:rPr dirty="0" sz="650" spc="-85" i="1">
                <a:latin typeface="Arial"/>
                <a:cs typeface="Arial"/>
              </a:rPr>
              <a:t> </a:t>
            </a:r>
            <a:r>
              <a:rPr dirty="0" sz="850" spc="15" i="1">
                <a:latin typeface="Arial"/>
                <a:cs typeface="Arial"/>
              </a:rPr>
              <a:t>Q</a:t>
            </a:r>
            <a:r>
              <a:rPr dirty="0" sz="650" spc="15" i="1">
                <a:latin typeface="Arial"/>
                <a:cs typeface="Arial"/>
              </a:rPr>
              <a:t>о</a:t>
            </a:r>
            <a:endParaRPr sz="65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3851614" y="702807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30" y="0"/>
                </a:moveTo>
                <a:lnTo>
                  <a:pt x="7045" y="0"/>
                </a:lnTo>
                <a:lnTo>
                  <a:pt x="0" y="6981"/>
                </a:lnTo>
                <a:lnTo>
                  <a:pt x="0" y="24193"/>
                </a:lnTo>
                <a:lnTo>
                  <a:pt x="7045" y="31174"/>
                </a:lnTo>
                <a:lnTo>
                  <a:pt x="24330" y="31174"/>
                </a:lnTo>
                <a:lnTo>
                  <a:pt x="31376" y="24193"/>
                </a:lnTo>
                <a:lnTo>
                  <a:pt x="31376" y="6981"/>
                </a:lnTo>
                <a:lnTo>
                  <a:pt x="243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259130" y="6855128"/>
            <a:ext cx="3175" cy="370840"/>
          </a:xfrm>
          <a:custGeom>
            <a:avLst/>
            <a:gdLst/>
            <a:ahLst/>
            <a:cxnLst/>
            <a:rect l="l" t="t" r="r" b="b"/>
            <a:pathLst>
              <a:path w="3175" h="370840">
                <a:moveTo>
                  <a:pt x="0" y="0"/>
                </a:moveTo>
                <a:lnTo>
                  <a:pt x="2645" y="370268"/>
                </a:lnTo>
              </a:path>
            </a:pathLst>
          </a:custGeom>
          <a:ln w="132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961813" y="7042907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 h="0">
                <a:moveTo>
                  <a:pt x="0" y="0"/>
                </a:moveTo>
                <a:lnTo>
                  <a:pt x="302359" y="0"/>
                </a:lnTo>
              </a:path>
            </a:pathLst>
          </a:custGeom>
          <a:ln w="131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193929" y="7042907"/>
            <a:ext cx="267970" cy="0"/>
          </a:xfrm>
          <a:custGeom>
            <a:avLst/>
            <a:gdLst/>
            <a:ahLst/>
            <a:cxnLst/>
            <a:rect l="l" t="t" r="r" b="b"/>
            <a:pathLst>
              <a:path w="267970" h="0">
                <a:moveTo>
                  <a:pt x="0" y="0"/>
                </a:moveTo>
                <a:lnTo>
                  <a:pt x="267957" y="0"/>
                </a:lnTo>
              </a:path>
            </a:pathLst>
          </a:custGeom>
          <a:ln w="131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244800" y="702611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60" y="0"/>
                </a:moveTo>
                <a:lnTo>
                  <a:pt x="7054" y="0"/>
                </a:lnTo>
                <a:lnTo>
                  <a:pt x="0" y="6992"/>
                </a:lnTo>
                <a:lnTo>
                  <a:pt x="0" y="24258"/>
                </a:lnTo>
                <a:lnTo>
                  <a:pt x="7054" y="31261"/>
                </a:lnTo>
                <a:lnTo>
                  <a:pt x="24360" y="31261"/>
                </a:lnTo>
                <a:lnTo>
                  <a:pt x="31414" y="24258"/>
                </a:lnTo>
                <a:lnTo>
                  <a:pt x="31414" y="6992"/>
                </a:lnTo>
                <a:lnTo>
                  <a:pt x="243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461887" y="6964039"/>
            <a:ext cx="500380" cy="155575"/>
          </a:xfrm>
          <a:custGeom>
            <a:avLst/>
            <a:gdLst/>
            <a:ahLst/>
            <a:cxnLst/>
            <a:rect l="l" t="t" r="r" b="b"/>
            <a:pathLst>
              <a:path w="500379" h="155575">
                <a:moveTo>
                  <a:pt x="0" y="155573"/>
                </a:moveTo>
                <a:lnTo>
                  <a:pt x="499926" y="155573"/>
                </a:lnTo>
                <a:lnTo>
                  <a:pt x="499926" y="0"/>
                </a:lnTo>
                <a:lnTo>
                  <a:pt x="0" y="0"/>
                </a:lnTo>
                <a:lnTo>
                  <a:pt x="0" y="155573"/>
                </a:lnTo>
                <a:close/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5082063" y="6749000"/>
            <a:ext cx="14160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0" i="1">
                <a:latin typeface="Arial"/>
                <a:cs typeface="Arial"/>
              </a:rPr>
              <a:t>U</a:t>
            </a:r>
            <a:r>
              <a:rPr dirty="0" sz="500" spc="10" i="1">
                <a:latin typeface="Arial"/>
                <a:cs typeface="Arial"/>
              </a:rPr>
              <a:t>Г</a:t>
            </a:r>
            <a:endParaRPr sz="5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643771" y="6748841"/>
            <a:ext cx="142875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5" i="1">
                <a:latin typeface="Times New Roman"/>
                <a:cs typeface="Times New Roman"/>
              </a:rPr>
              <a:t>x</a:t>
            </a:r>
            <a:r>
              <a:rPr dirty="0" sz="700" spc="-5" i="1">
                <a:latin typeface="Arial"/>
                <a:cs typeface="Arial"/>
              </a:rPr>
              <a:t>п</a:t>
            </a:r>
            <a:endParaRPr sz="7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115590" y="6717881"/>
            <a:ext cx="43307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0" i="1">
                <a:latin typeface="Arial"/>
                <a:cs typeface="Arial"/>
              </a:rPr>
              <a:t>U</a:t>
            </a:r>
            <a:r>
              <a:rPr dirty="0" sz="850" spc="5" i="1">
                <a:latin typeface="Arial"/>
                <a:cs typeface="Arial"/>
              </a:rPr>
              <a:t>=</a:t>
            </a:r>
            <a:r>
              <a:rPr dirty="0" sz="850" spc="5" i="1">
                <a:latin typeface="Arial"/>
                <a:cs typeface="Arial"/>
              </a:rPr>
              <a:t>c</a:t>
            </a:r>
            <a:r>
              <a:rPr dirty="0" sz="850" spc="5" i="1">
                <a:latin typeface="Arial"/>
                <a:cs typeface="Arial"/>
              </a:rPr>
              <a:t>on</a:t>
            </a:r>
            <a:r>
              <a:rPr dirty="0" sz="850" spc="5" i="1">
                <a:latin typeface="Arial"/>
                <a:cs typeface="Arial"/>
              </a:rPr>
              <a:t>st</a:t>
            </a:r>
            <a:endParaRPr sz="85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5824337" y="7228513"/>
            <a:ext cx="291465" cy="0"/>
          </a:xfrm>
          <a:custGeom>
            <a:avLst/>
            <a:gdLst/>
            <a:ahLst/>
            <a:cxnLst/>
            <a:rect l="l" t="t" r="r" b="b"/>
            <a:pathLst>
              <a:path w="291464" h="0">
                <a:moveTo>
                  <a:pt x="0" y="0"/>
                </a:moveTo>
                <a:lnTo>
                  <a:pt x="29127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108008" y="7198217"/>
            <a:ext cx="91440" cy="60960"/>
          </a:xfrm>
          <a:custGeom>
            <a:avLst/>
            <a:gdLst/>
            <a:ahLst/>
            <a:cxnLst/>
            <a:rect l="l" t="t" r="r" b="b"/>
            <a:pathLst>
              <a:path w="91439" h="60959">
                <a:moveTo>
                  <a:pt x="0" y="0"/>
                </a:moveTo>
                <a:lnTo>
                  <a:pt x="0" y="60591"/>
                </a:lnTo>
                <a:lnTo>
                  <a:pt x="91268" y="3029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5923948" y="7287531"/>
            <a:ext cx="33210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Р</a:t>
            </a:r>
            <a:r>
              <a:rPr dirty="0" sz="700" i="1">
                <a:latin typeface="Arial"/>
                <a:cs typeface="Arial"/>
              </a:rPr>
              <a:t>о,</a:t>
            </a:r>
            <a:r>
              <a:rPr dirty="0" sz="700" spc="-105" i="1">
                <a:latin typeface="Arial"/>
                <a:cs typeface="Arial"/>
              </a:rPr>
              <a:t> </a:t>
            </a:r>
            <a:r>
              <a:rPr dirty="0" sz="850" spc="5" i="1">
                <a:latin typeface="Arial"/>
                <a:cs typeface="Arial"/>
              </a:rPr>
              <a:t>Q</a:t>
            </a:r>
            <a:r>
              <a:rPr dirty="0" sz="700" spc="5" i="1">
                <a:latin typeface="Arial"/>
                <a:cs typeface="Arial"/>
              </a:rPr>
              <a:t>о</a:t>
            </a:r>
            <a:endParaRPr sz="700">
              <a:latin typeface="Arial"/>
              <a:cs typeface="Arial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5199424" y="6886247"/>
            <a:ext cx="3175" cy="370840"/>
          </a:xfrm>
          <a:custGeom>
            <a:avLst/>
            <a:gdLst/>
            <a:ahLst/>
            <a:cxnLst/>
            <a:rect l="l" t="t" r="r" b="b"/>
            <a:pathLst>
              <a:path w="3175" h="370840">
                <a:moveTo>
                  <a:pt x="0" y="0"/>
                </a:moveTo>
                <a:lnTo>
                  <a:pt x="2601" y="370257"/>
                </a:lnTo>
              </a:path>
            </a:pathLst>
          </a:custGeom>
          <a:ln w="132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184819" y="702634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371" y="0"/>
                </a:moveTo>
                <a:lnTo>
                  <a:pt x="7032" y="0"/>
                </a:lnTo>
                <a:lnTo>
                  <a:pt x="0" y="7003"/>
                </a:lnTo>
                <a:lnTo>
                  <a:pt x="0" y="24269"/>
                </a:lnTo>
                <a:lnTo>
                  <a:pt x="7032" y="31261"/>
                </a:lnTo>
                <a:lnTo>
                  <a:pt x="24371" y="31261"/>
                </a:lnTo>
                <a:lnTo>
                  <a:pt x="31392" y="24269"/>
                </a:lnTo>
                <a:lnTo>
                  <a:pt x="31392" y="7003"/>
                </a:lnTo>
                <a:lnTo>
                  <a:pt x="243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 txBox="1"/>
          <p:nvPr/>
        </p:nvSpPr>
        <p:spPr>
          <a:xfrm>
            <a:off x="1064894" y="7439659"/>
            <a:ext cx="5976620" cy="10458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2813050" algn="l"/>
              </a:tabLst>
            </a:pPr>
            <a:r>
              <a:rPr dirty="0" sz="1400" spc="10">
                <a:latin typeface="Times New Roman"/>
                <a:cs typeface="Times New Roman"/>
              </a:rPr>
              <a:t>в)	</a:t>
            </a:r>
            <a:r>
              <a:rPr dirty="0" sz="1400" spc="15">
                <a:latin typeface="Times New Roman"/>
                <a:cs typeface="Times New Roman"/>
              </a:rPr>
              <a:t>г)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algn="ctr" marL="12700" marR="5080">
              <a:lnSpc>
                <a:spcPts val="1580"/>
              </a:lnSpc>
            </a:pPr>
            <a:r>
              <a:rPr dirty="0" sz="1400">
                <a:latin typeface="Times New Roman"/>
                <a:cs typeface="Times New Roman"/>
              </a:rPr>
              <a:t>Схема </a:t>
            </a:r>
            <a:r>
              <a:rPr dirty="0" sz="1400" spc="-15">
                <a:latin typeface="Times New Roman"/>
                <a:cs typeface="Times New Roman"/>
              </a:rPr>
              <a:t>заміщення </a:t>
            </a:r>
            <a:r>
              <a:rPr dirty="0" sz="1400" spc="5">
                <a:latin typeface="Times New Roman"/>
                <a:cs typeface="Times New Roman"/>
              </a:rPr>
              <a:t>простої </a:t>
            </a:r>
            <a:r>
              <a:rPr dirty="0" sz="1400" spc="-5">
                <a:latin typeface="Times New Roman"/>
                <a:cs typeface="Times New Roman"/>
              </a:rPr>
              <a:t>електропередачі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25">
                <a:latin typeface="Times New Roman"/>
                <a:cs typeface="Times New Roman"/>
              </a:rPr>
              <a:t>ТГ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>
                <a:latin typeface="Times New Roman"/>
                <a:cs typeface="Times New Roman"/>
              </a:rPr>
              <a:t>різними системами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АРЗ:  </a:t>
            </a:r>
            <a:r>
              <a:rPr dirty="0" sz="1400" spc="-10">
                <a:latin typeface="Times New Roman"/>
                <a:cs typeface="Times New Roman"/>
              </a:rPr>
              <a:t>а) </a:t>
            </a:r>
            <a:r>
              <a:rPr dirty="0" sz="1400" spc="25">
                <a:latin typeface="Times New Roman"/>
                <a:cs typeface="Times New Roman"/>
              </a:rPr>
              <a:t>ТГ </a:t>
            </a:r>
            <a:r>
              <a:rPr dirty="0" sz="1400" spc="-20">
                <a:latin typeface="Times New Roman"/>
                <a:cs typeface="Times New Roman"/>
              </a:rPr>
              <a:t>без </a:t>
            </a:r>
            <a:r>
              <a:rPr dirty="0" sz="1400" spc="-5">
                <a:latin typeface="Times New Roman"/>
                <a:cs typeface="Times New Roman"/>
              </a:rPr>
              <a:t>АРЗ;  </a:t>
            </a:r>
            <a:r>
              <a:rPr dirty="0" sz="1400" spc="20">
                <a:latin typeface="Times New Roman"/>
                <a:cs typeface="Times New Roman"/>
              </a:rPr>
              <a:t>б) </a:t>
            </a: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-20">
                <a:latin typeface="Times New Roman"/>
                <a:cs typeface="Times New Roman"/>
              </a:rPr>
              <a:t>без </a:t>
            </a:r>
            <a:r>
              <a:rPr dirty="0" sz="1400" spc="-5">
                <a:latin typeface="Times New Roman"/>
                <a:cs typeface="Times New Roman"/>
              </a:rPr>
              <a:t>АРЗ; в)ТГ </a:t>
            </a:r>
            <a:r>
              <a:rPr dirty="0" sz="1400" spc="-20">
                <a:latin typeface="Times New Roman"/>
                <a:cs typeface="Times New Roman"/>
              </a:rPr>
              <a:t>або </a:t>
            </a: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-20">
                <a:latin typeface="Times New Roman"/>
                <a:cs typeface="Times New Roman"/>
              </a:rPr>
              <a:t>АРЗ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ПД;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14"/>
              </a:lnSpc>
            </a:pPr>
            <a:r>
              <a:rPr dirty="0" sz="1400" spc="15">
                <a:latin typeface="Times New Roman"/>
                <a:cs typeface="Times New Roman"/>
              </a:rPr>
              <a:t>г) </a:t>
            </a:r>
            <a:r>
              <a:rPr dirty="0" sz="1400" spc="25">
                <a:latin typeface="Times New Roman"/>
                <a:cs typeface="Times New Roman"/>
              </a:rPr>
              <a:t>ТГ </a:t>
            </a:r>
            <a:r>
              <a:rPr dirty="0" sz="1400" spc="5">
                <a:latin typeface="Times New Roman"/>
                <a:cs typeface="Times New Roman"/>
              </a:rPr>
              <a:t>або </a:t>
            </a: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-20">
                <a:latin typeface="Times New Roman"/>
                <a:cs typeface="Times New Roman"/>
              </a:rPr>
              <a:t>АРЗ</a:t>
            </a:r>
            <a:r>
              <a:rPr dirty="0" sz="1400" spc="-23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СД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508634" y="342900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1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7410" y="459231"/>
            <a:ext cx="4834255" cy="408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53589" marR="5080" indent="-2040889">
              <a:lnSpc>
                <a:spcPts val="1580"/>
              </a:lnSpc>
            </a:pPr>
            <a:r>
              <a:rPr dirty="0" sz="1400" spc="5" b="1">
                <a:latin typeface="Times New Roman"/>
                <a:cs typeface="Times New Roman"/>
              </a:rPr>
              <a:t>Векторні</a:t>
            </a:r>
            <a:r>
              <a:rPr dirty="0" sz="1400" spc="-75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діаграми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простої</a:t>
            </a:r>
            <a:r>
              <a:rPr dirty="0" sz="1400" spc="-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електричної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електричної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мережі  </a:t>
            </a:r>
            <a:r>
              <a:rPr dirty="0" sz="1400" spc="10" b="1">
                <a:latin typeface="Times New Roman"/>
                <a:cs typeface="Times New Roman"/>
              </a:rPr>
              <a:t>з </a:t>
            </a:r>
            <a:r>
              <a:rPr dirty="0" sz="1400" spc="25" b="1">
                <a:latin typeface="Times New Roman"/>
                <a:cs typeface="Times New Roman"/>
              </a:rPr>
              <a:t>ТГ </a:t>
            </a:r>
            <a:r>
              <a:rPr dirty="0" sz="1400" spc="5" b="1">
                <a:latin typeface="Times New Roman"/>
                <a:cs typeface="Times New Roman"/>
              </a:rPr>
              <a:t>і</a:t>
            </a:r>
            <a:r>
              <a:rPr dirty="0" sz="1400" spc="-140" b="1">
                <a:latin typeface="Times New Roman"/>
                <a:cs typeface="Times New Roman"/>
              </a:rPr>
              <a:t> </a:t>
            </a:r>
            <a:r>
              <a:rPr dirty="0" sz="1400" spc="10" b="1">
                <a:latin typeface="Times New Roman"/>
                <a:cs typeface="Times New Roman"/>
              </a:rPr>
              <a:t>ГГ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54989" y="3423617"/>
            <a:ext cx="2113280" cy="776605"/>
          </a:xfrm>
          <a:custGeom>
            <a:avLst/>
            <a:gdLst/>
            <a:ahLst/>
            <a:cxnLst/>
            <a:rect l="l" t="t" r="r" b="b"/>
            <a:pathLst>
              <a:path w="2113279" h="776604">
                <a:moveTo>
                  <a:pt x="2113003" y="0"/>
                </a:moveTo>
                <a:lnTo>
                  <a:pt x="0" y="776092"/>
                </a:lnTo>
              </a:path>
            </a:pathLst>
          </a:custGeom>
          <a:ln w="176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45872" y="3387423"/>
            <a:ext cx="121285" cy="75565"/>
          </a:xfrm>
          <a:custGeom>
            <a:avLst/>
            <a:gdLst/>
            <a:ahLst/>
            <a:cxnLst/>
            <a:rect l="l" t="t" r="r" b="b"/>
            <a:pathLst>
              <a:path w="121285" h="75564">
                <a:moveTo>
                  <a:pt x="120721" y="0"/>
                </a:moveTo>
                <a:lnTo>
                  <a:pt x="0" y="3594"/>
                </a:lnTo>
                <a:lnTo>
                  <a:pt x="26282" y="75411"/>
                </a:lnTo>
                <a:lnTo>
                  <a:pt x="1207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361459" y="3683105"/>
            <a:ext cx="440055" cy="516890"/>
          </a:xfrm>
          <a:custGeom>
            <a:avLst/>
            <a:gdLst/>
            <a:ahLst/>
            <a:cxnLst/>
            <a:rect l="l" t="t" r="r" b="b"/>
            <a:pathLst>
              <a:path w="440054" h="516889">
                <a:moveTo>
                  <a:pt x="0" y="0"/>
                </a:moveTo>
                <a:lnTo>
                  <a:pt x="439868" y="516605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954989" y="3273285"/>
            <a:ext cx="0" cy="1852930"/>
          </a:xfrm>
          <a:custGeom>
            <a:avLst/>
            <a:gdLst/>
            <a:ahLst/>
            <a:cxnLst/>
            <a:rect l="l" t="t" r="r" b="b"/>
            <a:pathLst>
              <a:path w="0" h="1852929">
                <a:moveTo>
                  <a:pt x="0" y="0"/>
                </a:moveTo>
                <a:lnTo>
                  <a:pt x="0" y="1852784"/>
                </a:lnTo>
              </a:path>
            </a:pathLst>
          </a:custGeom>
          <a:ln w="5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86364" y="4197504"/>
            <a:ext cx="2319655" cy="8255"/>
          </a:xfrm>
          <a:custGeom>
            <a:avLst/>
            <a:gdLst/>
            <a:ahLst/>
            <a:cxnLst/>
            <a:rect l="l" t="t" r="r" b="b"/>
            <a:pathLst>
              <a:path w="2319654" h="8254">
                <a:moveTo>
                  <a:pt x="0" y="3962"/>
                </a:moveTo>
                <a:lnTo>
                  <a:pt x="2319616" y="3962"/>
                </a:lnTo>
              </a:path>
            </a:pathLst>
          </a:custGeom>
          <a:ln w="79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55776" y="3725018"/>
            <a:ext cx="1402715" cy="1691005"/>
          </a:xfrm>
          <a:custGeom>
            <a:avLst/>
            <a:gdLst/>
            <a:ahLst/>
            <a:cxnLst/>
            <a:rect l="l" t="t" r="r" b="b"/>
            <a:pathLst>
              <a:path w="1402714" h="1691004">
                <a:moveTo>
                  <a:pt x="1402136" y="1690695"/>
                </a:moveTo>
                <a:lnTo>
                  <a:pt x="411529" y="496261"/>
                </a:lnTo>
                <a:lnTo>
                  <a:pt x="416336" y="490275"/>
                </a:lnTo>
                <a:lnTo>
                  <a:pt x="418413" y="483178"/>
                </a:lnTo>
                <a:lnTo>
                  <a:pt x="417678" y="475821"/>
                </a:lnTo>
                <a:lnTo>
                  <a:pt x="414051" y="469054"/>
                </a:lnTo>
                <a:lnTo>
                  <a:pt x="408092" y="464258"/>
                </a:lnTo>
                <a:lnTo>
                  <a:pt x="400996" y="462181"/>
                </a:lnTo>
                <a:lnTo>
                  <a:pt x="393639" y="462907"/>
                </a:lnTo>
                <a:lnTo>
                  <a:pt x="386895" y="466521"/>
                </a:lnTo>
                <a:lnTo>
                  <a:pt x="0" y="0"/>
                </a:lnTo>
              </a:path>
            </a:pathLst>
          </a:custGeom>
          <a:ln w="5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54989" y="4199710"/>
            <a:ext cx="1052195" cy="0"/>
          </a:xfrm>
          <a:custGeom>
            <a:avLst/>
            <a:gdLst/>
            <a:ahLst/>
            <a:cxnLst/>
            <a:rect l="l" t="t" r="r" b="b"/>
            <a:pathLst>
              <a:path w="1052195" h="0">
                <a:moveTo>
                  <a:pt x="1051816" y="0"/>
                </a:moveTo>
                <a:lnTo>
                  <a:pt x="0" y="0"/>
                </a:lnTo>
              </a:path>
            </a:pathLst>
          </a:custGeom>
          <a:ln w="176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997255" y="4161473"/>
            <a:ext cx="114935" cy="76835"/>
          </a:xfrm>
          <a:custGeom>
            <a:avLst/>
            <a:gdLst/>
            <a:ahLst/>
            <a:cxnLst/>
            <a:rect l="l" t="t" r="r" b="b"/>
            <a:pathLst>
              <a:path w="114935" h="76835">
                <a:moveTo>
                  <a:pt x="0" y="0"/>
                </a:moveTo>
                <a:lnTo>
                  <a:pt x="0" y="76473"/>
                </a:lnTo>
                <a:lnTo>
                  <a:pt x="114599" y="3823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54989" y="2806191"/>
            <a:ext cx="2402205" cy="1393825"/>
          </a:xfrm>
          <a:custGeom>
            <a:avLst/>
            <a:gdLst/>
            <a:ahLst/>
            <a:cxnLst/>
            <a:rect l="l" t="t" r="r" b="b"/>
            <a:pathLst>
              <a:path w="2402204" h="1393825">
                <a:moveTo>
                  <a:pt x="2402195" y="0"/>
                </a:moveTo>
                <a:lnTo>
                  <a:pt x="0" y="1393518"/>
                </a:lnTo>
              </a:path>
            </a:pathLst>
          </a:custGeom>
          <a:ln w="176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29758" y="2753493"/>
            <a:ext cx="118745" cy="90805"/>
          </a:xfrm>
          <a:custGeom>
            <a:avLst/>
            <a:gdLst/>
            <a:ahLst/>
            <a:cxnLst/>
            <a:rect l="l" t="t" r="r" b="b"/>
            <a:pathLst>
              <a:path w="118745" h="90805">
                <a:moveTo>
                  <a:pt x="118354" y="0"/>
                </a:moveTo>
                <a:lnTo>
                  <a:pt x="0" y="24429"/>
                </a:lnTo>
                <a:lnTo>
                  <a:pt x="38363" y="90608"/>
                </a:lnTo>
                <a:lnTo>
                  <a:pt x="1183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57886" y="1961795"/>
            <a:ext cx="2801620" cy="2238375"/>
          </a:xfrm>
          <a:custGeom>
            <a:avLst/>
            <a:gdLst/>
            <a:ahLst/>
            <a:cxnLst/>
            <a:rect l="l" t="t" r="r" b="b"/>
            <a:pathLst>
              <a:path w="2801620" h="2238375">
                <a:moveTo>
                  <a:pt x="2801538" y="0"/>
                </a:moveTo>
                <a:lnTo>
                  <a:pt x="0" y="2237914"/>
                </a:lnTo>
              </a:path>
            </a:pathLst>
          </a:custGeom>
          <a:ln w="176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28163" y="1896188"/>
            <a:ext cx="113664" cy="101600"/>
          </a:xfrm>
          <a:custGeom>
            <a:avLst/>
            <a:gdLst/>
            <a:ahLst/>
            <a:cxnLst/>
            <a:rect l="l" t="t" r="r" b="b"/>
            <a:pathLst>
              <a:path w="113664" h="101600">
                <a:moveTo>
                  <a:pt x="113375" y="0"/>
                </a:moveTo>
                <a:lnTo>
                  <a:pt x="0" y="41668"/>
                </a:lnTo>
                <a:lnTo>
                  <a:pt x="47586" y="101474"/>
                </a:lnTo>
                <a:lnTo>
                  <a:pt x="113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11854" y="4199710"/>
            <a:ext cx="0" cy="300355"/>
          </a:xfrm>
          <a:custGeom>
            <a:avLst/>
            <a:gdLst/>
            <a:ahLst/>
            <a:cxnLst/>
            <a:rect l="l" t="t" r="r" b="b"/>
            <a:pathLst>
              <a:path w="0" h="300354">
                <a:moveTo>
                  <a:pt x="0" y="300093"/>
                </a:moveTo>
                <a:lnTo>
                  <a:pt x="0" y="0"/>
                </a:lnTo>
              </a:path>
            </a:pathLst>
          </a:custGeom>
          <a:ln w="176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73655" y="4490244"/>
            <a:ext cx="76835" cy="114935"/>
          </a:xfrm>
          <a:custGeom>
            <a:avLst/>
            <a:gdLst/>
            <a:ahLst/>
            <a:cxnLst/>
            <a:rect l="l" t="t" r="r" b="b"/>
            <a:pathLst>
              <a:path w="76835" h="114935">
                <a:moveTo>
                  <a:pt x="76399" y="0"/>
                </a:moveTo>
                <a:lnTo>
                  <a:pt x="0" y="0"/>
                </a:lnTo>
                <a:lnTo>
                  <a:pt x="38199" y="114710"/>
                </a:lnTo>
                <a:lnTo>
                  <a:pt x="763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57968" y="4197912"/>
            <a:ext cx="1054735" cy="365760"/>
          </a:xfrm>
          <a:custGeom>
            <a:avLst/>
            <a:gdLst/>
            <a:ahLst/>
            <a:cxnLst/>
            <a:rect l="l" t="t" r="r" b="b"/>
            <a:pathLst>
              <a:path w="1054735" h="365760">
                <a:moveTo>
                  <a:pt x="1054632" y="365700"/>
                </a:moveTo>
                <a:lnTo>
                  <a:pt x="0" y="0"/>
                </a:lnTo>
              </a:path>
            </a:pathLst>
          </a:custGeom>
          <a:ln w="176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91052" y="4524314"/>
            <a:ext cx="121285" cy="74295"/>
          </a:xfrm>
          <a:custGeom>
            <a:avLst/>
            <a:gdLst/>
            <a:ahLst/>
            <a:cxnLst/>
            <a:rect l="l" t="t" r="r" b="b"/>
            <a:pathLst>
              <a:path w="121285" h="74295">
                <a:moveTo>
                  <a:pt x="25058" y="0"/>
                </a:moveTo>
                <a:lnTo>
                  <a:pt x="0" y="72306"/>
                </a:lnTo>
                <a:lnTo>
                  <a:pt x="120802" y="73695"/>
                </a:lnTo>
                <a:lnTo>
                  <a:pt x="250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97697" y="4199710"/>
            <a:ext cx="1108710" cy="901700"/>
          </a:xfrm>
          <a:custGeom>
            <a:avLst/>
            <a:gdLst/>
            <a:ahLst/>
            <a:cxnLst/>
            <a:rect l="l" t="t" r="r" b="b"/>
            <a:pathLst>
              <a:path w="1108710" h="901700">
                <a:moveTo>
                  <a:pt x="1108283" y="0"/>
                </a:moveTo>
                <a:lnTo>
                  <a:pt x="0" y="901260"/>
                </a:lnTo>
              </a:path>
            </a:pathLst>
          </a:custGeom>
          <a:ln w="588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47623" y="1899701"/>
            <a:ext cx="389890" cy="857250"/>
          </a:xfrm>
          <a:custGeom>
            <a:avLst/>
            <a:gdLst/>
            <a:ahLst/>
            <a:cxnLst/>
            <a:rect l="l" t="t" r="r" b="b"/>
            <a:pathLst>
              <a:path w="389889" h="857250">
                <a:moveTo>
                  <a:pt x="389507" y="0"/>
                </a:moveTo>
                <a:lnTo>
                  <a:pt x="0" y="857141"/>
                </a:lnTo>
              </a:path>
            </a:pathLst>
          </a:custGeom>
          <a:ln w="58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441664" y="3138199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41664" y="4052603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8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332207" y="3524781"/>
            <a:ext cx="231140" cy="146685"/>
          </a:xfrm>
          <a:custGeom>
            <a:avLst/>
            <a:gdLst/>
            <a:ahLst/>
            <a:cxnLst/>
            <a:rect l="l" t="t" r="r" b="b"/>
            <a:pathLst>
              <a:path w="231139" h="146685">
                <a:moveTo>
                  <a:pt x="0" y="146231"/>
                </a:moveTo>
                <a:lnTo>
                  <a:pt x="230823" y="146231"/>
                </a:lnTo>
                <a:lnTo>
                  <a:pt x="230823" y="0"/>
                </a:lnTo>
                <a:lnTo>
                  <a:pt x="0" y="0"/>
                </a:lnTo>
                <a:lnTo>
                  <a:pt x="0" y="1462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319507" y="3514962"/>
            <a:ext cx="256540" cy="158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I</a:t>
            </a:r>
            <a:r>
              <a:rPr dirty="0" baseline="-15151" sz="825" spc="22" i="1">
                <a:latin typeface="Times New Roman"/>
                <a:cs typeface="Times New Roman"/>
              </a:rPr>
              <a:t>а</a:t>
            </a:r>
            <a:r>
              <a:rPr dirty="0" sz="900" spc="-10" i="1">
                <a:latin typeface="Times New Roman"/>
                <a:cs typeface="Times New Roman"/>
              </a:rPr>
              <a:t>x</a:t>
            </a:r>
            <a:r>
              <a:rPr dirty="0" sz="900" spc="-5" i="1">
                <a:latin typeface="Arial"/>
                <a:cs typeface="Arial"/>
              </a:rPr>
              <a:t>’</a:t>
            </a:r>
            <a:r>
              <a:rPr dirty="0" baseline="-10101" sz="825" spc="22" i="1">
                <a:latin typeface="Arial"/>
                <a:cs typeface="Arial"/>
              </a:rPr>
              <a:t>d</a:t>
            </a:r>
            <a:r>
              <a:rPr dirty="0" baseline="-10101" sz="825" spc="30" i="1">
                <a:latin typeface="Arial"/>
                <a:cs typeface="Arial"/>
              </a:rPr>
              <a:t>Σ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837742" y="2434475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570" y="0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37742" y="3662248"/>
            <a:ext cx="12700" cy="0"/>
          </a:xfrm>
          <a:custGeom>
            <a:avLst/>
            <a:gdLst/>
            <a:ahLst/>
            <a:cxnLst/>
            <a:rect l="l" t="t" r="r" b="b"/>
            <a:pathLst>
              <a:path w="12700" h="0">
                <a:moveTo>
                  <a:pt x="0" y="0"/>
                </a:moveTo>
                <a:lnTo>
                  <a:pt x="12570" y="0"/>
                </a:lnTo>
              </a:path>
            </a:pathLst>
          </a:custGeom>
          <a:ln w="6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744405" y="2975413"/>
            <a:ext cx="205740" cy="146685"/>
          </a:xfrm>
          <a:custGeom>
            <a:avLst/>
            <a:gdLst/>
            <a:ahLst/>
            <a:cxnLst/>
            <a:rect l="l" t="t" r="r" b="b"/>
            <a:pathLst>
              <a:path w="205739" h="146685">
                <a:moveTo>
                  <a:pt x="0" y="146231"/>
                </a:moveTo>
                <a:lnTo>
                  <a:pt x="205429" y="146231"/>
                </a:lnTo>
                <a:lnTo>
                  <a:pt x="205429" y="0"/>
                </a:lnTo>
                <a:lnTo>
                  <a:pt x="0" y="0"/>
                </a:lnTo>
                <a:lnTo>
                  <a:pt x="0" y="1462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731705" y="2982017"/>
            <a:ext cx="23114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9259" sz="1350" spc="-7" i="1">
                <a:latin typeface="Arial"/>
                <a:cs typeface="Arial"/>
              </a:rPr>
              <a:t>I</a:t>
            </a:r>
            <a:r>
              <a:rPr dirty="0" sz="550" spc="15" i="1">
                <a:latin typeface="Times New Roman"/>
                <a:cs typeface="Times New Roman"/>
              </a:rPr>
              <a:t>а</a:t>
            </a:r>
            <a:r>
              <a:rPr dirty="0" baseline="9259" sz="1350" spc="-7" i="1">
                <a:latin typeface="Times New Roman"/>
                <a:cs typeface="Times New Roman"/>
              </a:rPr>
              <a:t>x</a:t>
            </a:r>
            <a:r>
              <a:rPr dirty="0" sz="550" spc="15" i="1">
                <a:latin typeface="Arial"/>
                <a:cs typeface="Arial"/>
              </a:rPr>
              <a:t>d</a:t>
            </a:r>
            <a:r>
              <a:rPr dirty="0" sz="550" spc="20" i="1">
                <a:latin typeface="Arial"/>
                <a:cs typeface="Arial"/>
              </a:rPr>
              <a:t>Σ</a:t>
            </a:r>
            <a:endParaRPr sz="5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170674" y="3388322"/>
            <a:ext cx="5715" cy="811530"/>
          </a:xfrm>
          <a:custGeom>
            <a:avLst/>
            <a:gdLst/>
            <a:ahLst/>
            <a:cxnLst/>
            <a:rect l="l" t="t" r="r" b="b"/>
            <a:pathLst>
              <a:path w="5714" h="811529">
                <a:moveTo>
                  <a:pt x="0" y="0"/>
                </a:moveTo>
                <a:lnTo>
                  <a:pt x="0" y="811387"/>
                </a:lnTo>
                <a:lnTo>
                  <a:pt x="5468" y="811387"/>
                </a:lnTo>
              </a:path>
            </a:pathLst>
          </a:custGeom>
          <a:ln w="5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090438" y="3727077"/>
            <a:ext cx="160655" cy="146685"/>
          </a:xfrm>
          <a:custGeom>
            <a:avLst/>
            <a:gdLst/>
            <a:ahLst/>
            <a:cxnLst/>
            <a:rect l="l" t="t" r="r" b="b"/>
            <a:pathLst>
              <a:path w="160654" h="146685">
                <a:moveTo>
                  <a:pt x="0" y="146231"/>
                </a:moveTo>
                <a:lnTo>
                  <a:pt x="160463" y="146231"/>
                </a:lnTo>
                <a:lnTo>
                  <a:pt x="160463" y="0"/>
                </a:lnTo>
                <a:lnTo>
                  <a:pt x="0" y="0"/>
                </a:lnTo>
                <a:lnTo>
                  <a:pt x="0" y="1462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905398" y="3068293"/>
            <a:ext cx="251460" cy="323215"/>
          </a:xfrm>
          <a:custGeom>
            <a:avLst/>
            <a:gdLst/>
            <a:ahLst/>
            <a:cxnLst/>
            <a:rect l="l" t="t" r="r" b="b"/>
            <a:pathLst>
              <a:path w="251460" h="323214">
                <a:moveTo>
                  <a:pt x="0" y="0"/>
                </a:moveTo>
                <a:lnTo>
                  <a:pt x="251073" y="322806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700523" y="2807662"/>
            <a:ext cx="201295" cy="262255"/>
          </a:xfrm>
          <a:custGeom>
            <a:avLst/>
            <a:gdLst/>
            <a:ahLst/>
            <a:cxnLst/>
            <a:rect l="l" t="t" r="r" b="b"/>
            <a:pathLst>
              <a:path w="201295" h="262255">
                <a:moveTo>
                  <a:pt x="201120" y="261938"/>
                </a:moveTo>
                <a:lnTo>
                  <a:pt x="0" y="0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181285" y="2423660"/>
            <a:ext cx="260350" cy="334010"/>
          </a:xfrm>
          <a:custGeom>
            <a:avLst/>
            <a:gdLst/>
            <a:ahLst/>
            <a:cxnLst/>
            <a:rect l="l" t="t" r="r" b="b"/>
            <a:pathLst>
              <a:path w="260350" h="334010">
                <a:moveTo>
                  <a:pt x="0" y="0"/>
                </a:moveTo>
                <a:lnTo>
                  <a:pt x="260052" y="333754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962947" y="4199710"/>
            <a:ext cx="1736725" cy="13970"/>
          </a:xfrm>
          <a:custGeom>
            <a:avLst/>
            <a:gdLst/>
            <a:ahLst/>
            <a:cxnLst/>
            <a:rect l="l" t="t" r="r" b="b"/>
            <a:pathLst>
              <a:path w="1736725" h="13970">
                <a:moveTo>
                  <a:pt x="1736433" y="0"/>
                </a:moveTo>
                <a:lnTo>
                  <a:pt x="0" y="0"/>
                </a:lnTo>
                <a:lnTo>
                  <a:pt x="0" y="13644"/>
                </a:lnTo>
              </a:path>
            </a:pathLst>
          </a:custGeom>
          <a:ln w="176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689830" y="4161473"/>
            <a:ext cx="114935" cy="76835"/>
          </a:xfrm>
          <a:custGeom>
            <a:avLst/>
            <a:gdLst/>
            <a:ahLst/>
            <a:cxnLst/>
            <a:rect l="l" t="t" r="r" b="b"/>
            <a:pathLst>
              <a:path w="114935" h="76835">
                <a:moveTo>
                  <a:pt x="0" y="0"/>
                </a:moveTo>
                <a:lnTo>
                  <a:pt x="0" y="76473"/>
                </a:lnTo>
                <a:lnTo>
                  <a:pt x="114599" y="3823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973819" y="3380969"/>
            <a:ext cx="1008380" cy="800735"/>
          </a:xfrm>
          <a:custGeom>
            <a:avLst/>
            <a:gdLst/>
            <a:ahLst/>
            <a:cxnLst/>
            <a:rect l="l" t="t" r="r" b="b"/>
            <a:pathLst>
              <a:path w="1008379" h="800735">
                <a:moveTo>
                  <a:pt x="1008335" y="0"/>
                </a:moveTo>
                <a:lnTo>
                  <a:pt x="0" y="800603"/>
                </a:lnTo>
              </a:path>
            </a:pathLst>
          </a:custGeom>
          <a:ln w="176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950893" y="3315688"/>
            <a:ext cx="113664" cy="101600"/>
          </a:xfrm>
          <a:custGeom>
            <a:avLst/>
            <a:gdLst/>
            <a:ahLst/>
            <a:cxnLst/>
            <a:rect l="l" t="t" r="r" b="b"/>
            <a:pathLst>
              <a:path w="113664" h="101600">
                <a:moveTo>
                  <a:pt x="113538" y="0"/>
                </a:moveTo>
                <a:lnTo>
                  <a:pt x="0" y="41341"/>
                </a:lnTo>
                <a:lnTo>
                  <a:pt x="47504" y="101229"/>
                </a:lnTo>
                <a:lnTo>
                  <a:pt x="113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979745" y="2852762"/>
            <a:ext cx="1658620" cy="1324610"/>
          </a:xfrm>
          <a:custGeom>
            <a:avLst/>
            <a:gdLst/>
            <a:ahLst/>
            <a:cxnLst/>
            <a:rect l="l" t="t" r="r" b="b"/>
            <a:pathLst>
              <a:path w="1658620" h="1324610">
                <a:moveTo>
                  <a:pt x="1658336" y="0"/>
                </a:moveTo>
                <a:lnTo>
                  <a:pt x="0" y="1324153"/>
                </a:lnTo>
              </a:path>
            </a:pathLst>
          </a:custGeom>
          <a:ln w="176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606819" y="2787154"/>
            <a:ext cx="113664" cy="101600"/>
          </a:xfrm>
          <a:custGeom>
            <a:avLst/>
            <a:gdLst/>
            <a:ahLst/>
            <a:cxnLst/>
            <a:rect l="l" t="t" r="r" b="b"/>
            <a:pathLst>
              <a:path w="113664" h="101600">
                <a:moveTo>
                  <a:pt x="113375" y="0"/>
                </a:moveTo>
                <a:lnTo>
                  <a:pt x="0" y="41668"/>
                </a:lnTo>
                <a:lnTo>
                  <a:pt x="47586" y="101474"/>
                </a:lnTo>
                <a:lnTo>
                  <a:pt x="113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650978" y="2473335"/>
            <a:ext cx="468630" cy="374015"/>
          </a:xfrm>
          <a:custGeom>
            <a:avLst/>
            <a:gdLst/>
            <a:ahLst/>
            <a:cxnLst/>
            <a:rect l="l" t="t" r="r" b="b"/>
            <a:pathLst>
              <a:path w="468629" h="374014">
                <a:moveTo>
                  <a:pt x="468110" y="0"/>
                </a:moveTo>
                <a:lnTo>
                  <a:pt x="0" y="373870"/>
                </a:lnTo>
              </a:path>
            </a:pathLst>
          </a:custGeom>
          <a:ln w="176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087826" y="2407728"/>
            <a:ext cx="113664" cy="101600"/>
          </a:xfrm>
          <a:custGeom>
            <a:avLst/>
            <a:gdLst/>
            <a:ahLst/>
            <a:cxnLst/>
            <a:rect l="l" t="t" r="r" b="b"/>
            <a:pathLst>
              <a:path w="113664" h="101600">
                <a:moveTo>
                  <a:pt x="113375" y="0"/>
                </a:moveTo>
                <a:lnTo>
                  <a:pt x="0" y="41668"/>
                </a:lnTo>
                <a:lnTo>
                  <a:pt x="47668" y="101392"/>
                </a:lnTo>
                <a:lnTo>
                  <a:pt x="1133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805981" y="4199710"/>
            <a:ext cx="0" cy="463550"/>
          </a:xfrm>
          <a:custGeom>
            <a:avLst/>
            <a:gdLst/>
            <a:ahLst/>
            <a:cxnLst/>
            <a:rect l="l" t="t" r="r" b="b"/>
            <a:pathLst>
              <a:path w="0" h="463550">
                <a:moveTo>
                  <a:pt x="0" y="463171"/>
                </a:moveTo>
                <a:lnTo>
                  <a:pt x="0" y="0"/>
                </a:lnTo>
              </a:path>
            </a:pathLst>
          </a:custGeom>
          <a:ln w="5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05981" y="4431255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 h="0">
                <a:moveTo>
                  <a:pt x="0" y="0"/>
                </a:moveTo>
                <a:lnTo>
                  <a:pt x="209772" y="0"/>
                </a:lnTo>
              </a:path>
            </a:pathLst>
          </a:custGeom>
          <a:ln w="5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437085" y="4662881"/>
            <a:ext cx="410209" cy="0"/>
          </a:xfrm>
          <a:custGeom>
            <a:avLst/>
            <a:gdLst/>
            <a:ahLst/>
            <a:cxnLst/>
            <a:rect l="l" t="t" r="r" b="b"/>
            <a:pathLst>
              <a:path w="410210" h="0">
                <a:moveTo>
                  <a:pt x="0" y="0"/>
                </a:moveTo>
                <a:lnTo>
                  <a:pt x="410084" y="0"/>
                </a:lnTo>
              </a:path>
            </a:pathLst>
          </a:custGeom>
          <a:ln w="5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003053" y="4333050"/>
            <a:ext cx="32639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172" sz="1350" spc="7" i="1">
                <a:latin typeface="Arial"/>
                <a:cs typeface="Arial"/>
              </a:rPr>
              <a:t>I</a:t>
            </a:r>
            <a:r>
              <a:rPr dirty="0" sz="550" spc="5" i="1">
                <a:latin typeface="Arial"/>
                <a:cs typeface="Arial"/>
              </a:rPr>
              <a:t>р</a:t>
            </a:r>
            <a:r>
              <a:rPr dirty="0" baseline="6172" sz="1350" spc="7" i="1">
                <a:latin typeface="Times New Roman"/>
                <a:cs typeface="Times New Roman"/>
              </a:rPr>
              <a:t>x</a:t>
            </a:r>
            <a:r>
              <a:rPr dirty="0" baseline="6172" sz="1350" spc="7" i="1">
                <a:latin typeface="Arial"/>
                <a:cs typeface="Arial"/>
              </a:rPr>
              <a:t>’</a:t>
            </a:r>
            <a:r>
              <a:rPr dirty="0" sz="550" spc="5" i="1">
                <a:latin typeface="Arial"/>
                <a:cs typeface="Arial"/>
              </a:rPr>
              <a:t>dΣ</a:t>
            </a:r>
            <a:r>
              <a:rPr dirty="0" sz="550" spc="5" u="sng">
                <a:latin typeface="Times New Roman"/>
                <a:cs typeface="Times New Roman"/>
              </a:rPr>
              <a:t> </a:t>
            </a:r>
            <a:r>
              <a:rPr dirty="0" sz="550" spc="-45" u="sng">
                <a:latin typeface="Times New Roman"/>
                <a:cs typeface="Times New Roman"/>
              </a:rPr>
              <a:t> 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805981" y="4662881"/>
            <a:ext cx="421640" cy="0"/>
          </a:xfrm>
          <a:custGeom>
            <a:avLst/>
            <a:gdLst/>
            <a:ahLst/>
            <a:cxnLst/>
            <a:rect l="l" t="t" r="r" b="b"/>
            <a:pathLst>
              <a:path w="421639" h="0">
                <a:moveTo>
                  <a:pt x="0" y="0"/>
                </a:moveTo>
                <a:lnTo>
                  <a:pt x="421503" y="0"/>
                </a:lnTo>
              </a:path>
            </a:pathLst>
          </a:custGeom>
          <a:ln w="5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5214784" y="4564595"/>
            <a:ext cx="23558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172" sz="1350" spc="-7" i="1">
                <a:latin typeface="Arial"/>
                <a:cs typeface="Arial"/>
              </a:rPr>
              <a:t>I</a:t>
            </a:r>
            <a:r>
              <a:rPr dirty="0" sz="550" spc="15" i="1">
                <a:latin typeface="Arial"/>
                <a:cs typeface="Arial"/>
              </a:rPr>
              <a:t>p</a:t>
            </a:r>
            <a:r>
              <a:rPr dirty="0" baseline="6172" sz="1350" spc="-15" i="1">
                <a:latin typeface="Times New Roman"/>
                <a:cs typeface="Times New Roman"/>
              </a:rPr>
              <a:t>x</a:t>
            </a:r>
            <a:r>
              <a:rPr dirty="0" sz="550" spc="15" i="1">
                <a:latin typeface="Arial"/>
                <a:cs typeface="Arial"/>
              </a:rPr>
              <a:t>d</a:t>
            </a:r>
            <a:r>
              <a:rPr dirty="0" sz="550" spc="20" i="1">
                <a:latin typeface="Arial"/>
                <a:cs typeface="Arial"/>
              </a:rPr>
              <a:t>Σ</a:t>
            </a:r>
            <a:endParaRPr sz="55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847169" y="4199710"/>
            <a:ext cx="0" cy="463550"/>
          </a:xfrm>
          <a:custGeom>
            <a:avLst/>
            <a:gdLst/>
            <a:ahLst/>
            <a:cxnLst/>
            <a:rect l="l" t="t" r="r" b="b"/>
            <a:pathLst>
              <a:path w="0" h="463550">
                <a:moveTo>
                  <a:pt x="0" y="0"/>
                </a:moveTo>
                <a:lnTo>
                  <a:pt x="0" y="463171"/>
                </a:lnTo>
              </a:path>
            </a:pathLst>
          </a:custGeom>
          <a:ln w="58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574578" y="2651773"/>
            <a:ext cx="127000" cy="155575"/>
          </a:xfrm>
          <a:custGeom>
            <a:avLst/>
            <a:gdLst/>
            <a:ahLst/>
            <a:cxnLst/>
            <a:rect l="l" t="t" r="r" b="b"/>
            <a:pathLst>
              <a:path w="127000" h="155575">
                <a:moveTo>
                  <a:pt x="0" y="0"/>
                </a:moveTo>
                <a:lnTo>
                  <a:pt x="126598" y="155316"/>
                </a:lnTo>
              </a:path>
            </a:pathLst>
          </a:custGeom>
          <a:ln w="5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533144" y="2715665"/>
            <a:ext cx="516890" cy="612140"/>
          </a:xfrm>
          <a:custGeom>
            <a:avLst/>
            <a:gdLst/>
            <a:ahLst/>
            <a:cxnLst/>
            <a:rect l="l" t="t" r="r" b="b"/>
            <a:pathLst>
              <a:path w="516889" h="612139">
                <a:moveTo>
                  <a:pt x="516431" y="611788"/>
                </a:moveTo>
                <a:lnTo>
                  <a:pt x="0" y="0"/>
                </a:lnTo>
              </a:path>
            </a:pathLst>
          </a:custGeom>
          <a:ln w="5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923304" y="2651773"/>
            <a:ext cx="651510" cy="527685"/>
          </a:xfrm>
          <a:custGeom>
            <a:avLst/>
            <a:gdLst/>
            <a:ahLst/>
            <a:cxnLst/>
            <a:rect l="l" t="t" r="r" b="b"/>
            <a:pathLst>
              <a:path w="651510" h="527685">
                <a:moveTo>
                  <a:pt x="651273" y="0"/>
                </a:moveTo>
                <a:lnTo>
                  <a:pt x="0" y="527308"/>
                </a:lnTo>
              </a:path>
            </a:pathLst>
          </a:custGeom>
          <a:ln w="58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166624" y="2845735"/>
            <a:ext cx="165100" cy="144780"/>
          </a:xfrm>
          <a:custGeom>
            <a:avLst/>
            <a:gdLst/>
            <a:ahLst/>
            <a:cxnLst/>
            <a:rect l="l" t="t" r="r" b="b"/>
            <a:pathLst>
              <a:path w="165100" h="144780">
                <a:moveTo>
                  <a:pt x="0" y="144531"/>
                </a:moveTo>
                <a:lnTo>
                  <a:pt x="164634" y="144531"/>
                </a:lnTo>
                <a:lnTo>
                  <a:pt x="164634" y="0"/>
                </a:lnTo>
                <a:lnTo>
                  <a:pt x="0" y="0"/>
                </a:lnTo>
                <a:lnTo>
                  <a:pt x="0" y="144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874136" y="2066865"/>
            <a:ext cx="308610" cy="356235"/>
          </a:xfrm>
          <a:custGeom>
            <a:avLst/>
            <a:gdLst/>
            <a:ahLst/>
            <a:cxnLst/>
            <a:rect l="l" t="t" r="r" b="b"/>
            <a:pathLst>
              <a:path w="308610" h="356235">
                <a:moveTo>
                  <a:pt x="0" y="0"/>
                </a:moveTo>
                <a:lnTo>
                  <a:pt x="308455" y="355732"/>
                </a:lnTo>
              </a:path>
            </a:pathLst>
          </a:custGeom>
          <a:ln w="5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747814" y="2066865"/>
            <a:ext cx="1126490" cy="906144"/>
          </a:xfrm>
          <a:custGeom>
            <a:avLst/>
            <a:gdLst/>
            <a:ahLst/>
            <a:cxnLst/>
            <a:rect l="l" t="t" r="r" b="b"/>
            <a:pathLst>
              <a:path w="1126489" h="906144">
                <a:moveTo>
                  <a:pt x="1126322" y="0"/>
                </a:moveTo>
                <a:lnTo>
                  <a:pt x="0" y="906081"/>
                </a:lnTo>
              </a:path>
            </a:pathLst>
          </a:custGeom>
          <a:ln w="58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295313" y="1239382"/>
            <a:ext cx="552450" cy="657860"/>
          </a:xfrm>
          <a:custGeom>
            <a:avLst/>
            <a:gdLst/>
            <a:ahLst/>
            <a:cxnLst/>
            <a:rect l="l" t="t" r="r" b="b"/>
            <a:pathLst>
              <a:path w="552450" h="657860">
                <a:moveTo>
                  <a:pt x="551856" y="657296"/>
                </a:moveTo>
                <a:lnTo>
                  <a:pt x="0" y="0"/>
                </a:lnTo>
              </a:path>
            </a:pathLst>
          </a:custGeom>
          <a:ln w="5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531511" y="1235215"/>
            <a:ext cx="1762760" cy="1482090"/>
          </a:xfrm>
          <a:custGeom>
            <a:avLst/>
            <a:gdLst/>
            <a:ahLst/>
            <a:cxnLst/>
            <a:rect l="l" t="t" r="r" b="b"/>
            <a:pathLst>
              <a:path w="1762760" h="1482089">
                <a:moveTo>
                  <a:pt x="0" y="1481839"/>
                </a:moveTo>
                <a:lnTo>
                  <a:pt x="1762658" y="0"/>
                </a:lnTo>
              </a:path>
            </a:pathLst>
          </a:custGeom>
          <a:ln w="58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307995" y="1906466"/>
            <a:ext cx="210185" cy="144780"/>
          </a:xfrm>
          <a:custGeom>
            <a:avLst/>
            <a:gdLst/>
            <a:ahLst/>
            <a:cxnLst/>
            <a:rect l="l" t="t" r="r" b="b"/>
            <a:pathLst>
              <a:path w="210185" h="144780">
                <a:moveTo>
                  <a:pt x="0" y="144711"/>
                </a:moveTo>
                <a:lnTo>
                  <a:pt x="209600" y="144711"/>
                </a:lnTo>
                <a:lnTo>
                  <a:pt x="209600" y="0"/>
                </a:lnTo>
                <a:lnTo>
                  <a:pt x="0" y="0"/>
                </a:lnTo>
                <a:lnTo>
                  <a:pt x="0" y="144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2880361" y="3100649"/>
            <a:ext cx="149860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+</a:t>
            </a:r>
            <a:r>
              <a:rPr dirty="0" sz="900" spc="-95" i="1">
                <a:latin typeface="Arial"/>
                <a:cs typeface="Arial"/>
              </a:rPr>
              <a:t> </a:t>
            </a:r>
            <a:r>
              <a:rPr dirty="0" sz="900" spc="-5" i="1">
                <a:latin typeface="Arial"/>
                <a:cs typeface="Arial"/>
              </a:rPr>
              <a:t>j</a:t>
            </a:r>
            <a:endParaRPr sz="9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894694" y="5138727"/>
            <a:ext cx="120650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-</a:t>
            </a:r>
            <a:r>
              <a:rPr dirty="0" sz="900" spc="-95" i="1">
                <a:latin typeface="Arial"/>
                <a:cs typeface="Arial"/>
              </a:rPr>
              <a:t> </a:t>
            </a:r>
            <a:r>
              <a:rPr dirty="0" sz="900" spc="-5" i="1">
                <a:latin typeface="Arial"/>
                <a:cs typeface="Arial"/>
              </a:rPr>
              <a:t>j</a:t>
            </a:r>
            <a:endParaRPr sz="9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465028" y="3575586"/>
            <a:ext cx="89535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76404" y="5451525"/>
            <a:ext cx="89535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445968" y="4197504"/>
            <a:ext cx="514984" cy="419100"/>
          </a:xfrm>
          <a:custGeom>
            <a:avLst/>
            <a:gdLst/>
            <a:ahLst/>
            <a:cxnLst/>
            <a:rect l="l" t="t" r="r" b="b"/>
            <a:pathLst>
              <a:path w="514985" h="419100">
                <a:moveTo>
                  <a:pt x="0" y="419052"/>
                </a:moveTo>
                <a:lnTo>
                  <a:pt x="514962" y="0"/>
                </a:lnTo>
              </a:path>
            </a:pathLst>
          </a:custGeom>
          <a:ln w="58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2395615" y="4640905"/>
            <a:ext cx="89535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q</a:t>
            </a:r>
            <a:endParaRPr sz="9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841538" y="1548054"/>
            <a:ext cx="427990" cy="348615"/>
          </a:xfrm>
          <a:custGeom>
            <a:avLst/>
            <a:gdLst/>
            <a:ahLst/>
            <a:cxnLst/>
            <a:rect l="l" t="t" r="r" b="b"/>
            <a:pathLst>
              <a:path w="427989" h="348614">
                <a:moveTo>
                  <a:pt x="427788" y="0"/>
                </a:moveTo>
                <a:lnTo>
                  <a:pt x="0" y="34813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6183083" y="1417345"/>
            <a:ext cx="8001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q</a:t>
            </a:r>
            <a:endParaRPr sz="75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958956" y="3899780"/>
            <a:ext cx="370205" cy="294005"/>
          </a:xfrm>
          <a:custGeom>
            <a:avLst/>
            <a:gdLst/>
            <a:ahLst/>
            <a:cxnLst/>
            <a:rect l="l" t="t" r="r" b="b"/>
            <a:pathLst>
              <a:path w="370204" h="294004">
                <a:moveTo>
                  <a:pt x="369884" y="0"/>
                </a:moveTo>
                <a:lnTo>
                  <a:pt x="0" y="293638"/>
                </a:lnTo>
              </a:path>
            </a:pathLst>
          </a:custGeom>
          <a:ln w="176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297660" y="3834418"/>
            <a:ext cx="113664" cy="101600"/>
          </a:xfrm>
          <a:custGeom>
            <a:avLst/>
            <a:gdLst/>
            <a:ahLst/>
            <a:cxnLst/>
            <a:rect l="l" t="t" r="r" b="b"/>
            <a:pathLst>
              <a:path w="113664" h="101600">
                <a:moveTo>
                  <a:pt x="113538" y="0"/>
                </a:moveTo>
                <a:lnTo>
                  <a:pt x="0" y="41341"/>
                </a:lnTo>
                <a:lnTo>
                  <a:pt x="47504" y="101229"/>
                </a:lnTo>
                <a:lnTo>
                  <a:pt x="113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3067760" y="3888098"/>
            <a:ext cx="99060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I</a:t>
            </a:r>
            <a:r>
              <a:rPr dirty="0" baseline="-10101" sz="825" spc="22" i="1">
                <a:latin typeface="Arial"/>
                <a:cs typeface="Arial"/>
              </a:rPr>
              <a:t>q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390336" y="3346423"/>
            <a:ext cx="49466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U</a:t>
            </a:r>
            <a:r>
              <a:rPr dirty="0" sz="500" spc="10" i="1">
                <a:latin typeface="Arial"/>
                <a:cs typeface="Arial"/>
              </a:rPr>
              <a:t>q</a:t>
            </a:r>
            <a:r>
              <a:rPr dirty="0" sz="750" spc="10" i="1">
                <a:latin typeface="Arial"/>
                <a:cs typeface="Arial"/>
              </a:rPr>
              <a:t>=Ucos</a:t>
            </a:r>
            <a:r>
              <a:rPr dirty="0" sz="750" spc="-85" i="1">
                <a:latin typeface="Arial"/>
                <a:cs typeface="Arial"/>
              </a:rPr>
              <a:t> </a:t>
            </a:r>
            <a:r>
              <a:rPr dirty="0" sz="750" spc="10" i="1">
                <a:latin typeface="Arial"/>
                <a:cs typeface="Arial"/>
              </a:rPr>
              <a:t>δ</a:t>
            </a:r>
            <a:endParaRPr sz="75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5170674" y="2756843"/>
            <a:ext cx="277495" cy="631825"/>
          </a:xfrm>
          <a:custGeom>
            <a:avLst/>
            <a:gdLst/>
            <a:ahLst/>
            <a:cxnLst/>
            <a:rect l="l" t="t" r="r" b="b"/>
            <a:pathLst>
              <a:path w="277495" h="631825">
                <a:moveTo>
                  <a:pt x="0" y="631478"/>
                </a:moveTo>
                <a:lnTo>
                  <a:pt x="276948" y="0"/>
                </a:lnTo>
              </a:path>
            </a:pathLst>
          </a:custGeom>
          <a:ln w="58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212302" y="3002931"/>
            <a:ext cx="193675" cy="144780"/>
          </a:xfrm>
          <a:custGeom>
            <a:avLst/>
            <a:gdLst/>
            <a:ahLst/>
            <a:cxnLst/>
            <a:rect l="l" t="t" r="r" b="b"/>
            <a:pathLst>
              <a:path w="193675" h="144780">
                <a:moveTo>
                  <a:pt x="0" y="144531"/>
                </a:moveTo>
                <a:lnTo>
                  <a:pt x="193684" y="144531"/>
                </a:lnTo>
                <a:lnTo>
                  <a:pt x="193684" y="0"/>
                </a:lnTo>
                <a:lnTo>
                  <a:pt x="0" y="0"/>
                </a:lnTo>
                <a:lnTo>
                  <a:pt x="0" y="144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5199602" y="2993128"/>
            <a:ext cx="219710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I</a:t>
            </a:r>
            <a:r>
              <a:rPr dirty="0" sz="900" spc="-5" i="1">
                <a:latin typeface="Times New Roman"/>
                <a:cs typeface="Times New Roman"/>
              </a:rPr>
              <a:t>x</a:t>
            </a:r>
            <a:r>
              <a:rPr dirty="0" sz="900" spc="-5" i="1">
                <a:latin typeface="Arial"/>
                <a:cs typeface="Arial"/>
              </a:rPr>
              <a:t>’</a:t>
            </a:r>
            <a:r>
              <a:rPr dirty="0" baseline="-10101" sz="825" spc="22" i="1">
                <a:latin typeface="Arial"/>
                <a:cs typeface="Arial"/>
              </a:rPr>
              <a:t>d</a:t>
            </a:r>
            <a:r>
              <a:rPr dirty="0" baseline="-10101" sz="825" spc="30" i="1">
                <a:latin typeface="Arial"/>
                <a:cs typeface="Arial"/>
              </a:rPr>
              <a:t>Σ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805981" y="3391427"/>
            <a:ext cx="365125" cy="808355"/>
          </a:xfrm>
          <a:custGeom>
            <a:avLst/>
            <a:gdLst/>
            <a:ahLst/>
            <a:cxnLst/>
            <a:rect l="l" t="t" r="r" b="b"/>
            <a:pathLst>
              <a:path w="365125" h="808354">
                <a:moveTo>
                  <a:pt x="364693" y="0"/>
                </a:moveTo>
                <a:lnTo>
                  <a:pt x="0" y="808283"/>
                </a:lnTo>
              </a:path>
            </a:pathLst>
          </a:custGeom>
          <a:ln w="58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4914001" y="3717340"/>
            <a:ext cx="349885" cy="158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i="1">
                <a:latin typeface="Arial"/>
                <a:cs typeface="Arial"/>
              </a:rPr>
              <a:t>I</a:t>
            </a:r>
            <a:r>
              <a:rPr dirty="0" sz="900" i="1">
                <a:latin typeface="Times New Roman"/>
                <a:cs typeface="Times New Roman"/>
              </a:rPr>
              <a:t>x</a:t>
            </a:r>
            <a:r>
              <a:rPr dirty="0" baseline="-10101" sz="825" i="1">
                <a:latin typeface="Arial"/>
                <a:cs typeface="Arial"/>
              </a:rPr>
              <a:t>п</a:t>
            </a:r>
            <a:r>
              <a:rPr dirty="0" baseline="-10101" sz="825" spc="135" i="1">
                <a:latin typeface="Arial"/>
                <a:cs typeface="Arial"/>
              </a:rPr>
              <a:t> </a:t>
            </a:r>
            <a:r>
              <a:rPr dirty="0" sz="900" spc="5" i="1">
                <a:latin typeface="Arial"/>
                <a:cs typeface="Arial"/>
              </a:rPr>
              <a:t>I</a:t>
            </a:r>
            <a:r>
              <a:rPr dirty="0" baseline="-15151" sz="825" spc="7" i="1">
                <a:latin typeface="Times New Roman"/>
                <a:cs typeface="Times New Roman"/>
              </a:rPr>
              <a:t>а</a:t>
            </a:r>
            <a:r>
              <a:rPr dirty="0" sz="900" spc="5" i="1">
                <a:latin typeface="Times New Roman"/>
                <a:cs typeface="Times New Roman"/>
              </a:rPr>
              <a:t>x</a:t>
            </a:r>
            <a:r>
              <a:rPr dirty="0" baseline="-10101" sz="825" spc="7" i="1">
                <a:latin typeface="Arial"/>
                <a:cs typeface="Arial"/>
              </a:rPr>
              <a:t>п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805981" y="4199710"/>
            <a:ext cx="370205" cy="12065"/>
          </a:xfrm>
          <a:custGeom>
            <a:avLst/>
            <a:gdLst/>
            <a:ahLst/>
            <a:cxnLst/>
            <a:rect l="l" t="t" r="r" b="b"/>
            <a:pathLst>
              <a:path w="370204" h="12064">
                <a:moveTo>
                  <a:pt x="370162" y="0"/>
                </a:moveTo>
                <a:lnTo>
                  <a:pt x="0" y="0"/>
                </a:lnTo>
                <a:lnTo>
                  <a:pt x="0" y="11520"/>
                </a:lnTo>
              </a:path>
            </a:pathLst>
          </a:custGeom>
          <a:ln w="5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902949" y="4130001"/>
            <a:ext cx="165100" cy="144780"/>
          </a:xfrm>
          <a:custGeom>
            <a:avLst/>
            <a:gdLst/>
            <a:ahLst/>
            <a:cxnLst/>
            <a:rect l="l" t="t" r="r" b="b"/>
            <a:pathLst>
              <a:path w="165100" h="144779">
                <a:moveTo>
                  <a:pt x="0" y="144711"/>
                </a:moveTo>
                <a:lnTo>
                  <a:pt x="164634" y="144711"/>
                </a:lnTo>
                <a:lnTo>
                  <a:pt x="164634" y="0"/>
                </a:lnTo>
                <a:lnTo>
                  <a:pt x="0" y="0"/>
                </a:lnTo>
                <a:lnTo>
                  <a:pt x="0" y="144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4890249" y="4120215"/>
            <a:ext cx="190500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I</a:t>
            </a:r>
            <a:r>
              <a:rPr dirty="0" baseline="-10101" sz="825" spc="22" i="1">
                <a:latin typeface="Arial"/>
                <a:cs typeface="Arial"/>
              </a:rPr>
              <a:t>р</a:t>
            </a:r>
            <a:r>
              <a:rPr dirty="0" sz="900" spc="-5" i="1">
                <a:latin typeface="Times New Roman"/>
                <a:cs typeface="Times New Roman"/>
              </a:rPr>
              <a:t>x</a:t>
            </a:r>
            <a:r>
              <a:rPr dirty="0" baseline="-10101" sz="825" spc="22" i="1">
                <a:latin typeface="Arial"/>
                <a:cs typeface="Arial"/>
              </a:rPr>
              <a:t>п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5176143" y="4199710"/>
            <a:ext cx="895985" cy="0"/>
          </a:xfrm>
          <a:custGeom>
            <a:avLst/>
            <a:gdLst/>
            <a:ahLst/>
            <a:cxnLst/>
            <a:rect l="l" t="t" r="r" b="b"/>
            <a:pathLst>
              <a:path w="895985" h="0">
                <a:moveTo>
                  <a:pt x="895572" y="0"/>
                </a:moveTo>
                <a:lnTo>
                  <a:pt x="895572" y="0"/>
                </a:lnTo>
                <a:lnTo>
                  <a:pt x="25775" y="0"/>
                </a:lnTo>
                <a:lnTo>
                  <a:pt x="0" y="0"/>
                </a:lnTo>
              </a:path>
            </a:pathLst>
          </a:custGeom>
          <a:ln w="58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6098930" y="4119725"/>
            <a:ext cx="156210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+</a:t>
            </a:r>
            <a:r>
              <a:rPr dirty="0" sz="900" spc="-5" i="1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307176" y="4119807"/>
            <a:ext cx="127000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-</a:t>
            </a:r>
            <a:r>
              <a:rPr dirty="0" sz="900" spc="-5" i="1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202867" y="3323220"/>
            <a:ext cx="13208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5" i="1">
                <a:latin typeface="Arial"/>
                <a:cs typeface="Arial"/>
              </a:rPr>
              <a:t>U</a:t>
            </a:r>
            <a:r>
              <a:rPr dirty="0" sz="500" spc="5" i="1">
                <a:latin typeface="Arial"/>
                <a:cs typeface="Arial"/>
              </a:rPr>
              <a:t>Г</a:t>
            </a:r>
            <a:endParaRPr sz="5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153924" y="1711052"/>
            <a:ext cx="1776730" cy="1282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45920">
              <a:lnSpc>
                <a:spcPct val="100000"/>
              </a:lnSpc>
            </a:pPr>
            <a:r>
              <a:rPr dirty="0" sz="900" spc="-5" i="1">
                <a:latin typeface="Arial"/>
                <a:cs typeface="Arial"/>
              </a:rPr>
              <a:t>E</a:t>
            </a:r>
            <a:r>
              <a:rPr dirty="0" baseline="-10101" sz="825" spc="22" i="1">
                <a:latin typeface="Arial"/>
                <a:cs typeface="Arial"/>
              </a:rPr>
              <a:t>q</a:t>
            </a:r>
            <a:endParaRPr baseline="-10101" sz="825">
              <a:latin typeface="Arial"/>
              <a:cs typeface="Arial"/>
            </a:endParaRPr>
          </a:p>
          <a:p>
            <a:pPr marL="153670">
              <a:lnSpc>
                <a:spcPct val="100000"/>
              </a:lnSpc>
              <a:spcBef>
                <a:spcPts val="505"/>
              </a:spcBef>
            </a:pPr>
            <a:r>
              <a:rPr dirty="0" baseline="6172" sz="1350" spc="15" i="1">
                <a:latin typeface="Arial"/>
                <a:cs typeface="Arial"/>
              </a:rPr>
              <a:t>I</a:t>
            </a:r>
            <a:r>
              <a:rPr dirty="0" sz="550" spc="10" i="1">
                <a:latin typeface="Arial"/>
                <a:cs typeface="Arial"/>
              </a:rPr>
              <a:t>d</a:t>
            </a:r>
            <a:r>
              <a:rPr dirty="0" baseline="6172" sz="1350" spc="15" i="1">
                <a:latin typeface="Times New Roman"/>
                <a:cs typeface="Times New Roman"/>
              </a:rPr>
              <a:t>x</a:t>
            </a:r>
            <a:r>
              <a:rPr dirty="0" sz="550" spc="10" i="1">
                <a:latin typeface="Arial"/>
                <a:cs typeface="Arial"/>
              </a:rPr>
              <a:t>dΣ</a:t>
            </a:r>
            <a:endParaRPr sz="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>
              <a:latin typeface="Times New Roman"/>
              <a:cs typeface="Times New Roman"/>
            </a:endParaRPr>
          </a:p>
          <a:p>
            <a:pPr algn="ctr" marL="360680">
              <a:lnSpc>
                <a:spcPts val="1030"/>
              </a:lnSpc>
              <a:spcBef>
                <a:spcPts val="5"/>
              </a:spcBef>
            </a:pPr>
            <a:r>
              <a:rPr dirty="0" sz="900" spc="5" i="1">
                <a:latin typeface="Arial"/>
                <a:cs typeface="Arial"/>
              </a:rPr>
              <a:t>E’</a:t>
            </a:r>
            <a:r>
              <a:rPr dirty="0" baseline="-10101" sz="825" spc="7" i="1">
                <a:latin typeface="Arial"/>
                <a:cs typeface="Arial"/>
              </a:rPr>
              <a:t>q</a:t>
            </a:r>
            <a:endParaRPr baseline="-10101" sz="825">
              <a:latin typeface="Arial"/>
              <a:cs typeface="Arial"/>
            </a:endParaRPr>
          </a:p>
          <a:p>
            <a:pPr marL="1385570">
              <a:lnSpc>
                <a:spcPts val="1030"/>
              </a:lnSpc>
            </a:pPr>
            <a:r>
              <a:rPr dirty="0" sz="900" spc="5" i="1">
                <a:latin typeface="Arial"/>
                <a:cs typeface="Arial"/>
              </a:rPr>
              <a:t>I</a:t>
            </a:r>
            <a:r>
              <a:rPr dirty="0" sz="900" spc="5" i="1">
                <a:latin typeface="Times New Roman"/>
                <a:cs typeface="Times New Roman"/>
              </a:rPr>
              <a:t>x</a:t>
            </a:r>
            <a:r>
              <a:rPr dirty="0" baseline="-10101" sz="825" spc="7" i="1">
                <a:latin typeface="Arial"/>
                <a:cs typeface="Arial"/>
              </a:rPr>
              <a:t>dΣ</a:t>
            </a:r>
            <a:endParaRPr baseline="-10101" sz="825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10"/>
              </a:spcBef>
            </a:pPr>
            <a:r>
              <a:rPr dirty="0" sz="900" spc="5" i="1">
                <a:latin typeface="Arial"/>
                <a:cs typeface="Arial"/>
              </a:rPr>
              <a:t>I</a:t>
            </a:r>
            <a:r>
              <a:rPr dirty="0" baseline="-10101" sz="825" spc="7" i="1">
                <a:latin typeface="Arial"/>
                <a:cs typeface="Arial"/>
              </a:rPr>
              <a:t>d</a:t>
            </a:r>
            <a:r>
              <a:rPr dirty="0" sz="900" spc="5" i="1">
                <a:latin typeface="Times New Roman"/>
                <a:cs typeface="Times New Roman"/>
              </a:rPr>
              <a:t>x</a:t>
            </a:r>
            <a:r>
              <a:rPr dirty="0" sz="900" spc="5" i="1">
                <a:latin typeface="Arial"/>
                <a:cs typeface="Arial"/>
              </a:rPr>
              <a:t>’</a:t>
            </a:r>
            <a:r>
              <a:rPr dirty="0" baseline="-10101" sz="825" spc="7" i="1">
                <a:latin typeface="Arial"/>
                <a:cs typeface="Arial"/>
              </a:rPr>
              <a:t>dΣ</a:t>
            </a:r>
            <a:endParaRPr baseline="-10101" sz="825">
              <a:latin typeface="Arial"/>
              <a:cs typeface="Arial"/>
            </a:endParaRPr>
          </a:p>
          <a:p>
            <a:pPr marL="459740">
              <a:lnSpc>
                <a:spcPts val="990"/>
              </a:lnSpc>
              <a:spcBef>
                <a:spcPts val="229"/>
              </a:spcBef>
            </a:pPr>
            <a:r>
              <a:rPr dirty="0" baseline="6172" sz="1350" spc="15" i="1">
                <a:latin typeface="Arial"/>
                <a:cs typeface="Arial"/>
              </a:rPr>
              <a:t>U</a:t>
            </a:r>
            <a:r>
              <a:rPr dirty="0" sz="550" spc="10" i="1">
                <a:latin typeface="Arial"/>
                <a:cs typeface="Arial"/>
              </a:rPr>
              <a:t>Гq</a:t>
            </a:r>
            <a:endParaRPr sz="550">
              <a:latin typeface="Arial"/>
              <a:cs typeface="Arial"/>
            </a:endParaRPr>
          </a:p>
          <a:p>
            <a:pPr algn="r" marR="344170">
              <a:lnSpc>
                <a:spcPts val="810"/>
              </a:lnSpc>
            </a:pPr>
            <a:r>
              <a:rPr dirty="0" sz="750" spc="5" i="1">
                <a:latin typeface="Arial"/>
                <a:cs typeface="Arial"/>
              </a:rPr>
              <a:t>E</a:t>
            </a:r>
            <a:r>
              <a:rPr dirty="0" sz="750" i="1">
                <a:latin typeface="Arial"/>
                <a:cs typeface="Arial"/>
              </a:rPr>
              <a:t>’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900" spc="5" i="1">
                <a:latin typeface="Arial"/>
                <a:cs typeface="Arial"/>
              </a:rPr>
              <a:t>I</a:t>
            </a:r>
            <a:r>
              <a:rPr dirty="0" baseline="-10101" sz="825" spc="7" i="1">
                <a:latin typeface="Arial"/>
                <a:cs typeface="Arial"/>
              </a:rPr>
              <a:t>d</a:t>
            </a:r>
            <a:r>
              <a:rPr dirty="0" sz="900" spc="5" i="1">
                <a:latin typeface="Times New Roman"/>
                <a:cs typeface="Times New Roman"/>
              </a:rPr>
              <a:t>x</a:t>
            </a:r>
            <a:r>
              <a:rPr dirty="0" baseline="-10101" sz="825" spc="7" i="1">
                <a:latin typeface="Arial"/>
                <a:cs typeface="Arial"/>
              </a:rPr>
              <a:t>п</a:t>
            </a:r>
            <a:endParaRPr baseline="-10101" sz="825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4273795" y="3745779"/>
            <a:ext cx="300990" cy="106680"/>
          </a:xfrm>
          <a:custGeom>
            <a:avLst/>
            <a:gdLst/>
            <a:ahLst/>
            <a:cxnLst/>
            <a:rect l="l" t="t" r="r" b="b"/>
            <a:pathLst>
              <a:path w="300989" h="106679">
                <a:moveTo>
                  <a:pt x="0" y="106531"/>
                </a:moveTo>
                <a:lnTo>
                  <a:pt x="300782" y="106531"/>
                </a:lnTo>
                <a:lnTo>
                  <a:pt x="300782" y="0"/>
                </a:lnTo>
                <a:lnTo>
                  <a:pt x="0" y="0"/>
                </a:lnTo>
                <a:lnTo>
                  <a:pt x="0" y="106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4306723" y="3735396"/>
            <a:ext cx="23558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172" sz="1350" spc="-7" i="1">
                <a:latin typeface="Arial"/>
                <a:cs typeface="Arial"/>
              </a:rPr>
              <a:t>I</a:t>
            </a:r>
            <a:r>
              <a:rPr dirty="0" sz="550" spc="15" i="1">
                <a:latin typeface="Arial"/>
                <a:cs typeface="Arial"/>
              </a:rPr>
              <a:t>q</a:t>
            </a:r>
            <a:r>
              <a:rPr dirty="0" baseline="6172" sz="1350" spc="-15" i="1">
                <a:latin typeface="Times New Roman"/>
                <a:cs typeface="Times New Roman"/>
              </a:rPr>
              <a:t>x</a:t>
            </a:r>
            <a:r>
              <a:rPr dirty="0" sz="550" spc="15" i="1">
                <a:latin typeface="Arial"/>
                <a:cs typeface="Arial"/>
              </a:rPr>
              <a:t>d</a:t>
            </a:r>
            <a:r>
              <a:rPr dirty="0" sz="550" spc="20" i="1">
                <a:latin typeface="Arial"/>
                <a:cs typeface="Arial"/>
              </a:rPr>
              <a:t>Σ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768661" y="5060379"/>
            <a:ext cx="466725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U</a:t>
            </a:r>
            <a:r>
              <a:rPr dirty="0" baseline="-11111" sz="750" spc="15" i="1">
                <a:latin typeface="Arial"/>
                <a:cs typeface="Arial"/>
              </a:rPr>
              <a:t>d</a:t>
            </a:r>
            <a:r>
              <a:rPr dirty="0" sz="750" spc="10" i="1">
                <a:latin typeface="Arial"/>
                <a:cs typeface="Arial"/>
              </a:rPr>
              <a:t>=Usin</a:t>
            </a:r>
            <a:r>
              <a:rPr dirty="0" sz="750" spc="-95" i="1">
                <a:latin typeface="Arial"/>
                <a:cs typeface="Arial"/>
              </a:rPr>
              <a:t> </a:t>
            </a:r>
            <a:r>
              <a:rPr dirty="0" sz="750" spc="10" i="1">
                <a:latin typeface="Arial"/>
                <a:cs typeface="Arial"/>
              </a:rPr>
              <a:t>δ</a:t>
            </a:r>
            <a:endParaRPr sz="7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3419557" y="4921273"/>
            <a:ext cx="8890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sz="500" spc="5" i="1">
                <a:latin typeface="Arial"/>
                <a:cs typeface="Arial"/>
              </a:rPr>
              <a:t>d</a:t>
            </a:r>
            <a:endParaRPr sz="5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108705" y="4573841"/>
            <a:ext cx="5270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I</a:t>
            </a:r>
            <a:endParaRPr sz="7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136783" y="4342296"/>
            <a:ext cx="8953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I</a:t>
            </a:r>
            <a:r>
              <a:rPr dirty="0" sz="500" spc="5" i="1">
                <a:latin typeface="Arial"/>
                <a:cs typeface="Arial"/>
              </a:rPr>
              <a:t>p</a:t>
            </a:r>
            <a:endParaRPr sz="5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837878" y="4226442"/>
            <a:ext cx="8572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sz="500" spc="5" i="1">
                <a:latin typeface="Times New Roman"/>
                <a:cs typeface="Times New Roman"/>
              </a:rPr>
              <a:t>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3810827" y="3555567"/>
            <a:ext cx="344805" cy="610235"/>
          </a:xfrm>
          <a:custGeom>
            <a:avLst/>
            <a:gdLst/>
            <a:ahLst/>
            <a:cxnLst/>
            <a:rect l="l" t="t" r="r" b="b"/>
            <a:pathLst>
              <a:path w="344804" h="610235">
                <a:moveTo>
                  <a:pt x="0" y="0"/>
                </a:moveTo>
                <a:lnTo>
                  <a:pt x="35854" y="15099"/>
                </a:lnTo>
                <a:lnTo>
                  <a:pt x="100239" y="49354"/>
                </a:lnTo>
                <a:lnTo>
                  <a:pt x="155395" y="88585"/>
                </a:lnTo>
                <a:lnTo>
                  <a:pt x="201967" y="132276"/>
                </a:lnTo>
                <a:lnTo>
                  <a:pt x="240597" y="179908"/>
                </a:lnTo>
                <a:lnTo>
                  <a:pt x="271931" y="230965"/>
                </a:lnTo>
                <a:lnTo>
                  <a:pt x="296612" y="284928"/>
                </a:lnTo>
                <a:lnTo>
                  <a:pt x="317200" y="348343"/>
                </a:lnTo>
                <a:lnTo>
                  <a:pt x="332367" y="420111"/>
                </a:lnTo>
                <a:lnTo>
                  <a:pt x="340851" y="489983"/>
                </a:lnTo>
                <a:lnTo>
                  <a:pt x="344098" y="554467"/>
                </a:lnTo>
                <a:lnTo>
                  <a:pt x="344209" y="583598"/>
                </a:lnTo>
                <a:lnTo>
                  <a:pt x="343553" y="6100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778749" y="3538082"/>
            <a:ext cx="50165" cy="42545"/>
          </a:xfrm>
          <a:custGeom>
            <a:avLst/>
            <a:gdLst/>
            <a:ahLst/>
            <a:cxnLst/>
            <a:rect l="l" t="t" r="r" b="b"/>
            <a:pathLst>
              <a:path w="50164" h="42545">
                <a:moveTo>
                  <a:pt x="50035" y="0"/>
                </a:moveTo>
                <a:lnTo>
                  <a:pt x="0" y="5882"/>
                </a:lnTo>
                <a:lnTo>
                  <a:pt x="34689" y="42403"/>
                </a:lnTo>
                <a:lnTo>
                  <a:pt x="34711" y="30665"/>
                </a:lnTo>
                <a:lnTo>
                  <a:pt x="37373" y="19394"/>
                </a:lnTo>
                <a:lnTo>
                  <a:pt x="42529" y="9026"/>
                </a:lnTo>
                <a:lnTo>
                  <a:pt x="50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132587" y="4153303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0" y="0"/>
                </a:moveTo>
                <a:lnTo>
                  <a:pt x="19752" y="46407"/>
                </a:lnTo>
                <a:lnTo>
                  <a:pt x="42693" y="6648"/>
                </a:lnTo>
                <a:lnTo>
                  <a:pt x="22150" y="6648"/>
                </a:lnTo>
                <a:lnTo>
                  <a:pt x="10757" y="4637"/>
                </a:lnTo>
                <a:lnTo>
                  <a:pt x="0" y="0"/>
                </a:lnTo>
                <a:close/>
              </a:path>
              <a:path w="45085" h="46989">
                <a:moveTo>
                  <a:pt x="44974" y="2696"/>
                </a:moveTo>
                <a:lnTo>
                  <a:pt x="33711" y="6008"/>
                </a:lnTo>
                <a:lnTo>
                  <a:pt x="22150" y="6648"/>
                </a:lnTo>
                <a:lnTo>
                  <a:pt x="42693" y="6648"/>
                </a:lnTo>
                <a:lnTo>
                  <a:pt x="44974" y="26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4071974" y="3647497"/>
            <a:ext cx="8001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δ</a:t>
            </a:r>
            <a:endParaRPr sz="75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792625" y="3749447"/>
            <a:ext cx="169545" cy="416559"/>
          </a:xfrm>
          <a:custGeom>
            <a:avLst/>
            <a:gdLst/>
            <a:ahLst/>
            <a:cxnLst/>
            <a:rect l="l" t="t" r="r" b="b"/>
            <a:pathLst>
              <a:path w="169545" h="416560">
                <a:moveTo>
                  <a:pt x="0" y="0"/>
                </a:moveTo>
                <a:lnTo>
                  <a:pt x="31832" y="26287"/>
                </a:lnTo>
                <a:lnTo>
                  <a:pt x="59516" y="54187"/>
                </a:lnTo>
                <a:lnTo>
                  <a:pt x="103542" y="113362"/>
                </a:lnTo>
                <a:lnTo>
                  <a:pt x="134287" y="174598"/>
                </a:lnTo>
                <a:lnTo>
                  <a:pt x="153960" y="234971"/>
                </a:lnTo>
                <a:lnTo>
                  <a:pt x="164772" y="291553"/>
                </a:lnTo>
                <a:lnTo>
                  <a:pt x="168930" y="341421"/>
                </a:lnTo>
                <a:lnTo>
                  <a:pt x="169205" y="362922"/>
                </a:lnTo>
                <a:lnTo>
                  <a:pt x="168802" y="378977"/>
                </a:lnTo>
                <a:lnTo>
                  <a:pt x="167940" y="393132"/>
                </a:lnTo>
                <a:lnTo>
                  <a:pt x="166772" y="405479"/>
                </a:lnTo>
                <a:lnTo>
                  <a:pt x="165450" y="41611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764465" y="3730165"/>
            <a:ext cx="50165" cy="44450"/>
          </a:xfrm>
          <a:custGeom>
            <a:avLst/>
            <a:gdLst/>
            <a:ahLst/>
            <a:cxnLst/>
            <a:rect l="l" t="t" r="r" b="b"/>
            <a:pathLst>
              <a:path w="50164" h="44450">
                <a:moveTo>
                  <a:pt x="0" y="0"/>
                </a:moveTo>
                <a:lnTo>
                  <a:pt x="24405" y="44037"/>
                </a:lnTo>
                <a:lnTo>
                  <a:pt x="27374" y="32691"/>
                </a:lnTo>
                <a:lnTo>
                  <a:pt x="32792" y="22447"/>
                </a:lnTo>
                <a:lnTo>
                  <a:pt x="40383" y="13705"/>
                </a:lnTo>
                <a:lnTo>
                  <a:pt x="49871" y="68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935384" y="4154201"/>
            <a:ext cx="45085" cy="45720"/>
          </a:xfrm>
          <a:custGeom>
            <a:avLst/>
            <a:gdLst/>
            <a:ahLst/>
            <a:cxnLst/>
            <a:rect l="l" t="t" r="r" b="b"/>
            <a:pathLst>
              <a:path w="45085" h="45720">
                <a:moveTo>
                  <a:pt x="0" y="735"/>
                </a:moveTo>
                <a:lnTo>
                  <a:pt x="23181" y="45508"/>
                </a:lnTo>
                <a:lnTo>
                  <a:pt x="42245" y="5698"/>
                </a:lnTo>
                <a:lnTo>
                  <a:pt x="22579" y="5698"/>
                </a:lnTo>
                <a:lnTo>
                  <a:pt x="11079" y="4549"/>
                </a:lnTo>
                <a:lnTo>
                  <a:pt x="0" y="735"/>
                </a:lnTo>
                <a:close/>
              </a:path>
              <a:path w="45085" h="45720">
                <a:moveTo>
                  <a:pt x="44974" y="0"/>
                </a:moveTo>
                <a:lnTo>
                  <a:pt x="34033" y="4182"/>
                </a:lnTo>
                <a:lnTo>
                  <a:pt x="22579" y="5698"/>
                </a:lnTo>
                <a:lnTo>
                  <a:pt x="42245" y="5698"/>
                </a:lnTo>
                <a:lnTo>
                  <a:pt x="449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3945376" y="3879124"/>
            <a:ext cx="10160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δ</a:t>
            </a:r>
            <a:r>
              <a:rPr dirty="0" sz="750" i="1">
                <a:latin typeface="Arial"/>
                <a:cs typeface="Arial"/>
              </a:rPr>
              <a:t>’</a:t>
            </a:r>
            <a:endParaRPr sz="75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3735978" y="3926496"/>
            <a:ext cx="52069" cy="240665"/>
          </a:xfrm>
          <a:custGeom>
            <a:avLst/>
            <a:gdLst/>
            <a:ahLst/>
            <a:cxnLst/>
            <a:rect l="l" t="t" r="r" b="b"/>
            <a:pathLst>
              <a:path w="52070" h="240664">
                <a:moveTo>
                  <a:pt x="37546" y="240205"/>
                </a:moveTo>
                <a:lnTo>
                  <a:pt x="47886" y="187093"/>
                </a:lnTo>
                <a:lnTo>
                  <a:pt x="51711" y="143656"/>
                </a:lnTo>
                <a:lnTo>
                  <a:pt x="50311" y="108522"/>
                </a:lnTo>
                <a:lnTo>
                  <a:pt x="37001" y="57683"/>
                </a:lnTo>
                <a:lnTo>
                  <a:pt x="18283" y="23612"/>
                </a:lnTo>
                <a:lnTo>
                  <a:pt x="5049" y="4528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754507" y="4150280"/>
            <a:ext cx="43815" cy="49530"/>
          </a:xfrm>
          <a:custGeom>
            <a:avLst/>
            <a:gdLst/>
            <a:ahLst/>
            <a:cxnLst/>
            <a:rect l="l" t="t" r="r" b="b"/>
            <a:pathLst>
              <a:path w="43814" h="49529">
                <a:moveTo>
                  <a:pt x="0" y="0"/>
                </a:moveTo>
                <a:lnTo>
                  <a:pt x="10284" y="49430"/>
                </a:lnTo>
                <a:lnTo>
                  <a:pt x="42655" y="12580"/>
                </a:lnTo>
                <a:lnTo>
                  <a:pt x="31909" y="12580"/>
                </a:lnTo>
                <a:lnTo>
                  <a:pt x="20446" y="10937"/>
                </a:lnTo>
                <a:lnTo>
                  <a:pt x="9657" y="6705"/>
                </a:lnTo>
                <a:lnTo>
                  <a:pt x="0" y="0"/>
                </a:lnTo>
                <a:close/>
              </a:path>
              <a:path w="43814" h="49529">
                <a:moveTo>
                  <a:pt x="43586" y="11520"/>
                </a:moveTo>
                <a:lnTo>
                  <a:pt x="31909" y="12580"/>
                </a:lnTo>
                <a:lnTo>
                  <a:pt x="42655" y="12580"/>
                </a:lnTo>
                <a:lnTo>
                  <a:pt x="43586" y="115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701941" y="3904355"/>
            <a:ext cx="46355" cy="45720"/>
          </a:xfrm>
          <a:custGeom>
            <a:avLst/>
            <a:gdLst/>
            <a:ahLst/>
            <a:cxnLst/>
            <a:rect l="l" t="t" r="r" b="b"/>
            <a:pathLst>
              <a:path w="46354" h="45720">
                <a:moveTo>
                  <a:pt x="45790" y="0"/>
                </a:moveTo>
                <a:lnTo>
                  <a:pt x="0" y="20997"/>
                </a:lnTo>
                <a:lnTo>
                  <a:pt x="44239" y="45099"/>
                </a:lnTo>
                <a:lnTo>
                  <a:pt x="40625" y="33916"/>
                </a:lnTo>
                <a:lnTo>
                  <a:pt x="39689" y="22366"/>
                </a:lnTo>
                <a:lnTo>
                  <a:pt x="41416" y="10907"/>
                </a:lnTo>
                <a:lnTo>
                  <a:pt x="457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 txBox="1"/>
          <p:nvPr/>
        </p:nvSpPr>
        <p:spPr>
          <a:xfrm>
            <a:off x="3787924" y="3994897"/>
            <a:ext cx="11620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δ</a:t>
            </a:r>
            <a:r>
              <a:rPr dirty="0" sz="500" spc="5" i="1">
                <a:latin typeface="Arial"/>
                <a:cs typeface="Arial"/>
              </a:rPr>
              <a:t>п</a:t>
            </a:r>
            <a:endParaRPr sz="5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3520574" y="3789481"/>
            <a:ext cx="68580" cy="144780"/>
          </a:xfrm>
          <a:custGeom>
            <a:avLst/>
            <a:gdLst/>
            <a:ahLst/>
            <a:cxnLst/>
            <a:rect l="l" t="t" r="r" b="b"/>
            <a:pathLst>
              <a:path w="68579" h="144779">
                <a:moveTo>
                  <a:pt x="61870" y="144531"/>
                </a:moveTo>
                <a:lnTo>
                  <a:pt x="65738" y="116450"/>
                </a:lnTo>
                <a:lnTo>
                  <a:pt x="68206" y="89004"/>
                </a:lnTo>
                <a:lnTo>
                  <a:pt x="66588" y="63382"/>
                </a:lnTo>
                <a:lnTo>
                  <a:pt x="58197" y="40769"/>
                </a:lnTo>
                <a:lnTo>
                  <a:pt x="47187" y="27333"/>
                </a:lnTo>
                <a:lnTo>
                  <a:pt x="32924" y="16003"/>
                </a:lnTo>
                <a:lnTo>
                  <a:pt x="16749" y="6864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560814" y="3921349"/>
            <a:ext cx="45085" cy="46990"/>
          </a:xfrm>
          <a:custGeom>
            <a:avLst/>
            <a:gdLst/>
            <a:ahLst/>
            <a:cxnLst/>
            <a:rect l="l" t="t" r="r" b="b"/>
            <a:pathLst>
              <a:path w="45085" h="46989">
                <a:moveTo>
                  <a:pt x="0" y="0"/>
                </a:moveTo>
                <a:lnTo>
                  <a:pt x="18855" y="46733"/>
                </a:lnTo>
                <a:lnTo>
                  <a:pt x="42797" y="7067"/>
                </a:lnTo>
                <a:lnTo>
                  <a:pt x="22017" y="7067"/>
                </a:lnTo>
                <a:lnTo>
                  <a:pt x="10664" y="4835"/>
                </a:lnTo>
                <a:lnTo>
                  <a:pt x="0" y="0"/>
                </a:lnTo>
                <a:close/>
              </a:path>
              <a:path w="45085" h="46989">
                <a:moveTo>
                  <a:pt x="44892" y="3594"/>
                </a:moveTo>
                <a:lnTo>
                  <a:pt x="33585" y="6663"/>
                </a:lnTo>
                <a:lnTo>
                  <a:pt x="22017" y="7067"/>
                </a:lnTo>
                <a:lnTo>
                  <a:pt x="42797" y="7067"/>
                </a:lnTo>
                <a:lnTo>
                  <a:pt x="44892" y="3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487190" y="3769546"/>
            <a:ext cx="48895" cy="44450"/>
          </a:xfrm>
          <a:custGeom>
            <a:avLst/>
            <a:gdLst/>
            <a:ahLst/>
            <a:cxnLst/>
            <a:rect l="l" t="t" r="r" b="b"/>
            <a:pathLst>
              <a:path w="48895" h="44450">
                <a:moveTo>
                  <a:pt x="48565" y="0"/>
                </a:moveTo>
                <a:lnTo>
                  <a:pt x="0" y="13235"/>
                </a:lnTo>
                <a:lnTo>
                  <a:pt x="39750" y="44201"/>
                </a:lnTo>
                <a:lnTo>
                  <a:pt x="38005" y="32606"/>
                </a:lnTo>
                <a:lnTo>
                  <a:pt x="38954" y="21058"/>
                </a:lnTo>
                <a:lnTo>
                  <a:pt x="42505" y="10031"/>
                </a:lnTo>
                <a:lnTo>
                  <a:pt x="485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3591456" y="3809595"/>
            <a:ext cx="11557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δ</a:t>
            </a:r>
            <a:r>
              <a:rPr dirty="0" sz="500" spc="5" i="1">
                <a:latin typeface="Arial"/>
                <a:cs typeface="Arial"/>
              </a:rPr>
              <a:t>Г</a:t>
            </a:r>
            <a:endParaRPr sz="5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3239871" y="4012448"/>
            <a:ext cx="69215" cy="249554"/>
          </a:xfrm>
          <a:custGeom>
            <a:avLst/>
            <a:gdLst/>
            <a:ahLst/>
            <a:cxnLst/>
            <a:rect l="l" t="t" r="r" b="b"/>
            <a:pathLst>
              <a:path w="69214" h="249554">
                <a:moveTo>
                  <a:pt x="45056" y="249192"/>
                </a:moveTo>
                <a:lnTo>
                  <a:pt x="57293" y="215305"/>
                </a:lnTo>
                <a:lnTo>
                  <a:pt x="65146" y="182748"/>
                </a:lnTo>
                <a:lnTo>
                  <a:pt x="68876" y="151808"/>
                </a:lnTo>
                <a:lnTo>
                  <a:pt x="68747" y="122775"/>
                </a:lnTo>
                <a:lnTo>
                  <a:pt x="57962" y="71583"/>
                </a:lnTo>
                <a:lnTo>
                  <a:pt x="37189" y="34112"/>
                </a:lnTo>
                <a:lnTo>
                  <a:pt x="12570" y="9042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269255" y="4242032"/>
            <a:ext cx="40640" cy="50800"/>
          </a:xfrm>
          <a:custGeom>
            <a:avLst/>
            <a:gdLst/>
            <a:ahLst/>
            <a:cxnLst/>
            <a:rect l="l" t="t" r="r" b="b"/>
            <a:pathLst>
              <a:path w="40639" h="50800">
                <a:moveTo>
                  <a:pt x="0" y="0"/>
                </a:moveTo>
                <a:lnTo>
                  <a:pt x="979" y="50410"/>
                </a:lnTo>
                <a:lnTo>
                  <a:pt x="40648" y="19363"/>
                </a:lnTo>
                <a:lnTo>
                  <a:pt x="28994" y="18233"/>
                </a:lnTo>
                <a:lnTo>
                  <a:pt x="18059" y="14491"/>
                </a:lnTo>
                <a:lnTo>
                  <a:pt x="8256" y="834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208201" y="3995617"/>
            <a:ext cx="50800" cy="41910"/>
          </a:xfrm>
          <a:custGeom>
            <a:avLst/>
            <a:gdLst/>
            <a:ahLst/>
            <a:cxnLst/>
            <a:rect l="l" t="t" r="r" b="b"/>
            <a:pathLst>
              <a:path w="50800" h="41910">
                <a:moveTo>
                  <a:pt x="50198" y="0"/>
                </a:moveTo>
                <a:lnTo>
                  <a:pt x="0" y="4085"/>
                </a:lnTo>
                <a:lnTo>
                  <a:pt x="33465" y="41831"/>
                </a:lnTo>
                <a:lnTo>
                  <a:pt x="33864" y="30090"/>
                </a:lnTo>
                <a:lnTo>
                  <a:pt x="36904" y="18924"/>
                </a:lnTo>
                <a:lnTo>
                  <a:pt x="42407" y="8753"/>
                </a:lnTo>
                <a:lnTo>
                  <a:pt x="50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3288388" y="4064344"/>
            <a:ext cx="9715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5" i="1">
                <a:latin typeface="Arial"/>
                <a:cs typeface="Arial"/>
              </a:rPr>
              <a:t>ψ</a:t>
            </a:r>
            <a:endParaRPr sz="750">
              <a:latin typeface="Arial"/>
              <a:cs typeface="Arial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3564324" y="4233780"/>
            <a:ext cx="39370" cy="140335"/>
          </a:xfrm>
          <a:custGeom>
            <a:avLst/>
            <a:gdLst/>
            <a:ahLst/>
            <a:cxnLst/>
            <a:rect l="l" t="t" r="r" b="b"/>
            <a:pathLst>
              <a:path w="39370" h="140335">
                <a:moveTo>
                  <a:pt x="35098" y="0"/>
                </a:moveTo>
                <a:lnTo>
                  <a:pt x="38926" y="31465"/>
                </a:lnTo>
                <a:lnTo>
                  <a:pt x="39220" y="58642"/>
                </a:lnTo>
                <a:lnTo>
                  <a:pt x="33514" y="84745"/>
                </a:lnTo>
                <a:lnTo>
                  <a:pt x="19344" y="112994"/>
                </a:lnTo>
                <a:lnTo>
                  <a:pt x="14887" y="119760"/>
                </a:lnTo>
                <a:lnTo>
                  <a:pt x="10070" y="126618"/>
                </a:lnTo>
                <a:lnTo>
                  <a:pt x="5054" y="133445"/>
                </a:lnTo>
                <a:lnTo>
                  <a:pt x="0" y="14011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578526" y="4199955"/>
            <a:ext cx="45085" cy="47625"/>
          </a:xfrm>
          <a:custGeom>
            <a:avLst/>
            <a:gdLst/>
            <a:ahLst/>
            <a:cxnLst/>
            <a:rect l="l" t="t" r="r" b="b"/>
            <a:pathLst>
              <a:path w="45085" h="47625">
                <a:moveTo>
                  <a:pt x="16569" y="0"/>
                </a:moveTo>
                <a:lnTo>
                  <a:pt x="0" y="47550"/>
                </a:lnTo>
                <a:lnTo>
                  <a:pt x="10419" y="42199"/>
                </a:lnTo>
                <a:lnTo>
                  <a:pt x="21650" y="39421"/>
                </a:lnTo>
                <a:lnTo>
                  <a:pt x="33218" y="39278"/>
                </a:lnTo>
                <a:lnTo>
                  <a:pt x="42934" y="39278"/>
                </a:lnTo>
                <a:lnTo>
                  <a:pt x="16569" y="0"/>
                </a:lnTo>
                <a:close/>
              </a:path>
              <a:path w="45085" h="47625">
                <a:moveTo>
                  <a:pt x="42934" y="39278"/>
                </a:moveTo>
                <a:lnTo>
                  <a:pt x="33218" y="39278"/>
                </a:lnTo>
                <a:lnTo>
                  <a:pt x="44648" y="41831"/>
                </a:lnTo>
                <a:lnTo>
                  <a:pt x="42934" y="392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543429" y="4351431"/>
            <a:ext cx="45720" cy="49530"/>
          </a:xfrm>
          <a:custGeom>
            <a:avLst/>
            <a:gdLst/>
            <a:ahLst/>
            <a:cxnLst/>
            <a:rect l="l" t="t" r="r" b="b"/>
            <a:pathLst>
              <a:path w="45720" h="49529">
                <a:moveTo>
                  <a:pt x="9713" y="0"/>
                </a:moveTo>
                <a:lnTo>
                  <a:pt x="0" y="49511"/>
                </a:lnTo>
                <a:lnTo>
                  <a:pt x="45382" y="27615"/>
                </a:lnTo>
                <a:lnTo>
                  <a:pt x="34196" y="24001"/>
                </a:lnTo>
                <a:lnTo>
                  <a:pt x="24272" y="18005"/>
                </a:lnTo>
                <a:lnTo>
                  <a:pt x="15986" y="9910"/>
                </a:lnTo>
                <a:lnTo>
                  <a:pt x="9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 txBox="1"/>
          <p:nvPr/>
        </p:nvSpPr>
        <p:spPr>
          <a:xfrm>
            <a:off x="3611209" y="4272767"/>
            <a:ext cx="8953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φ</a:t>
            </a:r>
            <a:endParaRPr sz="750">
              <a:latin typeface="Arial"/>
              <a:cs typeface="Arial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4190376" y="3483015"/>
            <a:ext cx="173355" cy="202565"/>
          </a:xfrm>
          <a:custGeom>
            <a:avLst/>
            <a:gdLst/>
            <a:ahLst/>
            <a:cxnLst/>
            <a:rect l="l" t="t" r="r" b="b"/>
            <a:pathLst>
              <a:path w="173354" h="202564">
                <a:moveTo>
                  <a:pt x="0" y="0"/>
                </a:moveTo>
                <a:lnTo>
                  <a:pt x="172796" y="202050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053330" y="3324430"/>
            <a:ext cx="143510" cy="166370"/>
          </a:xfrm>
          <a:custGeom>
            <a:avLst/>
            <a:gdLst/>
            <a:ahLst/>
            <a:cxnLst/>
            <a:rect l="l" t="t" r="r" b="b"/>
            <a:pathLst>
              <a:path w="143510" h="166370">
                <a:moveTo>
                  <a:pt x="0" y="0"/>
                </a:moveTo>
                <a:lnTo>
                  <a:pt x="143412" y="166019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24481" y="4604954"/>
            <a:ext cx="487680" cy="407670"/>
          </a:xfrm>
          <a:custGeom>
            <a:avLst/>
            <a:gdLst/>
            <a:ahLst/>
            <a:cxnLst/>
            <a:rect l="l" t="t" r="r" b="b"/>
            <a:pathLst>
              <a:path w="487679" h="407670">
                <a:moveTo>
                  <a:pt x="487373" y="0"/>
                </a:moveTo>
                <a:lnTo>
                  <a:pt x="0" y="407540"/>
                </a:lnTo>
              </a:path>
            </a:pathLst>
          </a:custGeom>
          <a:ln w="588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741692" y="4200037"/>
            <a:ext cx="364490" cy="396240"/>
          </a:xfrm>
          <a:custGeom>
            <a:avLst/>
            <a:gdLst/>
            <a:ahLst/>
            <a:cxnLst/>
            <a:rect l="l" t="t" r="r" b="b"/>
            <a:pathLst>
              <a:path w="364489" h="396239">
                <a:moveTo>
                  <a:pt x="364448" y="396012"/>
                </a:moveTo>
                <a:lnTo>
                  <a:pt x="0" y="0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556570" y="4000519"/>
            <a:ext cx="185420" cy="199390"/>
          </a:xfrm>
          <a:custGeom>
            <a:avLst/>
            <a:gdLst/>
            <a:ahLst/>
            <a:cxnLst/>
            <a:rect l="l" t="t" r="r" b="b"/>
            <a:pathLst>
              <a:path w="185420" h="199389">
                <a:moveTo>
                  <a:pt x="0" y="0"/>
                </a:moveTo>
                <a:lnTo>
                  <a:pt x="185122" y="199190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475599" y="3910156"/>
            <a:ext cx="66675" cy="74295"/>
          </a:xfrm>
          <a:custGeom>
            <a:avLst/>
            <a:gdLst/>
            <a:ahLst/>
            <a:cxnLst/>
            <a:rect l="l" t="t" r="r" b="b"/>
            <a:pathLst>
              <a:path w="66675" h="74295">
                <a:moveTo>
                  <a:pt x="0" y="0"/>
                </a:moveTo>
                <a:lnTo>
                  <a:pt x="66604" y="73859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410301" y="3837931"/>
            <a:ext cx="49530" cy="56515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49055" y="56047"/>
                </a:moveTo>
                <a:lnTo>
                  <a:pt x="0" y="0"/>
                </a:lnTo>
              </a:path>
            </a:pathLst>
          </a:custGeom>
          <a:ln w="587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962947" y="4211230"/>
            <a:ext cx="595630" cy="721360"/>
          </a:xfrm>
          <a:custGeom>
            <a:avLst/>
            <a:gdLst/>
            <a:ahLst/>
            <a:cxnLst/>
            <a:rect l="l" t="t" r="r" b="b"/>
            <a:pathLst>
              <a:path w="595629" h="721360">
                <a:moveTo>
                  <a:pt x="595582" y="721327"/>
                </a:moveTo>
                <a:lnTo>
                  <a:pt x="0" y="0"/>
                </a:lnTo>
              </a:path>
            </a:pathLst>
          </a:custGeom>
          <a:ln w="1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522941" y="4900824"/>
            <a:ext cx="102870" cy="113030"/>
          </a:xfrm>
          <a:custGeom>
            <a:avLst/>
            <a:gdLst/>
            <a:ahLst/>
            <a:cxnLst/>
            <a:rect l="l" t="t" r="r" b="b"/>
            <a:pathLst>
              <a:path w="102870" h="113029">
                <a:moveTo>
                  <a:pt x="58932" y="0"/>
                </a:moveTo>
                <a:lnTo>
                  <a:pt x="0" y="48719"/>
                </a:lnTo>
                <a:lnTo>
                  <a:pt x="102437" y="112782"/>
                </a:lnTo>
                <a:lnTo>
                  <a:pt x="589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626439" y="5010853"/>
            <a:ext cx="6350" cy="7620"/>
          </a:xfrm>
          <a:custGeom>
            <a:avLst/>
            <a:gdLst/>
            <a:ahLst/>
            <a:cxnLst/>
            <a:rect l="l" t="t" r="r" b="b"/>
            <a:pathLst>
              <a:path w="6350" h="7620">
                <a:moveTo>
                  <a:pt x="5958" y="7541"/>
                </a:moveTo>
                <a:lnTo>
                  <a:pt x="0" y="0"/>
                </a:lnTo>
              </a:path>
            </a:pathLst>
          </a:custGeom>
          <a:ln w="176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596565" y="4987167"/>
            <a:ext cx="101600" cy="113664"/>
          </a:xfrm>
          <a:custGeom>
            <a:avLst/>
            <a:gdLst/>
            <a:ahLst/>
            <a:cxnLst/>
            <a:rect l="l" t="t" r="r" b="b"/>
            <a:pathLst>
              <a:path w="101600" h="113664">
                <a:moveTo>
                  <a:pt x="59911" y="0"/>
                </a:moveTo>
                <a:lnTo>
                  <a:pt x="0" y="47461"/>
                </a:lnTo>
                <a:lnTo>
                  <a:pt x="101049" y="113672"/>
                </a:lnTo>
                <a:lnTo>
                  <a:pt x="599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4518944" y="4069246"/>
            <a:ext cx="9652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5" i="1">
                <a:latin typeface="Arial"/>
                <a:cs typeface="Arial"/>
              </a:rPr>
              <a:t>U</a:t>
            </a:r>
            <a:endParaRPr sz="75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2677897" y="8230318"/>
            <a:ext cx="1794510" cy="658495"/>
          </a:xfrm>
          <a:custGeom>
            <a:avLst/>
            <a:gdLst/>
            <a:ahLst/>
            <a:cxnLst/>
            <a:rect l="l" t="t" r="r" b="b"/>
            <a:pathLst>
              <a:path w="1794510" h="658495">
                <a:moveTo>
                  <a:pt x="1793930" y="0"/>
                </a:moveTo>
                <a:lnTo>
                  <a:pt x="0" y="658402"/>
                </a:lnTo>
              </a:path>
            </a:pathLst>
          </a:custGeom>
          <a:ln w="149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453047" y="8199612"/>
            <a:ext cx="102870" cy="64135"/>
          </a:xfrm>
          <a:custGeom>
            <a:avLst/>
            <a:gdLst/>
            <a:ahLst/>
            <a:cxnLst/>
            <a:rect l="l" t="t" r="r" b="b"/>
            <a:pathLst>
              <a:path w="102870" h="64134">
                <a:moveTo>
                  <a:pt x="102492" y="0"/>
                </a:moveTo>
                <a:lnTo>
                  <a:pt x="0" y="3049"/>
                </a:lnTo>
                <a:lnTo>
                  <a:pt x="22314" y="63975"/>
                </a:lnTo>
                <a:lnTo>
                  <a:pt x="1024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133465" y="7475432"/>
            <a:ext cx="507365" cy="647700"/>
          </a:xfrm>
          <a:custGeom>
            <a:avLst/>
            <a:gdLst/>
            <a:ahLst/>
            <a:cxnLst/>
            <a:rect l="l" t="t" r="r" b="b"/>
            <a:pathLst>
              <a:path w="507364" h="647700">
                <a:moveTo>
                  <a:pt x="0" y="0"/>
                </a:moveTo>
                <a:lnTo>
                  <a:pt x="506918" y="647451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677897" y="8102782"/>
            <a:ext cx="0" cy="1572260"/>
          </a:xfrm>
          <a:custGeom>
            <a:avLst/>
            <a:gdLst/>
            <a:ahLst/>
            <a:cxnLst/>
            <a:rect l="l" t="t" r="r" b="b"/>
            <a:pathLst>
              <a:path w="0" h="1572259">
                <a:moveTo>
                  <a:pt x="0" y="0"/>
                </a:moveTo>
                <a:lnTo>
                  <a:pt x="0" y="1571842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2088568" y="8888721"/>
            <a:ext cx="2160905" cy="5080"/>
          </a:xfrm>
          <a:custGeom>
            <a:avLst/>
            <a:gdLst/>
            <a:ahLst/>
            <a:cxnLst/>
            <a:rect l="l" t="t" r="r" b="b"/>
            <a:pathLst>
              <a:path w="2160904" h="5079">
                <a:moveTo>
                  <a:pt x="0" y="0"/>
                </a:moveTo>
                <a:lnTo>
                  <a:pt x="49382" y="0"/>
                </a:lnTo>
                <a:lnTo>
                  <a:pt x="100682" y="0"/>
                </a:lnTo>
                <a:lnTo>
                  <a:pt x="153752" y="0"/>
                </a:lnTo>
                <a:lnTo>
                  <a:pt x="208448" y="2"/>
                </a:lnTo>
                <a:lnTo>
                  <a:pt x="264622" y="3"/>
                </a:lnTo>
                <a:lnTo>
                  <a:pt x="322128" y="6"/>
                </a:lnTo>
                <a:lnTo>
                  <a:pt x="380822" y="10"/>
                </a:lnTo>
                <a:lnTo>
                  <a:pt x="440556" y="16"/>
                </a:lnTo>
                <a:lnTo>
                  <a:pt x="501184" y="22"/>
                </a:lnTo>
                <a:lnTo>
                  <a:pt x="562561" y="31"/>
                </a:lnTo>
                <a:lnTo>
                  <a:pt x="624541" y="41"/>
                </a:lnTo>
                <a:lnTo>
                  <a:pt x="686978" y="54"/>
                </a:lnTo>
                <a:lnTo>
                  <a:pt x="749724" y="68"/>
                </a:lnTo>
                <a:lnTo>
                  <a:pt x="812636" y="86"/>
                </a:lnTo>
                <a:lnTo>
                  <a:pt x="875566" y="105"/>
                </a:lnTo>
                <a:lnTo>
                  <a:pt x="938368" y="128"/>
                </a:lnTo>
                <a:lnTo>
                  <a:pt x="1000896" y="153"/>
                </a:lnTo>
                <a:lnTo>
                  <a:pt x="1063005" y="182"/>
                </a:lnTo>
                <a:lnTo>
                  <a:pt x="1124548" y="214"/>
                </a:lnTo>
                <a:lnTo>
                  <a:pt x="1185380" y="250"/>
                </a:lnTo>
                <a:lnTo>
                  <a:pt x="1245354" y="290"/>
                </a:lnTo>
                <a:lnTo>
                  <a:pt x="1304324" y="333"/>
                </a:lnTo>
                <a:lnTo>
                  <a:pt x="1362144" y="381"/>
                </a:lnTo>
                <a:lnTo>
                  <a:pt x="1418669" y="433"/>
                </a:lnTo>
                <a:lnTo>
                  <a:pt x="1473751" y="489"/>
                </a:lnTo>
                <a:lnTo>
                  <a:pt x="1527246" y="550"/>
                </a:lnTo>
                <a:lnTo>
                  <a:pt x="1579007" y="616"/>
                </a:lnTo>
                <a:lnTo>
                  <a:pt x="1628888" y="688"/>
                </a:lnTo>
                <a:lnTo>
                  <a:pt x="1676743" y="764"/>
                </a:lnTo>
                <a:lnTo>
                  <a:pt x="1722426" y="846"/>
                </a:lnTo>
                <a:lnTo>
                  <a:pt x="1765791" y="933"/>
                </a:lnTo>
                <a:lnTo>
                  <a:pt x="1806692" y="1027"/>
                </a:lnTo>
                <a:lnTo>
                  <a:pt x="1844983" y="1126"/>
                </a:lnTo>
                <a:lnTo>
                  <a:pt x="1937139" y="1440"/>
                </a:lnTo>
                <a:lnTo>
                  <a:pt x="1997754" y="1732"/>
                </a:lnTo>
                <a:lnTo>
                  <a:pt x="2046290" y="2049"/>
                </a:lnTo>
                <a:lnTo>
                  <a:pt x="2112497" y="2739"/>
                </a:lnTo>
                <a:lnTo>
                  <a:pt x="2154771" y="3844"/>
                </a:lnTo>
                <a:lnTo>
                  <a:pt x="2160586" y="4573"/>
                </a:lnTo>
                <a:lnTo>
                  <a:pt x="2160810" y="4921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2111534" y="8212435"/>
            <a:ext cx="1504315" cy="1816100"/>
          </a:xfrm>
          <a:custGeom>
            <a:avLst/>
            <a:gdLst/>
            <a:ahLst/>
            <a:cxnLst/>
            <a:rect l="l" t="t" r="r" b="b"/>
            <a:pathLst>
              <a:path w="1504314" h="1816100">
                <a:moveTo>
                  <a:pt x="1504248" y="1815844"/>
                </a:moveTo>
                <a:lnTo>
                  <a:pt x="576757" y="696247"/>
                </a:lnTo>
                <a:lnTo>
                  <a:pt x="580865" y="691198"/>
                </a:lnTo>
                <a:lnTo>
                  <a:pt x="582647" y="685174"/>
                </a:lnTo>
                <a:lnTo>
                  <a:pt x="582039" y="678917"/>
                </a:lnTo>
                <a:lnTo>
                  <a:pt x="578975" y="673166"/>
                </a:lnTo>
                <a:lnTo>
                  <a:pt x="573888" y="669097"/>
                </a:lnTo>
                <a:lnTo>
                  <a:pt x="567852" y="667335"/>
                </a:lnTo>
                <a:lnTo>
                  <a:pt x="561609" y="667951"/>
                </a:lnTo>
                <a:lnTo>
                  <a:pt x="555898" y="671017"/>
                </a:lnTo>
                <a:lnTo>
                  <a:pt x="0" y="0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2677897" y="8888721"/>
            <a:ext cx="893444" cy="0"/>
          </a:xfrm>
          <a:custGeom>
            <a:avLst/>
            <a:gdLst/>
            <a:ahLst/>
            <a:cxnLst/>
            <a:rect l="l" t="t" r="r" b="b"/>
            <a:pathLst>
              <a:path w="893445" h="0">
                <a:moveTo>
                  <a:pt x="892980" y="0"/>
                </a:moveTo>
                <a:lnTo>
                  <a:pt x="0" y="0"/>
                </a:lnTo>
              </a:path>
            </a:pathLst>
          </a:custGeom>
          <a:ln w="149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562769" y="8856283"/>
            <a:ext cx="97790" cy="65405"/>
          </a:xfrm>
          <a:custGeom>
            <a:avLst/>
            <a:gdLst/>
            <a:ahLst/>
            <a:cxnLst/>
            <a:rect l="l" t="t" r="r" b="b"/>
            <a:pathLst>
              <a:path w="97789" h="65404">
                <a:moveTo>
                  <a:pt x="0" y="0"/>
                </a:moveTo>
                <a:lnTo>
                  <a:pt x="0" y="64876"/>
                </a:lnTo>
                <a:lnTo>
                  <a:pt x="97295" y="3243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2677897" y="7706590"/>
            <a:ext cx="2039620" cy="1182370"/>
          </a:xfrm>
          <a:custGeom>
            <a:avLst/>
            <a:gdLst/>
            <a:ahLst/>
            <a:cxnLst/>
            <a:rect l="l" t="t" r="r" b="b"/>
            <a:pathLst>
              <a:path w="2039620" h="1182370">
                <a:moveTo>
                  <a:pt x="2039454" y="0"/>
                </a:moveTo>
                <a:lnTo>
                  <a:pt x="0" y="1182130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694067" y="7661814"/>
            <a:ext cx="100965" cy="77470"/>
          </a:xfrm>
          <a:custGeom>
            <a:avLst/>
            <a:gdLst/>
            <a:ahLst/>
            <a:cxnLst/>
            <a:rect l="l" t="t" r="r" b="b"/>
            <a:pathLst>
              <a:path w="100964" h="77470">
                <a:moveTo>
                  <a:pt x="100482" y="0"/>
                </a:moveTo>
                <a:lnTo>
                  <a:pt x="0" y="20724"/>
                </a:lnTo>
                <a:lnTo>
                  <a:pt x="32570" y="76867"/>
                </a:lnTo>
                <a:lnTo>
                  <a:pt x="100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680322" y="6990173"/>
            <a:ext cx="2378710" cy="1898650"/>
          </a:xfrm>
          <a:custGeom>
            <a:avLst/>
            <a:gdLst/>
            <a:ahLst/>
            <a:cxnLst/>
            <a:rect l="l" t="t" r="r" b="b"/>
            <a:pathLst>
              <a:path w="2378710" h="1898650">
                <a:moveTo>
                  <a:pt x="2378532" y="0"/>
                </a:moveTo>
                <a:lnTo>
                  <a:pt x="0" y="1898548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032244" y="6934584"/>
            <a:ext cx="96520" cy="86360"/>
          </a:xfrm>
          <a:custGeom>
            <a:avLst/>
            <a:gdLst/>
            <a:ahLst/>
            <a:cxnLst/>
            <a:rect l="l" t="t" r="r" b="b"/>
            <a:pathLst>
              <a:path w="96520" h="86359">
                <a:moveTo>
                  <a:pt x="96324" y="0"/>
                </a:moveTo>
                <a:lnTo>
                  <a:pt x="0" y="35349"/>
                </a:lnTo>
                <a:lnTo>
                  <a:pt x="40470" y="86017"/>
                </a:lnTo>
                <a:lnTo>
                  <a:pt x="963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660064" y="8888721"/>
            <a:ext cx="0" cy="255270"/>
          </a:xfrm>
          <a:custGeom>
            <a:avLst/>
            <a:gdLst/>
            <a:ahLst/>
            <a:cxnLst/>
            <a:rect l="l" t="t" r="r" b="b"/>
            <a:pathLst>
              <a:path w="0" h="255270">
                <a:moveTo>
                  <a:pt x="0" y="254655"/>
                </a:moveTo>
                <a:lnTo>
                  <a:pt x="0" y="0"/>
                </a:lnTo>
              </a:path>
            </a:pathLst>
          </a:custGeom>
          <a:ln w="14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627632" y="9135267"/>
            <a:ext cx="65405" cy="97790"/>
          </a:xfrm>
          <a:custGeom>
            <a:avLst/>
            <a:gdLst/>
            <a:ahLst/>
            <a:cxnLst/>
            <a:rect l="l" t="t" r="r" b="b"/>
            <a:pathLst>
              <a:path w="65404" h="97790">
                <a:moveTo>
                  <a:pt x="64863" y="0"/>
                </a:moveTo>
                <a:lnTo>
                  <a:pt x="0" y="0"/>
                </a:lnTo>
                <a:lnTo>
                  <a:pt x="32431" y="97315"/>
                </a:lnTo>
                <a:lnTo>
                  <a:pt x="648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680391" y="8887266"/>
            <a:ext cx="895985" cy="310515"/>
          </a:xfrm>
          <a:custGeom>
            <a:avLst/>
            <a:gdLst/>
            <a:ahLst/>
            <a:cxnLst/>
            <a:rect l="l" t="t" r="r" b="b"/>
            <a:pathLst>
              <a:path w="895985" h="310515">
                <a:moveTo>
                  <a:pt x="895405" y="310175"/>
                </a:moveTo>
                <a:lnTo>
                  <a:pt x="0" y="0"/>
                </a:lnTo>
              </a:path>
            </a:pathLst>
          </a:custGeom>
          <a:ln w="149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557503" y="9164170"/>
            <a:ext cx="102870" cy="62865"/>
          </a:xfrm>
          <a:custGeom>
            <a:avLst/>
            <a:gdLst/>
            <a:ahLst/>
            <a:cxnLst/>
            <a:rect l="l" t="t" r="r" b="b"/>
            <a:pathLst>
              <a:path w="102870" h="62865">
                <a:moveTo>
                  <a:pt x="21205" y="0"/>
                </a:moveTo>
                <a:lnTo>
                  <a:pt x="0" y="61272"/>
                </a:lnTo>
                <a:lnTo>
                  <a:pt x="102561" y="62450"/>
                </a:lnTo>
                <a:lnTo>
                  <a:pt x="212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308444" y="8888721"/>
            <a:ext cx="941069" cy="765175"/>
          </a:xfrm>
          <a:custGeom>
            <a:avLst/>
            <a:gdLst/>
            <a:ahLst/>
            <a:cxnLst/>
            <a:rect l="l" t="t" r="r" b="b"/>
            <a:pathLst>
              <a:path w="941070" h="765175">
                <a:moveTo>
                  <a:pt x="940935" y="0"/>
                </a:moveTo>
                <a:lnTo>
                  <a:pt x="0" y="764610"/>
                </a:lnTo>
              </a:path>
            </a:pathLst>
          </a:custGeom>
          <a:ln w="499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794134" y="6937564"/>
            <a:ext cx="330835" cy="727710"/>
          </a:xfrm>
          <a:custGeom>
            <a:avLst/>
            <a:gdLst/>
            <a:ahLst/>
            <a:cxnLst/>
            <a:rect l="l" t="t" r="r" b="b"/>
            <a:pathLst>
              <a:path w="330835" h="727709">
                <a:moveTo>
                  <a:pt x="330692" y="0"/>
                </a:moveTo>
                <a:lnTo>
                  <a:pt x="0" y="727091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4789006" y="798821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6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789006" y="8763958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62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696146" y="8316142"/>
            <a:ext cx="196215" cy="124460"/>
          </a:xfrm>
          <a:custGeom>
            <a:avLst/>
            <a:gdLst/>
            <a:ahLst/>
            <a:cxnLst/>
            <a:rect l="l" t="t" r="r" b="b"/>
            <a:pathLst>
              <a:path w="196214" h="124459">
                <a:moveTo>
                  <a:pt x="0" y="124056"/>
                </a:moveTo>
                <a:lnTo>
                  <a:pt x="195969" y="124056"/>
                </a:lnTo>
                <a:lnTo>
                  <a:pt x="195969" y="0"/>
                </a:lnTo>
                <a:lnTo>
                  <a:pt x="0" y="0"/>
                </a:lnTo>
                <a:lnTo>
                  <a:pt x="0" y="1240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 txBox="1"/>
          <p:nvPr/>
        </p:nvSpPr>
        <p:spPr>
          <a:xfrm>
            <a:off x="4683446" y="8309598"/>
            <a:ext cx="221615" cy="134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Times New Roman"/>
                <a:cs typeface="Times New Roman"/>
              </a:rPr>
              <a:t>а</a:t>
            </a:r>
            <a:r>
              <a:rPr dirty="0" sz="750" i="1">
                <a:latin typeface="Times New Roman"/>
                <a:cs typeface="Times New Roman"/>
              </a:rPr>
              <a:t>x</a:t>
            </a:r>
            <a:r>
              <a:rPr dirty="0" sz="750" i="1">
                <a:latin typeface="Arial"/>
                <a:cs typeface="Arial"/>
              </a:rPr>
              <a:t>’</a:t>
            </a:r>
            <a:r>
              <a:rPr dirty="0" baseline="-11111" sz="750" spc="-7" i="1">
                <a:latin typeface="Arial"/>
                <a:cs typeface="Arial"/>
              </a:rPr>
              <a:t>d</a:t>
            </a:r>
            <a:r>
              <a:rPr dirty="0" baseline="-11111" sz="750" spc="-7" i="1">
                <a:latin typeface="Arial"/>
                <a:cs typeface="Arial"/>
              </a:rPr>
              <a:t>Σ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5125346" y="7391206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 h="0">
                <a:moveTo>
                  <a:pt x="0" y="0"/>
                </a:moveTo>
                <a:lnTo>
                  <a:pt x="10671" y="0"/>
                </a:lnTo>
              </a:path>
            </a:pathLst>
          </a:custGeom>
          <a:ln w="5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125346" y="8432763"/>
            <a:ext cx="10795" cy="0"/>
          </a:xfrm>
          <a:custGeom>
            <a:avLst/>
            <a:gdLst/>
            <a:ahLst/>
            <a:cxnLst/>
            <a:rect l="l" t="t" r="r" b="b"/>
            <a:pathLst>
              <a:path w="10795" h="0">
                <a:moveTo>
                  <a:pt x="0" y="0"/>
                </a:moveTo>
                <a:lnTo>
                  <a:pt x="10671" y="0"/>
                </a:lnTo>
              </a:path>
            </a:pathLst>
          </a:custGeom>
          <a:ln w="53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046104" y="7850082"/>
            <a:ext cx="174625" cy="124460"/>
          </a:xfrm>
          <a:custGeom>
            <a:avLst/>
            <a:gdLst/>
            <a:ahLst/>
            <a:cxnLst/>
            <a:rect l="l" t="t" r="r" b="b"/>
            <a:pathLst>
              <a:path w="174625" h="124459">
                <a:moveTo>
                  <a:pt x="0" y="124056"/>
                </a:moveTo>
                <a:lnTo>
                  <a:pt x="174410" y="124056"/>
                </a:lnTo>
                <a:lnTo>
                  <a:pt x="174410" y="0"/>
                </a:lnTo>
                <a:lnTo>
                  <a:pt x="0" y="0"/>
                </a:lnTo>
                <a:lnTo>
                  <a:pt x="0" y="1240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 txBox="1"/>
          <p:nvPr/>
        </p:nvSpPr>
        <p:spPr>
          <a:xfrm>
            <a:off x="5033404" y="7857401"/>
            <a:ext cx="200025" cy="120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407" sz="1125" i="1">
                <a:latin typeface="Arial"/>
                <a:cs typeface="Arial"/>
              </a:rPr>
              <a:t>I</a:t>
            </a:r>
            <a:r>
              <a:rPr dirty="0" sz="500" spc="-5" i="1">
                <a:latin typeface="Times New Roman"/>
                <a:cs typeface="Times New Roman"/>
              </a:rPr>
              <a:t>а</a:t>
            </a:r>
            <a:r>
              <a:rPr dirty="0" baseline="7407" sz="1125" spc="7" i="1">
                <a:latin typeface="Times New Roman"/>
                <a:cs typeface="Times New Roman"/>
              </a:rPr>
              <a:t>x</a:t>
            </a:r>
            <a:r>
              <a:rPr dirty="0" sz="500" spc="-5" i="1">
                <a:latin typeface="Arial"/>
                <a:cs typeface="Arial"/>
              </a:rPr>
              <a:t>q</a:t>
            </a:r>
            <a:r>
              <a:rPr dirty="0" sz="500" spc="-5" i="1">
                <a:latin typeface="Arial"/>
                <a:cs typeface="Arial"/>
              </a:rPr>
              <a:t>Σ</a:t>
            </a:r>
            <a:endParaRPr sz="500">
              <a:latin typeface="Arial"/>
              <a:cs typeface="Arial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4559004" y="8200445"/>
            <a:ext cx="5080" cy="688340"/>
          </a:xfrm>
          <a:custGeom>
            <a:avLst/>
            <a:gdLst/>
            <a:ahLst/>
            <a:cxnLst/>
            <a:rect l="l" t="t" r="r" b="b"/>
            <a:pathLst>
              <a:path w="5079" h="688340">
                <a:moveTo>
                  <a:pt x="0" y="0"/>
                </a:moveTo>
                <a:lnTo>
                  <a:pt x="0" y="688276"/>
                </a:lnTo>
                <a:lnTo>
                  <a:pt x="4642" y="688276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490884" y="8487760"/>
            <a:ext cx="136525" cy="124460"/>
          </a:xfrm>
          <a:custGeom>
            <a:avLst/>
            <a:gdLst/>
            <a:ahLst/>
            <a:cxnLst/>
            <a:rect l="l" t="t" r="r" b="b"/>
            <a:pathLst>
              <a:path w="136525" h="124459">
                <a:moveTo>
                  <a:pt x="0" y="124056"/>
                </a:moveTo>
                <a:lnTo>
                  <a:pt x="136233" y="124056"/>
                </a:lnTo>
                <a:lnTo>
                  <a:pt x="136233" y="0"/>
                </a:lnTo>
                <a:lnTo>
                  <a:pt x="0" y="0"/>
                </a:lnTo>
                <a:lnTo>
                  <a:pt x="0" y="1240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333784" y="7928877"/>
            <a:ext cx="213360" cy="274320"/>
          </a:xfrm>
          <a:custGeom>
            <a:avLst/>
            <a:gdLst/>
            <a:ahLst/>
            <a:cxnLst/>
            <a:rect l="l" t="t" r="r" b="b"/>
            <a:pathLst>
              <a:path w="213360" h="274320">
                <a:moveTo>
                  <a:pt x="0" y="0"/>
                </a:moveTo>
                <a:lnTo>
                  <a:pt x="213162" y="273924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159776" y="7707838"/>
            <a:ext cx="170815" cy="222250"/>
          </a:xfrm>
          <a:custGeom>
            <a:avLst/>
            <a:gdLst/>
            <a:ahLst/>
            <a:cxnLst/>
            <a:rect l="l" t="t" r="r" b="b"/>
            <a:pathLst>
              <a:path w="170814" h="222250">
                <a:moveTo>
                  <a:pt x="170820" y="222217"/>
                </a:moveTo>
                <a:lnTo>
                  <a:pt x="0" y="0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568013" y="7381998"/>
            <a:ext cx="220979" cy="283210"/>
          </a:xfrm>
          <a:custGeom>
            <a:avLst/>
            <a:gdLst/>
            <a:ahLst/>
            <a:cxnLst/>
            <a:rect l="l" t="t" r="r" b="b"/>
            <a:pathLst>
              <a:path w="220979" h="283209">
                <a:moveTo>
                  <a:pt x="0" y="0"/>
                </a:moveTo>
                <a:lnTo>
                  <a:pt x="220785" y="283143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684618" y="8888721"/>
            <a:ext cx="1474470" cy="12065"/>
          </a:xfrm>
          <a:custGeom>
            <a:avLst/>
            <a:gdLst/>
            <a:ahLst/>
            <a:cxnLst/>
            <a:rect l="l" t="t" r="r" b="b"/>
            <a:pathLst>
              <a:path w="1474470" h="12065">
                <a:moveTo>
                  <a:pt x="1474256" y="0"/>
                </a:moveTo>
                <a:lnTo>
                  <a:pt x="0" y="0"/>
                </a:lnTo>
                <a:lnTo>
                  <a:pt x="0" y="11575"/>
                </a:lnTo>
              </a:path>
            </a:pathLst>
          </a:custGeom>
          <a:ln w="149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150767" y="8856283"/>
            <a:ext cx="97790" cy="65405"/>
          </a:xfrm>
          <a:custGeom>
            <a:avLst/>
            <a:gdLst/>
            <a:ahLst/>
            <a:cxnLst/>
            <a:rect l="l" t="t" r="r" b="b"/>
            <a:pathLst>
              <a:path w="97789" h="65404">
                <a:moveTo>
                  <a:pt x="0" y="0"/>
                </a:moveTo>
                <a:lnTo>
                  <a:pt x="0" y="64876"/>
                </a:lnTo>
                <a:lnTo>
                  <a:pt x="97295" y="3243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693835" y="8194206"/>
            <a:ext cx="856615" cy="679450"/>
          </a:xfrm>
          <a:custGeom>
            <a:avLst/>
            <a:gdLst/>
            <a:ahLst/>
            <a:cxnLst/>
            <a:rect l="l" t="t" r="r" b="b"/>
            <a:pathLst>
              <a:path w="856614" h="679450">
                <a:moveTo>
                  <a:pt x="856044" y="0"/>
                </a:moveTo>
                <a:lnTo>
                  <a:pt x="0" y="679196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523407" y="8138756"/>
            <a:ext cx="96520" cy="86360"/>
          </a:xfrm>
          <a:custGeom>
            <a:avLst/>
            <a:gdLst/>
            <a:ahLst/>
            <a:cxnLst/>
            <a:rect l="l" t="t" r="r" b="b"/>
            <a:pathLst>
              <a:path w="96520" h="86359">
                <a:moveTo>
                  <a:pt x="96394" y="0"/>
                </a:moveTo>
                <a:lnTo>
                  <a:pt x="0" y="35072"/>
                </a:lnTo>
                <a:lnTo>
                  <a:pt x="40331" y="85878"/>
                </a:lnTo>
                <a:lnTo>
                  <a:pt x="96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698894" y="7746029"/>
            <a:ext cx="1408430" cy="1123950"/>
          </a:xfrm>
          <a:custGeom>
            <a:avLst/>
            <a:gdLst/>
            <a:ahLst/>
            <a:cxnLst/>
            <a:rect l="l" t="t" r="r" b="b"/>
            <a:pathLst>
              <a:path w="1408429" h="1123950">
                <a:moveTo>
                  <a:pt x="1407937" y="0"/>
                </a:moveTo>
                <a:lnTo>
                  <a:pt x="0" y="1123353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080290" y="7690440"/>
            <a:ext cx="96520" cy="86360"/>
          </a:xfrm>
          <a:custGeom>
            <a:avLst/>
            <a:gdLst/>
            <a:ahLst/>
            <a:cxnLst/>
            <a:rect l="l" t="t" r="r" b="b"/>
            <a:pathLst>
              <a:path w="96520" h="86359">
                <a:moveTo>
                  <a:pt x="96255" y="0"/>
                </a:moveTo>
                <a:lnTo>
                  <a:pt x="0" y="35280"/>
                </a:lnTo>
                <a:lnTo>
                  <a:pt x="40401" y="86017"/>
                </a:lnTo>
                <a:lnTo>
                  <a:pt x="96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117781" y="7424140"/>
            <a:ext cx="397510" cy="317500"/>
          </a:xfrm>
          <a:custGeom>
            <a:avLst/>
            <a:gdLst/>
            <a:ahLst/>
            <a:cxnLst/>
            <a:rect l="l" t="t" r="r" b="b"/>
            <a:pathLst>
              <a:path w="397510" h="317500">
                <a:moveTo>
                  <a:pt x="397426" y="0"/>
                </a:moveTo>
                <a:lnTo>
                  <a:pt x="0" y="317244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488666" y="7368482"/>
            <a:ext cx="96520" cy="86360"/>
          </a:xfrm>
          <a:custGeom>
            <a:avLst/>
            <a:gdLst/>
            <a:ahLst/>
            <a:cxnLst/>
            <a:rect l="l" t="t" r="r" b="b"/>
            <a:pathLst>
              <a:path w="96520" h="86359">
                <a:moveTo>
                  <a:pt x="96255" y="0"/>
                </a:moveTo>
                <a:lnTo>
                  <a:pt x="0" y="35349"/>
                </a:lnTo>
                <a:lnTo>
                  <a:pt x="40470" y="86086"/>
                </a:lnTo>
                <a:lnTo>
                  <a:pt x="96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249378" y="8888721"/>
            <a:ext cx="0" cy="393065"/>
          </a:xfrm>
          <a:custGeom>
            <a:avLst/>
            <a:gdLst/>
            <a:ahLst/>
            <a:cxnLst/>
            <a:rect l="l" t="t" r="r" b="b"/>
            <a:pathLst>
              <a:path w="0" h="393065">
                <a:moveTo>
                  <a:pt x="0" y="392934"/>
                </a:moveTo>
                <a:lnTo>
                  <a:pt x="0" y="0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620188" y="9085223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 h="0">
                <a:moveTo>
                  <a:pt x="0" y="0"/>
                </a:moveTo>
                <a:lnTo>
                  <a:pt x="171312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249379" y="9085223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 h="0">
                <a:moveTo>
                  <a:pt x="0" y="0"/>
                </a:moveTo>
                <a:lnTo>
                  <a:pt x="171305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 txBox="1"/>
          <p:nvPr/>
        </p:nvSpPr>
        <p:spPr>
          <a:xfrm>
            <a:off x="4407985" y="9019500"/>
            <a:ext cx="225425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Arial"/>
                <a:cs typeface="Arial"/>
              </a:rPr>
              <a:t>р</a:t>
            </a:r>
            <a:r>
              <a:rPr dirty="0" sz="750" spc="5" i="1">
                <a:latin typeface="Times New Roman"/>
                <a:cs typeface="Times New Roman"/>
              </a:rPr>
              <a:t>x</a:t>
            </a:r>
            <a:r>
              <a:rPr dirty="0" sz="750" i="1">
                <a:latin typeface="Arial"/>
                <a:cs typeface="Arial"/>
              </a:rPr>
              <a:t>’</a:t>
            </a:r>
            <a:r>
              <a:rPr dirty="0" baseline="-11111" sz="750" spc="-7" i="1">
                <a:latin typeface="Arial"/>
                <a:cs typeface="Arial"/>
              </a:rPr>
              <a:t>d</a:t>
            </a:r>
            <a:r>
              <a:rPr dirty="0" baseline="-11111" sz="750" spc="-7" i="1">
                <a:latin typeface="Arial"/>
                <a:cs typeface="Arial"/>
              </a:rPr>
              <a:t>Σ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4780337" y="9281655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 h="0">
                <a:moveTo>
                  <a:pt x="0" y="0"/>
                </a:moveTo>
                <a:lnTo>
                  <a:pt x="353013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249379" y="9281655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 h="0">
                <a:moveTo>
                  <a:pt x="0" y="0"/>
                </a:moveTo>
                <a:lnTo>
                  <a:pt x="353006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 txBox="1"/>
          <p:nvPr/>
        </p:nvSpPr>
        <p:spPr>
          <a:xfrm>
            <a:off x="4589685" y="9229380"/>
            <a:ext cx="203835" cy="1200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407" sz="1125" i="1">
                <a:latin typeface="Arial"/>
                <a:cs typeface="Arial"/>
              </a:rPr>
              <a:t>I</a:t>
            </a:r>
            <a:r>
              <a:rPr dirty="0" sz="500" spc="-5" i="1">
                <a:latin typeface="Arial"/>
                <a:cs typeface="Arial"/>
              </a:rPr>
              <a:t>p</a:t>
            </a:r>
            <a:r>
              <a:rPr dirty="0" baseline="7407" sz="1125" i="1">
                <a:latin typeface="Times New Roman"/>
                <a:cs typeface="Times New Roman"/>
              </a:rPr>
              <a:t>x</a:t>
            </a:r>
            <a:r>
              <a:rPr dirty="0" sz="500" spc="-5" i="1">
                <a:latin typeface="Arial"/>
                <a:cs typeface="Arial"/>
              </a:rPr>
              <a:t>q</a:t>
            </a:r>
            <a:r>
              <a:rPr dirty="0" sz="500" spc="-5" i="1">
                <a:latin typeface="Arial"/>
                <a:cs typeface="Arial"/>
              </a:rPr>
              <a:t>Σ</a:t>
            </a:r>
            <a:endParaRPr sz="500">
              <a:latin typeface="Arial"/>
              <a:cs typeface="Arial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5133351" y="8888721"/>
            <a:ext cx="0" cy="393065"/>
          </a:xfrm>
          <a:custGeom>
            <a:avLst/>
            <a:gdLst/>
            <a:ahLst/>
            <a:cxnLst/>
            <a:rect l="l" t="t" r="r" b="b"/>
            <a:pathLst>
              <a:path w="0" h="393065">
                <a:moveTo>
                  <a:pt x="0" y="0"/>
                </a:moveTo>
                <a:lnTo>
                  <a:pt x="0" y="39293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052917" y="7575519"/>
            <a:ext cx="107950" cy="132080"/>
          </a:xfrm>
          <a:custGeom>
            <a:avLst/>
            <a:gdLst/>
            <a:ahLst/>
            <a:cxnLst/>
            <a:rect l="l" t="t" r="r" b="b"/>
            <a:pathLst>
              <a:path w="107950" h="132079">
                <a:moveTo>
                  <a:pt x="0" y="0"/>
                </a:moveTo>
                <a:lnTo>
                  <a:pt x="107481" y="131833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540663" y="7591115"/>
            <a:ext cx="525145" cy="404495"/>
          </a:xfrm>
          <a:custGeom>
            <a:avLst/>
            <a:gdLst/>
            <a:ahLst/>
            <a:cxnLst/>
            <a:rect l="l" t="t" r="r" b="b"/>
            <a:pathLst>
              <a:path w="525145" h="404495">
                <a:moveTo>
                  <a:pt x="525005" y="0"/>
                </a:moveTo>
                <a:lnTo>
                  <a:pt x="0" y="404371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733243" y="7734177"/>
            <a:ext cx="140335" cy="123189"/>
          </a:xfrm>
          <a:custGeom>
            <a:avLst/>
            <a:gdLst/>
            <a:ahLst/>
            <a:cxnLst/>
            <a:rect l="l" t="t" r="r" b="b"/>
            <a:pathLst>
              <a:path w="140335" h="123190">
                <a:moveTo>
                  <a:pt x="0" y="122614"/>
                </a:moveTo>
                <a:lnTo>
                  <a:pt x="139775" y="122614"/>
                </a:lnTo>
                <a:lnTo>
                  <a:pt x="139775" y="0"/>
                </a:lnTo>
                <a:lnTo>
                  <a:pt x="0" y="0"/>
                </a:lnTo>
                <a:lnTo>
                  <a:pt x="0" y="1226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4333022" y="7093032"/>
            <a:ext cx="236220" cy="288290"/>
          </a:xfrm>
          <a:custGeom>
            <a:avLst/>
            <a:gdLst/>
            <a:ahLst/>
            <a:cxnLst/>
            <a:rect l="l" t="t" r="r" b="b"/>
            <a:pathLst>
              <a:path w="236220" h="288290">
                <a:moveTo>
                  <a:pt x="0" y="0"/>
                </a:moveTo>
                <a:lnTo>
                  <a:pt x="236100" y="288064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395690" y="7090330"/>
            <a:ext cx="941069" cy="721995"/>
          </a:xfrm>
          <a:custGeom>
            <a:avLst/>
            <a:gdLst/>
            <a:ahLst/>
            <a:cxnLst/>
            <a:rect l="l" t="t" r="r" b="b"/>
            <a:pathLst>
              <a:path w="941070" h="721995">
                <a:moveTo>
                  <a:pt x="940865" y="0"/>
                </a:moveTo>
                <a:lnTo>
                  <a:pt x="0" y="721477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 txBox="1"/>
          <p:nvPr/>
        </p:nvSpPr>
        <p:spPr>
          <a:xfrm>
            <a:off x="3753668" y="7385380"/>
            <a:ext cx="225425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Arial"/>
                <a:cs typeface="Arial"/>
              </a:rPr>
              <a:t>d</a:t>
            </a:r>
            <a:r>
              <a:rPr dirty="0" sz="750" spc="5" i="1">
                <a:latin typeface="Times New Roman"/>
                <a:cs typeface="Times New Roman"/>
              </a:rPr>
              <a:t>x</a:t>
            </a:r>
            <a:r>
              <a:rPr dirty="0" sz="750" i="1">
                <a:latin typeface="Arial"/>
                <a:cs typeface="Arial"/>
              </a:rPr>
              <a:t>’</a:t>
            </a:r>
            <a:r>
              <a:rPr dirty="0" baseline="-11111" sz="750" spc="-7" i="1">
                <a:latin typeface="Arial"/>
                <a:cs typeface="Arial"/>
              </a:rPr>
              <a:t>d</a:t>
            </a:r>
            <a:r>
              <a:rPr dirty="0" baseline="-11111" sz="750" spc="-7" i="1">
                <a:latin typeface="Arial"/>
                <a:cs typeface="Arial"/>
              </a:rPr>
              <a:t>Σ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4778681" y="6494031"/>
            <a:ext cx="354965" cy="441325"/>
          </a:xfrm>
          <a:custGeom>
            <a:avLst/>
            <a:gdLst/>
            <a:ahLst/>
            <a:cxnLst/>
            <a:rect l="l" t="t" r="r" b="b"/>
            <a:pathLst>
              <a:path w="354964" h="441325">
                <a:moveTo>
                  <a:pt x="354669" y="440968"/>
                </a:moveTo>
                <a:lnTo>
                  <a:pt x="0" y="0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264924" y="6494031"/>
            <a:ext cx="1513840" cy="1152525"/>
          </a:xfrm>
          <a:custGeom>
            <a:avLst/>
            <a:gdLst/>
            <a:ahLst/>
            <a:cxnLst/>
            <a:rect l="l" t="t" r="r" b="b"/>
            <a:pathLst>
              <a:path w="1513839" h="1152525">
                <a:moveTo>
                  <a:pt x="0" y="1152395"/>
                </a:moveTo>
                <a:lnTo>
                  <a:pt x="1513756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932823" y="7011161"/>
            <a:ext cx="178435" cy="123189"/>
          </a:xfrm>
          <a:custGeom>
            <a:avLst/>
            <a:gdLst/>
            <a:ahLst/>
            <a:cxnLst/>
            <a:rect l="l" t="t" r="r" b="b"/>
            <a:pathLst>
              <a:path w="178435" h="123190">
                <a:moveTo>
                  <a:pt x="0" y="122766"/>
                </a:moveTo>
                <a:lnTo>
                  <a:pt x="177951" y="122766"/>
                </a:lnTo>
                <a:lnTo>
                  <a:pt x="177951" y="0"/>
                </a:lnTo>
                <a:lnTo>
                  <a:pt x="0" y="0"/>
                </a:lnTo>
                <a:lnTo>
                  <a:pt x="0" y="122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 txBox="1"/>
          <p:nvPr/>
        </p:nvSpPr>
        <p:spPr>
          <a:xfrm>
            <a:off x="3920123" y="7017953"/>
            <a:ext cx="203835" cy="1200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407" sz="1125" i="1">
                <a:latin typeface="Arial"/>
                <a:cs typeface="Arial"/>
              </a:rPr>
              <a:t>I</a:t>
            </a:r>
            <a:r>
              <a:rPr dirty="0" sz="500" spc="-5" i="1">
                <a:latin typeface="Arial"/>
                <a:cs typeface="Arial"/>
              </a:rPr>
              <a:t>d</a:t>
            </a:r>
            <a:r>
              <a:rPr dirty="0" baseline="7407" sz="1125" i="1">
                <a:latin typeface="Times New Roman"/>
                <a:cs typeface="Times New Roman"/>
              </a:rPr>
              <a:t>x</a:t>
            </a:r>
            <a:r>
              <a:rPr dirty="0" sz="500" spc="-5" i="1">
                <a:latin typeface="Arial"/>
                <a:cs typeface="Arial"/>
              </a:rPr>
              <a:t>q</a:t>
            </a:r>
            <a:r>
              <a:rPr dirty="0" sz="500" spc="-5" i="1">
                <a:latin typeface="Arial"/>
                <a:cs typeface="Arial"/>
              </a:rPr>
              <a:t>Σ</a:t>
            </a:r>
            <a:endParaRPr sz="5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2612592" y="7958043"/>
            <a:ext cx="13081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+</a:t>
            </a:r>
            <a:r>
              <a:rPr dirty="0" sz="750" spc="-9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j</a:t>
            </a:r>
            <a:endParaRPr sz="75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2624795" y="9687080"/>
            <a:ext cx="10668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-</a:t>
            </a:r>
            <a:r>
              <a:rPr dirty="0" sz="750" spc="-95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j</a:t>
            </a:r>
            <a:endParaRPr sz="75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2009598" y="8154545"/>
            <a:ext cx="7937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3659699" y="9883554"/>
            <a:ext cx="7937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d</a:t>
            </a:r>
            <a:endParaRPr sz="750">
              <a:latin typeface="Arial"/>
              <a:cs typeface="Arial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2186785" y="8886849"/>
            <a:ext cx="496570" cy="394970"/>
          </a:xfrm>
          <a:custGeom>
            <a:avLst/>
            <a:gdLst/>
            <a:ahLst/>
            <a:cxnLst/>
            <a:rect l="l" t="t" r="r" b="b"/>
            <a:pathLst>
              <a:path w="496569" h="394970">
                <a:moveTo>
                  <a:pt x="0" y="394806"/>
                </a:moveTo>
                <a:lnTo>
                  <a:pt x="496101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 txBox="1"/>
          <p:nvPr/>
        </p:nvSpPr>
        <p:spPr>
          <a:xfrm>
            <a:off x="2107815" y="9254818"/>
            <a:ext cx="7937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q</a:t>
            </a:r>
            <a:endParaRPr sz="750">
              <a:latin typeface="Arial"/>
              <a:cs typeface="Arial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5128569" y="6530975"/>
            <a:ext cx="495934" cy="403860"/>
          </a:xfrm>
          <a:custGeom>
            <a:avLst/>
            <a:gdLst/>
            <a:ahLst/>
            <a:cxnLst/>
            <a:rect l="l" t="t" r="r" b="b"/>
            <a:pathLst>
              <a:path w="495935" h="403859">
                <a:moveTo>
                  <a:pt x="495830" y="0"/>
                </a:moveTo>
                <a:lnTo>
                  <a:pt x="0" y="403608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 txBox="1"/>
          <p:nvPr/>
        </p:nvSpPr>
        <p:spPr>
          <a:xfrm>
            <a:off x="5643646" y="6425536"/>
            <a:ext cx="7937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q</a:t>
            </a:r>
            <a:endParaRPr sz="750">
              <a:latin typeface="Arial"/>
              <a:cs typeface="Arial"/>
            </a:endParaRPr>
          </a:p>
        </p:txBody>
      </p:sp>
      <p:sp>
        <p:nvSpPr>
          <p:cNvPr id="191" name="object 191"/>
          <p:cNvSpPr/>
          <p:nvPr/>
        </p:nvSpPr>
        <p:spPr>
          <a:xfrm>
            <a:off x="2681223" y="8634273"/>
            <a:ext cx="314325" cy="249554"/>
          </a:xfrm>
          <a:custGeom>
            <a:avLst/>
            <a:gdLst/>
            <a:ahLst/>
            <a:cxnLst/>
            <a:rect l="l" t="t" r="r" b="b"/>
            <a:pathLst>
              <a:path w="314325" h="249554">
                <a:moveTo>
                  <a:pt x="314060" y="0"/>
                </a:moveTo>
                <a:lnTo>
                  <a:pt x="0" y="249110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968812" y="8578892"/>
            <a:ext cx="96520" cy="86360"/>
          </a:xfrm>
          <a:custGeom>
            <a:avLst/>
            <a:gdLst/>
            <a:ahLst/>
            <a:cxnLst/>
            <a:rect l="l" t="t" r="r" b="b"/>
            <a:pathLst>
              <a:path w="96519" h="86359">
                <a:moveTo>
                  <a:pt x="96394" y="0"/>
                </a:moveTo>
                <a:lnTo>
                  <a:pt x="0" y="35002"/>
                </a:lnTo>
                <a:lnTo>
                  <a:pt x="40262" y="85878"/>
                </a:lnTo>
                <a:lnTo>
                  <a:pt x="96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 txBox="1"/>
          <p:nvPr/>
        </p:nvSpPr>
        <p:spPr>
          <a:xfrm>
            <a:off x="2771639" y="8626081"/>
            <a:ext cx="8763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Arial"/>
                <a:cs typeface="Arial"/>
              </a:rPr>
              <a:t>q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2980851" y="8154545"/>
            <a:ext cx="489584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U</a:t>
            </a:r>
            <a:r>
              <a:rPr dirty="0" baseline="-11111" sz="750" spc="7" i="1">
                <a:latin typeface="Arial"/>
                <a:cs typeface="Arial"/>
              </a:rPr>
              <a:t>q</a:t>
            </a:r>
            <a:r>
              <a:rPr dirty="0" sz="750" spc="5" i="1">
                <a:latin typeface="Arial"/>
                <a:cs typeface="Arial"/>
              </a:rPr>
              <a:t>=Ucos</a:t>
            </a:r>
            <a:r>
              <a:rPr dirty="0" sz="750" spc="-85" i="1">
                <a:latin typeface="Arial"/>
                <a:cs typeface="Arial"/>
              </a:rPr>
              <a:t> </a:t>
            </a:r>
            <a:r>
              <a:rPr dirty="0" sz="750" spc="5" i="1">
                <a:latin typeface="Arial"/>
                <a:cs typeface="Arial"/>
              </a:rPr>
              <a:t>δ</a:t>
            </a:r>
            <a:endParaRPr sz="750">
              <a:latin typeface="Arial"/>
              <a:cs typeface="Arial"/>
            </a:endParaRPr>
          </a:p>
        </p:txBody>
      </p:sp>
      <p:sp>
        <p:nvSpPr>
          <p:cNvPr id="195" name="object 195"/>
          <p:cNvSpPr txBox="1"/>
          <p:nvPr/>
        </p:nvSpPr>
        <p:spPr>
          <a:xfrm>
            <a:off x="4108061" y="7444227"/>
            <a:ext cx="165100" cy="1200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407" sz="1125" spc="15" i="1">
                <a:latin typeface="Arial"/>
                <a:cs typeface="Arial"/>
              </a:rPr>
              <a:t>U</a:t>
            </a:r>
            <a:r>
              <a:rPr dirty="0" sz="500" spc="-10" i="1">
                <a:latin typeface="Arial"/>
                <a:cs typeface="Arial"/>
              </a:rPr>
              <a:t>Г</a:t>
            </a:r>
            <a:r>
              <a:rPr dirty="0" sz="500" spc="-5" i="1">
                <a:latin typeface="Arial"/>
                <a:cs typeface="Arial"/>
              </a:rPr>
              <a:t>q</a:t>
            </a:r>
            <a:endParaRPr sz="500">
              <a:latin typeface="Arial"/>
              <a:cs typeface="Arial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4529603" y="7175362"/>
            <a:ext cx="14732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E</a:t>
            </a:r>
            <a:r>
              <a:rPr dirty="0" sz="750" i="1">
                <a:latin typeface="Arial"/>
                <a:cs typeface="Arial"/>
              </a:rPr>
              <a:t>’</a:t>
            </a:r>
            <a:r>
              <a:rPr dirty="0" baseline="-11111" sz="750" spc="-7" i="1">
                <a:latin typeface="Arial"/>
                <a:cs typeface="Arial"/>
              </a:rPr>
              <a:t>q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97" name="object 197"/>
          <p:cNvSpPr txBox="1"/>
          <p:nvPr/>
        </p:nvSpPr>
        <p:spPr>
          <a:xfrm>
            <a:off x="5068607" y="6759693"/>
            <a:ext cx="13970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E</a:t>
            </a:r>
            <a:r>
              <a:rPr dirty="0" baseline="-11111" sz="750" spc="-7" i="1">
                <a:latin typeface="Arial"/>
                <a:cs typeface="Arial"/>
              </a:rPr>
              <a:t>Q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4859811" y="7280579"/>
            <a:ext cx="16891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sz="750" i="1">
                <a:latin typeface="Times New Roman"/>
                <a:cs typeface="Times New Roman"/>
              </a:rPr>
              <a:t>x</a:t>
            </a:r>
            <a:r>
              <a:rPr dirty="0" baseline="-11111" sz="750" spc="-7" i="1">
                <a:latin typeface="Arial"/>
                <a:cs typeface="Arial"/>
              </a:rPr>
              <a:t>q</a:t>
            </a:r>
            <a:r>
              <a:rPr dirty="0" baseline="-11111" sz="750" spc="-7" i="1">
                <a:latin typeface="Arial"/>
                <a:cs typeface="Arial"/>
              </a:rPr>
              <a:t>Σ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4559004" y="7664656"/>
            <a:ext cx="235585" cy="535940"/>
          </a:xfrm>
          <a:custGeom>
            <a:avLst/>
            <a:gdLst/>
            <a:ahLst/>
            <a:cxnLst/>
            <a:rect l="l" t="t" r="r" b="b"/>
            <a:pathLst>
              <a:path w="235585" h="535940">
                <a:moveTo>
                  <a:pt x="0" y="535788"/>
                </a:moveTo>
                <a:lnTo>
                  <a:pt x="235129" y="0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545214" y="7837509"/>
            <a:ext cx="164465" cy="123189"/>
          </a:xfrm>
          <a:custGeom>
            <a:avLst/>
            <a:gdLst/>
            <a:ahLst/>
            <a:cxnLst/>
            <a:rect l="l" t="t" r="r" b="b"/>
            <a:pathLst>
              <a:path w="164464" h="123190">
                <a:moveTo>
                  <a:pt x="0" y="122766"/>
                </a:moveTo>
                <a:lnTo>
                  <a:pt x="164438" y="122766"/>
                </a:lnTo>
                <a:lnTo>
                  <a:pt x="164438" y="0"/>
                </a:lnTo>
                <a:lnTo>
                  <a:pt x="0" y="0"/>
                </a:lnTo>
                <a:lnTo>
                  <a:pt x="0" y="122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 txBox="1"/>
          <p:nvPr/>
        </p:nvSpPr>
        <p:spPr>
          <a:xfrm>
            <a:off x="4532514" y="7830923"/>
            <a:ext cx="189865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sz="750" i="1">
                <a:latin typeface="Times New Roman"/>
                <a:cs typeface="Times New Roman"/>
              </a:rPr>
              <a:t>x</a:t>
            </a:r>
            <a:r>
              <a:rPr dirty="0" sz="750" i="1">
                <a:latin typeface="Arial"/>
                <a:cs typeface="Arial"/>
              </a:rPr>
              <a:t>’</a:t>
            </a:r>
            <a:r>
              <a:rPr dirty="0" baseline="-11111" sz="750" spc="-7" i="1">
                <a:latin typeface="Arial"/>
                <a:cs typeface="Arial"/>
              </a:rPr>
              <a:t>d</a:t>
            </a:r>
            <a:r>
              <a:rPr dirty="0" baseline="-11111" sz="750" spc="-7" i="1">
                <a:latin typeface="Arial"/>
                <a:cs typeface="Arial"/>
              </a:rPr>
              <a:t>Σ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4249378" y="8203009"/>
            <a:ext cx="309880" cy="685800"/>
          </a:xfrm>
          <a:custGeom>
            <a:avLst/>
            <a:gdLst/>
            <a:ahLst/>
            <a:cxnLst/>
            <a:rect l="l" t="t" r="r" b="b"/>
            <a:pathLst>
              <a:path w="309879" h="685800">
                <a:moveTo>
                  <a:pt x="309625" y="0"/>
                </a:moveTo>
                <a:lnTo>
                  <a:pt x="0" y="685712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 txBox="1"/>
          <p:nvPr/>
        </p:nvSpPr>
        <p:spPr>
          <a:xfrm>
            <a:off x="4339171" y="8481217"/>
            <a:ext cx="300990" cy="134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sz="750" i="1">
                <a:latin typeface="Times New Roman"/>
                <a:cs typeface="Times New Roman"/>
              </a:rPr>
              <a:t>x</a:t>
            </a:r>
            <a:r>
              <a:rPr dirty="0" baseline="-11111" sz="750" i="1">
                <a:latin typeface="Arial"/>
                <a:cs typeface="Arial"/>
              </a:rPr>
              <a:t>п</a:t>
            </a:r>
            <a:r>
              <a:rPr dirty="0" baseline="-11111" sz="750" spc="44" i="1">
                <a:latin typeface="Arial"/>
                <a:cs typeface="Arial"/>
              </a:rPr>
              <a:t> </a:t>
            </a: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i="1">
                <a:latin typeface="Times New Roman"/>
                <a:cs typeface="Times New Roman"/>
              </a:rPr>
              <a:t>а</a:t>
            </a:r>
            <a:r>
              <a:rPr dirty="0" sz="750" i="1">
                <a:latin typeface="Times New Roman"/>
                <a:cs typeface="Times New Roman"/>
              </a:rPr>
              <a:t>x</a:t>
            </a:r>
            <a:r>
              <a:rPr dirty="0" baseline="-11111" sz="750" i="1">
                <a:latin typeface="Arial"/>
                <a:cs typeface="Arial"/>
              </a:rPr>
              <a:t>п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4249378" y="8888721"/>
            <a:ext cx="314325" cy="10160"/>
          </a:xfrm>
          <a:custGeom>
            <a:avLst/>
            <a:gdLst/>
            <a:ahLst/>
            <a:cxnLst/>
            <a:rect l="l" t="t" r="r" b="b"/>
            <a:pathLst>
              <a:path w="314325" h="10159">
                <a:moveTo>
                  <a:pt x="314268" y="0"/>
                </a:moveTo>
                <a:lnTo>
                  <a:pt x="0" y="0"/>
                </a:lnTo>
                <a:lnTo>
                  <a:pt x="0" y="9842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4331705" y="8829583"/>
            <a:ext cx="140335" cy="123189"/>
          </a:xfrm>
          <a:custGeom>
            <a:avLst/>
            <a:gdLst/>
            <a:ahLst/>
            <a:cxnLst/>
            <a:rect l="l" t="t" r="r" b="b"/>
            <a:pathLst>
              <a:path w="140335" h="123190">
                <a:moveTo>
                  <a:pt x="0" y="122766"/>
                </a:moveTo>
                <a:lnTo>
                  <a:pt x="139775" y="122766"/>
                </a:lnTo>
                <a:lnTo>
                  <a:pt x="139775" y="0"/>
                </a:lnTo>
                <a:lnTo>
                  <a:pt x="0" y="0"/>
                </a:lnTo>
                <a:lnTo>
                  <a:pt x="0" y="1227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 txBox="1"/>
          <p:nvPr/>
        </p:nvSpPr>
        <p:spPr>
          <a:xfrm>
            <a:off x="4319005" y="8822998"/>
            <a:ext cx="165735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Arial"/>
                <a:cs typeface="Arial"/>
              </a:rPr>
              <a:t>р</a:t>
            </a:r>
            <a:r>
              <a:rPr dirty="0" sz="750" spc="5" i="1">
                <a:latin typeface="Times New Roman"/>
                <a:cs typeface="Times New Roman"/>
              </a:rPr>
              <a:t>x</a:t>
            </a:r>
            <a:r>
              <a:rPr dirty="0" baseline="-11111" sz="750" spc="-7" i="1">
                <a:latin typeface="Arial"/>
                <a:cs typeface="Arial"/>
              </a:rPr>
              <a:t>п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4563647" y="8888721"/>
            <a:ext cx="864869" cy="0"/>
          </a:xfrm>
          <a:custGeom>
            <a:avLst/>
            <a:gdLst/>
            <a:ahLst/>
            <a:cxnLst/>
            <a:rect l="l" t="t" r="r" b="b"/>
            <a:pathLst>
              <a:path w="864870" h="0">
                <a:moveTo>
                  <a:pt x="864360" y="0"/>
                </a:moveTo>
                <a:lnTo>
                  <a:pt x="864360" y="0"/>
                </a:lnTo>
                <a:lnTo>
                  <a:pt x="21570" y="0"/>
                </a:lnTo>
                <a:lnTo>
                  <a:pt x="0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 txBox="1"/>
          <p:nvPr/>
        </p:nvSpPr>
        <p:spPr>
          <a:xfrm>
            <a:off x="5460629" y="8822582"/>
            <a:ext cx="13652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+</a:t>
            </a:r>
            <a:r>
              <a:rPr dirty="0" sz="750" spc="5" i="1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1993446" y="8822582"/>
            <a:ext cx="11176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-</a:t>
            </a:r>
            <a:r>
              <a:rPr dirty="0" sz="750" spc="5" i="1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4577350" y="8134929"/>
            <a:ext cx="130175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U</a:t>
            </a:r>
            <a:r>
              <a:rPr dirty="0" baseline="-11111" sz="750" spc="-7" i="1">
                <a:latin typeface="Arial"/>
                <a:cs typeface="Arial"/>
              </a:rPr>
              <a:t>Г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3720543" y="7601583"/>
            <a:ext cx="1001394" cy="259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650" spc="-5" i="1">
                <a:latin typeface="Arial"/>
                <a:cs typeface="Arial"/>
              </a:rPr>
              <a:t>E</a:t>
            </a:r>
            <a:r>
              <a:rPr dirty="0" sz="650" i="1">
                <a:latin typeface="Arial"/>
                <a:cs typeface="Arial"/>
              </a:rPr>
              <a:t>’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i="1">
                <a:latin typeface="Arial"/>
                <a:cs typeface="Arial"/>
              </a:rPr>
              <a:t>d</a:t>
            </a:r>
            <a:r>
              <a:rPr dirty="0" sz="750" i="1">
                <a:latin typeface="Times New Roman"/>
                <a:cs typeface="Times New Roman"/>
              </a:rPr>
              <a:t>x</a:t>
            </a:r>
            <a:r>
              <a:rPr dirty="0" baseline="-11111" sz="750" i="1">
                <a:latin typeface="Arial"/>
                <a:cs typeface="Arial"/>
              </a:rPr>
              <a:t>п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3322285" y="9605237"/>
            <a:ext cx="40068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i="1">
                <a:latin typeface="Arial"/>
                <a:cs typeface="Arial"/>
              </a:rPr>
              <a:t>U</a:t>
            </a:r>
            <a:r>
              <a:rPr dirty="0" sz="400" i="1">
                <a:latin typeface="Arial"/>
                <a:cs typeface="Arial"/>
              </a:rPr>
              <a:t>d</a:t>
            </a:r>
            <a:r>
              <a:rPr dirty="0" sz="650" i="1">
                <a:latin typeface="Arial"/>
                <a:cs typeface="Arial"/>
              </a:rPr>
              <a:t>=Usin</a:t>
            </a:r>
            <a:r>
              <a:rPr dirty="0" sz="650" spc="-70" i="1">
                <a:latin typeface="Arial"/>
                <a:cs typeface="Arial"/>
              </a:rPr>
              <a:t> </a:t>
            </a:r>
            <a:r>
              <a:rPr dirty="0" sz="650" i="1">
                <a:latin typeface="Arial"/>
                <a:cs typeface="Arial"/>
              </a:rPr>
              <a:t>δ</a:t>
            </a:r>
            <a:endParaRPr sz="650">
              <a:latin typeface="Arial"/>
              <a:cs typeface="Arial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3070385" y="9499140"/>
            <a:ext cx="7937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5" i="1">
                <a:latin typeface="Arial"/>
                <a:cs typeface="Arial"/>
              </a:rPr>
              <a:t>I</a:t>
            </a:r>
            <a:r>
              <a:rPr dirty="0" sz="400" spc="20" i="1">
                <a:latin typeface="Arial"/>
                <a:cs typeface="Arial"/>
              </a:rPr>
              <a:t>d</a:t>
            </a:r>
            <a:endParaRPr sz="40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3655472" y="9204442"/>
            <a:ext cx="4889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i="1">
                <a:latin typeface="Arial"/>
                <a:cs typeface="Arial"/>
              </a:rPr>
              <a:t>I</a:t>
            </a:r>
            <a:endParaRPr sz="650">
              <a:latin typeface="Arial"/>
              <a:cs typeface="Arial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3675291" y="8999399"/>
            <a:ext cx="8763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Arial"/>
                <a:cs typeface="Arial"/>
              </a:rPr>
              <a:t>p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3421659" y="8901599"/>
            <a:ext cx="84455" cy="134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I</a:t>
            </a:r>
            <a:r>
              <a:rPr dirty="0" baseline="-11111" sz="750" spc="-7" i="1">
                <a:latin typeface="Times New Roman"/>
                <a:cs typeface="Times New Roman"/>
              </a:rPr>
              <a:t>a</a:t>
            </a:r>
            <a:endParaRPr baseline="-11111" sz="750">
              <a:latin typeface="Times New Roman"/>
              <a:cs typeface="Times New Roman"/>
            </a:endParaRPr>
          </a:p>
        </p:txBody>
      </p:sp>
      <p:sp>
        <p:nvSpPr>
          <p:cNvPr id="217" name="object 217"/>
          <p:cNvSpPr/>
          <p:nvPr/>
        </p:nvSpPr>
        <p:spPr>
          <a:xfrm>
            <a:off x="3404491" y="8342259"/>
            <a:ext cx="292735" cy="518159"/>
          </a:xfrm>
          <a:custGeom>
            <a:avLst/>
            <a:gdLst/>
            <a:ahLst/>
            <a:cxnLst/>
            <a:rect l="l" t="t" r="r" b="b"/>
            <a:pathLst>
              <a:path w="292735" h="518159">
                <a:moveTo>
                  <a:pt x="0" y="0"/>
                </a:moveTo>
                <a:lnTo>
                  <a:pt x="58785" y="26806"/>
                </a:lnTo>
                <a:lnTo>
                  <a:pt x="109460" y="58041"/>
                </a:lnTo>
                <a:lnTo>
                  <a:pt x="152572" y="93268"/>
                </a:lnTo>
                <a:lnTo>
                  <a:pt x="188664" y="132053"/>
                </a:lnTo>
                <a:lnTo>
                  <a:pt x="218284" y="173960"/>
                </a:lnTo>
                <a:lnTo>
                  <a:pt x="241975" y="218553"/>
                </a:lnTo>
                <a:lnTo>
                  <a:pt x="260285" y="265398"/>
                </a:lnTo>
                <a:lnTo>
                  <a:pt x="276467" y="325977"/>
                </a:lnTo>
                <a:lnTo>
                  <a:pt x="286374" y="386428"/>
                </a:lnTo>
                <a:lnTo>
                  <a:pt x="291223" y="443789"/>
                </a:lnTo>
                <a:lnTo>
                  <a:pt x="292232" y="495099"/>
                </a:lnTo>
                <a:lnTo>
                  <a:pt x="291677" y="51755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377257" y="8327425"/>
            <a:ext cx="42545" cy="36195"/>
          </a:xfrm>
          <a:custGeom>
            <a:avLst/>
            <a:gdLst/>
            <a:ahLst/>
            <a:cxnLst/>
            <a:rect l="l" t="t" r="r" b="b"/>
            <a:pathLst>
              <a:path w="42545" h="36195">
                <a:moveTo>
                  <a:pt x="42479" y="0"/>
                </a:moveTo>
                <a:lnTo>
                  <a:pt x="0" y="5059"/>
                </a:lnTo>
                <a:lnTo>
                  <a:pt x="29451" y="35973"/>
                </a:lnTo>
                <a:lnTo>
                  <a:pt x="29441" y="26044"/>
                </a:lnTo>
                <a:lnTo>
                  <a:pt x="31704" y="16479"/>
                </a:lnTo>
                <a:lnTo>
                  <a:pt x="36098" y="7667"/>
                </a:lnTo>
                <a:lnTo>
                  <a:pt x="424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677597" y="8849352"/>
            <a:ext cx="38735" cy="39370"/>
          </a:xfrm>
          <a:custGeom>
            <a:avLst/>
            <a:gdLst/>
            <a:ahLst/>
            <a:cxnLst/>
            <a:rect l="l" t="t" r="r" b="b"/>
            <a:pathLst>
              <a:path w="38735" h="39370">
                <a:moveTo>
                  <a:pt x="0" y="0"/>
                </a:moveTo>
                <a:lnTo>
                  <a:pt x="16839" y="39369"/>
                </a:lnTo>
                <a:lnTo>
                  <a:pt x="36223" y="5692"/>
                </a:lnTo>
                <a:lnTo>
                  <a:pt x="18857" y="5692"/>
                </a:lnTo>
                <a:lnTo>
                  <a:pt x="9172" y="3973"/>
                </a:lnTo>
                <a:lnTo>
                  <a:pt x="0" y="0"/>
                </a:lnTo>
                <a:close/>
              </a:path>
              <a:path w="38735" h="39370">
                <a:moveTo>
                  <a:pt x="38183" y="2287"/>
                </a:moveTo>
                <a:lnTo>
                  <a:pt x="28660" y="5136"/>
                </a:lnTo>
                <a:lnTo>
                  <a:pt x="18857" y="5692"/>
                </a:lnTo>
                <a:lnTo>
                  <a:pt x="36223" y="5692"/>
                </a:lnTo>
                <a:lnTo>
                  <a:pt x="38183" y="2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 txBox="1"/>
          <p:nvPr/>
        </p:nvSpPr>
        <p:spPr>
          <a:xfrm>
            <a:off x="3624288" y="8418504"/>
            <a:ext cx="7175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i="1">
                <a:latin typeface="Arial"/>
                <a:cs typeface="Arial"/>
              </a:rPr>
              <a:t>δ</a:t>
            </a:r>
            <a:endParaRPr sz="650">
              <a:latin typeface="Arial"/>
              <a:cs typeface="Arial"/>
            </a:endParaRPr>
          </a:p>
        </p:txBody>
      </p:sp>
      <p:sp>
        <p:nvSpPr>
          <p:cNvPr id="221" name="object 221"/>
          <p:cNvSpPr/>
          <p:nvPr/>
        </p:nvSpPr>
        <p:spPr>
          <a:xfrm>
            <a:off x="3389038" y="8506738"/>
            <a:ext cx="144145" cy="353060"/>
          </a:xfrm>
          <a:custGeom>
            <a:avLst/>
            <a:gdLst/>
            <a:ahLst/>
            <a:cxnLst/>
            <a:rect l="l" t="t" r="r" b="b"/>
            <a:pathLst>
              <a:path w="144145" h="353059">
                <a:moveTo>
                  <a:pt x="0" y="0"/>
                </a:moveTo>
                <a:lnTo>
                  <a:pt x="50529" y="45970"/>
                </a:lnTo>
                <a:lnTo>
                  <a:pt x="87908" y="96173"/>
                </a:lnTo>
                <a:lnTo>
                  <a:pt x="114010" y="148128"/>
                </a:lnTo>
                <a:lnTo>
                  <a:pt x="130713" y="199355"/>
                </a:lnTo>
                <a:lnTo>
                  <a:pt x="139891" y="247373"/>
                </a:lnTo>
                <a:lnTo>
                  <a:pt x="143422" y="289701"/>
                </a:lnTo>
                <a:lnTo>
                  <a:pt x="143655" y="307957"/>
                </a:lnTo>
                <a:lnTo>
                  <a:pt x="143312" y="321536"/>
                </a:lnTo>
                <a:lnTo>
                  <a:pt x="142573" y="333524"/>
                </a:lnTo>
                <a:lnTo>
                  <a:pt x="141560" y="343992"/>
                </a:lnTo>
                <a:lnTo>
                  <a:pt x="140398" y="35301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365130" y="8490380"/>
            <a:ext cx="42545" cy="37465"/>
          </a:xfrm>
          <a:custGeom>
            <a:avLst/>
            <a:gdLst/>
            <a:ahLst/>
            <a:cxnLst/>
            <a:rect l="l" t="t" r="r" b="b"/>
            <a:pathLst>
              <a:path w="42545" h="37465">
                <a:moveTo>
                  <a:pt x="0" y="0"/>
                </a:moveTo>
                <a:lnTo>
                  <a:pt x="20720" y="37359"/>
                </a:lnTo>
                <a:lnTo>
                  <a:pt x="23231" y="27733"/>
                </a:lnTo>
                <a:lnTo>
                  <a:pt x="27814" y="19043"/>
                </a:lnTo>
                <a:lnTo>
                  <a:pt x="34256" y="11627"/>
                </a:lnTo>
                <a:lnTo>
                  <a:pt x="42341" y="582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3510171" y="8850183"/>
            <a:ext cx="38735" cy="38735"/>
          </a:xfrm>
          <a:custGeom>
            <a:avLst/>
            <a:gdLst/>
            <a:ahLst/>
            <a:cxnLst/>
            <a:rect l="l" t="t" r="r" b="b"/>
            <a:pathLst>
              <a:path w="38735" h="38734">
                <a:moveTo>
                  <a:pt x="0" y="554"/>
                </a:moveTo>
                <a:lnTo>
                  <a:pt x="19750" y="38537"/>
                </a:lnTo>
                <a:lnTo>
                  <a:pt x="35960" y="4773"/>
                </a:lnTo>
                <a:lnTo>
                  <a:pt x="19204" y="4773"/>
                </a:lnTo>
                <a:lnTo>
                  <a:pt x="9417" y="3791"/>
                </a:lnTo>
                <a:lnTo>
                  <a:pt x="0" y="554"/>
                </a:lnTo>
                <a:close/>
              </a:path>
              <a:path w="38735" h="38734">
                <a:moveTo>
                  <a:pt x="38252" y="0"/>
                </a:moveTo>
                <a:lnTo>
                  <a:pt x="28952" y="3507"/>
                </a:lnTo>
                <a:lnTo>
                  <a:pt x="19204" y="4773"/>
                </a:lnTo>
                <a:lnTo>
                  <a:pt x="35960" y="4773"/>
                </a:lnTo>
                <a:lnTo>
                  <a:pt x="382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 txBox="1"/>
          <p:nvPr/>
        </p:nvSpPr>
        <p:spPr>
          <a:xfrm>
            <a:off x="3516806" y="8615006"/>
            <a:ext cx="90170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5" i="1">
                <a:latin typeface="Arial"/>
                <a:cs typeface="Arial"/>
              </a:rPr>
              <a:t>δ</a:t>
            </a:r>
            <a:r>
              <a:rPr dirty="0" sz="650" i="1">
                <a:latin typeface="Arial"/>
                <a:cs typeface="Arial"/>
              </a:rPr>
              <a:t>’</a:t>
            </a:r>
            <a:endParaRPr sz="650">
              <a:latin typeface="Arial"/>
              <a:cs typeface="Arial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3340944" y="8656939"/>
            <a:ext cx="44450" cy="203835"/>
          </a:xfrm>
          <a:custGeom>
            <a:avLst/>
            <a:gdLst/>
            <a:ahLst/>
            <a:cxnLst/>
            <a:rect l="l" t="t" r="r" b="b"/>
            <a:pathLst>
              <a:path w="44450" h="203834">
                <a:moveTo>
                  <a:pt x="31877" y="203779"/>
                </a:moveTo>
                <a:lnTo>
                  <a:pt x="40655" y="158722"/>
                </a:lnTo>
                <a:lnTo>
                  <a:pt x="43901" y="121871"/>
                </a:lnTo>
                <a:lnTo>
                  <a:pt x="42709" y="92065"/>
                </a:lnTo>
                <a:lnTo>
                  <a:pt x="31389" y="48936"/>
                </a:lnTo>
                <a:lnTo>
                  <a:pt x="10464" y="11852"/>
                </a:lnTo>
                <a:lnTo>
                  <a:pt x="6098" y="4436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356675" y="8846856"/>
            <a:ext cx="37465" cy="41910"/>
          </a:xfrm>
          <a:custGeom>
            <a:avLst/>
            <a:gdLst/>
            <a:ahLst/>
            <a:cxnLst/>
            <a:rect l="l" t="t" r="r" b="b"/>
            <a:pathLst>
              <a:path w="37464" h="41909">
                <a:moveTo>
                  <a:pt x="0" y="0"/>
                </a:moveTo>
                <a:lnTo>
                  <a:pt x="8731" y="41864"/>
                </a:lnTo>
                <a:lnTo>
                  <a:pt x="36246" y="10634"/>
                </a:lnTo>
                <a:lnTo>
                  <a:pt x="27091" y="10634"/>
                </a:lnTo>
                <a:lnTo>
                  <a:pt x="17359" y="9227"/>
                </a:lnTo>
                <a:lnTo>
                  <a:pt x="8198" y="5650"/>
                </a:lnTo>
                <a:lnTo>
                  <a:pt x="0" y="0"/>
                </a:lnTo>
                <a:close/>
              </a:path>
              <a:path w="37464" h="41909">
                <a:moveTo>
                  <a:pt x="37005" y="9773"/>
                </a:moveTo>
                <a:lnTo>
                  <a:pt x="27091" y="10634"/>
                </a:lnTo>
                <a:lnTo>
                  <a:pt x="36246" y="10634"/>
                </a:lnTo>
                <a:lnTo>
                  <a:pt x="37005" y="97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311978" y="8638155"/>
            <a:ext cx="39370" cy="38735"/>
          </a:xfrm>
          <a:custGeom>
            <a:avLst/>
            <a:gdLst/>
            <a:ahLst/>
            <a:cxnLst/>
            <a:rect l="l" t="t" r="r" b="b"/>
            <a:pathLst>
              <a:path w="39370" h="38734">
                <a:moveTo>
                  <a:pt x="38876" y="0"/>
                </a:moveTo>
                <a:lnTo>
                  <a:pt x="0" y="17813"/>
                </a:lnTo>
                <a:lnTo>
                  <a:pt x="37629" y="38260"/>
                </a:lnTo>
                <a:lnTo>
                  <a:pt x="34559" y="28773"/>
                </a:lnTo>
                <a:lnTo>
                  <a:pt x="33757" y="18974"/>
                </a:lnTo>
                <a:lnTo>
                  <a:pt x="35202" y="9253"/>
                </a:lnTo>
                <a:lnTo>
                  <a:pt x="388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 txBox="1"/>
          <p:nvPr/>
        </p:nvSpPr>
        <p:spPr>
          <a:xfrm>
            <a:off x="3383129" y="8713223"/>
            <a:ext cx="10223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5" i="1">
                <a:latin typeface="Arial"/>
                <a:cs typeface="Arial"/>
              </a:rPr>
              <a:t>δ</a:t>
            </a:r>
            <a:r>
              <a:rPr dirty="0" sz="400" spc="20" i="1">
                <a:latin typeface="Arial"/>
                <a:cs typeface="Arial"/>
              </a:rPr>
              <a:t>п</a:t>
            </a:r>
            <a:endParaRPr sz="400">
              <a:latin typeface="Arial"/>
              <a:cs typeface="Arial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3158066" y="8540701"/>
            <a:ext cx="58419" cy="123189"/>
          </a:xfrm>
          <a:custGeom>
            <a:avLst/>
            <a:gdLst/>
            <a:ahLst/>
            <a:cxnLst/>
            <a:rect l="l" t="t" r="r" b="b"/>
            <a:pathLst>
              <a:path w="58419" h="123190">
                <a:moveTo>
                  <a:pt x="52458" y="122683"/>
                </a:moveTo>
                <a:lnTo>
                  <a:pt x="55783" y="98820"/>
                </a:lnTo>
                <a:lnTo>
                  <a:pt x="57898" y="75516"/>
                </a:lnTo>
                <a:lnTo>
                  <a:pt x="56532" y="53771"/>
                </a:lnTo>
                <a:lnTo>
                  <a:pt x="49409" y="34587"/>
                </a:lnTo>
                <a:lnTo>
                  <a:pt x="40052" y="23188"/>
                </a:lnTo>
                <a:lnTo>
                  <a:pt x="27927" y="13576"/>
                </a:lnTo>
                <a:lnTo>
                  <a:pt x="14191" y="5823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192230" y="8652572"/>
            <a:ext cx="38735" cy="40005"/>
          </a:xfrm>
          <a:custGeom>
            <a:avLst/>
            <a:gdLst/>
            <a:ahLst/>
            <a:cxnLst/>
            <a:rect l="l" t="t" r="r" b="b"/>
            <a:pathLst>
              <a:path w="38735" h="40004">
                <a:moveTo>
                  <a:pt x="0" y="0"/>
                </a:moveTo>
                <a:lnTo>
                  <a:pt x="16007" y="39646"/>
                </a:lnTo>
                <a:lnTo>
                  <a:pt x="36319" y="6021"/>
                </a:lnTo>
                <a:lnTo>
                  <a:pt x="18693" y="6021"/>
                </a:lnTo>
                <a:lnTo>
                  <a:pt x="9054" y="4112"/>
                </a:lnTo>
                <a:lnTo>
                  <a:pt x="0" y="0"/>
                </a:lnTo>
                <a:close/>
              </a:path>
              <a:path w="38735" h="40004">
                <a:moveTo>
                  <a:pt x="38114" y="3049"/>
                </a:moveTo>
                <a:lnTo>
                  <a:pt x="28514" y="5682"/>
                </a:lnTo>
                <a:lnTo>
                  <a:pt x="18693" y="6021"/>
                </a:lnTo>
                <a:lnTo>
                  <a:pt x="36319" y="6021"/>
                </a:lnTo>
                <a:lnTo>
                  <a:pt x="38114" y="3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129653" y="8523789"/>
            <a:ext cx="41910" cy="38100"/>
          </a:xfrm>
          <a:custGeom>
            <a:avLst/>
            <a:gdLst/>
            <a:ahLst/>
            <a:cxnLst/>
            <a:rect l="l" t="t" r="r" b="b"/>
            <a:pathLst>
              <a:path w="41910" h="38100">
                <a:moveTo>
                  <a:pt x="41301" y="0"/>
                </a:moveTo>
                <a:lnTo>
                  <a:pt x="0" y="11297"/>
                </a:lnTo>
                <a:lnTo>
                  <a:pt x="33817" y="37498"/>
                </a:lnTo>
                <a:lnTo>
                  <a:pt x="32307" y="27662"/>
                </a:lnTo>
                <a:lnTo>
                  <a:pt x="33116" y="17865"/>
                </a:lnTo>
                <a:lnTo>
                  <a:pt x="36146" y="8510"/>
                </a:lnTo>
                <a:lnTo>
                  <a:pt x="41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 txBox="1"/>
          <p:nvPr/>
        </p:nvSpPr>
        <p:spPr>
          <a:xfrm>
            <a:off x="3216327" y="8556021"/>
            <a:ext cx="10223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5" i="1">
                <a:latin typeface="Arial"/>
                <a:cs typeface="Arial"/>
              </a:rPr>
              <a:t>δ</a:t>
            </a:r>
            <a:r>
              <a:rPr dirty="0" sz="400" spc="15" i="1">
                <a:latin typeface="Arial"/>
                <a:cs typeface="Arial"/>
              </a:rPr>
              <a:t>Г</a:t>
            </a:r>
            <a:endParaRPr sz="400">
              <a:latin typeface="Arial"/>
              <a:cs typeface="Arial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2919748" y="8729856"/>
            <a:ext cx="59055" cy="211454"/>
          </a:xfrm>
          <a:custGeom>
            <a:avLst/>
            <a:gdLst/>
            <a:ahLst/>
            <a:cxnLst/>
            <a:rect l="l" t="t" r="r" b="b"/>
            <a:pathLst>
              <a:path w="59055" h="211454">
                <a:moveTo>
                  <a:pt x="38183" y="211404"/>
                </a:moveTo>
                <a:lnTo>
                  <a:pt x="48576" y="182659"/>
                </a:lnTo>
                <a:lnTo>
                  <a:pt x="55253" y="155049"/>
                </a:lnTo>
                <a:lnTo>
                  <a:pt x="58434" y="128815"/>
                </a:lnTo>
                <a:lnTo>
                  <a:pt x="58339" y="104199"/>
                </a:lnTo>
                <a:lnTo>
                  <a:pt x="49206" y="60793"/>
                </a:lnTo>
                <a:lnTo>
                  <a:pt x="21369" y="17371"/>
                </a:lnTo>
                <a:lnTo>
                  <a:pt x="10662" y="7701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2944696" y="8924625"/>
            <a:ext cx="34925" cy="43180"/>
          </a:xfrm>
          <a:custGeom>
            <a:avLst/>
            <a:gdLst/>
            <a:ahLst/>
            <a:cxnLst/>
            <a:rect l="l" t="t" r="r" b="b"/>
            <a:pathLst>
              <a:path w="34925" h="43179">
                <a:moveTo>
                  <a:pt x="0" y="0"/>
                </a:moveTo>
                <a:lnTo>
                  <a:pt x="831" y="42766"/>
                </a:lnTo>
                <a:lnTo>
                  <a:pt x="34510" y="16496"/>
                </a:lnTo>
                <a:lnTo>
                  <a:pt x="24606" y="15497"/>
                </a:lnTo>
                <a:lnTo>
                  <a:pt x="15306" y="12303"/>
                </a:lnTo>
                <a:lnTo>
                  <a:pt x="6980" y="70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2892860" y="8715578"/>
            <a:ext cx="43180" cy="35560"/>
          </a:xfrm>
          <a:custGeom>
            <a:avLst/>
            <a:gdLst/>
            <a:ahLst/>
            <a:cxnLst/>
            <a:rect l="l" t="t" r="r" b="b"/>
            <a:pathLst>
              <a:path w="43180" h="35559">
                <a:moveTo>
                  <a:pt x="42618" y="0"/>
                </a:moveTo>
                <a:lnTo>
                  <a:pt x="0" y="3534"/>
                </a:lnTo>
                <a:lnTo>
                  <a:pt x="28343" y="35488"/>
                </a:lnTo>
                <a:lnTo>
                  <a:pt x="28692" y="25556"/>
                </a:lnTo>
                <a:lnTo>
                  <a:pt x="31296" y="16080"/>
                </a:lnTo>
                <a:lnTo>
                  <a:pt x="35992" y="7435"/>
                </a:lnTo>
                <a:lnTo>
                  <a:pt x="426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 txBox="1"/>
          <p:nvPr/>
        </p:nvSpPr>
        <p:spPr>
          <a:xfrm>
            <a:off x="2959022" y="8772207"/>
            <a:ext cx="86360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i="1">
                <a:latin typeface="Arial"/>
                <a:cs typeface="Arial"/>
              </a:rPr>
              <a:t>ψ</a:t>
            </a:r>
            <a:endParaRPr sz="650">
              <a:latin typeface="Arial"/>
              <a:cs typeface="Arial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3195141" y="8917694"/>
            <a:ext cx="33655" cy="119380"/>
          </a:xfrm>
          <a:custGeom>
            <a:avLst/>
            <a:gdLst/>
            <a:ahLst/>
            <a:cxnLst/>
            <a:rect l="l" t="t" r="r" b="b"/>
            <a:pathLst>
              <a:path w="33655" h="119379">
                <a:moveTo>
                  <a:pt x="29867" y="0"/>
                </a:moveTo>
                <a:lnTo>
                  <a:pt x="33118" y="26654"/>
                </a:lnTo>
                <a:lnTo>
                  <a:pt x="33367" y="49688"/>
                </a:lnTo>
                <a:lnTo>
                  <a:pt x="28522" y="71826"/>
                </a:lnTo>
                <a:lnTo>
                  <a:pt x="16493" y="95790"/>
                </a:lnTo>
                <a:lnTo>
                  <a:pt x="12707" y="101541"/>
                </a:lnTo>
                <a:lnTo>
                  <a:pt x="8610" y="107382"/>
                </a:lnTo>
                <a:lnTo>
                  <a:pt x="4331" y="113198"/>
                </a:lnTo>
                <a:lnTo>
                  <a:pt x="0" y="11887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207199" y="8888929"/>
            <a:ext cx="38100" cy="40640"/>
          </a:xfrm>
          <a:custGeom>
            <a:avLst/>
            <a:gdLst/>
            <a:ahLst/>
            <a:cxnLst/>
            <a:rect l="l" t="t" r="r" b="b"/>
            <a:pathLst>
              <a:path w="38100" h="40640">
                <a:moveTo>
                  <a:pt x="14136" y="0"/>
                </a:moveTo>
                <a:lnTo>
                  <a:pt x="0" y="40409"/>
                </a:lnTo>
                <a:lnTo>
                  <a:pt x="8886" y="35840"/>
                </a:lnTo>
                <a:lnTo>
                  <a:pt x="18442" y="33486"/>
                </a:lnTo>
                <a:lnTo>
                  <a:pt x="28270" y="33381"/>
                </a:lnTo>
                <a:lnTo>
                  <a:pt x="36516" y="33381"/>
                </a:lnTo>
                <a:lnTo>
                  <a:pt x="14136" y="0"/>
                </a:lnTo>
                <a:close/>
              </a:path>
              <a:path w="38100" h="40640">
                <a:moveTo>
                  <a:pt x="36516" y="33381"/>
                </a:moveTo>
                <a:lnTo>
                  <a:pt x="28270" y="33381"/>
                </a:lnTo>
                <a:lnTo>
                  <a:pt x="37975" y="35557"/>
                </a:lnTo>
                <a:lnTo>
                  <a:pt x="36516" y="333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177469" y="9017504"/>
            <a:ext cx="38735" cy="42545"/>
          </a:xfrm>
          <a:custGeom>
            <a:avLst/>
            <a:gdLst/>
            <a:ahLst/>
            <a:cxnLst/>
            <a:rect l="l" t="t" r="r" b="b"/>
            <a:pathLst>
              <a:path w="38735" h="42545">
                <a:moveTo>
                  <a:pt x="8246" y="0"/>
                </a:moveTo>
                <a:lnTo>
                  <a:pt x="0" y="41934"/>
                </a:lnTo>
                <a:lnTo>
                  <a:pt x="38529" y="23358"/>
                </a:lnTo>
                <a:lnTo>
                  <a:pt x="29032" y="20332"/>
                </a:lnTo>
                <a:lnTo>
                  <a:pt x="20607" y="15266"/>
                </a:lnTo>
                <a:lnTo>
                  <a:pt x="13572" y="8406"/>
                </a:lnTo>
                <a:lnTo>
                  <a:pt x="82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 txBox="1"/>
          <p:nvPr/>
        </p:nvSpPr>
        <p:spPr>
          <a:xfrm>
            <a:off x="3233098" y="8949025"/>
            <a:ext cx="80010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i="1">
                <a:latin typeface="Arial"/>
                <a:cs typeface="Arial"/>
              </a:rPr>
              <a:t>φ</a:t>
            </a:r>
            <a:endParaRPr sz="650">
              <a:latin typeface="Arial"/>
              <a:cs typeface="Arial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3246283" y="9232582"/>
            <a:ext cx="414020" cy="346075"/>
          </a:xfrm>
          <a:custGeom>
            <a:avLst/>
            <a:gdLst/>
            <a:ahLst/>
            <a:cxnLst/>
            <a:rect l="l" t="t" r="r" b="b"/>
            <a:pathLst>
              <a:path w="414020" h="346075">
                <a:moveTo>
                  <a:pt x="413781" y="0"/>
                </a:moveTo>
                <a:lnTo>
                  <a:pt x="0" y="345684"/>
                </a:lnTo>
              </a:path>
            </a:pathLst>
          </a:custGeom>
          <a:ln w="499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345795" y="8888998"/>
            <a:ext cx="309880" cy="336550"/>
          </a:xfrm>
          <a:custGeom>
            <a:avLst/>
            <a:gdLst/>
            <a:ahLst/>
            <a:cxnLst/>
            <a:rect l="l" t="t" r="r" b="b"/>
            <a:pathLst>
              <a:path w="309879" h="336550">
                <a:moveTo>
                  <a:pt x="309417" y="335959"/>
                </a:moveTo>
                <a:lnTo>
                  <a:pt x="0" y="0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3188626" y="8719736"/>
            <a:ext cx="157480" cy="169545"/>
          </a:xfrm>
          <a:custGeom>
            <a:avLst/>
            <a:gdLst/>
            <a:ahLst/>
            <a:cxnLst/>
            <a:rect l="l" t="t" r="r" b="b"/>
            <a:pathLst>
              <a:path w="157479" h="169545">
                <a:moveTo>
                  <a:pt x="0" y="0"/>
                </a:moveTo>
                <a:lnTo>
                  <a:pt x="157099" y="168984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3119882" y="8643146"/>
            <a:ext cx="57150" cy="62865"/>
          </a:xfrm>
          <a:custGeom>
            <a:avLst/>
            <a:gdLst/>
            <a:ahLst/>
            <a:cxnLst/>
            <a:rect l="l" t="t" r="r" b="b"/>
            <a:pathLst>
              <a:path w="57150" h="62865">
                <a:moveTo>
                  <a:pt x="0" y="0"/>
                </a:moveTo>
                <a:lnTo>
                  <a:pt x="56547" y="62589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3064374" y="8581804"/>
            <a:ext cx="41910" cy="47625"/>
          </a:xfrm>
          <a:custGeom>
            <a:avLst/>
            <a:gdLst/>
            <a:ahLst/>
            <a:cxnLst/>
            <a:rect l="l" t="t" r="r" b="b"/>
            <a:pathLst>
              <a:path w="41910" h="47625">
                <a:moveTo>
                  <a:pt x="41717" y="47548"/>
                </a:moveTo>
                <a:lnTo>
                  <a:pt x="0" y="0"/>
                </a:lnTo>
              </a:path>
            </a:pathLst>
          </a:custGeom>
          <a:ln w="4989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2684618" y="8898563"/>
            <a:ext cx="506095" cy="612140"/>
          </a:xfrm>
          <a:custGeom>
            <a:avLst/>
            <a:gdLst/>
            <a:ahLst/>
            <a:cxnLst/>
            <a:rect l="l" t="t" r="r" b="b"/>
            <a:pathLst>
              <a:path w="506094" h="612140">
                <a:moveTo>
                  <a:pt x="505601" y="611886"/>
                </a:moveTo>
                <a:lnTo>
                  <a:pt x="0" y="0"/>
                </a:lnTo>
              </a:path>
            </a:pathLst>
          </a:custGeom>
          <a:ln w="14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3160075" y="9483536"/>
            <a:ext cx="86995" cy="95885"/>
          </a:xfrm>
          <a:custGeom>
            <a:avLst/>
            <a:gdLst/>
            <a:ahLst/>
            <a:cxnLst/>
            <a:rect l="l" t="t" r="r" b="b"/>
            <a:pathLst>
              <a:path w="86994" h="95884">
                <a:moveTo>
                  <a:pt x="50033" y="0"/>
                </a:moveTo>
                <a:lnTo>
                  <a:pt x="0" y="41331"/>
                </a:lnTo>
                <a:lnTo>
                  <a:pt x="86969" y="95679"/>
                </a:lnTo>
                <a:lnTo>
                  <a:pt x="500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247946" y="9576873"/>
            <a:ext cx="5080" cy="6985"/>
          </a:xfrm>
          <a:custGeom>
            <a:avLst/>
            <a:gdLst/>
            <a:ahLst/>
            <a:cxnLst/>
            <a:rect l="l" t="t" r="r" b="b"/>
            <a:pathLst>
              <a:path w="5079" h="6984">
                <a:moveTo>
                  <a:pt x="5058" y="6397"/>
                </a:moveTo>
                <a:lnTo>
                  <a:pt x="0" y="0"/>
                </a:lnTo>
              </a:path>
            </a:pathLst>
          </a:custGeom>
          <a:ln w="1496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3222583" y="9556779"/>
            <a:ext cx="86360" cy="96520"/>
          </a:xfrm>
          <a:custGeom>
            <a:avLst/>
            <a:gdLst/>
            <a:ahLst/>
            <a:cxnLst/>
            <a:rect l="l" t="t" r="r" b="b"/>
            <a:pathLst>
              <a:path w="86360" h="96520">
                <a:moveTo>
                  <a:pt x="50795" y="0"/>
                </a:moveTo>
                <a:lnTo>
                  <a:pt x="0" y="40270"/>
                </a:lnTo>
                <a:lnTo>
                  <a:pt x="85791" y="96441"/>
                </a:lnTo>
                <a:lnTo>
                  <a:pt x="507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3133465" y="6036566"/>
            <a:ext cx="1863089" cy="1438910"/>
          </a:xfrm>
          <a:custGeom>
            <a:avLst/>
            <a:gdLst/>
            <a:ahLst/>
            <a:cxnLst/>
            <a:rect l="l" t="t" r="r" b="b"/>
            <a:pathLst>
              <a:path w="1863089" h="1438909">
                <a:moveTo>
                  <a:pt x="0" y="1438865"/>
                </a:moveTo>
                <a:lnTo>
                  <a:pt x="1863020" y="0"/>
                </a:lnTo>
              </a:path>
            </a:pathLst>
          </a:custGeom>
          <a:ln w="49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 txBox="1"/>
          <p:nvPr/>
        </p:nvSpPr>
        <p:spPr>
          <a:xfrm>
            <a:off x="3963296" y="6703688"/>
            <a:ext cx="203835" cy="1200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407" sz="1125" i="1">
                <a:latin typeface="Arial"/>
                <a:cs typeface="Arial"/>
              </a:rPr>
              <a:t>I</a:t>
            </a:r>
            <a:r>
              <a:rPr dirty="0" sz="500" spc="-5" i="1">
                <a:latin typeface="Arial"/>
                <a:cs typeface="Arial"/>
              </a:rPr>
              <a:t>d</a:t>
            </a:r>
            <a:r>
              <a:rPr dirty="0" baseline="7407" sz="1125" i="1">
                <a:latin typeface="Times New Roman"/>
                <a:cs typeface="Times New Roman"/>
              </a:rPr>
              <a:t>x</a:t>
            </a:r>
            <a:r>
              <a:rPr dirty="0" sz="500" spc="-5" i="1">
                <a:latin typeface="Arial"/>
                <a:cs typeface="Arial"/>
              </a:rPr>
              <a:t>d</a:t>
            </a:r>
            <a:r>
              <a:rPr dirty="0" sz="500" spc="-5" i="1">
                <a:latin typeface="Arial"/>
                <a:cs typeface="Arial"/>
              </a:rPr>
              <a:t>Σ</a:t>
            </a:r>
            <a:endParaRPr sz="500">
              <a:latin typeface="Arial"/>
              <a:cs typeface="Arial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5130994" y="6698781"/>
            <a:ext cx="287655" cy="233679"/>
          </a:xfrm>
          <a:custGeom>
            <a:avLst/>
            <a:gdLst/>
            <a:ahLst/>
            <a:cxnLst/>
            <a:rect l="l" t="t" r="r" b="b"/>
            <a:pathLst>
              <a:path w="287654" h="233679">
                <a:moveTo>
                  <a:pt x="287103" y="0"/>
                </a:moveTo>
                <a:lnTo>
                  <a:pt x="0" y="233307"/>
                </a:lnTo>
              </a:path>
            </a:pathLst>
          </a:custGeom>
          <a:ln w="149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5391349" y="6642568"/>
            <a:ext cx="96520" cy="86995"/>
          </a:xfrm>
          <a:custGeom>
            <a:avLst/>
            <a:gdLst/>
            <a:ahLst/>
            <a:cxnLst/>
            <a:rect l="l" t="t" r="r" b="b"/>
            <a:pathLst>
              <a:path w="96520" h="86995">
                <a:moveTo>
                  <a:pt x="95978" y="0"/>
                </a:moveTo>
                <a:lnTo>
                  <a:pt x="0" y="36181"/>
                </a:lnTo>
                <a:lnTo>
                  <a:pt x="40886" y="86502"/>
                </a:lnTo>
                <a:lnTo>
                  <a:pt x="95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4996486" y="6036566"/>
            <a:ext cx="490220" cy="607060"/>
          </a:xfrm>
          <a:custGeom>
            <a:avLst/>
            <a:gdLst/>
            <a:ahLst/>
            <a:cxnLst/>
            <a:rect l="l" t="t" r="r" b="b"/>
            <a:pathLst>
              <a:path w="490220" h="607059">
                <a:moveTo>
                  <a:pt x="0" y="0"/>
                </a:moveTo>
                <a:lnTo>
                  <a:pt x="490148" y="606556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3894917" y="8444495"/>
            <a:ext cx="354965" cy="445134"/>
          </a:xfrm>
          <a:custGeom>
            <a:avLst/>
            <a:gdLst/>
            <a:ahLst/>
            <a:cxnLst/>
            <a:rect l="l" t="t" r="r" b="b"/>
            <a:pathLst>
              <a:path w="354964" h="445134">
                <a:moveTo>
                  <a:pt x="0" y="0"/>
                </a:moveTo>
                <a:lnTo>
                  <a:pt x="354461" y="444641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3983134" y="8607727"/>
            <a:ext cx="178435" cy="123189"/>
          </a:xfrm>
          <a:custGeom>
            <a:avLst/>
            <a:gdLst/>
            <a:ahLst/>
            <a:cxnLst/>
            <a:rect l="l" t="t" r="r" b="b"/>
            <a:pathLst>
              <a:path w="178435" h="123190">
                <a:moveTo>
                  <a:pt x="0" y="122614"/>
                </a:moveTo>
                <a:lnTo>
                  <a:pt x="177951" y="122614"/>
                </a:lnTo>
                <a:lnTo>
                  <a:pt x="177951" y="0"/>
                </a:lnTo>
                <a:lnTo>
                  <a:pt x="0" y="0"/>
                </a:lnTo>
                <a:lnTo>
                  <a:pt x="0" y="1226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 txBox="1"/>
          <p:nvPr/>
        </p:nvSpPr>
        <p:spPr>
          <a:xfrm>
            <a:off x="3970434" y="8614505"/>
            <a:ext cx="203835" cy="1200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407" sz="1125" i="1">
                <a:latin typeface="Arial"/>
                <a:cs typeface="Arial"/>
              </a:rPr>
              <a:t>I</a:t>
            </a:r>
            <a:r>
              <a:rPr dirty="0" sz="500" spc="-5" i="1">
                <a:latin typeface="Arial"/>
                <a:cs typeface="Arial"/>
              </a:rPr>
              <a:t>q</a:t>
            </a:r>
            <a:r>
              <a:rPr dirty="0" baseline="7407" sz="1125" spc="7" i="1">
                <a:latin typeface="Times New Roman"/>
                <a:cs typeface="Times New Roman"/>
              </a:rPr>
              <a:t>x</a:t>
            </a:r>
            <a:r>
              <a:rPr dirty="0" sz="500" spc="-5" i="1">
                <a:latin typeface="Arial"/>
                <a:cs typeface="Arial"/>
              </a:rPr>
              <a:t>q</a:t>
            </a:r>
            <a:r>
              <a:rPr dirty="0" sz="500" spc="-5" i="1">
                <a:latin typeface="Arial"/>
                <a:cs typeface="Arial"/>
              </a:rPr>
              <a:t>Σ</a:t>
            </a:r>
            <a:endParaRPr sz="500">
              <a:latin typeface="Arial"/>
              <a:cs typeface="Arial"/>
            </a:endParaRPr>
          </a:p>
        </p:txBody>
      </p:sp>
      <p:sp>
        <p:nvSpPr>
          <p:cNvPr id="258" name="object 258"/>
          <p:cNvSpPr/>
          <p:nvPr/>
        </p:nvSpPr>
        <p:spPr>
          <a:xfrm>
            <a:off x="3758260" y="8268302"/>
            <a:ext cx="135890" cy="174625"/>
          </a:xfrm>
          <a:custGeom>
            <a:avLst/>
            <a:gdLst/>
            <a:ahLst/>
            <a:cxnLst/>
            <a:rect l="l" t="t" r="r" b="b"/>
            <a:pathLst>
              <a:path w="135889" h="174625">
                <a:moveTo>
                  <a:pt x="0" y="0"/>
                </a:moveTo>
                <a:lnTo>
                  <a:pt x="135409" y="174252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640383" y="8122884"/>
            <a:ext cx="123189" cy="152400"/>
          </a:xfrm>
          <a:custGeom>
            <a:avLst/>
            <a:gdLst/>
            <a:ahLst/>
            <a:cxnLst/>
            <a:rect l="l" t="t" r="r" b="b"/>
            <a:pathLst>
              <a:path w="123189" h="152400">
                <a:moveTo>
                  <a:pt x="0" y="0"/>
                </a:moveTo>
                <a:lnTo>
                  <a:pt x="123004" y="152003"/>
                </a:lnTo>
              </a:path>
            </a:pathLst>
          </a:custGeom>
          <a:ln w="498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 txBox="1"/>
          <p:nvPr/>
        </p:nvSpPr>
        <p:spPr>
          <a:xfrm>
            <a:off x="5439008" y="6464975"/>
            <a:ext cx="12573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i="1">
                <a:latin typeface="Arial"/>
                <a:cs typeface="Arial"/>
              </a:rPr>
              <a:t>E</a:t>
            </a:r>
            <a:r>
              <a:rPr dirty="0" baseline="-11111" sz="750" spc="-7" i="1">
                <a:latin typeface="Arial"/>
                <a:cs typeface="Arial"/>
              </a:rPr>
              <a:t>q</a:t>
            </a:r>
            <a:endParaRPr baseline="-11111" sz="750">
              <a:latin typeface="Arial"/>
              <a:cs typeface="Arial"/>
            </a:endParaRPr>
          </a:p>
        </p:txBody>
      </p:sp>
      <p:sp>
        <p:nvSpPr>
          <p:cNvPr id="261" name="object 261"/>
          <p:cNvSpPr txBox="1"/>
          <p:nvPr/>
        </p:nvSpPr>
        <p:spPr>
          <a:xfrm>
            <a:off x="4062670" y="8780456"/>
            <a:ext cx="85725" cy="111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i="1">
                <a:latin typeface="Arial"/>
                <a:cs typeface="Arial"/>
              </a:rPr>
              <a:t>U</a:t>
            </a:r>
            <a:endParaRPr sz="650">
              <a:latin typeface="Arial"/>
              <a:cs typeface="Arial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5273748" y="7330552"/>
            <a:ext cx="9525" cy="15240"/>
          </a:xfrm>
          <a:custGeom>
            <a:avLst/>
            <a:gdLst/>
            <a:ahLst/>
            <a:cxnLst/>
            <a:rect l="l" t="t" r="r" b="b"/>
            <a:pathLst>
              <a:path w="9525" h="15240">
                <a:moveTo>
                  <a:pt x="0" y="15245"/>
                </a:moveTo>
                <a:lnTo>
                  <a:pt x="89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5282664" y="7330337"/>
            <a:ext cx="22860" cy="115570"/>
          </a:xfrm>
          <a:custGeom>
            <a:avLst/>
            <a:gdLst/>
            <a:ahLst/>
            <a:cxnLst/>
            <a:rect l="l" t="t" r="r" b="b"/>
            <a:pathLst>
              <a:path w="22860" h="115570">
                <a:moveTo>
                  <a:pt x="0" y="0"/>
                </a:moveTo>
                <a:lnTo>
                  <a:pt x="22506" y="11546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5305171" y="7142110"/>
            <a:ext cx="25400" cy="304165"/>
          </a:xfrm>
          <a:custGeom>
            <a:avLst/>
            <a:gdLst/>
            <a:ahLst/>
            <a:cxnLst/>
            <a:rect l="l" t="t" r="r" b="b"/>
            <a:pathLst>
              <a:path w="25400" h="304165">
                <a:moveTo>
                  <a:pt x="0" y="303962"/>
                </a:moveTo>
                <a:lnTo>
                  <a:pt x="2489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5330069" y="7141843"/>
            <a:ext cx="823594" cy="0"/>
          </a:xfrm>
          <a:custGeom>
            <a:avLst/>
            <a:gdLst/>
            <a:ahLst/>
            <a:cxnLst/>
            <a:rect l="l" t="t" r="r" b="b"/>
            <a:pathLst>
              <a:path w="823595" h="0">
                <a:moveTo>
                  <a:pt x="0" y="0"/>
                </a:moveTo>
                <a:lnTo>
                  <a:pt x="8234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5271384" y="7138561"/>
            <a:ext cx="881380" cy="306705"/>
          </a:xfrm>
          <a:custGeom>
            <a:avLst/>
            <a:gdLst/>
            <a:ahLst/>
            <a:cxnLst/>
            <a:rect l="l" t="t" r="r" b="b"/>
            <a:pathLst>
              <a:path w="881379" h="306704">
                <a:moveTo>
                  <a:pt x="15682" y="197694"/>
                </a:moveTo>
                <a:lnTo>
                  <a:pt x="7503" y="197694"/>
                </a:lnTo>
                <a:lnTo>
                  <a:pt x="30498" y="306403"/>
                </a:lnTo>
                <a:lnTo>
                  <a:pt x="35065" y="306403"/>
                </a:lnTo>
                <a:lnTo>
                  <a:pt x="37240" y="279806"/>
                </a:lnTo>
                <a:lnTo>
                  <a:pt x="32671" y="279806"/>
                </a:lnTo>
                <a:lnTo>
                  <a:pt x="15682" y="197694"/>
                </a:lnTo>
                <a:close/>
              </a:path>
              <a:path w="881379" h="306704">
                <a:moveTo>
                  <a:pt x="881316" y="0"/>
                </a:moveTo>
                <a:lnTo>
                  <a:pt x="55612" y="0"/>
                </a:lnTo>
                <a:lnTo>
                  <a:pt x="32671" y="279806"/>
                </a:lnTo>
                <a:lnTo>
                  <a:pt x="37240" y="279806"/>
                </a:lnTo>
                <a:lnTo>
                  <a:pt x="59745" y="4590"/>
                </a:lnTo>
                <a:lnTo>
                  <a:pt x="881316" y="4590"/>
                </a:lnTo>
                <a:lnTo>
                  <a:pt x="881316" y="0"/>
                </a:lnTo>
                <a:close/>
              </a:path>
              <a:path w="881379" h="306704">
                <a:moveTo>
                  <a:pt x="12829" y="183908"/>
                </a:moveTo>
                <a:lnTo>
                  <a:pt x="0" y="205424"/>
                </a:lnTo>
                <a:lnTo>
                  <a:pt x="2665" y="206830"/>
                </a:lnTo>
                <a:lnTo>
                  <a:pt x="7503" y="197694"/>
                </a:lnTo>
                <a:lnTo>
                  <a:pt x="15682" y="197694"/>
                </a:lnTo>
                <a:lnTo>
                  <a:pt x="12829" y="183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 txBox="1"/>
          <p:nvPr/>
        </p:nvSpPr>
        <p:spPr>
          <a:xfrm>
            <a:off x="5836398" y="7149100"/>
            <a:ext cx="5651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 spc="15" i="1">
                <a:latin typeface="Times New Roman"/>
                <a:cs typeface="Times New Roman"/>
              </a:rPr>
              <a:t>2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5207965" y="7299863"/>
            <a:ext cx="56515" cy="82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" spc="15" i="1">
                <a:latin typeface="Times New Roman"/>
                <a:cs typeface="Times New Roman"/>
              </a:rPr>
              <a:t>d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5137349" y="7237600"/>
            <a:ext cx="100838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Times New Roman"/>
                <a:cs typeface="Times New Roman"/>
              </a:rPr>
              <a:t>Ix    </a:t>
            </a:r>
            <a:r>
              <a:rPr dirty="0" sz="700" spc="20" i="1">
                <a:latin typeface="Times New Roman"/>
                <a:cs typeface="Times New Roman"/>
              </a:rPr>
              <a:t>sin</a:t>
            </a:r>
            <a:r>
              <a:rPr dirty="0" baseline="43209" sz="675" spc="30" i="1">
                <a:latin typeface="Times New Roman"/>
                <a:cs typeface="Times New Roman"/>
              </a:rPr>
              <a:t>2 </a:t>
            </a:r>
            <a:r>
              <a:rPr dirty="0" sz="750" spc="-15" i="1">
                <a:latin typeface="Symbol"/>
                <a:cs typeface="Symbol"/>
              </a:rPr>
              <a:t></a:t>
            </a:r>
            <a:r>
              <a:rPr dirty="0" sz="750" spc="-15" i="1">
                <a:latin typeface="Times New Roman"/>
                <a:cs typeface="Times New Roman"/>
              </a:rPr>
              <a:t> </a:t>
            </a:r>
            <a:r>
              <a:rPr dirty="0" sz="700" spc="15">
                <a:latin typeface="Symbol"/>
                <a:cs typeface="Symbol"/>
              </a:rPr>
              <a:t></a:t>
            </a:r>
            <a:r>
              <a:rPr dirty="0" sz="700" spc="15">
                <a:latin typeface="Times New Roman"/>
                <a:cs typeface="Times New Roman"/>
              </a:rPr>
              <a:t> </a:t>
            </a:r>
            <a:r>
              <a:rPr dirty="0" baseline="39682" sz="1050" spc="15">
                <a:latin typeface="Symbol"/>
                <a:cs typeface="Symbol"/>
              </a:rPr>
              <a:t></a:t>
            </a:r>
            <a:r>
              <a:rPr dirty="0" baseline="39682" sz="1050" spc="15">
                <a:latin typeface="Times New Roman"/>
                <a:cs typeface="Times New Roman"/>
              </a:rPr>
              <a:t> </a:t>
            </a:r>
            <a:r>
              <a:rPr dirty="0" baseline="43650" sz="1050" spc="15" i="1" u="sng">
                <a:latin typeface="Times New Roman"/>
                <a:cs typeface="Times New Roman"/>
              </a:rPr>
              <a:t>x</a:t>
            </a:r>
            <a:r>
              <a:rPr dirty="0" baseline="49382" sz="675" spc="15" i="1" u="sng">
                <a:latin typeface="Times New Roman"/>
                <a:cs typeface="Times New Roman"/>
              </a:rPr>
              <a:t>q  </a:t>
            </a:r>
            <a:r>
              <a:rPr dirty="0" baseline="39682" sz="1050" spc="15">
                <a:latin typeface="Symbol"/>
                <a:cs typeface="Symbol"/>
              </a:rPr>
              <a:t></a:t>
            </a:r>
            <a:r>
              <a:rPr dirty="0" baseline="39682" sz="1050" spc="15">
                <a:latin typeface="Times New Roman"/>
                <a:cs typeface="Times New Roman"/>
              </a:rPr>
              <a:t>  </a:t>
            </a:r>
            <a:r>
              <a:rPr dirty="0" sz="700" spc="20" i="1">
                <a:latin typeface="Times New Roman"/>
                <a:cs typeface="Times New Roman"/>
              </a:rPr>
              <a:t>cos</a:t>
            </a:r>
            <a:r>
              <a:rPr dirty="0" baseline="43209" sz="675" spc="30" i="1">
                <a:latin typeface="Times New Roman"/>
                <a:cs typeface="Times New Roman"/>
              </a:rPr>
              <a:t>2</a:t>
            </a:r>
            <a:r>
              <a:rPr dirty="0" baseline="43209" sz="675" spc="75" i="1">
                <a:latin typeface="Times New Roman"/>
                <a:cs typeface="Times New Roman"/>
              </a:rPr>
              <a:t> </a:t>
            </a:r>
            <a:r>
              <a:rPr dirty="0" sz="750" spc="-15" i="1">
                <a:latin typeface="Symbol"/>
                <a:cs typeface="Symbol"/>
              </a:rPr>
              <a:t></a:t>
            </a:r>
            <a:endParaRPr sz="750">
              <a:latin typeface="Symbol"/>
              <a:cs typeface="Symbol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5633840" y="7263303"/>
            <a:ext cx="226060" cy="17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10">
                <a:latin typeface="Symbol"/>
                <a:cs typeface="Symbol"/>
              </a:rPr>
              <a:t></a:t>
            </a:r>
            <a:r>
              <a:rPr dirty="0" sz="700" spc="10">
                <a:latin typeface="Times New Roman"/>
                <a:cs typeface="Times New Roman"/>
              </a:rPr>
              <a:t> </a:t>
            </a:r>
            <a:r>
              <a:rPr dirty="0" baseline="-31746" sz="1050" spc="22" i="1">
                <a:latin typeface="Times New Roman"/>
                <a:cs typeface="Times New Roman"/>
              </a:rPr>
              <a:t>x </a:t>
            </a:r>
            <a:r>
              <a:rPr dirty="0" baseline="-31746" sz="1050" spc="60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Symbol"/>
                <a:cs typeface="Symbol"/>
              </a:rPr>
              <a:t></a:t>
            </a:r>
            <a:endParaRPr sz="700">
              <a:latin typeface="Symbol"/>
              <a:cs typeface="Symbol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5633840" y="7341578"/>
            <a:ext cx="226060" cy="118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10">
                <a:latin typeface="Symbol"/>
                <a:cs typeface="Symbol"/>
              </a:rPr>
              <a:t></a:t>
            </a:r>
            <a:r>
              <a:rPr dirty="0" sz="700" spc="10">
                <a:latin typeface="Times New Roman"/>
                <a:cs typeface="Times New Roman"/>
              </a:rPr>
              <a:t>  </a:t>
            </a:r>
            <a:r>
              <a:rPr dirty="0" sz="450" spc="15" i="1">
                <a:latin typeface="Times New Roman"/>
                <a:cs typeface="Times New Roman"/>
              </a:rPr>
              <a:t>d </a:t>
            </a:r>
            <a:r>
              <a:rPr dirty="0" sz="450" spc="65" i="1">
                <a:latin typeface="Times New Roman"/>
                <a:cs typeface="Times New Roman"/>
              </a:rPr>
              <a:t> </a:t>
            </a:r>
            <a:r>
              <a:rPr dirty="0" sz="700" spc="10">
                <a:latin typeface="Symbol"/>
                <a:cs typeface="Symbol"/>
              </a:rPr>
              <a:t></a:t>
            </a:r>
            <a:endParaRPr sz="700">
              <a:latin typeface="Symbol"/>
              <a:cs typeface="Symbol"/>
            </a:endParaRPr>
          </a:p>
        </p:txBody>
      </p:sp>
      <p:sp>
        <p:nvSpPr>
          <p:cNvPr id="272" name="object 272"/>
          <p:cNvSpPr/>
          <p:nvPr/>
        </p:nvSpPr>
        <p:spPr>
          <a:xfrm>
            <a:off x="5333900" y="6900274"/>
            <a:ext cx="58419" cy="210185"/>
          </a:xfrm>
          <a:custGeom>
            <a:avLst/>
            <a:gdLst/>
            <a:ahLst/>
            <a:cxnLst/>
            <a:rect l="l" t="t" r="r" b="b"/>
            <a:pathLst>
              <a:path w="58420" h="210184">
                <a:moveTo>
                  <a:pt x="0" y="0"/>
                </a:moveTo>
                <a:lnTo>
                  <a:pt x="58141" y="2100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4563578" y="7808203"/>
            <a:ext cx="231140" cy="393700"/>
          </a:xfrm>
          <a:custGeom>
            <a:avLst/>
            <a:gdLst/>
            <a:ahLst/>
            <a:cxnLst/>
            <a:rect l="l" t="t" r="r" b="b"/>
            <a:pathLst>
              <a:path w="231139" h="393700">
                <a:moveTo>
                  <a:pt x="230556" y="0"/>
                </a:moveTo>
                <a:lnTo>
                  <a:pt x="0" y="393419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797945" y="7253215"/>
            <a:ext cx="327025" cy="556895"/>
          </a:xfrm>
          <a:custGeom>
            <a:avLst/>
            <a:gdLst/>
            <a:ahLst/>
            <a:cxnLst/>
            <a:rect l="l" t="t" r="r" b="b"/>
            <a:pathLst>
              <a:path w="327025" h="556895">
                <a:moveTo>
                  <a:pt x="327019" y="0"/>
                </a:moveTo>
                <a:lnTo>
                  <a:pt x="0" y="556443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5135568" y="6643954"/>
            <a:ext cx="350520" cy="595630"/>
          </a:xfrm>
          <a:custGeom>
            <a:avLst/>
            <a:gdLst/>
            <a:ahLst/>
            <a:cxnLst/>
            <a:rect l="l" t="t" r="r" b="b"/>
            <a:pathLst>
              <a:path w="350520" h="595629">
                <a:moveTo>
                  <a:pt x="350096" y="0"/>
                </a:moveTo>
                <a:lnTo>
                  <a:pt x="0" y="595328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 txBox="1"/>
          <p:nvPr/>
        </p:nvSpPr>
        <p:spPr>
          <a:xfrm>
            <a:off x="394334" y="441959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2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7435" y="470534"/>
            <a:ext cx="442277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Характеристики потужності </a:t>
            </a:r>
            <a:r>
              <a:rPr dirty="0" sz="1400" spc="10" b="1">
                <a:latin typeface="Times New Roman"/>
                <a:cs typeface="Times New Roman"/>
              </a:rPr>
              <a:t>з </a:t>
            </a:r>
            <a:r>
              <a:rPr dirty="0" sz="1400" spc="-5" b="1">
                <a:latin typeface="Times New Roman"/>
                <a:cs typeface="Times New Roman"/>
              </a:rPr>
              <a:t>різними </a:t>
            </a:r>
            <a:r>
              <a:rPr dirty="0" sz="1400" b="1">
                <a:latin typeface="Times New Roman"/>
                <a:cs typeface="Times New Roman"/>
              </a:rPr>
              <a:t>системами</a:t>
            </a:r>
            <a:r>
              <a:rPr dirty="0" sz="1400" spc="-85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АРЗ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59253" y="1097083"/>
            <a:ext cx="2044700" cy="2317750"/>
          </a:xfrm>
          <a:custGeom>
            <a:avLst/>
            <a:gdLst/>
            <a:ahLst/>
            <a:cxnLst/>
            <a:rect l="l" t="t" r="r" b="b"/>
            <a:pathLst>
              <a:path w="2044700" h="2317750">
                <a:moveTo>
                  <a:pt x="0" y="0"/>
                </a:moveTo>
                <a:lnTo>
                  <a:pt x="0" y="2317509"/>
                </a:lnTo>
                <a:lnTo>
                  <a:pt x="2044268" y="2317509"/>
                </a:lnTo>
              </a:path>
            </a:pathLst>
          </a:custGeom>
          <a:ln w="97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28902" y="1014147"/>
            <a:ext cx="60960" cy="90805"/>
          </a:xfrm>
          <a:custGeom>
            <a:avLst/>
            <a:gdLst/>
            <a:ahLst/>
            <a:cxnLst/>
            <a:rect l="l" t="t" r="r" b="b"/>
            <a:pathLst>
              <a:path w="60960" h="90805">
                <a:moveTo>
                  <a:pt x="30350" y="0"/>
                </a:moveTo>
                <a:lnTo>
                  <a:pt x="0" y="90476"/>
                </a:lnTo>
                <a:lnTo>
                  <a:pt x="60701" y="90476"/>
                </a:lnTo>
                <a:lnTo>
                  <a:pt x="303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95933" y="3384434"/>
            <a:ext cx="91440" cy="60325"/>
          </a:xfrm>
          <a:custGeom>
            <a:avLst/>
            <a:gdLst/>
            <a:ahLst/>
            <a:cxnLst/>
            <a:rect l="l" t="t" r="r" b="b"/>
            <a:pathLst>
              <a:path w="91439" h="60325">
                <a:moveTo>
                  <a:pt x="0" y="0"/>
                </a:moveTo>
                <a:lnTo>
                  <a:pt x="0" y="60317"/>
                </a:lnTo>
                <a:lnTo>
                  <a:pt x="91052" y="301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068023" y="1699019"/>
            <a:ext cx="1870710" cy="1710055"/>
          </a:xfrm>
          <a:custGeom>
            <a:avLst/>
            <a:gdLst/>
            <a:ahLst/>
            <a:cxnLst/>
            <a:rect l="l" t="t" r="r" b="b"/>
            <a:pathLst>
              <a:path w="1870710" h="1710054">
                <a:moveTo>
                  <a:pt x="1870444" y="1709736"/>
                </a:moveTo>
                <a:lnTo>
                  <a:pt x="1857658" y="1668289"/>
                </a:lnTo>
                <a:lnTo>
                  <a:pt x="1844899" y="1627351"/>
                </a:lnTo>
                <a:lnTo>
                  <a:pt x="1832167" y="1586922"/>
                </a:lnTo>
                <a:lnTo>
                  <a:pt x="1819461" y="1547001"/>
                </a:lnTo>
                <a:lnTo>
                  <a:pt x="1806782" y="1507588"/>
                </a:lnTo>
                <a:lnTo>
                  <a:pt x="1794129" y="1468685"/>
                </a:lnTo>
                <a:lnTo>
                  <a:pt x="1781501" y="1430289"/>
                </a:lnTo>
                <a:lnTo>
                  <a:pt x="1768900" y="1392402"/>
                </a:lnTo>
                <a:lnTo>
                  <a:pt x="1756324" y="1355024"/>
                </a:lnTo>
                <a:lnTo>
                  <a:pt x="1743774" y="1318155"/>
                </a:lnTo>
                <a:lnTo>
                  <a:pt x="1731249" y="1281793"/>
                </a:lnTo>
                <a:lnTo>
                  <a:pt x="1706274" y="1210597"/>
                </a:lnTo>
                <a:lnTo>
                  <a:pt x="1681398" y="1141434"/>
                </a:lnTo>
                <a:lnTo>
                  <a:pt x="1656619" y="1074306"/>
                </a:lnTo>
                <a:lnTo>
                  <a:pt x="1631936" y="1009212"/>
                </a:lnTo>
                <a:lnTo>
                  <a:pt x="1607347" y="946152"/>
                </a:lnTo>
                <a:lnTo>
                  <a:pt x="1582851" y="885126"/>
                </a:lnTo>
                <a:lnTo>
                  <a:pt x="1558447" y="826135"/>
                </a:lnTo>
                <a:lnTo>
                  <a:pt x="1534132" y="769178"/>
                </a:lnTo>
                <a:lnTo>
                  <a:pt x="1509906" y="714254"/>
                </a:lnTo>
                <a:lnTo>
                  <a:pt x="1485767" y="661365"/>
                </a:lnTo>
                <a:lnTo>
                  <a:pt x="1461713" y="610511"/>
                </a:lnTo>
                <a:lnTo>
                  <a:pt x="1437744" y="561690"/>
                </a:lnTo>
                <a:lnTo>
                  <a:pt x="1413857" y="514904"/>
                </a:lnTo>
                <a:lnTo>
                  <a:pt x="1390051" y="470152"/>
                </a:lnTo>
                <a:lnTo>
                  <a:pt x="1366325" y="427434"/>
                </a:lnTo>
                <a:lnTo>
                  <a:pt x="1342676" y="386750"/>
                </a:lnTo>
                <a:lnTo>
                  <a:pt x="1319105" y="348100"/>
                </a:lnTo>
                <a:lnTo>
                  <a:pt x="1295608" y="311485"/>
                </a:lnTo>
                <a:lnTo>
                  <a:pt x="1272186" y="276904"/>
                </a:lnTo>
                <a:lnTo>
                  <a:pt x="1248835" y="244357"/>
                </a:lnTo>
                <a:lnTo>
                  <a:pt x="1225555" y="213844"/>
                </a:lnTo>
                <a:lnTo>
                  <a:pt x="1190765" y="171889"/>
                </a:lnTo>
                <a:lnTo>
                  <a:pt x="1156125" y="134510"/>
                </a:lnTo>
                <a:lnTo>
                  <a:pt x="1121631" y="101709"/>
                </a:lnTo>
                <a:lnTo>
                  <a:pt x="1087278" y="73485"/>
                </a:lnTo>
                <a:lnTo>
                  <a:pt x="1053061" y="49837"/>
                </a:lnTo>
                <a:lnTo>
                  <a:pt x="1018975" y="30767"/>
                </a:lnTo>
                <a:lnTo>
                  <a:pt x="973722" y="12459"/>
                </a:lnTo>
                <a:lnTo>
                  <a:pt x="928680" y="2288"/>
                </a:lnTo>
                <a:lnTo>
                  <a:pt x="895031" y="0"/>
                </a:lnTo>
                <a:lnTo>
                  <a:pt x="883839" y="254"/>
                </a:lnTo>
                <a:lnTo>
                  <a:pt x="839186" y="6356"/>
                </a:lnTo>
                <a:lnTo>
                  <a:pt x="794710" y="20596"/>
                </a:lnTo>
                <a:lnTo>
                  <a:pt x="750398" y="42972"/>
                </a:lnTo>
                <a:lnTo>
                  <a:pt x="717265" y="65094"/>
                </a:lnTo>
                <a:lnTo>
                  <a:pt x="684213" y="91792"/>
                </a:lnTo>
                <a:lnTo>
                  <a:pt x="651237" y="123068"/>
                </a:lnTo>
                <a:lnTo>
                  <a:pt x="618332" y="158921"/>
                </a:lnTo>
                <a:lnTo>
                  <a:pt x="585494" y="199350"/>
                </a:lnTo>
                <a:lnTo>
                  <a:pt x="552716" y="244357"/>
                </a:lnTo>
                <a:lnTo>
                  <a:pt x="530895" y="276904"/>
                </a:lnTo>
                <a:lnTo>
                  <a:pt x="509098" y="311485"/>
                </a:lnTo>
                <a:lnTo>
                  <a:pt x="487323" y="348100"/>
                </a:lnTo>
                <a:lnTo>
                  <a:pt x="465569" y="386750"/>
                </a:lnTo>
                <a:lnTo>
                  <a:pt x="443833" y="427434"/>
                </a:lnTo>
                <a:lnTo>
                  <a:pt x="422115" y="470152"/>
                </a:lnTo>
                <a:lnTo>
                  <a:pt x="400413" y="514904"/>
                </a:lnTo>
                <a:lnTo>
                  <a:pt x="378726" y="561690"/>
                </a:lnTo>
                <a:lnTo>
                  <a:pt x="357051" y="610511"/>
                </a:lnTo>
                <a:lnTo>
                  <a:pt x="335389" y="661365"/>
                </a:lnTo>
                <a:lnTo>
                  <a:pt x="313736" y="714254"/>
                </a:lnTo>
                <a:lnTo>
                  <a:pt x="292092" y="769178"/>
                </a:lnTo>
                <a:lnTo>
                  <a:pt x="270456" y="826135"/>
                </a:lnTo>
                <a:lnTo>
                  <a:pt x="248825" y="885126"/>
                </a:lnTo>
                <a:lnTo>
                  <a:pt x="227198" y="946152"/>
                </a:lnTo>
                <a:lnTo>
                  <a:pt x="205574" y="1009212"/>
                </a:lnTo>
                <a:lnTo>
                  <a:pt x="183951" y="1074306"/>
                </a:lnTo>
                <a:lnTo>
                  <a:pt x="162328" y="1141434"/>
                </a:lnTo>
                <a:lnTo>
                  <a:pt x="140703" y="1210597"/>
                </a:lnTo>
                <a:lnTo>
                  <a:pt x="119075" y="1281793"/>
                </a:lnTo>
                <a:lnTo>
                  <a:pt x="97443" y="1355024"/>
                </a:lnTo>
                <a:lnTo>
                  <a:pt x="86624" y="1392402"/>
                </a:lnTo>
                <a:lnTo>
                  <a:pt x="75804" y="1430289"/>
                </a:lnTo>
                <a:lnTo>
                  <a:pt x="64982" y="1468685"/>
                </a:lnTo>
                <a:lnTo>
                  <a:pt x="54158" y="1507588"/>
                </a:lnTo>
                <a:lnTo>
                  <a:pt x="43332" y="1547001"/>
                </a:lnTo>
                <a:lnTo>
                  <a:pt x="32503" y="1586922"/>
                </a:lnTo>
                <a:lnTo>
                  <a:pt x="21671" y="1627351"/>
                </a:lnTo>
                <a:lnTo>
                  <a:pt x="10837" y="1668289"/>
                </a:lnTo>
                <a:lnTo>
                  <a:pt x="0" y="1709736"/>
                </a:lnTo>
              </a:path>
            </a:pathLst>
          </a:custGeom>
          <a:ln w="97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84375" y="1703581"/>
            <a:ext cx="6350" cy="1705610"/>
          </a:xfrm>
          <a:custGeom>
            <a:avLst/>
            <a:gdLst/>
            <a:ahLst/>
            <a:cxnLst/>
            <a:rect l="l" t="t" r="r" b="b"/>
            <a:pathLst>
              <a:path w="6350" h="1705610">
                <a:moveTo>
                  <a:pt x="6282" y="1705174"/>
                </a:moveTo>
                <a:lnTo>
                  <a:pt x="0" y="0"/>
                </a:lnTo>
              </a:path>
            </a:pathLst>
          </a:custGeom>
          <a:ln w="587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063528" y="1428620"/>
            <a:ext cx="1870710" cy="1968500"/>
          </a:xfrm>
          <a:custGeom>
            <a:avLst/>
            <a:gdLst/>
            <a:ahLst/>
            <a:cxnLst/>
            <a:rect l="l" t="t" r="r" b="b"/>
            <a:pathLst>
              <a:path w="1870710" h="1968500">
                <a:moveTo>
                  <a:pt x="1870452" y="1968169"/>
                </a:moveTo>
                <a:lnTo>
                  <a:pt x="1850834" y="1922734"/>
                </a:lnTo>
                <a:lnTo>
                  <a:pt x="1831447" y="1877841"/>
                </a:lnTo>
                <a:lnTo>
                  <a:pt x="1812289" y="1833488"/>
                </a:lnTo>
                <a:lnTo>
                  <a:pt x="1793357" y="1789676"/>
                </a:lnTo>
                <a:lnTo>
                  <a:pt x="1774650" y="1746404"/>
                </a:lnTo>
                <a:lnTo>
                  <a:pt x="1756165" y="1703672"/>
                </a:lnTo>
                <a:lnTo>
                  <a:pt x="1737900" y="1661479"/>
                </a:lnTo>
                <a:lnTo>
                  <a:pt x="1719852" y="1619825"/>
                </a:lnTo>
                <a:lnTo>
                  <a:pt x="1702020" y="1578710"/>
                </a:lnTo>
                <a:lnTo>
                  <a:pt x="1684402" y="1538133"/>
                </a:lnTo>
                <a:lnTo>
                  <a:pt x="1666994" y="1498094"/>
                </a:lnTo>
                <a:lnTo>
                  <a:pt x="1649795" y="1458592"/>
                </a:lnTo>
                <a:lnTo>
                  <a:pt x="1632803" y="1419627"/>
                </a:lnTo>
                <a:lnTo>
                  <a:pt x="1616016" y="1381200"/>
                </a:lnTo>
                <a:lnTo>
                  <a:pt x="1599430" y="1343308"/>
                </a:lnTo>
                <a:lnTo>
                  <a:pt x="1583045" y="1305952"/>
                </a:lnTo>
                <a:lnTo>
                  <a:pt x="1566858" y="1269132"/>
                </a:lnTo>
                <a:lnTo>
                  <a:pt x="1550866" y="1232848"/>
                </a:lnTo>
                <a:lnTo>
                  <a:pt x="1535067" y="1197097"/>
                </a:lnTo>
                <a:lnTo>
                  <a:pt x="1519460" y="1161882"/>
                </a:lnTo>
                <a:lnTo>
                  <a:pt x="1488810" y="1093053"/>
                </a:lnTo>
                <a:lnTo>
                  <a:pt x="1458898" y="1026356"/>
                </a:lnTo>
                <a:lnTo>
                  <a:pt x="1429707" y="961790"/>
                </a:lnTo>
                <a:lnTo>
                  <a:pt x="1401219" y="899352"/>
                </a:lnTo>
                <a:lnTo>
                  <a:pt x="1373416" y="839037"/>
                </a:lnTo>
                <a:lnTo>
                  <a:pt x="1346280" y="780843"/>
                </a:lnTo>
                <a:lnTo>
                  <a:pt x="1319794" y="724767"/>
                </a:lnTo>
                <a:lnTo>
                  <a:pt x="1293941" y="670806"/>
                </a:lnTo>
                <a:lnTo>
                  <a:pt x="1268701" y="618958"/>
                </a:lnTo>
                <a:lnTo>
                  <a:pt x="1244059" y="569218"/>
                </a:lnTo>
                <a:lnTo>
                  <a:pt x="1219995" y="521584"/>
                </a:lnTo>
                <a:lnTo>
                  <a:pt x="1196493" y="476052"/>
                </a:lnTo>
                <a:lnTo>
                  <a:pt x="1173534" y="432621"/>
                </a:lnTo>
                <a:lnTo>
                  <a:pt x="1151101" y="391286"/>
                </a:lnTo>
                <a:lnTo>
                  <a:pt x="1129177" y="352045"/>
                </a:lnTo>
                <a:lnTo>
                  <a:pt x="1107743" y="314895"/>
                </a:lnTo>
                <a:lnTo>
                  <a:pt x="1086782" y="279832"/>
                </a:lnTo>
                <a:lnTo>
                  <a:pt x="1066276" y="246854"/>
                </a:lnTo>
                <a:lnTo>
                  <a:pt x="1036332" y="201289"/>
                </a:lnTo>
                <a:lnTo>
                  <a:pt x="1007313" y="160398"/>
                </a:lnTo>
                <a:lnTo>
                  <a:pt x="979159" y="124169"/>
                </a:lnTo>
                <a:lnTo>
                  <a:pt x="951811" y="92593"/>
                </a:lnTo>
                <a:lnTo>
                  <a:pt x="916495" y="57712"/>
                </a:lnTo>
                <a:lnTo>
                  <a:pt x="882364" y="31060"/>
                </a:lnTo>
                <a:lnTo>
                  <a:pt x="841149" y="9280"/>
                </a:lnTo>
                <a:lnTo>
                  <a:pt x="801287" y="272"/>
                </a:lnTo>
                <a:lnTo>
                  <a:pt x="793453" y="0"/>
                </a:lnTo>
                <a:lnTo>
                  <a:pt x="785659" y="235"/>
                </a:lnTo>
                <a:lnTo>
                  <a:pt x="747226" y="9030"/>
                </a:lnTo>
                <a:lnTo>
                  <a:pt x="709483" y="30483"/>
                </a:lnTo>
                <a:lnTo>
                  <a:pt x="679599" y="56728"/>
                </a:lnTo>
                <a:lnTo>
                  <a:pt x="649838" y="91020"/>
                </a:lnTo>
                <a:lnTo>
                  <a:pt x="627512" y="122005"/>
                </a:lnTo>
                <a:lnTo>
                  <a:pt x="605116" y="157493"/>
                </a:lnTo>
                <a:lnTo>
                  <a:pt x="582591" y="197473"/>
                </a:lnTo>
                <a:lnTo>
                  <a:pt x="559875" y="241935"/>
                </a:lnTo>
                <a:lnTo>
                  <a:pt x="536911" y="290869"/>
                </a:lnTo>
                <a:lnTo>
                  <a:pt x="521433" y="325970"/>
                </a:lnTo>
                <a:lnTo>
                  <a:pt x="505800" y="363052"/>
                </a:lnTo>
                <a:lnTo>
                  <a:pt x="489995" y="402110"/>
                </a:lnTo>
                <a:lnTo>
                  <a:pt x="473999" y="443142"/>
                </a:lnTo>
                <a:lnTo>
                  <a:pt x="457795" y="486145"/>
                </a:lnTo>
                <a:lnTo>
                  <a:pt x="441365" y="531116"/>
                </a:lnTo>
                <a:lnTo>
                  <a:pt x="424692" y="578051"/>
                </a:lnTo>
                <a:lnTo>
                  <a:pt x="407757" y="626948"/>
                </a:lnTo>
                <a:lnTo>
                  <a:pt x="390544" y="677804"/>
                </a:lnTo>
                <a:lnTo>
                  <a:pt x="373034" y="730615"/>
                </a:lnTo>
                <a:lnTo>
                  <a:pt x="355210" y="785378"/>
                </a:lnTo>
                <a:lnTo>
                  <a:pt x="337054" y="842091"/>
                </a:lnTo>
                <a:lnTo>
                  <a:pt x="318549" y="900751"/>
                </a:lnTo>
                <a:lnTo>
                  <a:pt x="299676" y="961354"/>
                </a:lnTo>
                <a:lnTo>
                  <a:pt x="280418" y="1023897"/>
                </a:lnTo>
                <a:lnTo>
                  <a:pt x="260757" y="1088378"/>
                </a:lnTo>
                <a:lnTo>
                  <a:pt x="240677" y="1154793"/>
                </a:lnTo>
                <a:lnTo>
                  <a:pt x="220158" y="1223139"/>
                </a:lnTo>
                <a:lnTo>
                  <a:pt x="199183" y="1293413"/>
                </a:lnTo>
                <a:lnTo>
                  <a:pt x="177735" y="1365613"/>
                </a:lnTo>
                <a:lnTo>
                  <a:pt x="166828" y="1402434"/>
                </a:lnTo>
                <a:lnTo>
                  <a:pt x="155796" y="1439735"/>
                </a:lnTo>
                <a:lnTo>
                  <a:pt x="144637" y="1477515"/>
                </a:lnTo>
                <a:lnTo>
                  <a:pt x="133348" y="1515775"/>
                </a:lnTo>
                <a:lnTo>
                  <a:pt x="121928" y="1554515"/>
                </a:lnTo>
                <a:lnTo>
                  <a:pt x="110374" y="1593732"/>
                </a:lnTo>
                <a:lnTo>
                  <a:pt x="98684" y="1633429"/>
                </a:lnTo>
                <a:lnTo>
                  <a:pt x="86855" y="1673603"/>
                </a:lnTo>
                <a:lnTo>
                  <a:pt x="74886" y="1714254"/>
                </a:lnTo>
                <a:lnTo>
                  <a:pt x="62775" y="1755383"/>
                </a:lnTo>
                <a:lnTo>
                  <a:pt x="50518" y="1796988"/>
                </a:lnTo>
                <a:lnTo>
                  <a:pt x="38115" y="1839070"/>
                </a:lnTo>
                <a:lnTo>
                  <a:pt x="25562" y="1881627"/>
                </a:lnTo>
                <a:lnTo>
                  <a:pt x="12858" y="1924661"/>
                </a:lnTo>
                <a:lnTo>
                  <a:pt x="0" y="1968169"/>
                </a:lnTo>
              </a:path>
            </a:pathLst>
          </a:custGeom>
          <a:ln w="175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45430" y="1427856"/>
            <a:ext cx="635" cy="1986914"/>
          </a:xfrm>
          <a:custGeom>
            <a:avLst/>
            <a:gdLst/>
            <a:ahLst/>
            <a:cxnLst/>
            <a:rect l="l" t="t" r="r" b="b"/>
            <a:pathLst>
              <a:path w="635" h="1986914">
                <a:moveTo>
                  <a:pt x="81" y="0"/>
                </a:moveTo>
                <a:lnTo>
                  <a:pt x="81" y="1986736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76696" y="3200970"/>
            <a:ext cx="913765" cy="208279"/>
          </a:xfrm>
          <a:custGeom>
            <a:avLst/>
            <a:gdLst/>
            <a:ahLst/>
            <a:cxnLst/>
            <a:rect l="l" t="t" r="r" b="b"/>
            <a:pathLst>
              <a:path w="913764" h="208279">
                <a:moveTo>
                  <a:pt x="913552" y="207785"/>
                </a:moveTo>
                <a:lnTo>
                  <a:pt x="879089" y="191175"/>
                </a:lnTo>
                <a:lnTo>
                  <a:pt x="840542" y="166051"/>
                </a:lnTo>
                <a:lnTo>
                  <a:pt x="797530" y="135379"/>
                </a:lnTo>
                <a:lnTo>
                  <a:pt x="782135" y="124435"/>
                </a:lnTo>
                <a:lnTo>
                  <a:pt x="749672" y="102127"/>
                </a:lnTo>
                <a:lnTo>
                  <a:pt x="714888" y="79991"/>
                </a:lnTo>
                <a:lnTo>
                  <a:pt x="677667" y="58905"/>
                </a:lnTo>
                <a:lnTo>
                  <a:pt x="637898" y="39748"/>
                </a:lnTo>
                <a:lnTo>
                  <a:pt x="595469" y="23400"/>
                </a:lnTo>
                <a:lnTo>
                  <a:pt x="550265" y="10740"/>
                </a:lnTo>
                <a:lnTo>
                  <a:pt x="502175" y="2647"/>
                </a:lnTo>
                <a:lnTo>
                  <a:pt x="451085" y="0"/>
                </a:lnTo>
                <a:lnTo>
                  <a:pt x="424380" y="993"/>
                </a:lnTo>
                <a:lnTo>
                  <a:pt x="368580" y="8162"/>
                </a:lnTo>
                <a:lnTo>
                  <a:pt x="309498" y="22974"/>
                </a:lnTo>
                <a:lnTo>
                  <a:pt x="247022" y="46309"/>
                </a:lnTo>
                <a:lnTo>
                  <a:pt x="181039" y="79045"/>
                </a:lnTo>
                <a:lnTo>
                  <a:pt x="146698" y="99213"/>
                </a:lnTo>
                <a:lnTo>
                  <a:pt x="111437" y="122062"/>
                </a:lnTo>
                <a:lnTo>
                  <a:pt x="75243" y="147700"/>
                </a:lnTo>
                <a:lnTo>
                  <a:pt x="38102" y="176238"/>
                </a:lnTo>
                <a:lnTo>
                  <a:pt x="0" y="207785"/>
                </a:lnTo>
              </a:path>
            </a:pathLst>
          </a:custGeom>
          <a:ln w="9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987393" y="3408755"/>
            <a:ext cx="951230" cy="259079"/>
          </a:xfrm>
          <a:custGeom>
            <a:avLst/>
            <a:gdLst/>
            <a:ahLst/>
            <a:cxnLst/>
            <a:rect l="l" t="t" r="r" b="b"/>
            <a:pathLst>
              <a:path w="951229" h="259079">
                <a:moveTo>
                  <a:pt x="951074" y="0"/>
                </a:moveTo>
                <a:lnTo>
                  <a:pt x="919336" y="26995"/>
                </a:lnTo>
                <a:lnTo>
                  <a:pt x="888743" y="52780"/>
                </a:lnTo>
                <a:lnTo>
                  <a:pt x="859197" y="77303"/>
                </a:lnTo>
                <a:lnTo>
                  <a:pt x="802863" y="122352"/>
                </a:lnTo>
                <a:lnTo>
                  <a:pt x="749561" y="161728"/>
                </a:lnTo>
                <a:lnTo>
                  <a:pt x="698519" y="195015"/>
                </a:lnTo>
                <a:lnTo>
                  <a:pt x="648963" y="221799"/>
                </a:lnTo>
                <a:lnTo>
                  <a:pt x="600121" y="241664"/>
                </a:lnTo>
                <a:lnTo>
                  <a:pt x="551221" y="254194"/>
                </a:lnTo>
                <a:lnTo>
                  <a:pt x="501490" y="258976"/>
                </a:lnTo>
                <a:lnTo>
                  <a:pt x="476071" y="258332"/>
                </a:lnTo>
                <a:lnTo>
                  <a:pt x="423643" y="250712"/>
                </a:lnTo>
                <a:lnTo>
                  <a:pt x="368452" y="234305"/>
                </a:lnTo>
                <a:lnTo>
                  <a:pt x="333052" y="219852"/>
                </a:lnTo>
                <a:lnTo>
                  <a:pt x="296869" y="202569"/>
                </a:lnTo>
                <a:lnTo>
                  <a:pt x="260447" y="183082"/>
                </a:lnTo>
                <a:lnTo>
                  <a:pt x="224332" y="162017"/>
                </a:lnTo>
                <a:lnTo>
                  <a:pt x="189069" y="139999"/>
                </a:lnTo>
                <a:lnTo>
                  <a:pt x="155203" y="117655"/>
                </a:lnTo>
                <a:lnTo>
                  <a:pt x="123279" y="95609"/>
                </a:lnTo>
                <a:lnTo>
                  <a:pt x="67441" y="54920"/>
                </a:lnTo>
                <a:lnTo>
                  <a:pt x="25914" y="22936"/>
                </a:lnTo>
                <a:lnTo>
                  <a:pt x="3061" y="4666"/>
                </a:lnTo>
                <a:lnTo>
                  <a:pt x="0" y="2237"/>
                </a:lnTo>
              </a:path>
            </a:pathLst>
          </a:custGeom>
          <a:ln w="97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973074" y="3370321"/>
            <a:ext cx="8001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13448" y="3411635"/>
            <a:ext cx="18923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180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83291" y="3472829"/>
            <a:ext cx="141605" cy="96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-10" i="1">
                <a:latin typeface="Times New Roman"/>
                <a:cs typeface="Times New Roman"/>
              </a:rPr>
              <a:t>m</a:t>
            </a:r>
            <a:r>
              <a:rPr dirty="0" sz="550" spc="-5" i="1">
                <a:latin typeface="Times New Roman"/>
                <a:cs typeface="Times New Roman"/>
              </a:rPr>
              <a:t>ax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22572" y="3414106"/>
            <a:ext cx="30607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0" i="1">
                <a:latin typeface="Arial"/>
                <a:cs typeface="Arial"/>
              </a:rPr>
              <a:t>δ  </a:t>
            </a:r>
            <a:r>
              <a:rPr dirty="0" sz="800" spc="105" i="1">
                <a:latin typeface="Arial"/>
                <a:cs typeface="Arial"/>
              </a:rPr>
              <a:t> </a:t>
            </a:r>
            <a:r>
              <a:rPr dirty="0" baseline="3703" sz="1125" spc="15" i="1">
                <a:latin typeface="Arial"/>
                <a:cs typeface="Arial"/>
              </a:rPr>
              <a:t>90</a:t>
            </a:r>
            <a:endParaRPr baseline="3703" sz="1125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90515" y="974107"/>
            <a:ext cx="356235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P</a:t>
            </a:r>
            <a:r>
              <a:rPr dirty="0" baseline="-11111" sz="750" spc="7" i="1">
                <a:latin typeface="Arial"/>
                <a:cs typeface="Arial"/>
              </a:rPr>
              <a:t>Eq</a:t>
            </a:r>
            <a:r>
              <a:rPr dirty="0" sz="750" spc="5" i="1">
                <a:latin typeface="Arial"/>
                <a:cs typeface="Arial"/>
              </a:rPr>
              <a:t>,</a:t>
            </a:r>
            <a:r>
              <a:rPr dirty="0" sz="750" spc="-85" i="1">
                <a:latin typeface="Arial"/>
                <a:cs typeface="Arial"/>
              </a:rPr>
              <a:t> </a:t>
            </a:r>
            <a:r>
              <a:rPr dirty="0" sz="750" spc="5" i="1">
                <a:latin typeface="Arial"/>
                <a:cs typeface="Arial"/>
              </a:rPr>
              <a:t>в.о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67420" y="1427856"/>
            <a:ext cx="778510" cy="0"/>
          </a:xfrm>
          <a:custGeom>
            <a:avLst/>
            <a:gdLst/>
            <a:ahLst/>
            <a:cxnLst/>
            <a:rect l="l" t="t" r="r" b="b"/>
            <a:pathLst>
              <a:path w="778510" h="0">
                <a:moveTo>
                  <a:pt x="0" y="0"/>
                </a:moveTo>
                <a:lnTo>
                  <a:pt x="778172" y="0"/>
                </a:lnTo>
              </a:path>
            </a:pathLst>
          </a:custGeom>
          <a:ln w="5837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46626" y="1702365"/>
            <a:ext cx="354330" cy="283210"/>
          </a:xfrm>
          <a:custGeom>
            <a:avLst/>
            <a:gdLst/>
            <a:ahLst/>
            <a:cxnLst/>
            <a:rect l="l" t="t" r="r" b="b"/>
            <a:pathLst>
              <a:path w="354329" h="283210">
                <a:moveTo>
                  <a:pt x="0" y="282778"/>
                </a:moveTo>
                <a:lnTo>
                  <a:pt x="354011" y="0"/>
                </a:lnTo>
              </a:path>
            </a:pathLst>
          </a:custGeom>
          <a:ln w="5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720492" y="1603061"/>
            <a:ext cx="45021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0,834sinδ</a:t>
            </a:r>
            <a:endParaRPr sz="7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875454" y="1147267"/>
            <a:ext cx="354330" cy="283210"/>
          </a:xfrm>
          <a:custGeom>
            <a:avLst/>
            <a:gdLst/>
            <a:ahLst/>
            <a:cxnLst/>
            <a:rect l="l" t="t" r="r" b="b"/>
            <a:pathLst>
              <a:path w="354329" h="283209">
                <a:moveTo>
                  <a:pt x="0" y="282778"/>
                </a:moveTo>
                <a:lnTo>
                  <a:pt x="354011" y="0"/>
                </a:lnTo>
              </a:path>
            </a:pathLst>
          </a:custGeom>
          <a:ln w="585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243200" y="1029560"/>
            <a:ext cx="1186815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P</a:t>
            </a:r>
            <a:r>
              <a:rPr dirty="0" baseline="-11111" sz="750" spc="7" i="1">
                <a:latin typeface="Arial"/>
                <a:cs typeface="Arial"/>
              </a:rPr>
              <a:t>Eq</a:t>
            </a:r>
            <a:r>
              <a:rPr dirty="0" sz="750" spc="5" i="1">
                <a:latin typeface="Arial"/>
                <a:cs typeface="Arial"/>
              </a:rPr>
              <a:t>=0,834sinδ+0.103sin2δ</a:t>
            </a:r>
            <a:endParaRPr sz="7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62190" y="3414593"/>
            <a:ext cx="3175" cy="265430"/>
          </a:xfrm>
          <a:custGeom>
            <a:avLst/>
            <a:gdLst/>
            <a:ahLst/>
            <a:cxnLst/>
            <a:rect l="l" t="t" r="r" b="b"/>
            <a:pathLst>
              <a:path w="3175" h="265429">
                <a:moveTo>
                  <a:pt x="2937" y="0"/>
                </a:moveTo>
                <a:lnTo>
                  <a:pt x="2937" y="265388"/>
                </a:lnTo>
                <a:lnTo>
                  <a:pt x="0" y="265388"/>
                </a:lnTo>
              </a:path>
            </a:pathLst>
          </a:custGeom>
          <a:ln w="97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059253" y="3679981"/>
            <a:ext cx="6350" cy="253365"/>
          </a:xfrm>
          <a:custGeom>
            <a:avLst/>
            <a:gdLst/>
            <a:ahLst/>
            <a:cxnLst/>
            <a:rect l="l" t="t" r="r" b="b"/>
            <a:pathLst>
              <a:path w="6350" h="253364">
                <a:moveTo>
                  <a:pt x="5874" y="0"/>
                </a:moveTo>
                <a:lnTo>
                  <a:pt x="5874" y="252789"/>
                </a:lnTo>
                <a:lnTo>
                  <a:pt x="0" y="252789"/>
                </a:lnTo>
              </a:path>
            </a:pathLst>
          </a:custGeom>
          <a:ln w="979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885995" y="1982234"/>
            <a:ext cx="16192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" i="1">
                <a:latin typeface="Arial"/>
                <a:cs typeface="Arial"/>
              </a:rPr>
              <a:t>0</a:t>
            </a:r>
            <a:r>
              <a:rPr dirty="0" sz="750" spc="5" i="1">
                <a:latin typeface="Arial"/>
                <a:cs typeface="Arial"/>
              </a:rPr>
              <a:t>.</a:t>
            </a:r>
            <a:r>
              <a:rPr dirty="0" sz="750" spc="10" i="1"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59253" y="2737733"/>
            <a:ext cx="2105025" cy="0"/>
          </a:xfrm>
          <a:custGeom>
            <a:avLst/>
            <a:gdLst/>
            <a:ahLst/>
            <a:cxnLst/>
            <a:rect l="l" t="t" r="r" b="b"/>
            <a:pathLst>
              <a:path w="2105025" h="0">
                <a:moveTo>
                  <a:pt x="2104562" y="0"/>
                </a:moveTo>
                <a:lnTo>
                  <a:pt x="2104562" y="0"/>
                </a:lnTo>
                <a:lnTo>
                  <a:pt x="25044" y="0"/>
                </a:lnTo>
                <a:lnTo>
                  <a:pt x="0" y="0"/>
                </a:lnTo>
              </a:path>
            </a:pathLst>
          </a:custGeom>
          <a:ln w="58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2885995" y="2441911"/>
            <a:ext cx="2472690" cy="953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0.4</a:t>
            </a:r>
            <a:endParaRPr sz="750">
              <a:latin typeface="Arial"/>
              <a:cs typeface="Arial"/>
            </a:endParaRPr>
          </a:p>
          <a:p>
            <a:pPr marL="2165350">
              <a:lnSpc>
                <a:spcPct val="100000"/>
              </a:lnSpc>
              <a:spcBef>
                <a:spcPts val="5"/>
              </a:spcBef>
            </a:pPr>
            <a:r>
              <a:rPr dirty="0" sz="750" spc="5" i="1">
                <a:latin typeface="Arial"/>
                <a:cs typeface="Arial"/>
              </a:rPr>
              <a:t>P</a:t>
            </a:r>
            <a:r>
              <a:rPr dirty="0" baseline="-11111" sz="750" i="1">
                <a:latin typeface="Arial"/>
                <a:cs typeface="Arial"/>
              </a:rPr>
              <a:t>0</a:t>
            </a:r>
            <a:r>
              <a:rPr dirty="0" sz="750" spc="10" i="1">
                <a:latin typeface="Arial"/>
                <a:cs typeface="Arial"/>
              </a:rPr>
              <a:t>=</a:t>
            </a:r>
            <a:r>
              <a:rPr dirty="0" sz="750" spc="5" i="1">
                <a:latin typeface="Arial"/>
                <a:cs typeface="Arial"/>
              </a:rPr>
              <a:t>0</a:t>
            </a:r>
            <a:r>
              <a:rPr dirty="0" sz="750" spc="5" i="1">
                <a:latin typeface="Arial"/>
                <a:cs typeface="Arial"/>
              </a:rPr>
              <a:t>.</a:t>
            </a:r>
            <a:r>
              <a:rPr dirty="0" sz="750" spc="10" i="1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0.2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algn="r" marR="14604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δ,</a:t>
            </a:r>
            <a:r>
              <a:rPr dirty="0" sz="750" spc="-90" i="1">
                <a:latin typeface="Arial"/>
                <a:cs typeface="Arial"/>
              </a:rPr>
              <a:t> </a:t>
            </a:r>
            <a:r>
              <a:rPr dirty="0" sz="750" spc="10" i="1">
                <a:latin typeface="Arial"/>
                <a:cs typeface="Arial"/>
              </a:rPr>
              <a:t>град</a:t>
            </a:r>
            <a:endParaRPr sz="7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84379" y="1320630"/>
            <a:ext cx="168910" cy="328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4130">
              <a:lnSpc>
                <a:spcPct val="103699"/>
              </a:lnSpc>
            </a:pPr>
            <a:r>
              <a:rPr dirty="0" sz="550" spc="5" i="1">
                <a:latin typeface="Times New Roman"/>
                <a:cs typeface="Times New Roman"/>
              </a:rPr>
              <a:t>m</a:t>
            </a:r>
            <a:r>
              <a:rPr dirty="0" sz="550" spc="5" i="1">
                <a:latin typeface="Times New Roman"/>
                <a:cs typeface="Times New Roman"/>
              </a:rPr>
              <a:t>ax </a:t>
            </a:r>
            <a:r>
              <a:rPr dirty="0" sz="550" i="1">
                <a:latin typeface="Times New Roman"/>
                <a:cs typeface="Times New Roman"/>
              </a:rPr>
              <a:t> </a:t>
            </a:r>
            <a:r>
              <a:rPr dirty="0" sz="550" i="1">
                <a:latin typeface="Times New Roman"/>
                <a:cs typeface="Times New Roman"/>
              </a:rPr>
              <a:t>Eq</a:t>
            </a:r>
            <a:endParaRPr sz="5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220"/>
              </a:spcBef>
            </a:pPr>
            <a:r>
              <a:rPr dirty="0" sz="750" spc="5" i="1">
                <a:latin typeface="Arial"/>
                <a:cs typeface="Arial"/>
              </a:rPr>
              <a:t>0.8</a:t>
            </a:r>
            <a:endParaRPr sz="7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26175" y="1328113"/>
            <a:ext cx="83820" cy="157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50" spc="-125" i="1">
                <a:latin typeface="Times New Roman"/>
                <a:cs typeface="Times New Roman"/>
              </a:rPr>
              <a:t>P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076896" y="3595520"/>
            <a:ext cx="177800" cy="43180"/>
          </a:xfrm>
          <a:custGeom>
            <a:avLst/>
            <a:gdLst/>
            <a:ahLst/>
            <a:cxnLst/>
            <a:rect l="l" t="t" r="r" b="b"/>
            <a:pathLst>
              <a:path w="177800" h="43179">
                <a:moveTo>
                  <a:pt x="177617" y="0"/>
                </a:moveTo>
                <a:lnTo>
                  <a:pt x="0" y="4304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2590800" y="3590933"/>
            <a:ext cx="2902585" cy="1043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56944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0,103sin2δ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00">
              <a:latin typeface="Times New Roman"/>
              <a:cs typeface="Times New Roman"/>
            </a:endParaRPr>
          </a:p>
          <a:p>
            <a:pPr marL="202565">
              <a:lnSpc>
                <a:spcPct val="100000"/>
              </a:lnSpc>
            </a:pPr>
            <a:r>
              <a:rPr dirty="0" sz="750" spc="5" i="1">
                <a:latin typeface="Arial"/>
                <a:cs typeface="Arial"/>
              </a:rPr>
              <a:t>-</a:t>
            </a:r>
            <a:r>
              <a:rPr dirty="0" sz="750" spc="-80" i="1">
                <a:latin typeface="Arial"/>
                <a:cs typeface="Arial"/>
              </a:rPr>
              <a:t> </a:t>
            </a:r>
            <a:r>
              <a:rPr dirty="0" sz="750" spc="5" i="1">
                <a:latin typeface="Arial"/>
                <a:cs typeface="Arial"/>
              </a:rPr>
              <a:t>0.2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baseline="1984" sz="2100" spc="-44">
                <a:latin typeface="Times New Roman"/>
                <a:cs typeface="Times New Roman"/>
              </a:rPr>
              <a:t>Характеристика </a:t>
            </a:r>
            <a:r>
              <a:rPr dirty="0" baseline="1984" sz="2100" spc="-30">
                <a:latin typeface="Times New Roman"/>
                <a:cs typeface="Times New Roman"/>
              </a:rPr>
              <a:t>потужності </a:t>
            </a:r>
            <a:r>
              <a:rPr dirty="0" sz="1400" spc="-65" i="1">
                <a:latin typeface="Times New Roman"/>
                <a:cs typeface="Times New Roman"/>
              </a:rPr>
              <a:t>P</a:t>
            </a:r>
            <a:r>
              <a:rPr dirty="0" baseline="-19444" sz="1500" spc="-97" i="1">
                <a:latin typeface="Times New Roman"/>
                <a:cs typeface="Times New Roman"/>
              </a:rPr>
              <a:t>Eq  </a:t>
            </a:r>
            <a:r>
              <a:rPr dirty="0" sz="1400" spc="20">
                <a:latin typeface="Symbol"/>
                <a:cs typeface="Symbol"/>
              </a:rPr>
              <a:t>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10" i="1">
                <a:latin typeface="Times New Roman"/>
                <a:cs typeface="Times New Roman"/>
              </a:rPr>
              <a:t>f </a:t>
            </a:r>
            <a:r>
              <a:rPr dirty="0" sz="1800" spc="-130">
                <a:latin typeface="Symbol"/>
                <a:cs typeface="Symbol"/>
              </a:rPr>
              <a:t></a:t>
            </a:r>
            <a:r>
              <a:rPr dirty="0" sz="1450" spc="-130" i="1">
                <a:latin typeface="Symbol"/>
                <a:cs typeface="Symbol"/>
              </a:rPr>
              <a:t></a:t>
            </a:r>
            <a:r>
              <a:rPr dirty="0" sz="1450" spc="-130" i="1">
                <a:latin typeface="Times New Roman"/>
                <a:cs typeface="Times New Roman"/>
              </a:rPr>
              <a:t> </a:t>
            </a:r>
            <a:r>
              <a:rPr dirty="0" sz="1450" spc="-110" i="1">
                <a:latin typeface="Times New Roman"/>
                <a:cs typeface="Times New Roman"/>
              </a:rPr>
              <a:t> </a:t>
            </a:r>
            <a:r>
              <a:rPr dirty="0" sz="1800" spc="-130">
                <a:latin typeface="Symbol"/>
                <a:cs typeface="Symbol"/>
              </a:rPr>
              <a:t></a:t>
            </a:r>
            <a:endParaRPr sz="1800">
              <a:latin typeface="Symbol"/>
              <a:cs typeface="Symbol"/>
            </a:endParaRPr>
          </a:p>
          <a:p>
            <a:pPr algn="ctr" marL="13970">
              <a:lnSpc>
                <a:spcPct val="100000"/>
              </a:lnSpc>
              <a:spcBef>
                <a:spcPts val="305"/>
              </a:spcBef>
            </a:pPr>
            <a:r>
              <a:rPr dirty="0" sz="1400" spc="-25">
                <a:latin typeface="Times New Roman"/>
                <a:cs typeface="Times New Roman"/>
              </a:rPr>
              <a:t>гідрогенератора </a:t>
            </a:r>
            <a:r>
              <a:rPr dirty="0" sz="1400" spc="-20">
                <a:latin typeface="Times New Roman"/>
                <a:cs typeface="Times New Roman"/>
              </a:rPr>
              <a:t>без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АРЗ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69254" y="4934185"/>
            <a:ext cx="377825" cy="0"/>
          </a:xfrm>
          <a:custGeom>
            <a:avLst/>
            <a:gdLst/>
            <a:ahLst/>
            <a:cxnLst/>
            <a:rect l="l" t="t" r="r" b="b"/>
            <a:pathLst>
              <a:path w="377825" h="0">
                <a:moveTo>
                  <a:pt x="0" y="0"/>
                </a:moveTo>
                <a:lnTo>
                  <a:pt x="377557" y="0"/>
                </a:lnTo>
              </a:path>
            </a:pathLst>
          </a:custGeom>
          <a:ln w="63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590101" y="4635389"/>
            <a:ext cx="24257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5">
                <a:latin typeface="Times New Roman"/>
                <a:cs typeface="Times New Roman"/>
              </a:rPr>
              <a:t>m</a:t>
            </a:r>
            <a:r>
              <a:rPr dirty="0" sz="1000" spc="-50">
                <a:latin typeface="Times New Roman"/>
                <a:cs typeface="Times New Roman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x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83959" y="4801156"/>
            <a:ext cx="11264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85"/>
              </a:lnSpc>
            </a:pP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baseline="33730" sz="2100" spc="-7" u="sng">
                <a:latin typeface="Times New Roman"/>
                <a:cs typeface="Times New Roman"/>
              </a:rPr>
              <a:t>0.858 </a:t>
            </a: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2.86.</a:t>
            </a:r>
            <a:endParaRPr sz="1400">
              <a:latin typeface="Times New Roman"/>
              <a:cs typeface="Times New Roman"/>
            </a:endParaRPr>
          </a:p>
          <a:p>
            <a:pPr marL="254000">
              <a:lnSpc>
                <a:spcPts val="1385"/>
              </a:lnSpc>
            </a:pPr>
            <a:r>
              <a:rPr dirty="0" sz="1400">
                <a:latin typeface="Times New Roman"/>
                <a:cs typeface="Times New Roman"/>
              </a:rPr>
              <a:t>0.3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199627" y="4896429"/>
            <a:ext cx="7620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 i="1">
                <a:latin typeface="Times New Roman"/>
                <a:cs typeface="Times New Roman"/>
              </a:rPr>
              <a:t>з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70714" y="4939135"/>
            <a:ext cx="165100" cy="260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70" i="1">
                <a:latin typeface="Times New Roman"/>
                <a:cs typeface="Times New Roman"/>
              </a:rPr>
              <a:t>P</a:t>
            </a:r>
            <a:r>
              <a:rPr dirty="0" baseline="-19444" sz="1500" spc="7" i="1">
                <a:latin typeface="Times New Roman"/>
                <a:cs typeface="Times New Roman"/>
              </a:rPr>
              <a:t>0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110394" y="4709478"/>
            <a:ext cx="610235" cy="317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4015">
              <a:lnSpc>
                <a:spcPts val="1200"/>
              </a:lnSpc>
            </a:pPr>
            <a:r>
              <a:rPr dirty="0" baseline="13888" sz="2100" spc="-284" i="1">
                <a:latin typeface="Times New Roman"/>
                <a:cs typeface="Times New Roman"/>
              </a:rPr>
              <a:t>P</a:t>
            </a:r>
            <a:r>
              <a:rPr dirty="0" sz="1000" spc="-15" i="1">
                <a:latin typeface="Times New Roman"/>
                <a:cs typeface="Times New Roman"/>
              </a:rPr>
              <a:t>Eq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200"/>
              </a:lnSpc>
            </a:pPr>
            <a:r>
              <a:rPr dirty="0" sz="1400" spc="5" i="1">
                <a:latin typeface="Times New Roman"/>
                <a:cs typeface="Times New Roman"/>
              </a:rPr>
              <a:t>k </a:t>
            </a:r>
            <a:r>
              <a:rPr dirty="0" sz="1400" spc="155" i="1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908738" y="5405396"/>
            <a:ext cx="2268220" cy="2927350"/>
          </a:xfrm>
          <a:custGeom>
            <a:avLst/>
            <a:gdLst/>
            <a:ahLst/>
            <a:cxnLst/>
            <a:rect l="l" t="t" r="r" b="b"/>
            <a:pathLst>
              <a:path w="2268220" h="2927350">
                <a:moveTo>
                  <a:pt x="0" y="0"/>
                </a:moveTo>
                <a:lnTo>
                  <a:pt x="0" y="2926905"/>
                </a:lnTo>
                <a:lnTo>
                  <a:pt x="2267690" y="2926905"/>
                </a:lnTo>
              </a:path>
            </a:pathLst>
          </a:custGeom>
          <a:ln w="1086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875072" y="5312640"/>
            <a:ext cx="67945" cy="101600"/>
          </a:xfrm>
          <a:custGeom>
            <a:avLst/>
            <a:gdLst/>
            <a:ahLst/>
            <a:cxnLst/>
            <a:rect l="l" t="t" r="r" b="b"/>
            <a:pathLst>
              <a:path w="67944" h="101600">
                <a:moveTo>
                  <a:pt x="33666" y="0"/>
                </a:moveTo>
                <a:lnTo>
                  <a:pt x="0" y="101187"/>
                </a:lnTo>
                <a:lnTo>
                  <a:pt x="67333" y="101187"/>
                </a:lnTo>
                <a:lnTo>
                  <a:pt x="33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168012" y="8298571"/>
            <a:ext cx="101600" cy="67945"/>
          </a:xfrm>
          <a:custGeom>
            <a:avLst/>
            <a:gdLst/>
            <a:ahLst/>
            <a:cxnLst/>
            <a:rect l="l" t="t" r="r" b="b"/>
            <a:pathLst>
              <a:path w="101600" h="67945">
                <a:moveTo>
                  <a:pt x="0" y="0"/>
                </a:moveTo>
                <a:lnTo>
                  <a:pt x="0" y="67458"/>
                </a:lnTo>
                <a:lnTo>
                  <a:pt x="100999" y="337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918567" y="5895561"/>
            <a:ext cx="2075180" cy="2430780"/>
          </a:xfrm>
          <a:custGeom>
            <a:avLst/>
            <a:gdLst/>
            <a:ahLst/>
            <a:cxnLst/>
            <a:rect l="l" t="t" r="r" b="b"/>
            <a:pathLst>
              <a:path w="2075179" h="2430779">
                <a:moveTo>
                  <a:pt x="2074776" y="2430211"/>
                </a:moveTo>
                <a:lnTo>
                  <a:pt x="2060766" y="2383655"/>
                </a:lnTo>
                <a:lnTo>
                  <a:pt x="2046865" y="2337523"/>
                </a:lnTo>
                <a:lnTo>
                  <a:pt x="2033073" y="2291816"/>
                </a:lnTo>
                <a:lnTo>
                  <a:pt x="2019389" y="2246534"/>
                </a:lnTo>
                <a:lnTo>
                  <a:pt x="2005811" y="2201679"/>
                </a:lnTo>
                <a:lnTo>
                  <a:pt x="1992339" y="2157250"/>
                </a:lnTo>
                <a:lnTo>
                  <a:pt x="1978971" y="2113250"/>
                </a:lnTo>
                <a:lnTo>
                  <a:pt x="1965706" y="2069678"/>
                </a:lnTo>
                <a:lnTo>
                  <a:pt x="1952543" y="2026536"/>
                </a:lnTo>
                <a:lnTo>
                  <a:pt x="1939480" y="1983823"/>
                </a:lnTo>
                <a:lnTo>
                  <a:pt x="1926517" y="1941542"/>
                </a:lnTo>
                <a:lnTo>
                  <a:pt x="1913653" y="1899693"/>
                </a:lnTo>
                <a:lnTo>
                  <a:pt x="1900886" y="1858276"/>
                </a:lnTo>
                <a:lnTo>
                  <a:pt x="1888215" y="1817293"/>
                </a:lnTo>
                <a:lnTo>
                  <a:pt x="1875639" y="1776743"/>
                </a:lnTo>
                <a:lnTo>
                  <a:pt x="1863157" y="1736629"/>
                </a:lnTo>
                <a:lnTo>
                  <a:pt x="1850768" y="1696950"/>
                </a:lnTo>
                <a:lnTo>
                  <a:pt x="1838470" y="1657708"/>
                </a:lnTo>
                <a:lnTo>
                  <a:pt x="1826263" y="1618903"/>
                </a:lnTo>
                <a:lnTo>
                  <a:pt x="1814145" y="1580537"/>
                </a:lnTo>
                <a:lnTo>
                  <a:pt x="1802116" y="1542609"/>
                </a:lnTo>
                <a:lnTo>
                  <a:pt x="1790173" y="1505121"/>
                </a:lnTo>
                <a:lnTo>
                  <a:pt x="1778316" y="1468073"/>
                </a:lnTo>
                <a:lnTo>
                  <a:pt x="1766544" y="1431466"/>
                </a:lnTo>
                <a:lnTo>
                  <a:pt x="1743250" y="1359580"/>
                </a:lnTo>
                <a:lnTo>
                  <a:pt x="1720281" y="1289468"/>
                </a:lnTo>
                <a:lnTo>
                  <a:pt x="1697628" y="1221137"/>
                </a:lnTo>
                <a:lnTo>
                  <a:pt x="1675281" y="1154593"/>
                </a:lnTo>
                <a:lnTo>
                  <a:pt x="1653233" y="1089842"/>
                </a:lnTo>
                <a:lnTo>
                  <a:pt x="1631473" y="1026891"/>
                </a:lnTo>
                <a:lnTo>
                  <a:pt x="1609992" y="965746"/>
                </a:lnTo>
                <a:lnTo>
                  <a:pt x="1588781" y="906412"/>
                </a:lnTo>
                <a:lnTo>
                  <a:pt x="1567832" y="848897"/>
                </a:lnTo>
                <a:lnTo>
                  <a:pt x="1547135" y="793207"/>
                </a:lnTo>
                <a:lnTo>
                  <a:pt x="1526680" y="739348"/>
                </a:lnTo>
                <a:lnTo>
                  <a:pt x="1506459" y="687326"/>
                </a:lnTo>
                <a:lnTo>
                  <a:pt x="1486462" y="637148"/>
                </a:lnTo>
                <a:lnTo>
                  <a:pt x="1466681" y="588819"/>
                </a:lnTo>
                <a:lnTo>
                  <a:pt x="1447105" y="542347"/>
                </a:lnTo>
                <a:lnTo>
                  <a:pt x="1427727" y="497737"/>
                </a:lnTo>
                <a:lnTo>
                  <a:pt x="1408536" y="454996"/>
                </a:lnTo>
                <a:lnTo>
                  <a:pt x="1389524" y="414131"/>
                </a:lnTo>
                <a:lnTo>
                  <a:pt x="1370682" y="375146"/>
                </a:lnTo>
                <a:lnTo>
                  <a:pt x="1352000" y="338049"/>
                </a:lnTo>
                <a:lnTo>
                  <a:pt x="1333468" y="302846"/>
                </a:lnTo>
                <a:lnTo>
                  <a:pt x="1305935" y="253607"/>
                </a:lnTo>
                <a:lnTo>
                  <a:pt x="1278691" y="208664"/>
                </a:lnTo>
                <a:lnTo>
                  <a:pt x="1251704" y="168040"/>
                </a:lnTo>
                <a:lnTo>
                  <a:pt x="1224943" y="131754"/>
                </a:lnTo>
                <a:lnTo>
                  <a:pt x="1198379" y="99829"/>
                </a:lnTo>
                <a:lnTo>
                  <a:pt x="1171979" y="72286"/>
                </a:lnTo>
                <a:lnTo>
                  <a:pt x="1136983" y="42415"/>
                </a:lnTo>
                <a:lnTo>
                  <a:pt x="1102151" y="20421"/>
                </a:lnTo>
                <a:lnTo>
                  <a:pt x="1058732" y="4084"/>
                </a:lnTo>
                <a:lnTo>
                  <a:pt x="1024004" y="0"/>
                </a:lnTo>
                <a:lnTo>
                  <a:pt x="1015313" y="233"/>
                </a:lnTo>
                <a:lnTo>
                  <a:pt x="971751" y="8966"/>
                </a:lnTo>
                <a:lnTo>
                  <a:pt x="936702" y="25080"/>
                </a:lnTo>
                <a:lnTo>
                  <a:pt x="901397" y="49361"/>
                </a:lnTo>
                <a:lnTo>
                  <a:pt x="865761" y="81860"/>
                </a:lnTo>
                <a:lnTo>
                  <a:pt x="838775" y="111657"/>
                </a:lnTo>
                <a:lnTo>
                  <a:pt x="811530" y="146126"/>
                </a:lnTo>
                <a:lnTo>
                  <a:pt x="783997" y="185289"/>
                </a:lnTo>
                <a:lnTo>
                  <a:pt x="756145" y="229166"/>
                </a:lnTo>
                <a:lnTo>
                  <a:pt x="727942" y="277778"/>
                </a:lnTo>
                <a:lnTo>
                  <a:pt x="708930" y="312828"/>
                </a:lnTo>
                <a:lnTo>
                  <a:pt x="689740" y="349999"/>
                </a:lnTo>
                <a:lnTo>
                  <a:pt x="670362" y="389296"/>
                </a:lnTo>
                <a:lnTo>
                  <a:pt x="650787" y="430726"/>
                </a:lnTo>
                <a:lnTo>
                  <a:pt x="631005" y="474296"/>
                </a:lnTo>
                <a:lnTo>
                  <a:pt x="611009" y="520011"/>
                </a:lnTo>
                <a:lnTo>
                  <a:pt x="590788" y="567878"/>
                </a:lnTo>
                <a:lnTo>
                  <a:pt x="570334" y="617904"/>
                </a:lnTo>
                <a:lnTo>
                  <a:pt x="549636" y="670094"/>
                </a:lnTo>
                <a:lnTo>
                  <a:pt x="528687" y="724455"/>
                </a:lnTo>
                <a:lnTo>
                  <a:pt x="507477" y="780993"/>
                </a:lnTo>
                <a:lnTo>
                  <a:pt x="485997" y="839714"/>
                </a:lnTo>
                <a:lnTo>
                  <a:pt x="464237" y="900626"/>
                </a:lnTo>
                <a:lnTo>
                  <a:pt x="442189" y="963733"/>
                </a:lnTo>
                <a:lnTo>
                  <a:pt x="419843" y="1029042"/>
                </a:lnTo>
                <a:lnTo>
                  <a:pt x="397190" y="1096560"/>
                </a:lnTo>
                <a:lnTo>
                  <a:pt x="374221" y="1166294"/>
                </a:lnTo>
                <a:lnTo>
                  <a:pt x="350927" y="1238248"/>
                </a:lnTo>
                <a:lnTo>
                  <a:pt x="339156" y="1275060"/>
                </a:lnTo>
                <a:lnTo>
                  <a:pt x="327299" y="1312429"/>
                </a:lnTo>
                <a:lnTo>
                  <a:pt x="315357" y="1350358"/>
                </a:lnTo>
                <a:lnTo>
                  <a:pt x="303327" y="1388845"/>
                </a:lnTo>
                <a:lnTo>
                  <a:pt x="291210" y="1427892"/>
                </a:lnTo>
                <a:lnTo>
                  <a:pt x="279003" y="1467500"/>
                </a:lnTo>
                <a:lnTo>
                  <a:pt x="266705" y="1507670"/>
                </a:lnTo>
                <a:lnTo>
                  <a:pt x="254316" y="1548402"/>
                </a:lnTo>
                <a:lnTo>
                  <a:pt x="241835" y="1589698"/>
                </a:lnTo>
                <a:lnTo>
                  <a:pt x="229259" y="1631557"/>
                </a:lnTo>
                <a:lnTo>
                  <a:pt x="216588" y="1673981"/>
                </a:lnTo>
                <a:lnTo>
                  <a:pt x="203822" y="1716970"/>
                </a:lnTo>
                <a:lnTo>
                  <a:pt x="190958" y="1760526"/>
                </a:lnTo>
                <a:lnTo>
                  <a:pt x="177995" y="1804649"/>
                </a:lnTo>
                <a:lnTo>
                  <a:pt x="164933" y="1849340"/>
                </a:lnTo>
                <a:lnTo>
                  <a:pt x="151770" y="1894599"/>
                </a:lnTo>
                <a:lnTo>
                  <a:pt x="138505" y="1940428"/>
                </a:lnTo>
                <a:lnTo>
                  <a:pt x="125137" y="1986828"/>
                </a:lnTo>
                <a:lnTo>
                  <a:pt x="111665" y="2033798"/>
                </a:lnTo>
                <a:lnTo>
                  <a:pt x="98087" y="2081340"/>
                </a:lnTo>
                <a:lnTo>
                  <a:pt x="84403" y="2129454"/>
                </a:lnTo>
                <a:lnTo>
                  <a:pt x="70612" y="2178142"/>
                </a:lnTo>
                <a:lnTo>
                  <a:pt x="56712" y="2227405"/>
                </a:lnTo>
                <a:lnTo>
                  <a:pt x="42701" y="2277242"/>
                </a:lnTo>
                <a:lnTo>
                  <a:pt x="28580" y="2327655"/>
                </a:lnTo>
                <a:lnTo>
                  <a:pt x="14346" y="2378644"/>
                </a:lnTo>
                <a:lnTo>
                  <a:pt x="0" y="2430211"/>
                </a:lnTo>
              </a:path>
            </a:pathLst>
          </a:custGeom>
          <a:ln w="108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35199" y="5895740"/>
            <a:ext cx="6985" cy="2430145"/>
          </a:xfrm>
          <a:custGeom>
            <a:avLst/>
            <a:gdLst/>
            <a:ahLst/>
            <a:cxnLst/>
            <a:rect l="l" t="t" r="r" b="b"/>
            <a:pathLst>
              <a:path w="6985" h="2430145">
                <a:moveTo>
                  <a:pt x="6787" y="2430032"/>
                </a:moveTo>
                <a:lnTo>
                  <a:pt x="0" y="0"/>
                </a:lnTo>
              </a:path>
            </a:pathLst>
          </a:custGeom>
          <a:ln w="651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913589" y="5767044"/>
            <a:ext cx="2075180" cy="2545715"/>
          </a:xfrm>
          <a:custGeom>
            <a:avLst/>
            <a:gdLst/>
            <a:ahLst/>
            <a:cxnLst/>
            <a:rect l="l" t="t" r="r" b="b"/>
            <a:pathLst>
              <a:path w="2075179" h="2545715">
                <a:moveTo>
                  <a:pt x="2074776" y="2545336"/>
                </a:moveTo>
                <a:lnTo>
                  <a:pt x="2062427" y="2493883"/>
                </a:lnTo>
                <a:lnTo>
                  <a:pt x="2050206" y="2443006"/>
                </a:lnTo>
                <a:lnTo>
                  <a:pt x="2038114" y="2392700"/>
                </a:lnTo>
                <a:lnTo>
                  <a:pt x="2026148" y="2342966"/>
                </a:lnTo>
                <a:lnTo>
                  <a:pt x="2014307" y="2293802"/>
                </a:lnTo>
                <a:lnTo>
                  <a:pt x="2002589" y="2245206"/>
                </a:lnTo>
                <a:lnTo>
                  <a:pt x="1990994" y="2197176"/>
                </a:lnTo>
                <a:lnTo>
                  <a:pt x="1979519" y="2149712"/>
                </a:lnTo>
                <a:lnTo>
                  <a:pt x="1968164" y="2102812"/>
                </a:lnTo>
                <a:lnTo>
                  <a:pt x="1956928" y="2056474"/>
                </a:lnTo>
                <a:lnTo>
                  <a:pt x="1945807" y="2010697"/>
                </a:lnTo>
                <a:lnTo>
                  <a:pt x="1934802" y="1965479"/>
                </a:lnTo>
                <a:lnTo>
                  <a:pt x="1923911" y="1920819"/>
                </a:lnTo>
                <a:lnTo>
                  <a:pt x="1913133" y="1876715"/>
                </a:lnTo>
                <a:lnTo>
                  <a:pt x="1902465" y="1833167"/>
                </a:lnTo>
                <a:lnTo>
                  <a:pt x="1891908" y="1790172"/>
                </a:lnTo>
                <a:lnTo>
                  <a:pt x="1881458" y="1747728"/>
                </a:lnTo>
                <a:lnTo>
                  <a:pt x="1871116" y="1705836"/>
                </a:lnTo>
                <a:lnTo>
                  <a:pt x="1860879" y="1664492"/>
                </a:lnTo>
                <a:lnTo>
                  <a:pt x="1850746" y="1623696"/>
                </a:lnTo>
                <a:lnTo>
                  <a:pt x="1840716" y="1583445"/>
                </a:lnTo>
                <a:lnTo>
                  <a:pt x="1830788" y="1543740"/>
                </a:lnTo>
                <a:lnTo>
                  <a:pt x="1820959" y="1504577"/>
                </a:lnTo>
                <a:lnTo>
                  <a:pt x="1811229" y="1465956"/>
                </a:lnTo>
                <a:lnTo>
                  <a:pt x="1801596" y="1427876"/>
                </a:lnTo>
                <a:lnTo>
                  <a:pt x="1792059" y="1390333"/>
                </a:lnTo>
                <a:lnTo>
                  <a:pt x="1782616" y="1353328"/>
                </a:lnTo>
                <a:lnTo>
                  <a:pt x="1764009" y="1280924"/>
                </a:lnTo>
                <a:lnTo>
                  <a:pt x="1745762" y="1210650"/>
                </a:lnTo>
                <a:lnTo>
                  <a:pt x="1727866" y="1142496"/>
                </a:lnTo>
                <a:lnTo>
                  <a:pt x="1710308" y="1076448"/>
                </a:lnTo>
                <a:lnTo>
                  <a:pt x="1693077" y="1012496"/>
                </a:lnTo>
                <a:lnTo>
                  <a:pt x="1676163" y="950628"/>
                </a:lnTo>
                <a:lnTo>
                  <a:pt x="1659555" y="890831"/>
                </a:lnTo>
                <a:lnTo>
                  <a:pt x="1643240" y="833094"/>
                </a:lnTo>
                <a:lnTo>
                  <a:pt x="1627209" y="777405"/>
                </a:lnTo>
                <a:lnTo>
                  <a:pt x="1611450" y="723752"/>
                </a:lnTo>
                <a:lnTo>
                  <a:pt x="1595951" y="672123"/>
                </a:lnTo>
                <a:lnTo>
                  <a:pt x="1580702" y="622507"/>
                </a:lnTo>
                <a:lnTo>
                  <a:pt x="1565692" y="574892"/>
                </a:lnTo>
                <a:lnTo>
                  <a:pt x="1550909" y="529266"/>
                </a:lnTo>
                <a:lnTo>
                  <a:pt x="1536343" y="485616"/>
                </a:lnTo>
                <a:lnTo>
                  <a:pt x="1521981" y="443931"/>
                </a:lnTo>
                <a:lnTo>
                  <a:pt x="1507814" y="404200"/>
                </a:lnTo>
                <a:lnTo>
                  <a:pt x="1493829" y="366411"/>
                </a:lnTo>
                <a:lnTo>
                  <a:pt x="1480017" y="330550"/>
                </a:lnTo>
                <a:lnTo>
                  <a:pt x="1459596" y="280352"/>
                </a:lnTo>
                <a:lnTo>
                  <a:pt x="1439499" y="234429"/>
                </a:lnTo>
                <a:lnTo>
                  <a:pt x="1419688" y="192741"/>
                </a:lnTo>
                <a:lnTo>
                  <a:pt x="1400126" y="155248"/>
                </a:lnTo>
                <a:lnTo>
                  <a:pt x="1380775" y="121911"/>
                </a:lnTo>
                <a:lnTo>
                  <a:pt x="1355238" y="83855"/>
                </a:lnTo>
                <a:lnTo>
                  <a:pt x="1329920" y="53020"/>
                </a:lnTo>
                <a:lnTo>
                  <a:pt x="1298447" y="24488"/>
                </a:lnTo>
                <a:lnTo>
                  <a:pt x="1260704" y="4686"/>
                </a:lnTo>
                <a:lnTo>
                  <a:pt x="1229067" y="0"/>
                </a:lnTo>
                <a:lnTo>
                  <a:pt x="1222704" y="333"/>
                </a:lnTo>
                <a:lnTo>
                  <a:pt x="1184146" y="11109"/>
                </a:lnTo>
                <a:lnTo>
                  <a:pt x="1151373" y="31415"/>
                </a:lnTo>
                <a:lnTo>
                  <a:pt x="1117830" y="61821"/>
                </a:lnTo>
                <a:lnTo>
                  <a:pt x="1090325" y="93292"/>
                </a:lnTo>
                <a:lnTo>
                  <a:pt x="1062128" y="131014"/>
                </a:lnTo>
                <a:lnTo>
                  <a:pt x="1040471" y="163350"/>
                </a:lnTo>
                <a:lnTo>
                  <a:pt x="1018337" y="199109"/>
                </a:lnTo>
                <a:lnTo>
                  <a:pt x="995689" y="238250"/>
                </a:lnTo>
                <a:lnTo>
                  <a:pt x="972488" y="280734"/>
                </a:lnTo>
                <a:lnTo>
                  <a:pt x="948696" y="326521"/>
                </a:lnTo>
                <a:lnTo>
                  <a:pt x="924278" y="375571"/>
                </a:lnTo>
                <a:lnTo>
                  <a:pt x="907631" y="410063"/>
                </a:lnTo>
                <a:lnTo>
                  <a:pt x="890678" y="445977"/>
                </a:lnTo>
                <a:lnTo>
                  <a:pt x="873408" y="483298"/>
                </a:lnTo>
                <a:lnTo>
                  <a:pt x="855808" y="522017"/>
                </a:lnTo>
                <a:lnTo>
                  <a:pt x="837868" y="562121"/>
                </a:lnTo>
                <a:lnTo>
                  <a:pt x="819576" y="603598"/>
                </a:lnTo>
                <a:lnTo>
                  <a:pt x="800923" y="646436"/>
                </a:lnTo>
                <a:lnTo>
                  <a:pt x="781896" y="690623"/>
                </a:lnTo>
                <a:lnTo>
                  <a:pt x="762484" y="736149"/>
                </a:lnTo>
                <a:lnTo>
                  <a:pt x="742676" y="783000"/>
                </a:lnTo>
                <a:lnTo>
                  <a:pt x="722462" y="831165"/>
                </a:lnTo>
                <a:lnTo>
                  <a:pt x="701830" y="880632"/>
                </a:lnTo>
                <a:lnTo>
                  <a:pt x="680768" y="931390"/>
                </a:lnTo>
                <a:lnTo>
                  <a:pt x="659266" y="983426"/>
                </a:lnTo>
                <a:lnTo>
                  <a:pt x="637313" y="1036728"/>
                </a:lnTo>
                <a:lnTo>
                  <a:pt x="614897" y="1091286"/>
                </a:lnTo>
                <a:lnTo>
                  <a:pt x="592008" y="1147086"/>
                </a:lnTo>
                <a:lnTo>
                  <a:pt x="568634" y="1204117"/>
                </a:lnTo>
                <a:lnTo>
                  <a:pt x="556761" y="1233091"/>
                </a:lnTo>
                <a:lnTo>
                  <a:pt x="544764" y="1262368"/>
                </a:lnTo>
                <a:lnTo>
                  <a:pt x="520387" y="1321826"/>
                </a:lnTo>
                <a:lnTo>
                  <a:pt x="495491" y="1382480"/>
                </a:lnTo>
                <a:lnTo>
                  <a:pt x="470067" y="1444317"/>
                </a:lnTo>
                <a:lnTo>
                  <a:pt x="444102" y="1507326"/>
                </a:lnTo>
                <a:lnTo>
                  <a:pt x="417585" y="1571496"/>
                </a:lnTo>
                <a:lnTo>
                  <a:pt x="390506" y="1636813"/>
                </a:lnTo>
                <a:lnTo>
                  <a:pt x="362853" y="1703267"/>
                </a:lnTo>
                <a:lnTo>
                  <a:pt x="334614" y="1770846"/>
                </a:lnTo>
                <a:lnTo>
                  <a:pt x="305780" y="1839537"/>
                </a:lnTo>
                <a:lnTo>
                  <a:pt x="276339" y="1909329"/>
                </a:lnTo>
                <a:lnTo>
                  <a:pt x="261387" y="1944634"/>
                </a:lnTo>
                <a:lnTo>
                  <a:pt x="246279" y="1980210"/>
                </a:lnTo>
                <a:lnTo>
                  <a:pt x="231014" y="2016055"/>
                </a:lnTo>
                <a:lnTo>
                  <a:pt x="215590" y="2052168"/>
                </a:lnTo>
                <a:lnTo>
                  <a:pt x="200006" y="2088548"/>
                </a:lnTo>
                <a:lnTo>
                  <a:pt x="184261" y="2125192"/>
                </a:lnTo>
                <a:lnTo>
                  <a:pt x="168352" y="2162099"/>
                </a:lnTo>
                <a:lnTo>
                  <a:pt x="152279" y="2199269"/>
                </a:lnTo>
                <a:lnTo>
                  <a:pt x="136041" y="2236699"/>
                </a:lnTo>
                <a:lnTo>
                  <a:pt x="119635" y="2274388"/>
                </a:lnTo>
                <a:lnTo>
                  <a:pt x="103061" y="2312334"/>
                </a:lnTo>
                <a:lnTo>
                  <a:pt x="86317" y="2350536"/>
                </a:lnTo>
                <a:lnTo>
                  <a:pt x="69401" y="2388993"/>
                </a:lnTo>
                <a:lnTo>
                  <a:pt x="52313" y="2427703"/>
                </a:lnTo>
                <a:lnTo>
                  <a:pt x="35051" y="2466664"/>
                </a:lnTo>
                <a:lnTo>
                  <a:pt x="17614" y="2505876"/>
                </a:lnTo>
                <a:lnTo>
                  <a:pt x="0" y="2545336"/>
                </a:lnTo>
              </a:path>
            </a:pathLst>
          </a:custGeom>
          <a:ln w="195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146610" y="5776871"/>
            <a:ext cx="1905" cy="2555875"/>
          </a:xfrm>
          <a:custGeom>
            <a:avLst/>
            <a:gdLst/>
            <a:ahLst/>
            <a:cxnLst/>
            <a:rect l="l" t="t" r="r" b="b"/>
            <a:pathLst>
              <a:path w="1904" h="2555875">
                <a:moveTo>
                  <a:pt x="769" y="0"/>
                </a:moveTo>
                <a:lnTo>
                  <a:pt x="769" y="2555429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928187" y="8325773"/>
            <a:ext cx="1013460" cy="228600"/>
          </a:xfrm>
          <a:custGeom>
            <a:avLst/>
            <a:gdLst/>
            <a:ahLst/>
            <a:cxnLst/>
            <a:rect l="l" t="t" r="r" b="b"/>
            <a:pathLst>
              <a:path w="1013460" h="228600">
                <a:moveTo>
                  <a:pt x="1013346" y="0"/>
                </a:moveTo>
                <a:lnTo>
                  <a:pt x="974349" y="32182"/>
                </a:lnTo>
                <a:lnTo>
                  <a:pt x="934230" y="63962"/>
                </a:lnTo>
                <a:lnTo>
                  <a:pt x="892819" y="94706"/>
                </a:lnTo>
                <a:lnTo>
                  <a:pt x="849943" y="123780"/>
                </a:lnTo>
                <a:lnTo>
                  <a:pt x="805432" y="150548"/>
                </a:lnTo>
                <a:lnTo>
                  <a:pt x="759114" y="174376"/>
                </a:lnTo>
                <a:lnTo>
                  <a:pt x="710817" y="194629"/>
                </a:lnTo>
                <a:lnTo>
                  <a:pt x="660371" y="210674"/>
                </a:lnTo>
                <a:lnTo>
                  <a:pt x="607605" y="221874"/>
                </a:lnTo>
                <a:lnTo>
                  <a:pt x="552346" y="227597"/>
                </a:lnTo>
                <a:lnTo>
                  <a:pt x="523728" y="228205"/>
                </a:lnTo>
                <a:lnTo>
                  <a:pt x="494424" y="227206"/>
                </a:lnTo>
                <a:lnTo>
                  <a:pt x="433667" y="220067"/>
                </a:lnTo>
                <a:lnTo>
                  <a:pt x="369903" y="205547"/>
                </a:lnTo>
                <a:lnTo>
                  <a:pt x="302963" y="183009"/>
                </a:lnTo>
                <a:lnTo>
                  <a:pt x="232673" y="151820"/>
                </a:lnTo>
                <a:lnTo>
                  <a:pt x="196219" y="132783"/>
                </a:lnTo>
                <a:lnTo>
                  <a:pt x="158864" y="111346"/>
                </a:lnTo>
                <a:lnTo>
                  <a:pt x="120586" y="87428"/>
                </a:lnTo>
                <a:lnTo>
                  <a:pt x="81363" y="60950"/>
                </a:lnTo>
                <a:lnTo>
                  <a:pt x="41175" y="31834"/>
                </a:lnTo>
                <a:lnTo>
                  <a:pt x="0" y="0"/>
                </a:lnTo>
              </a:path>
            </a:pathLst>
          </a:custGeom>
          <a:ln w="10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938366" y="8106778"/>
            <a:ext cx="1055370" cy="221615"/>
          </a:xfrm>
          <a:custGeom>
            <a:avLst/>
            <a:gdLst/>
            <a:ahLst/>
            <a:cxnLst/>
            <a:rect l="l" t="t" r="r" b="b"/>
            <a:pathLst>
              <a:path w="1055370" h="221615">
                <a:moveTo>
                  <a:pt x="1054977" y="218994"/>
                </a:moveTo>
                <a:lnTo>
                  <a:pt x="1013773" y="189702"/>
                </a:lnTo>
                <a:lnTo>
                  <a:pt x="973540" y="162762"/>
                </a:lnTo>
                <a:lnTo>
                  <a:pt x="934251" y="138115"/>
                </a:lnTo>
                <a:lnTo>
                  <a:pt x="895878" y="115705"/>
                </a:lnTo>
                <a:lnTo>
                  <a:pt x="858394" y="95472"/>
                </a:lnTo>
                <a:lnTo>
                  <a:pt x="821773" y="77359"/>
                </a:lnTo>
                <a:lnTo>
                  <a:pt x="785985" y="61307"/>
                </a:lnTo>
                <a:lnTo>
                  <a:pt x="716805" y="35154"/>
                </a:lnTo>
                <a:lnTo>
                  <a:pt x="650636" y="16548"/>
                </a:lnTo>
                <a:lnTo>
                  <a:pt x="587259" y="5025"/>
                </a:lnTo>
                <a:lnTo>
                  <a:pt x="526455" y="117"/>
                </a:lnTo>
                <a:lnTo>
                  <a:pt x="496951" y="0"/>
                </a:lnTo>
                <a:lnTo>
                  <a:pt x="468007" y="1361"/>
                </a:lnTo>
                <a:lnTo>
                  <a:pt x="411696" y="8291"/>
                </a:lnTo>
                <a:lnTo>
                  <a:pt x="357304" y="20441"/>
                </a:lnTo>
                <a:lnTo>
                  <a:pt x="304612" y="37347"/>
                </a:lnTo>
                <a:lnTo>
                  <a:pt x="230301" y="69533"/>
                </a:lnTo>
                <a:lnTo>
                  <a:pt x="183971" y="94057"/>
                </a:lnTo>
                <a:lnTo>
                  <a:pt x="140780" y="119672"/>
                </a:lnTo>
                <a:lnTo>
                  <a:pt x="101665" y="145043"/>
                </a:lnTo>
                <a:lnTo>
                  <a:pt x="67562" y="168834"/>
                </a:lnTo>
                <a:lnTo>
                  <a:pt x="18139" y="206335"/>
                </a:lnTo>
                <a:lnTo>
                  <a:pt x="4690" y="217372"/>
                </a:lnTo>
                <a:lnTo>
                  <a:pt x="0" y="221488"/>
                </a:lnTo>
              </a:path>
            </a:pathLst>
          </a:custGeom>
          <a:ln w="1087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3880958" y="8340889"/>
            <a:ext cx="146685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90</a:t>
            </a:r>
            <a:endParaRPr sz="8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14632" y="8281355"/>
            <a:ext cx="8636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66978" y="8327569"/>
            <a:ext cx="20701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180</a:t>
            </a:r>
            <a:endParaRPr sz="8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097012" y="8360916"/>
            <a:ext cx="22034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5432" sz="1350" spc="37" i="1">
                <a:latin typeface="Arial"/>
                <a:cs typeface="Arial"/>
              </a:rPr>
              <a:t>δ</a:t>
            </a:r>
            <a:r>
              <a:rPr dirty="0" sz="600" spc="-5" i="1">
                <a:latin typeface="Times New Roman"/>
                <a:cs typeface="Times New Roman"/>
              </a:rPr>
              <a:t>m</a:t>
            </a:r>
            <a:r>
              <a:rPr dirty="0" sz="600" i="1">
                <a:latin typeface="Times New Roman"/>
                <a:cs typeface="Times New Roman"/>
              </a:rPr>
              <a:t>ax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899869" y="5768711"/>
            <a:ext cx="1247140" cy="8255"/>
          </a:xfrm>
          <a:custGeom>
            <a:avLst/>
            <a:gdLst/>
            <a:ahLst/>
            <a:cxnLst/>
            <a:rect l="l" t="t" r="r" b="b"/>
            <a:pathLst>
              <a:path w="1247139" h="8254">
                <a:moveTo>
                  <a:pt x="0" y="4080"/>
                </a:moveTo>
                <a:lnTo>
                  <a:pt x="1246741" y="4080"/>
                </a:lnTo>
              </a:path>
            </a:pathLst>
          </a:custGeom>
          <a:ln w="816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50873" y="6087417"/>
            <a:ext cx="393065" cy="316865"/>
          </a:xfrm>
          <a:custGeom>
            <a:avLst/>
            <a:gdLst/>
            <a:ahLst/>
            <a:cxnLst/>
            <a:rect l="l" t="t" r="r" b="b"/>
            <a:pathLst>
              <a:path w="393064" h="316864">
                <a:moveTo>
                  <a:pt x="0" y="316257"/>
                </a:moveTo>
                <a:lnTo>
                  <a:pt x="392686" y="0"/>
                </a:lnTo>
              </a:path>
            </a:pathLst>
          </a:custGeom>
          <a:ln w="65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4753032" y="5988987"/>
            <a:ext cx="49657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-5" i="1">
                <a:latin typeface="Arial"/>
                <a:cs typeface="Arial"/>
              </a:rPr>
              <a:t>1</a:t>
            </a:r>
            <a:r>
              <a:rPr dirty="0" sz="850" spc="-5" i="1">
                <a:latin typeface="Arial"/>
                <a:cs typeface="Arial"/>
              </a:rPr>
              <a:t>.</a:t>
            </a:r>
            <a:r>
              <a:rPr dirty="0" sz="850" i="1">
                <a:latin typeface="Arial"/>
                <a:cs typeface="Arial"/>
              </a:rPr>
              <a:t>357</a:t>
            </a:r>
            <a:r>
              <a:rPr dirty="0" sz="850" i="1">
                <a:latin typeface="Arial"/>
                <a:cs typeface="Arial"/>
              </a:rPr>
              <a:t>s</a:t>
            </a:r>
            <a:r>
              <a:rPr dirty="0" sz="850" i="1">
                <a:latin typeface="Arial"/>
                <a:cs typeface="Arial"/>
              </a:rPr>
              <a:t>i</a:t>
            </a:r>
            <a:r>
              <a:rPr dirty="0" sz="850" i="1">
                <a:latin typeface="Arial"/>
                <a:cs typeface="Arial"/>
              </a:rPr>
              <a:t>n</a:t>
            </a:r>
            <a:r>
              <a:rPr dirty="0" sz="850" i="1">
                <a:latin typeface="Arial"/>
                <a:cs typeface="Arial"/>
              </a:rPr>
              <a:t>δ</a:t>
            </a:r>
            <a:endParaRPr sz="85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217654" y="5590454"/>
            <a:ext cx="266700" cy="205740"/>
          </a:xfrm>
          <a:custGeom>
            <a:avLst/>
            <a:gdLst/>
            <a:ahLst/>
            <a:cxnLst/>
            <a:rect l="l" t="t" r="r" b="b"/>
            <a:pathLst>
              <a:path w="266700" h="205739">
                <a:moveTo>
                  <a:pt x="0" y="205367"/>
                </a:moveTo>
                <a:lnTo>
                  <a:pt x="266617" y="0"/>
                </a:lnTo>
              </a:path>
            </a:pathLst>
          </a:custGeom>
          <a:ln w="65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2624796" y="5197527"/>
            <a:ext cx="2942590" cy="388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P</a:t>
            </a:r>
            <a:r>
              <a:rPr dirty="0" baseline="-10101" sz="825" i="1">
                <a:latin typeface="Arial"/>
                <a:cs typeface="Arial"/>
              </a:rPr>
              <a:t>E’q</a:t>
            </a:r>
            <a:r>
              <a:rPr dirty="0" sz="850" i="1">
                <a:latin typeface="Arial"/>
                <a:cs typeface="Arial"/>
              </a:rPr>
              <a:t>,</a:t>
            </a:r>
            <a:r>
              <a:rPr dirty="0" sz="850" spc="-8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в.о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50">
              <a:latin typeface="Times New Roman"/>
              <a:cs typeface="Times New Roman"/>
            </a:endParaRPr>
          </a:p>
          <a:p>
            <a:pPr marL="1652905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P</a:t>
            </a:r>
            <a:r>
              <a:rPr dirty="0" baseline="-10101" sz="825" i="1">
                <a:latin typeface="Arial"/>
                <a:cs typeface="Arial"/>
              </a:rPr>
              <a:t>E’q</a:t>
            </a:r>
            <a:r>
              <a:rPr dirty="0" sz="850" i="1">
                <a:latin typeface="Arial"/>
                <a:cs typeface="Arial"/>
              </a:rPr>
              <a:t>=1,357sinδ-0.171sin2δ</a:t>
            </a:r>
            <a:endParaRPr sz="85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915255" y="8332301"/>
            <a:ext cx="635" cy="443865"/>
          </a:xfrm>
          <a:custGeom>
            <a:avLst/>
            <a:gdLst/>
            <a:ahLst/>
            <a:cxnLst/>
            <a:rect l="l" t="t" r="r" b="b"/>
            <a:pathLst>
              <a:path w="635" h="443865">
                <a:moveTo>
                  <a:pt x="108" y="0"/>
                </a:moveTo>
                <a:lnTo>
                  <a:pt x="108" y="443513"/>
                </a:lnTo>
                <a:lnTo>
                  <a:pt x="0" y="443513"/>
                </a:lnTo>
              </a:path>
            </a:pathLst>
          </a:custGeom>
          <a:ln w="108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2698799" y="7878054"/>
            <a:ext cx="2911475" cy="430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0.2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850" spc="-5" i="1">
                <a:latin typeface="Arial"/>
                <a:cs typeface="Arial"/>
              </a:rPr>
              <a:t>δ,</a:t>
            </a:r>
            <a:r>
              <a:rPr dirty="0" sz="850" spc="-80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град</a:t>
            </a:r>
            <a:endParaRPr sz="8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724456" y="7492479"/>
            <a:ext cx="17653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0</a:t>
            </a:r>
            <a:r>
              <a:rPr dirty="0" sz="850" i="1">
                <a:latin typeface="Arial"/>
                <a:cs typeface="Arial"/>
              </a:rPr>
              <a:t>.</a:t>
            </a:r>
            <a:r>
              <a:rPr dirty="0" sz="850" i="1">
                <a:latin typeface="Arial"/>
                <a:cs typeface="Arial"/>
              </a:rPr>
              <a:t>4</a:t>
            </a:r>
            <a:endParaRPr sz="85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2908847" y="7696358"/>
            <a:ext cx="2334895" cy="0"/>
          </a:xfrm>
          <a:custGeom>
            <a:avLst/>
            <a:gdLst/>
            <a:ahLst/>
            <a:cxnLst/>
            <a:rect l="l" t="t" r="r" b="b"/>
            <a:pathLst>
              <a:path w="2334895" h="0">
                <a:moveTo>
                  <a:pt x="2334552" y="0"/>
                </a:moveTo>
                <a:lnTo>
                  <a:pt x="2334552" y="0"/>
                </a:lnTo>
                <a:lnTo>
                  <a:pt x="27780" y="0"/>
                </a:lnTo>
                <a:lnTo>
                  <a:pt x="0" y="0"/>
                </a:lnTo>
              </a:path>
            </a:pathLst>
          </a:custGeom>
          <a:ln w="6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5227894" y="7556765"/>
            <a:ext cx="351790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-5" i="1">
                <a:latin typeface="Arial"/>
                <a:cs typeface="Arial"/>
              </a:rPr>
              <a:t>P</a:t>
            </a:r>
            <a:r>
              <a:rPr dirty="0" baseline="-10101" sz="825" i="1">
                <a:latin typeface="Arial"/>
                <a:cs typeface="Arial"/>
              </a:rPr>
              <a:t>0</a:t>
            </a:r>
            <a:r>
              <a:rPr dirty="0" sz="850" spc="-5" i="1">
                <a:latin typeface="Arial"/>
                <a:cs typeface="Arial"/>
              </a:rPr>
              <a:t>=</a:t>
            </a:r>
            <a:r>
              <a:rPr dirty="0" sz="850" i="1">
                <a:latin typeface="Arial"/>
                <a:cs typeface="Arial"/>
              </a:rPr>
              <a:t>0</a:t>
            </a:r>
            <a:r>
              <a:rPr dirty="0" sz="850" spc="-5" i="1">
                <a:latin typeface="Arial"/>
                <a:cs typeface="Arial"/>
              </a:rPr>
              <a:t>.</a:t>
            </a:r>
            <a:r>
              <a:rPr dirty="0" sz="850" i="1"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712684" y="5647536"/>
            <a:ext cx="177165" cy="196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5400">
              <a:lnSpc>
                <a:spcPct val="100000"/>
              </a:lnSpc>
            </a:pPr>
            <a:r>
              <a:rPr dirty="0" sz="600" spc="-10" i="1">
                <a:latin typeface="Times New Roman"/>
                <a:cs typeface="Times New Roman"/>
              </a:rPr>
              <a:t>m</a:t>
            </a:r>
            <a:r>
              <a:rPr dirty="0" sz="600" spc="-5" i="1">
                <a:latin typeface="Times New Roman"/>
                <a:cs typeface="Times New Roman"/>
              </a:rPr>
              <a:t>ax </a:t>
            </a:r>
            <a:r>
              <a:rPr dirty="0" sz="600" spc="-5" i="1">
                <a:latin typeface="Times New Roman"/>
                <a:cs typeface="Times New Roman"/>
              </a:rPr>
              <a:t> </a:t>
            </a:r>
            <a:r>
              <a:rPr dirty="0" sz="600" spc="25" i="1">
                <a:latin typeface="Times New Roman"/>
                <a:cs typeface="Times New Roman"/>
              </a:rPr>
              <a:t>E</a:t>
            </a:r>
            <a:r>
              <a:rPr dirty="0" sz="600" spc="-5" i="1">
                <a:latin typeface="Times New Roman"/>
                <a:cs typeface="Times New Roman"/>
              </a:rPr>
              <a:t>'</a:t>
            </a:r>
            <a:r>
              <a:rPr dirty="0" sz="600" spc="-45" i="1">
                <a:latin typeface="Times New Roman"/>
                <a:cs typeface="Times New Roman"/>
              </a:rPr>
              <a:t> </a:t>
            </a:r>
            <a:r>
              <a:rPr dirty="0" sz="600" spc="-5" i="1">
                <a:latin typeface="Times New Roman"/>
                <a:cs typeface="Times New Roman"/>
              </a:rPr>
              <a:t>q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51234" y="5655476"/>
            <a:ext cx="86995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30" i="1"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741043" y="8600968"/>
            <a:ext cx="59309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-</a:t>
            </a:r>
            <a:r>
              <a:rPr dirty="0" sz="850" spc="-5" i="1">
                <a:latin typeface="Arial"/>
                <a:cs typeface="Arial"/>
              </a:rPr>
              <a:t>1</a:t>
            </a:r>
            <a:r>
              <a:rPr dirty="0" sz="850" i="1">
                <a:latin typeface="Arial"/>
                <a:cs typeface="Arial"/>
              </a:rPr>
              <a:t>.</a:t>
            </a:r>
            <a:r>
              <a:rPr dirty="0" sz="850" i="1">
                <a:latin typeface="Arial"/>
                <a:cs typeface="Arial"/>
              </a:rPr>
              <a:t>171</a:t>
            </a:r>
            <a:r>
              <a:rPr dirty="0" sz="850" i="1">
                <a:latin typeface="Arial"/>
                <a:cs typeface="Arial"/>
              </a:rPr>
              <a:t>s</a:t>
            </a:r>
            <a:r>
              <a:rPr dirty="0" sz="850" i="1">
                <a:latin typeface="Arial"/>
                <a:cs typeface="Arial"/>
              </a:rPr>
              <a:t>i</a:t>
            </a:r>
            <a:r>
              <a:rPr dirty="0" sz="850" i="1">
                <a:latin typeface="Arial"/>
                <a:cs typeface="Arial"/>
              </a:rPr>
              <a:t>n</a:t>
            </a:r>
            <a:r>
              <a:rPr dirty="0" sz="850" spc="-5" i="1">
                <a:latin typeface="Arial"/>
                <a:cs typeface="Arial"/>
              </a:rPr>
              <a:t>2</a:t>
            </a:r>
            <a:r>
              <a:rPr dirty="0" sz="850" i="1">
                <a:latin typeface="Arial"/>
                <a:cs typeface="Arial"/>
              </a:rPr>
              <a:t>δ</a:t>
            </a:r>
            <a:endParaRPr sz="8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627049" y="8658896"/>
            <a:ext cx="243204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-</a:t>
            </a:r>
            <a:r>
              <a:rPr dirty="0" sz="850" spc="-95" i="1">
                <a:latin typeface="Arial"/>
                <a:cs typeface="Arial"/>
              </a:rPr>
              <a:t> </a:t>
            </a:r>
            <a:r>
              <a:rPr dirty="0" sz="850" i="1">
                <a:latin typeface="Arial"/>
                <a:cs typeface="Arial"/>
              </a:rPr>
              <a:t>0.2</a:t>
            </a:r>
            <a:endParaRPr sz="8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698799" y="5950452"/>
            <a:ext cx="176530" cy="141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1</a:t>
            </a:r>
            <a:r>
              <a:rPr dirty="0" sz="850" i="1">
                <a:latin typeface="Arial"/>
                <a:cs typeface="Arial"/>
              </a:rPr>
              <a:t>,</a:t>
            </a:r>
            <a:r>
              <a:rPr dirty="0" sz="850" i="1"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98799" y="6335982"/>
            <a:ext cx="202565" cy="9124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1.0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0.8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850" i="1">
                <a:latin typeface="Arial"/>
                <a:cs typeface="Arial"/>
              </a:rPr>
              <a:t>0</a:t>
            </a:r>
            <a:r>
              <a:rPr dirty="0" sz="850" i="1">
                <a:latin typeface="Arial"/>
                <a:cs typeface="Arial"/>
              </a:rPr>
              <a:t>.</a:t>
            </a:r>
            <a:r>
              <a:rPr dirty="0" sz="850" i="1">
                <a:latin typeface="Arial"/>
                <a:cs typeface="Arial"/>
              </a:rPr>
              <a:t>6</a:t>
            </a:r>
            <a:endParaRPr sz="85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473550" y="8553663"/>
            <a:ext cx="216535" cy="87630"/>
          </a:xfrm>
          <a:custGeom>
            <a:avLst/>
            <a:gdLst/>
            <a:ahLst/>
            <a:cxnLst/>
            <a:rect l="l" t="t" r="r" b="b"/>
            <a:pathLst>
              <a:path w="216535" h="87629">
                <a:moveTo>
                  <a:pt x="0" y="0"/>
                </a:moveTo>
                <a:lnTo>
                  <a:pt x="216208" y="87260"/>
                </a:lnTo>
              </a:path>
            </a:pathLst>
          </a:custGeom>
          <a:ln w="65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2581275" y="8914130"/>
            <a:ext cx="2927985" cy="534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Характеристика </a:t>
            </a:r>
            <a:r>
              <a:rPr dirty="0" sz="1400" spc="-20">
                <a:latin typeface="Times New Roman"/>
                <a:cs typeface="Times New Roman"/>
              </a:rPr>
              <a:t>потужності </a:t>
            </a:r>
            <a:r>
              <a:rPr dirty="0" sz="1400" spc="-65" i="1">
                <a:latin typeface="Times New Roman"/>
                <a:cs typeface="Times New Roman"/>
              </a:rPr>
              <a:t>P</a:t>
            </a:r>
            <a:r>
              <a:rPr dirty="0" baseline="-19444" sz="1500" spc="-97" i="1">
                <a:latin typeface="Times New Roman"/>
                <a:cs typeface="Times New Roman"/>
              </a:rPr>
              <a:t>E' </a:t>
            </a:r>
            <a:r>
              <a:rPr dirty="0" baseline="-19444" sz="1500" spc="22" i="1">
                <a:latin typeface="Times New Roman"/>
                <a:cs typeface="Times New Roman"/>
              </a:rPr>
              <a:t>q  </a:t>
            </a:r>
            <a:r>
              <a:rPr dirty="0" sz="1400" spc="25">
                <a:latin typeface="Symbol"/>
                <a:cs typeface="Symbol"/>
              </a:rPr>
              <a:t>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10" i="1">
                <a:latin typeface="Times New Roman"/>
                <a:cs typeface="Times New Roman"/>
              </a:rPr>
              <a:t>f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800" spc="-90">
                <a:latin typeface="Symbol"/>
                <a:cs typeface="Symbol"/>
              </a:rPr>
              <a:t></a:t>
            </a:r>
            <a:r>
              <a:rPr dirty="0" sz="1400" spc="-90">
                <a:latin typeface="Symbol"/>
                <a:cs typeface="Symbol"/>
              </a:rPr>
              <a:t></a:t>
            </a:r>
            <a:r>
              <a:rPr dirty="0" sz="1800" spc="-90">
                <a:latin typeface="Symbol"/>
                <a:cs typeface="Symbol"/>
              </a:rPr>
              <a:t></a:t>
            </a:r>
            <a:endParaRPr sz="1800">
              <a:latin typeface="Symbol"/>
              <a:cs typeface="Symbol"/>
            </a:endParaRPr>
          </a:p>
          <a:p>
            <a:pPr algn="ctr" marL="11430">
              <a:lnSpc>
                <a:spcPct val="100000"/>
              </a:lnSpc>
              <a:spcBef>
                <a:spcPts val="265"/>
              </a:spcBef>
            </a:pPr>
            <a:r>
              <a:rPr dirty="0" sz="1400" spc="-25">
                <a:latin typeface="Times New Roman"/>
                <a:cs typeface="Times New Roman"/>
              </a:rPr>
              <a:t>гідрогенератора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-45">
                <a:latin typeface="Times New Roman"/>
                <a:cs typeface="Times New Roman"/>
              </a:rPr>
              <a:t>АРЗ</a:t>
            </a:r>
            <a:r>
              <a:rPr dirty="0" sz="1400" spc="-20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ПД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470169" y="9744374"/>
            <a:ext cx="378460" cy="0"/>
          </a:xfrm>
          <a:custGeom>
            <a:avLst/>
            <a:gdLst/>
            <a:ahLst/>
            <a:cxnLst/>
            <a:rect l="l" t="t" r="r" b="b"/>
            <a:pathLst>
              <a:path w="378460" h="0">
                <a:moveTo>
                  <a:pt x="0" y="0"/>
                </a:moveTo>
                <a:lnTo>
                  <a:pt x="378461" y="0"/>
                </a:lnTo>
              </a:path>
            </a:pathLst>
          </a:custGeom>
          <a:ln w="63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3591839" y="9445578"/>
            <a:ext cx="24257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5">
                <a:latin typeface="Times New Roman"/>
                <a:cs typeface="Times New Roman"/>
              </a:rPr>
              <a:t>m</a:t>
            </a:r>
            <a:r>
              <a:rPr dirty="0" sz="1000" spc="-50">
                <a:latin typeface="Times New Roman"/>
                <a:cs typeface="Times New Roman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x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886175" y="9611345"/>
            <a:ext cx="111506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85"/>
              </a:lnSpc>
            </a:pP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baseline="33730" sz="2100" u="sng">
                <a:latin typeface="Times New Roman"/>
                <a:cs typeface="Times New Roman"/>
              </a:rPr>
              <a:t>1.379 </a:t>
            </a: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4.66.</a:t>
            </a:r>
            <a:endParaRPr sz="1400">
              <a:latin typeface="Times New Roman"/>
              <a:cs typeface="Times New Roman"/>
            </a:endParaRPr>
          </a:p>
          <a:p>
            <a:pPr marL="247650">
              <a:lnSpc>
                <a:spcPts val="1385"/>
              </a:lnSpc>
            </a:pPr>
            <a:r>
              <a:rPr dirty="0" sz="1400">
                <a:latin typeface="Times New Roman"/>
                <a:cs typeface="Times New Roman"/>
              </a:rPr>
              <a:t>0.3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571802" y="9749323"/>
            <a:ext cx="170180" cy="260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29" i="1">
                <a:latin typeface="Times New Roman"/>
                <a:cs typeface="Times New Roman"/>
              </a:rPr>
              <a:t>P</a:t>
            </a:r>
            <a:r>
              <a:rPr dirty="0" baseline="-19444" sz="1500" spc="7">
                <a:latin typeface="Times New Roman"/>
                <a:cs typeface="Times New Roman"/>
              </a:rPr>
              <a:t>0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110431" y="9519666"/>
            <a:ext cx="654685" cy="317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4650">
              <a:lnSpc>
                <a:spcPts val="1200"/>
              </a:lnSpc>
            </a:pPr>
            <a:r>
              <a:rPr dirty="0" baseline="13888" sz="2100" spc="-277" i="1">
                <a:latin typeface="Times New Roman"/>
                <a:cs typeface="Times New Roman"/>
              </a:rPr>
              <a:t>P</a:t>
            </a:r>
            <a:r>
              <a:rPr dirty="0" sz="1000" spc="90" i="1">
                <a:latin typeface="Times New Roman"/>
                <a:cs typeface="Times New Roman"/>
              </a:rPr>
              <a:t>E</a:t>
            </a:r>
            <a:r>
              <a:rPr dirty="0" sz="1000" spc="30">
                <a:latin typeface="Times New Roman"/>
                <a:cs typeface="Times New Roman"/>
              </a:rPr>
              <a:t>'</a:t>
            </a:r>
            <a:r>
              <a:rPr dirty="0" sz="1000" spc="5" i="1">
                <a:latin typeface="Times New Roman"/>
                <a:cs typeface="Times New Roman"/>
              </a:rPr>
              <a:t>q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200"/>
              </a:lnSpc>
            </a:pPr>
            <a:r>
              <a:rPr dirty="0" sz="1400" spc="10" i="1">
                <a:latin typeface="Times New Roman"/>
                <a:cs typeface="Times New Roman"/>
              </a:rPr>
              <a:t>k </a:t>
            </a:r>
            <a:r>
              <a:rPr dirty="0" sz="1400" spc="145" i="1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199809" y="9706617"/>
            <a:ext cx="7620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 i="1">
                <a:latin typeface="Times New Roman"/>
                <a:cs typeface="Times New Roman"/>
              </a:rPr>
              <a:t>з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94334" y="489584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3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82640" y="921042"/>
            <a:ext cx="2263775" cy="2955290"/>
          </a:xfrm>
          <a:custGeom>
            <a:avLst/>
            <a:gdLst/>
            <a:ahLst/>
            <a:cxnLst/>
            <a:rect l="l" t="t" r="r" b="b"/>
            <a:pathLst>
              <a:path w="2263775" h="2955290">
                <a:moveTo>
                  <a:pt x="0" y="0"/>
                </a:moveTo>
                <a:lnTo>
                  <a:pt x="0" y="2954710"/>
                </a:lnTo>
                <a:lnTo>
                  <a:pt x="2263767" y="2954710"/>
                </a:lnTo>
              </a:path>
            </a:pathLst>
          </a:custGeom>
          <a:ln w="108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849032" y="828690"/>
            <a:ext cx="67310" cy="100965"/>
          </a:xfrm>
          <a:custGeom>
            <a:avLst/>
            <a:gdLst/>
            <a:ahLst/>
            <a:cxnLst/>
            <a:rect l="l" t="t" r="r" b="b"/>
            <a:pathLst>
              <a:path w="67310" h="100965">
                <a:moveTo>
                  <a:pt x="33608" y="0"/>
                </a:moveTo>
                <a:lnTo>
                  <a:pt x="0" y="100747"/>
                </a:lnTo>
                <a:lnTo>
                  <a:pt x="67216" y="100747"/>
                </a:lnTo>
                <a:lnTo>
                  <a:pt x="336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38006" y="3842179"/>
            <a:ext cx="100965" cy="67310"/>
          </a:xfrm>
          <a:custGeom>
            <a:avLst/>
            <a:gdLst/>
            <a:ahLst/>
            <a:cxnLst/>
            <a:rect l="l" t="t" r="r" b="b"/>
            <a:pathLst>
              <a:path w="100964" h="67310">
                <a:moveTo>
                  <a:pt x="0" y="0"/>
                </a:moveTo>
                <a:lnTo>
                  <a:pt x="0" y="67156"/>
                </a:lnTo>
                <a:lnTo>
                  <a:pt x="100824" y="3357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92443" y="1396975"/>
            <a:ext cx="2071370" cy="2472690"/>
          </a:xfrm>
          <a:custGeom>
            <a:avLst/>
            <a:gdLst/>
            <a:ahLst/>
            <a:cxnLst/>
            <a:rect l="l" t="t" r="r" b="b"/>
            <a:pathLst>
              <a:path w="2071370" h="2472690">
                <a:moveTo>
                  <a:pt x="2071198" y="2472278"/>
                </a:moveTo>
                <a:lnTo>
                  <a:pt x="2057691" y="2427498"/>
                </a:lnTo>
                <a:lnTo>
                  <a:pt x="2044290" y="2383093"/>
                </a:lnTo>
                <a:lnTo>
                  <a:pt x="2030992" y="2339063"/>
                </a:lnTo>
                <a:lnTo>
                  <a:pt x="2017797" y="2295409"/>
                </a:lnTo>
                <a:lnTo>
                  <a:pt x="2004705" y="2252132"/>
                </a:lnTo>
                <a:lnTo>
                  <a:pt x="1991713" y="2209233"/>
                </a:lnTo>
                <a:lnTo>
                  <a:pt x="1978820" y="2166714"/>
                </a:lnTo>
                <a:lnTo>
                  <a:pt x="1966027" y="2124575"/>
                </a:lnTo>
                <a:lnTo>
                  <a:pt x="1953331" y="2082817"/>
                </a:lnTo>
                <a:lnTo>
                  <a:pt x="1940731" y="2041441"/>
                </a:lnTo>
                <a:lnTo>
                  <a:pt x="1928227" y="2000448"/>
                </a:lnTo>
                <a:lnTo>
                  <a:pt x="1915818" y="1959839"/>
                </a:lnTo>
                <a:lnTo>
                  <a:pt x="1903502" y="1919616"/>
                </a:lnTo>
                <a:lnTo>
                  <a:pt x="1891277" y="1879779"/>
                </a:lnTo>
                <a:lnTo>
                  <a:pt x="1879145" y="1840329"/>
                </a:lnTo>
                <a:lnTo>
                  <a:pt x="1867102" y="1801267"/>
                </a:lnTo>
                <a:lnTo>
                  <a:pt x="1855148" y="1762594"/>
                </a:lnTo>
                <a:lnTo>
                  <a:pt x="1843282" y="1724311"/>
                </a:lnTo>
                <a:lnTo>
                  <a:pt x="1831503" y="1686419"/>
                </a:lnTo>
                <a:lnTo>
                  <a:pt x="1819810" y="1648920"/>
                </a:lnTo>
                <a:lnTo>
                  <a:pt x="1808202" y="1611813"/>
                </a:lnTo>
                <a:lnTo>
                  <a:pt x="1796678" y="1575101"/>
                </a:lnTo>
                <a:lnTo>
                  <a:pt x="1773875" y="1502863"/>
                </a:lnTo>
                <a:lnTo>
                  <a:pt x="1751395" y="1432213"/>
                </a:lnTo>
                <a:lnTo>
                  <a:pt x="1729228" y="1363159"/>
                </a:lnTo>
                <a:lnTo>
                  <a:pt x="1707365" y="1295710"/>
                </a:lnTo>
                <a:lnTo>
                  <a:pt x="1685799" y="1229873"/>
                </a:lnTo>
                <a:lnTo>
                  <a:pt x="1664521" y="1165656"/>
                </a:lnTo>
                <a:lnTo>
                  <a:pt x="1643521" y="1103067"/>
                </a:lnTo>
                <a:lnTo>
                  <a:pt x="1622793" y="1042114"/>
                </a:lnTo>
                <a:lnTo>
                  <a:pt x="1602326" y="982805"/>
                </a:lnTo>
                <a:lnTo>
                  <a:pt x="1582113" y="925149"/>
                </a:lnTo>
                <a:lnTo>
                  <a:pt x="1562144" y="869152"/>
                </a:lnTo>
                <a:lnTo>
                  <a:pt x="1542412" y="814823"/>
                </a:lnTo>
                <a:lnTo>
                  <a:pt x="1522907" y="762170"/>
                </a:lnTo>
                <a:lnTo>
                  <a:pt x="1503622" y="711201"/>
                </a:lnTo>
                <a:lnTo>
                  <a:pt x="1484548" y="661923"/>
                </a:lnTo>
                <a:lnTo>
                  <a:pt x="1465675" y="614346"/>
                </a:lnTo>
                <a:lnTo>
                  <a:pt x="1446996" y="568476"/>
                </a:lnTo>
                <a:lnTo>
                  <a:pt x="1428502" y="524321"/>
                </a:lnTo>
                <a:lnTo>
                  <a:pt x="1410185" y="481891"/>
                </a:lnTo>
                <a:lnTo>
                  <a:pt x="1392035" y="441192"/>
                </a:lnTo>
                <a:lnTo>
                  <a:pt x="1374044" y="402232"/>
                </a:lnTo>
                <a:lnTo>
                  <a:pt x="1356204" y="365020"/>
                </a:lnTo>
                <a:lnTo>
                  <a:pt x="1338507" y="329563"/>
                </a:lnTo>
                <a:lnTo>
                  <a:pt x="1312208" y="279687"/>
                </a:lnTo>
                <a:lnTo>
                  <a:pt x="1286181" y="233805"/>
                </a:lnTo>
                <a:lnTo>
                  <a:pt x="1260397" y="191945"/>
                </a:lnTo>
                <a:lnTo>
                  <a:pt x="1234827" y="154132"/>
                </a:lnTo>
                <a:lnTo>
                  <a:pt x="1209442" y="120395"/>
                </a:lnTo>
                <a:lnTo>
                  <a:pt x="1184212" y="90760"/>
                </a:lnTo>
                <a:lnTo>
                  <a:pt x="1150767" y="57673"/>
                </a:lnTo>
                <a:lnTo>
                  <a:pt x="1117479" y="31990"/>
                </a:lnTo>
                <a:lnTo>
                  <a:pt x="1075986" y="10395"/>
                </a:lnTo>
                <a:lnTo>
                  <a:pt x="1034499" y="591"/>
                </a:lnTo>
                <a:lnTo>
                  <a:pt x="1017876" y="0"/>
                </a:lnTo>
                <a:lnTo>
                  <a:pt x="1009554" y="421"/>
                </a:lnTo>
                <a:lnTo>
                  <a:pt x="967799" y="9743"/>
                </a:lnTo>
                <a:lnTo>
                  <a:pt x="925701" y="31181"/>
                </a:lnTo>
                <a:lnTo>
                  <a:pt x="891686" y="57137"/>
                </a:lnTo>
                <a:lnTo>
                  <a:pt x="857299" y="90990"/>
                </a:lnTo>
                <a:lnTo>
                  <a:pt x="831223" y="121601"/>
                </a:lnTo>
                <a:lnTo>
                  <a:pt x="804869" y="156716"/>
                </a:lnTo>
                <a:lnTo>
                  <a:pt x="778209" y="196363"/>
                </a:lnTo>
                <a:lnTo>
                  <a:pt x="751215" y="240568"/>
                </a:lnTo>
                <a:lnTo>
                  <a:pt x="723856" y="289358"/>
                </a:lnTo>
                <a:lnTo>
                  <a:pt x="705401" y="324446"/>
                </a:lnTo>
                <a:lnTo>
                  <a:pt x="686762" y="361591"/>
                </a:lnTo>
                <a:lnTo>
                  <a:pt x="667932" y="400802"/>
                </a:lnTo>
                <a:lnTo>
                  <a:pt x="648901" y="442087"/>
                </a:lnTo>
                <a:lnTo>
                  <a:pt x="629662" y="485454"/>
                </a:lnTo>
                <a:lnTo>
                  <a:pt x="610206" y="530909"/>
                </a:lnTo>
                <a:lnTo>
                  <a:pt x="590523" y="578463"/>
                </a:lnTo>
                <a:lnTo>
                  <a:pt x="570606" y="628122"/>
                </a:lnTo>
                <a:lnTo>
                  <a:pt x="550446" y="679895"/>
                </a:lnTo>
                <a:lnTo>
                  <a:pt x="530034" y="733788"/>
                </a:lnTo>
                <a:lnTo>
                  <a:pt x="509363" y="789812"/>
                </a:lnTo>
                <a:lnTo>
                  <a:pt x="488422" y="847972"/>
                </a:lnTo>
                <a:lnTo>
                  <a:pt x="467204" y="908278"/>
                </a:lnTo>
                <a:lnTo>
                  <a:pt x="445701" y="970738"/>
                </a:lnTo>
                <a:lnTo>
                  <a:pt x="423903" y="1035358"/>
                </a:lnTo>
                <a:lnTo>
                  <a:pt x="401802" y="1102147"/>
                </a:lnTo>
                <a:lnTo>
                  <a:pt x="379389" y="1171114"/>
                </a:lnTo>
                <a:lnTo>
                  <a:pt x="356657" y="1242266"/>
                </a:lnTo>
                <a:lnTo>
                  <a:pt x="345168" y="1278664"/>
                </a:lnTo>
                <a:lnTo>
                  <a:pt x="333595" y="1315611"/>
                </a:lnTo>
                <a:lnTo>
                  <a:pt x="321939" y="1353108"/>
                </a:lnTo>
                <a:lnTo>
                  <a:pt x="310197" y="1391156"/>
                </a:lnTo>
                <a:lnTo>
                  <a:pt x="298369" y="1429757"/>
                </a:lnTo>
                <a:lnTo>
                  <a:pt x="286453" y="1468911"/>
                </a:lnTo>
                <a:lnTo>
                  <a:pt x="274448" y="1508619"/>
                </a:lnTo>
                <a:lnTo>
                  <a:pt x="262354" y="1548883"/>
                </a:lnTo>
                <a:lnTo>
                  <a:pt x="250170" y="1589702"/>
                </a:lnTo>
                <a:lnTo>
                  <a:pt x="237893" y="1631079"/>
                </a:lnTo>
                <a:lnTo>
                  <a:pt x="225524" y="1673014"/>
                </a:lnTo>
                <a:lnTo>
                  <a:pt x="213060" y="1715508"/>
                </a:lnTo>
                <a:lnTo>
                  <a:pt x="200502" y="1758563"/>
                </a:lnTo>
                <a:lnTo>
                  <a:pt x="187848" y="1802178"/>
                </a:lnTo>
                <a:lnTo>
                  <a:pt x="175096" y="1846356"/>
                </a:lnTo>
                <a:lnTo>
                  <a:pt x="162246" y="1891097"/>
                </a:lnTo>
                <a:lnTo>
                  <a:pt x="149297" y="1936402"/>
                </a:lnTo>
                <a:lnTo>
                  <a:pt x="136248" y="1982272"/>
                </a:lnTo>
                <a:lnTo>
                  <a:pt x="123097" y="2028709"/>
                </a:lnTo>
                <a:lnTo>
                  <a:pt x="109844" y="2075712"/>
                </a:lnTo>
                <a:lnTo>
                  <a:pt x="96487" y="2123284"/>
                </a:lnTo>
                <a:lnTo>
                  <a:pt x="83025" y="2171425"/>
                </a:lnTo>
                <a:lnTo>
                  <a:pt x="69458" y="2220136"/>
                </a:lnTo>
                <a:lnTo>
                  <a:pt x="55784" y="2269418"/>
                </a:lnTo>
                <a:lnTo>
                  <a:pt x="42003" y="2319273"/>
                </a:lnTo>
                <a:lnTo>
                  <a:pt x="28112" y="2369700"/>
                </a:lnTo>
                <a:lnTo>
                  <a:pt x="14111" y="2420701"/>
                </a:lnTo>
                <a:lnTo>
                  <a:pt x="0" y="2472278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07335" y="1449786"/>
            <a:ext cx="6985" cy="2419985"/>
          </a:xfrm>
          <a:custGeom>
            <a:avLst/>
            <a:gdLst/>
            <a:ahLst/>
            <a:cxnLst/>
            <a:rect l="l" t="t" r="r" b="b"/>
            <a:pathLst>
              <a:path w="6985" h="2419985">
                <a:moveTo>
                  <a:pt x="6685" y="2419466"/>
                </a:moveTo>
                <a:lnTo>
                  <a:pt x="0" y="0"/>
                </a:lnTo>
              </a:path>
            </a:pathLst>
          </a:custGeom>
          <a:ln w="650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87473" y="1200756"/>
            <a:ext cx="2071370" cy="2655570"/>
          </a:xfrm>
          <a:custGeom>
            <a:avLst/>
            <a:gdLst/>
            <a:ahLst/>
            <a:cxnLst/>
            <a:rect l="l" t="t" r="r" b="b"/>
            <a:pathLst>
              <a:path w="2071370" h="2655570">
                <a:moveTo>
                  <a:pt x="2071198" y="2655163"/>
                </a:moveTo>
                <a:lnTo>
                  <a:pt x="2058928" y="2604143"/>
                </a:lnTo>
                <a:lnTo>
                  <a:pt x="2046790" y="2553649"/>
                </a:lnTo>
                <a:lnTo>
                  <a:pt x="2034785" y="2503679"/>
                </a:lnTo>
                <a:lnTo>
                  <a:pt x="2022909" y="2454234"/>
                </a:lnTo>
                <a:lnTo>
                  <a:pt x="2011163" y="2405312"/>
                </a:lnTo>
                <a:lnTo>
                  <a:pt x="1999544" y="2356912"/>
                </a:lnTo>
                <a:lnTo>
                  <a:pt x="1988050" y="2309034"/>
                </a:lnTo>
                <a:lnTo>
                  <a:pt x="1976682" y="2261677"/>
                </a:lnTo>
                <a:lnTo>
                  <a:pt x="1965436" y="2214839"/>
                </a:lnTo>
                <a:lnTo>
                  <a:pt x="1954312" y="2168519"/>
                </a:lnTo>
                <a:lnTo>
                  <a:pt x="1943308" y="2122718"/>
                </a:lnTo>
                <a:lnTo>
                  <a:pt x="1932423" y="2077434"/>
                </a:lnTo>
                <a:lnTo>
                  <a:pt x="1921654" y="2032665"/>
                </a:lnTo>
                <a:lnTo>
                  <a:pt x="1911002" y="1988412"/>
                </a:lnTo>
                <a:lnTo>
                  <a:pt x="1900464" y="1944673"/>
                </a:lnTo>
                <a:lnTo>
                  <a:pt x="1890040" y="1901448"/>
                </a:lnTo>
                <a:lnTo>
                  <a:pt x="1879726" y="1858734"/>
                </a:lnTo>
                <a:lnTo>
                  <a:pt x="1869523" y="1816533"/>
                </a:lnTo>
                <a:lnTo>
                  <a:pt x="1859428" y="1774842"/>
                </a:lnTo>
                <a:lnTo>
                  <a:pt x="1849441" y="1733661"/>
                </a:lnTo>
                <a:lnTo>
                  <a:pt x="1839559" y="1692988"/>
                </a:lnTo>
                <a:lnTo>
                  <a:pt x="1829781" y="1652824"/>
                </a:lnTo>
                <a:lnTo>
                  <a:pt x="1820107" y="1613167"/>
                </a:lnTo>
                <a:lnTo>
                  <a:pt x="1810533" y="1574015"/>
                </a:lnTo>
                <a:lnTo>
                  <a:pt x="1801060" y="1535370"/>
                </a:lnTo>
                <a:lnTo>
                  <a:pt x="1791685" y="1497228"/>
                </a:lnTo>
                <a:lnTo>
                  <a:pt x="1782407" y="1459590"/>
                </a:lnTo>
                <a:lnTo>
                  <a:pt x="1773225" y="1422454"/>
                </a:lnTo>
                <a:lnTo>
                  <a:pt x="1755142" y="1349687"/>
                </a:lnTo>
                <a:lnTo>
                  <a:pt x="1737424" y="1278919"/>
                </a:lnTo>
                <a:lnTo>
                  <a:pt x="1720060" y="1210144"/>
                </a:lnTo>
                <a:lnTo>
                  <a:pt x="1703038" y="1143353"/>
                </a:lnTo>
                <a:lnTo>
                  <a:pt x="1686346" y="1078540"/>
                </a:lnTo>
                <a:lnTo>
                  <a:pt x="1669974" y="1015698"/>
                </a:lnTo>
                <a:lnTo>
                  <a:pt x="1653909" y="954820"/>
                </a:lnTo>
                <a:lnTo>
                  <a:pt x="1638140" y="895897"/>
                </a:lnTo>
                <a:lnTo>
                  <a:pt x="1622655" y="838923"/>
                </a:lnTo>
                <a:lnTo>
                  <a:pt x="1607443" y="783892"/>
                </a:lnTo>
                <a:lnTo>
                  <a:pt x="1592493" y="730794"/>
                </a:lnTo>
                <a:lnTo>
                  <a:pt x="1577792" y="679625"/>
                </a:lnTo>
                <a:lnTo>
                  <a:pt x="1563330" y="630375"/>
                </a:lnTo>
                <a:lnTo>
                  <a:pt x="1549094" y="583038"/>
                </a:lnTo>
                <a:lnTo>
                  <a:pt x="1535074" y="537607"/>
                </a:lnTo>
                <a:lnTo>
                  <a:pt x="1521257" y="494075"/>
                </a:lnTo>
                <a:lnTo>
                  <a:pt x="1507633" y="452434"/>
                </a:lnTo>
                <a:lnTo>
                  <a:pt x="1494188" y="412677"/>
                </a:lnTo>
                <a:lnTo>
                  <a:pt x="1480913" y="374798"/>
                </a:lnTo>
                <a:lnTo>
                  <a:pt x="1467796" y="338788"/>
                </a:lnTo>
                <a:lnTo>
                  <a:pt x="1448389" y="288263"/>
                </a:lnTo>
                <a:lnTo>
                  <a:pt x="1429273" y="241904"/>
                </a:lnTo>
                <a:lnTo>
                  <a:pt x="1410406" y="199688"/>
                </a:lnTo>
                <a:lnTo>
                  <a:pt x="1391751" y="161590"/>
                </a:lnTo>
                <a:lnTo>
                  <a:pt x="1373269" y="127585"/>
                </a:lnTo>
                <a:lnTo>
                  <a:pt x="1348827" y="88571"/>
                </a:lnTo>
                <a:lnTo>
                  <a:pt x="1324530" y="56734"/>
                </a:lnTo>
                <a:lnTo>
                  <a:pt x="1294223" y="26942"/>
                </a:lnTo>
                <a:lnTo>
                  <a:pt x="1257710" y="5716"/>
                </a:lnTo>
                <a:lnTo>
                  <a:pt x="1226950" y="0"/>
                </a:lnTo>
                <a:lnTo>
                  <a:pt x="1220745" y="151"/>
                </a:lnTo>
                <a:lnTo>
                  <a:pt x="1183016" y="10054"/>
                </a:lnTo>
                <a:lnTo>
                  <a:pt x="1144211" y="35229"/>
                </a:lnTo>
                <a:lnTo>
                  <a:pt x="1110828" y="67734"/>
                </a:lnTo>
                <a:lnTo>
                  <a:pt x="1083307" y="101202"/>
                </a:lnTo>
                <a:lnTo>
                  <a:pt x="1054962" y="141242"/>
                </a:lnTo>
                <a:lnTo>
                  <a:pt x="1033107" y="175550"/>
                </a:lnTo>
                <a:lnTo>
                  <a:pt x="1010697" y="213497"/>
                </a:lnTo>
                <a:lnTo>
                  <a:pt x="987694" y="255061"/>
                </a:lnTo>
                <a:lnTo>
                  <a:pt x="964058" y="300215"/>
                </a:lnTo>
                <a:lnTo>
                  <a:pt x="939752" y="348937"/>
                </a:lnTo>
                <a:lnTo>
                  <a:pt x="923155" y="383387"/>
                </a:lnTo>
                <a:lnTo>
                  <a:pt x="906231" y="419406"/>
                </a:lnTo>
                <a:lnTo>
                  <a:pt x="888969" y="456984"/>
                </a:lnTo>
                <a:lnTo>
                  <a:pt x="871356" y="496115"/>
                </a:lnTo>
                <a:lnTo>
                  <a:pt x="853381" y="536792"/>
                </a:lnTo>
                <a:lnTo>
                  <a:pt x="835033" y="579007"/>
                </a:lnTo>
                <a:lnTo>
                  <a:pt x="816301" y="622754"/>
                </a:lnTo>
                <a:lnTo>
                  <a:pt x="797171" y="668025"/>
                </a:lnTo>
                <a:lnTo>
                  <a:pt x="777634" y="714812"/>
                </a:lnTo>
                <a:lnTo>
                  <a:pt x="757677" y="763110"/>
                </a:lnTo>
                <a:lnTo>
                  <a:pt x="737289" y="812910"/>
                </a:lnTo>
                <a:lnTo>
                  <a:pt x="716459" y="864205"/>
                </a:lnTo>
                <a:lnTo>
                  <a:pt x="695174" y="916988"/>
                </a:lnTo>
                <a:lnTo>
                  <a:pt x="673424" y="971253"/>
                </a:lnTo>
                <a:lnTo>
                  <a:pt x="651197" y="1026991"/>
                </a:lnTo>
                <a:lnTo>
                  <a:pt x="628480" y="1084195"/>
                </a:lnTo>
                <a:lnTo>
                  <a:pt x="605264" y="1142859"/>
                </a:lnTo>
                <a:lnTo>
                  <a:pt x="581536" y="1202975"/>
                </a:lnTo>
                <a:lnTo>
                  <a:pt x="557284" y="1264536"/>
                </a:lnTo>
                <a:lnTo>
                  <a:pt x="532497" y="1327535"/>
                </a:lnTo>
                <a:lnTo>
                  <a:pt x="507164" y="1391964"/>
                </a:lnTo>
                <a:lnTo>
                  <a:pt x="494289" y="1424713"/>
                </a:lnTo>
                <a:lnTo>
                  <a:pt x="481273" y="1457816"/>
                </a:lnTo>
                <a:lnTo>
                  <a:pt x="454812" y="1525085"/>
                </a:lnTo>
                <a:lnTo>
                  <a:pt x="427771" y="1593762"/>
                </a:lnTo>
                <a:lnTo>
                  <a:pt x="400136" y="1663842"/>
                </a:lnTo>
                <a:lnTo>
                  <a:pt x="386093" y="1699405"/>
                </a:lnTo>
                <a:lnTo>
                  <a:pt x="371898" y="1735315"/>
                </a:lnTo>
                <a:lnTo>
                  <a:pt x="357548" y="1771573"/>
                </a:lnTo>
                <a:lnTo>
                  <a:pt x="343044" y="1808176"/>
                </a:lnTo>
                <a:lnTo>
                  <a:pt x="328382" y="1845125"/>
                </a:lnTo>
                <a:lnTo>
                  <a:pt x="313562" y="1882417"/>
                </a:lnTo>
                <a:lnTo>
                  <a:pt x="298583" y="1920053"/>
                </a:lnTo>
                <a:lnTo>
                  <a:pt x="283442" y="1958031"/>
                </a:lnTo>
                <a:lnTo>
                  <a:pt x="268139" y="1996351"/>
                </a:lnTo>
                <a:lnTo>
                  <a:pt x="252672" y="2035011"/>
                </a:lnTo>
                <a:lnTo>
                  <a:pt x="237039" y="2074011"/>
                </a:lnTo>
                <a:lnTo>
                  <a:pt x="221239" y="2113349"/>
                </a:lnTo>
                <a:lnTo>
                  <a:pt x="205271" y="2153025"/>
                </a:lnTo>
                <a:lnTo>
                  <a:pt x="189134" y="2193039"/>
                </a:lnTo>
                <a:lnTo>
                  <a:pt x="172825" y="2233388"/>
                </a:lnTo>
                <a:lnTo>
                  <a:pt x="156343" y="2274072"/>
                </a:lnTo>
                <a:lnTo>
                  <a:pt x="139687" y="2315091"/>
                </a:lnTo>
                <a:lnTo>
                  <a:pt x="122856" y="2356443"/>
                </a:lnTo>
                <a:lnTo>
                  <a:pt x="105847" y="2398127"/>
                </a:lnTo>
                <a:lnTo>
                  <a:pt x="88661" y="2440143"/>
                </a:lnTo>
                <a:lnTo>
                  <a:pt x="71294" y="2482489"/>
                </a:lnTo>
                <a:lnTo>
                  <a:pt x="53746" y="2525165"/>
                </a:lnTo>
                <a:lnTo>
                  <a:pt x="36015" y="2568170"/>
                </a:lnTo>
                <a:lnTo>
                  <a:pt x="18100" y="2611503"/>
                </a:lnTo>
                <a:lnTo>
                  <a:pt x="0" y="2655163"/>
                </a:lnTo>
              </a:path>
            </a:pathLst>
          </a:custGeom>
          <a:ln w="195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19915" y="1201258"/>
            <a:ext cx="3175" cy="2674620"/>
          </a:xfrm>
          <a:custGeom>
            <a:avLst/>
            <a:gdLst/>
            <a:ahLst/>
            <a:cxnLst/>
            <a:rect l="l" t="t" r="r" b="b"/>
            <a:pathLst>
              <a:path w="3175" h="2674620">
                <a:moveTo>
                  <a:pt x="1490" y="0"/>
                </a:moveTo>
                <a:lnTo>
                  <a:pt x="1490" y="2674495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02046" y="3869253"/>
            <a:ext cx="1012190" cy="762000"/>
          </a:xfrm>
          <a:custGeom>
            <a:avLst/>
            <a:gdLst/>
            <a:ahLst/>
            <a:cxnLst/>
            <a:rect l="l" t="t" r="r" b="b"/>
            <a:pathLst>
              <a:path w="1012189" h="762000">
                <a:moveTo>
                  <a:pt x="1011612" y="0"/>
                </a:moveTo>
                <a:lnTo>
                  <a:pt x="977179" y="61095"/>
                </a:lnTo>
                <a:lnTo>
                  <a:pt x="944516" y="120703"/>
                </a:lnTo>
                <a:lnTo>
                  <a:pt x="913509" y="178667"/>
                </a:lnTo>
                <a:lnTo>
                  <a:pt x="884042" y="234829"/>
                </a:lnTo>
                <a:lnTo>
                  <a:pt x="856000" y="289033"/>
                </a:lnTo>
                <a:lnTo>
                  <a:pt x="829269" y="341120"/>
                </a:lnTo>
                <a:lnTo>
                  <a:pt x="816358" y="366321"/>
                </a:lnTo>
                <a:lnTo>
                  <a:pt x="803732" y="390934"/>
                </a:lnTo>
                <a:lnTo>
                  <a:pt x="779276" y="438317"/>
                </a:lnTo>
                <a:lnTo>
                  <a:pt x="755785" y="483112"/>
                </a:lnTo>
                <a:lnTo>
                  <a:pt x="733143" y="525163"/>
                </a:lnTo>
                <a:lnTo>
                  <a:pt x="711237" y="564311"/>
                </a:lnTo>
                <a:lnTo>
                  <a:pt x="689949" y="600400"/>
                </a:lnTo>
                <a:lnTo>
                  <a:pt x="669167" y="633272"/>
                </a:lnTo>
                <a:lnTo>
                  <a:pt x="638687" y="676205"/>
                </a:lnTo>
                <a:lnTo>
                  <a:pt x="608695" y="711016"/>
                </a:lnTo>
                <a:lnTo>
                  <a:pt x="578802" y="737174"/>
                </a:lnTo>
                <a:lnTo>
                  <a:pt x="538428" y="757675"/>
                </a:lnTo>
                <a:lnTo>
                  <a:pt x="507257" y="761581"/>
                </a:lnTo>
                <a:lnTo>
                  <a:pt x="496620" y="760593"/>
                </a:lnTo>
                <a:lnTo>
                  <a:pt x="452455" y="744670"/>
                </a:lnTo>
                <a:lnTo>
                  <a:pt x="417232" y="719606"/>
                </a:lnTo>
                <a:lnTo>
                  <a:pt x="379778" y="682706"/>
                </a:lnTo>
                <a:lnTo>
                  <a:pt x="353376" y="651268"/>
                </a:lnTo>
                <a:lnTo>
                  <a:pt x="325696" y="614177"/>
                </a:lnTo>
                <a:lnTo>
                  <a:pt x="296620" y="571275"/>
                </a:lnTo>
                <a:lnTo>
                  <a:pt x="266035" y="522405"/>
                </a:lnTo>
                <a:lnTo>
                  <a:pt x="233825" y="467409"/>
                </a:lnTo>
                <a:lnTo>
                  <a:pt x="199875" y="406131"/>
                </a:lnTo>
                <a:lnTo>
                  <a:pt x="164071" y="338413"/>
                </a:lnTo>
                <a:lnTo>
                  <a:pt x="145437" y="302090"/>
                </a:lnTo>
                <a:lnTo>
                  <a:pt x="126296" y="264098"/>
                </a:lnTo>
                <a:lnTo>
                  <a:pt x="106634" y="224418"/>
                </a:lnTo>
                <a:lnTo>
                  <a:pt x="86436" y="183029"/>
                </a:lnTo>
                <a:lnTo>
                  <a:pt x="65688" y="139913"/>
                </a:lnTo>
                <a:lnTo>
                  <a:pt x="44375" y="95049"/>
                </a:lnTo>
                <a:lnTo>
                  <a:pt x="22484" y="48417"/>
                </a:lnTo>
                <a:lnTo>
                  <a:pt x="0" y="0"/>
                </a:lnTo>
              </a:path>
            </a:pathLst>
          </a:custGeom>
          <a:ln w="108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910497" y="3113454"/>
            <a:ext cx="1053465" cy="758825"/>
          </a:xfrm>
          <a:custGeom>
            <a:avLst/>
            <a:gdLst/>
            <a:ahLst/>
            <a:cxnLst/>
            <a:rect l="l" t="t" r="r" b="b"/>
            <a:pathLst>
              <a:path w="1053464" h="758825">
                <a:moveTo>
                  <a:pt x="1053144" y="755799"/>
                </a:moveTo>
                <a:lnTo>
                  <a:pt x="1034624" y="717807"/>
                </a:lnTo>
                <a:lnTo>
                  <a:pt x="1016377" y="679848"/>
                </a:lnTo>
                <a:lnTo>
                  <a:pt x="998381" y="642015"/>
                </a:lnTo>
                <a:lnTo>
                  <a:pt x="980619" y="604397"/>
                </a:lnTo>
                <a:lnTo>
                  <a:pt x="963071" y="567085"/>
                </a:lnTo>
                <a:lnTo>
                  <a:pt x="945718" y="530171"/>
                </a:lnTo>
                <a:lnTo>
                  <a:pt x="928540" y="493746"/>
                </a:lnTo>
                <a:lnTo>
                  <a:pt x="911519" y="457900"/>
                </a:lnTo>
                <a:lnTo>
                  <a:pt x="894634" y="422725"/>
                </a:lnTo>
                <a:lnTo>
                  <a:pt x="877868" y="388311"/>
                </a:lnTo>
                <a:lnTo>
                  <a:pt x="844614" y="322131"/>
                </a:lnTo>
                <a:lnTo>
                  <a:pt x="811602" y="260088"/>
                </a:lnTo>
                <a:lnTo>
                  <a:pt x="778678" y="202910"/>
                </a:lnTo>
                <a:lnTo>
                  <a:pt x="745689" y="151325"/>
                </a:lnTo>
                <a:lnTo>
                  <a:pt x="712482" y="106059"/>
                </a:lnTo>
                <a:lnTo>
                  <a:pt x="678903" y="67841"/>
                </a:lnTo>
                <a:lnTo>
                  <a:pt x="644799" y="37399"/>
                </a:lnTo>
                <a:lnTo>
                  <a:pt x="610016" y="15459"/>
                </a:lnTo>
                <a:lnTo>
                  <a:pt x="556233" y="85"/>
                </a:lnTo>
                <a:lnTo>
                  <a:pt x="537800" y="0"/>
                </a:lnTo>
                <a:lnTo>
                  <a:pt x="519082" y="2586"/>
                </a:lnTo>
                <a:lnTo>
                  <a:pt x="480714" y="16137"/>
                </a:lnTo>
                <a:lnTo>
                  <a:pt x="436492" y="44953"/>
                </a:lnTo>
                <a:lnTo>
                  <a:pt x="386286" y="92252"/>
                </a:lnTo>
                <a:lnTo>
                  <a:pt x="360856" y="121058"/>
                </a:lnTo>
                <a:lnTo>
                  <a:pt x="335369" y="152752"/>
                </a:lnTo>
                <a:lnTo>
                  <a:pt x="309947" y="186921"/>
                </a:lnTo>
                <a:lnTo>
                  <a:pt x="284710" y="223153"/>
                </a:lnTo>
                <a:lnTo>
                  <a:pt x="259780" y="261037"/>
                </a:lnTo>
                <a:lnTo>
                  <a:pt x="235276" y="300160"/>
                </a:lnTo>
                <a:lnTo>
                  <a:pt x="211321" y="340109"/>
                </a:lnTo>
                <a:lnTo>
                  <a:pt x="188034" y="380474"/>
                </a:lnTo>
                <a:lnTo>
                  <a:pt x="165538" y="420841"/>
                </a:lnTo>
                <a:lnTo>
                  <a:pt x="143953" y="460798"/>
                </a:lnTo>
                <a:lnTo>
                  <a:pt x="123399" y="499933"/>
                </a:lnTo>
                <a:lnTo>
                  <a:pt x="103998" y="537834"/>
                </a:lnTo>
                <a:lnTo>
                  <a:pt x="85871" y="574089"/>
                </a:lnTo>
                <a:lnTo>
                  <a:pt x="53922" y="640011"/>
                </a:lnTo>
                <a:lnTo>
                  <a:pt x="28519" y="694402"/>
                </a:lnTo>
                <a:lnTo>
                  <a:pt x="10629" y="733964"/>
                </a:lnTo>
                <a:lnTo>
                  <a:pt x="1221" y="755400"/>
                </a:lnTo>
                <a:lnTo>
                  <a:pt x="0" y="758290"/>
                </a:lnTo>
              </a:path>
            </a:pathLst>
          </a:custGeom>
          <a:ln w="108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783652" y="3810935"/>
            <a:ext cx="9588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19490" y="3906456"/>
            <a:ext cx="236854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180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1535" y="3946246"/>
            <a:ext cx="461009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9444" sz="1500" spc="-7" i="1">
                <a:latin typeface="Arial"/>
                <a:cs typeface="Arial"/>
              </a:rPr>
              <a:t>90</a:t>
            </a:r>
            <a:r>
              <a:rPr dirty="0" baseline="19444" sz="1500" spc="165" i="1">
                <a:latin typeface="Arial"/>
                <a:cs typeface="Arial"/>
              </a:rPr>
              <a:t> </a:t>
            </a:r>
            <a:r>
              <a:rPr dirty="0" baseline="15873" sz="1575" spc="30" i="1">
                <a:latin typeface="Arial"/>
                <a:cs typeface="Arial"/>
              </a:rPr>
              <a:t>δ</a:t>
            </a:r>
            <a:r>
              <a:rPr dirty="0" sz="700" spc="20" i="1">
                <a:latin typeface="Times New Roman"/>
                <a:cs typeface="Times New Roman"/>
              </a:rPr>
              <a:t>max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3359" y="698169"/>
            <a:ext cx="47053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P</a:t>
            </a:r>
            <a:r>
              <a:rPr dirty="0" baseline="-12820" sz="975" spc="-7" i="1">
                <a:latin typeface="Arial"/>
                <a:cs typeface="Arial"/>
              </a:rPr>
              <a:t>E’q</a:t>
            </a:r>
            <a:r>
              <a:rPr dirty="0" sz="1000" spc="-5" i="1">
                <a:latin typeface="Arial"/>
                <a:cs typeface="Arial"/>
              </a:rPr>
              <a:t>,</a:t>
            </a:r>
            <a:r>
              <a:rPr dirty="0" sz="1000" spc="-8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в.о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882640" y="1186904"/>
            <a:ext cx="1244600" cy="8255"/>
          </a:xfrm>
          <a:custGeom>
            <a:avLst/>
            <a:gdLst/>
            <a:ahLst/>
            <a:cxnLst/>
            <a:rect l="l" t="t" r="r" b="b"/>
            <a:pathLst>
              <a:path w="1244600" h="8255">
                <a:moveTo>
                  <a:pt x="0" y="4107"/>
                </a:moveTo>
                <a:lnTo>
                  <a:pt x="1244592" y="4107"/>
                </a:lnTo>
              </a:path>
            </a:pathLst>
          </a:custGeom>
          <a:ln w="821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322286" y="1640629"/>
            <a:ext cx="392430" cy="314960"/>
          </a:xfrm>
          <a:custGeom>
            <a:avLst/>
            <a:gdLst/>
            <a:ahLst/>
            <a:cxnLst/>
            <a:rect l="l" t="t" r="r" b="b"/>
            <a:pathLst>
              <a:path w="392429" h="314960">
                <a:moveTo>
                  <a:pt x="0" y="314881"/>
                </a:moveTo>
                <a:lnTo>
                  <a:pt x="392004" y="0"/>
                </a:lnTo>
              </a:path>
            </a:pathLst>
          </a:custGeom>
          <a:ln w="65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850930" y="1528525"/>
            <a:ext cx="5740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2</a:t>
            </a:r>
            <a:r>
              <a:rPr dirty="0" sz="1000" spc="-5" i="1">
                <a:latin typeface="Arial"/>
                <a:cs typeface="Arial"/>
              </a:rPr>
              <a:t>,</a:t>
            </a:r>
            <a:r>
              <a:rPr dirty="0" sz="1000" spc="-5" i="1">
                <a:latin typeface="Arial"/>
                <a:cs typeface="Arial"/>
              </a:rPr>
              <a:t>568</a:t>
            </a:r>
            <a:r>
              <a:rPr dirty="0" sz="1000" spc="-5" i="1">
                <a:latin typeface="Arial"/>
                <a:cs typeface="Arial"/>
              </a:rPr>
              <a:t>s</a:t>
            </a:r>
            <a:r>
              <a:rPr dirty="0" sz="1000" spc="-5" i="1">
                <a:latin typeface="Arial"/>
                <a:cs typeface="Arial"/>
              </a:rPr>
              <a:t>i</a:t>
            </a:r>
            <a:r>
              <a:rPr dirty="0" sz="1000" spc="-10" i="1">
                <a:latin typeface="Arial"/>
                <a:cs typeface="Arial"/>
              </a:rPr>
              <a:t>n</a:t>
            </a:r>
            <a:r>
              <a:rPr dirty="0" sz="1000" spc="-5" i="1">
                <a:latin typeface="Arial"/>
                <a:cs typeface="Arial"/>
              </a:rPr>
              <a:t>δ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56926" y="3697124"/>
            <a:ext cx="43942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δ,</a:t>
            </a:r>
            <a:r>
              <a:rPr dirty="0" sz="1000" spc="-9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град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47481" y="1101864"/>
            <a:ext cx="266700" cy="204470"/>
          </a:xfrm>
          <a:custGeom>
            <a:avLst/>
            <a:gdLst/>
            <a:ahLst/>
            <a:cxnLst/>
            <a:rect l="l" t="t" r="r" b="b"/>
            <a:pathLst>
              <a:path w="266700" h="204469">
                <a:moveTo>
                  <a:pt x="0" y="204474"/>
                </a:moveTo>
                <a:lnTo>
                  <a:pt x="266154" y="0"/>
                </a:lnTo>
              </a:path>
            </a:pathLst>
          </a:custGeom>
          <a:ln w="65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109474" y="925213"/>
            <a:ext cx="1511935" cy="17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P</a:t>
            </a:r>
            <a:r>
              <a:rPr dirty="0" baseline="-12820" sz="975" spc="-7" i="1">
                <a:latin typeface="Arial"/>
                <a:cs typeface="Arial"/>
              </a:rPr>
              <a:t>E’q</a:t>
            </a:r>
            <a:r>
              <a:rPr dirty="0" sz="1000" spc="-5" i="1">
                <a:latin typeface="Arial"/>
                <a:cs typeface="Arial"/>
              </a:rPr>
              <a:t>=2,568sinδ-0,803sin2δ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882640" y="3875753"/>
            <a:ext cx="6985" cy="817244"/>
          </a:xfrm>
          <a:custGeom>
            <a:avLst/>
            <a:gdLst/>
            <a:ahLst/>
            <a:cxnLst/>
            <a:rect l="l" t="t" r="r" b="b"/>
            <a:pathLst>
              <a:path w="6985" h="817245">
                <a:moveTo>
                  <a:pt x="6604" y="0"/>
                </a:moveTo>
                <a:lnTo>
                  <a:pt x="0" y="817010"/>
                </a:lnTo>
              </a:path>
            </a:pathLst>
          </a:custGeom>
          <a:ln w="108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660477" y="3409416"/>
            <a:ext cx="20129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0</a:t>
            </a:r>
            <a:r>
              <a:rPr dirty="0" sz="1000" spc="-5" i="1">
                <a:latin typeface="Arial"/>
                <a:cs typeface="Arial"/>
              </a:rPr>
              <a:t>.</a:t>
            </a:r>
            <a:r>
              <a:rPr dirty="0" sz="1000" spc="-5" i="1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882640" y="3605206"/>
            <a:ext cx="2330450" cy="0"/>
          </a:xfrm>
          <a:custGeom>
            <a:avLst/>
            <a:gdLst/>
            <a:ahLst/>
            <a:cxnLst/>
            <a:rect l="l" t="t" r="r" b="b"/>
            <a:pathLst>
              <a:path w="2330450" h="0">
                <a:moveTo>
                  <a:pt x="2330441" y="0"/>
                </a:moveTo>
                <a:lnTo>
                  <a:pt x="2330441" y="0"/>
                </a:lnTo>
                <a:lnTo>
                  <a:pt x="27733" y="0"/>
                </a:lnTo>
                <a:lnTo>
                  <a:pt x="0" y="0"/>
                </a:lnTo>
              </a:path>
            </a:pathLst>
          </a:custGeom>
          <a:ln w="64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116091" y="3400930"/>
            <a:ext cx="405765" cy="17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P</a:t>
            </a:r>
            <a:r>
              <a:rPr dirty="0" baseline="-12820" sz="975" spc="-7" i="1">
                <a:latin typeface="Arial"/>
                <a:cs typeface="Arial"/>
              </a:rPr>
              <a:t>0</a:t>
            </a:r>
            <a:r>
              <a:rPr dirty="0" sz="1000" spc="-10" i="1">
                <a:latin typeface="Arial"/>
                <a:cs typeface="Arial"/>
              </a:rPr>
              <a:t>=</a:t>
            </a:r>
            <a:r>
              <a:rPr dirty="0" sz="1000" spc="-5" i="1">
                <a:latin typeface="Arial"/>
                <a:cs typeface="Arial"/>
              </a:rPr>
              <a:t>0</a:t>
            </a:r>
            <a:r>
              <a:rPr dirty="0" sz="1000" spc="-5" i="1">
                <a:latin typeface="Arial"/>
                <a:cs typeface="Arial"/>
              </a:rPr>
              <a:t>.</a:t>
            </a:r>
            <a:r>
              <a:rPr dirty="0" sz="1000" spc="-5" i="1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94832" y="1068075"/>
            <a:ext cx="243840" cy="263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46990">
              <a:lnSpc>
                <a:spcPct val="102899"/>
              </a:lnSpc>
            </a:pPr>
            <a:r>
              <a:rPr dirty="0" sz="800" i="1">
                <a:latin typeface="Times New Roman"/>
                <a:cs typeface="Times New Roman"/>
              </a:rPr>
              <a:t>m</a:t>
            </a:r>
            <a:r>
              <a:rPr dirty="0" sz="800" i="1">
                <a:latin typeface="Times New Roman"/>
                <a:cs typeface="Times New Roman"/>
              </a:rPr>
              <a:t>ax </a:t>
            </a:r>
            <a:r>
              <a:rPr dirty="0" sz="800" i="1">
                <a:latin typeface="Times New Roman"/>
                <a:cs typeface="Times New Roman"/>
              </a:rPr>
              <a:t> </a:t>
            </a:r>
            <a:r>
              <a:rPr dirty="0" sz="800" spc="-5" i="1">
                <a:latin typeface="Times New Roman"/>
                <a:cs typeface="Times New Roman"/>
              </a:rPr>
              <a:t>UГq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23826" y="1075045"/>
            <a:ext cx="9652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300" i="1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73483" y="4549353"/>
            <a:ext cx="68643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i="1">
                <a:latin typeface="Arial"/>
                <a:cs typeface="Arial"/>
              </a:rPr>
              <a:t>-</a:t>
            </a:r>
            <a:r>
              <a:rPr dirty="0" sz="1000" spc="-5" i="1">
                <a:latin typeface="Arial"/>
                <a:cs typeface="Arial"/>
              </a:rPr>
              <a:t>0</a:t>
            </a:r>
            <a:r>
              <a:rPr dirty="0" sz="1000" spc="-5" i="1">
                <a:latin typeface="Arial"/>
                <a:cs typeface="Arial"/>
              </a:rPr>
              <a:t>,</a:t>
            </a:r>
            <a:r>
              <a:rPr dirty="0" sz="1000" spc="-5" i="1">
                <a:latin typeface="Arial"/>
                <a:cs typeface="Arial"/>
              </a:rPr>
              <a:t>803</a:t>
            </a:r>
            <a:r>
              <a:rPr dirty="0" sz="1000" spc="-5" i="1">
                <a:latin typeface="Arial"/>
                <a:cs typeface="Arial"/>
              </a:rPr>
              <a:t>s</a:t>
            </a:r>
            <a:r>
              <a:rPr dirty="0" sz="1000" spc="-5" i="1">
                <a:latin typeface="Arial"/>
                <a:cs typeface="Arial"/>
              </a:rPr>
              <a:t>i</a:t>
            </a:r>
            <a:r>
              <a:rPr dirty="0" sz="1000" spc="-10" i="1">
                <a:latin typeface="Arial"/>
                <a:cs typeface="Arial"/>
              </a:rPr>
              <a:t>n</a:t>
            </a:r>
            <a:r>
              <a:rPr dirty="0" sz="1000" spc="-5" i="1">
                <a:latin typeface="Arial"/>
                <a:cs typeface="Arial"/>
              </a:rPr>
              <a:t>2</a:t>
            </a:r>
            <a:r>
              <a:rPr dirty="0" sz="1000" spc="-5" i="1">
                <a:latin typeface="Arial"/>
                <a:cs typeface="Arial"/>
              </a:rPr>
              <a:t>δ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51323" y="4177084"/>
            <a:ext cx="2787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-</a:t>
            </a:r>
            <a:r>
              <a:rPr dirty="0" sz="1000" spc="-9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0.4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660477" y="1490157"/>
            <a:ext cx="20129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2</a:t>
            </a:r>
            <a:r>
              <a:rPr dirty="0" sz="1000" spc="-5" i="1">
                <a:latin typeface="Arial"/>
                <a:cs typeface="Arial"/>
              </a:rPr>
              <a:t>.</a:t>
            </a:r>
            <a:r>
              <a:rPr dirty="0" sz="1000" spc="-5" i="1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34665" y="1874009"/>
            <a:ext cx="227329" cy="1315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2</a:t>
            </a:r>
            <a:r>
              <a:rPr dirty="0" sz="1000" spc="-5" i="1">
                <a:latin typeface="Arial"/>
                <a:cs typeface="Arial"/>
              </a:rPr>
              <a:t>.</a:t>
            </a:r>
            <a:r>
              <a:rPr dirty="0" sz="1000" spc="-5" i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1000" spc="-5" i="1">
                <a:latin typeface="Arial"/>
                <a:cs typeface="Arial"/>
              </a:rPr>
              <a:t>1.6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670"/>
              </a:spcBef>
            </a:pPr>
            <a:r>
              <a:rPr dirty="0" sz="1000" spc="-5" i="1">
                <a:latin typeface="Arial"/>
                <a:cs typeface="Arial"/>
              </a:rPr>
              <a:t>1.2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670"/>
              </a:spcBef>
            </a:pPr>
            <a:r>
              <a:rPr dirty="0" sz="1000" spc="-5" i="1">
                <a:latin typeface="Arial"/>
                <a:cs typeface="Arial"/>
              </a:rPr>
              <a:t>0</a:t>
            </a:r>
            <a:r>
              <a:rPr dirty="0" sz="1000" spc="-5" i="1">
                <a:latin typeface="Arial"/>
                <a:cs typeface="Arial"/>
              </a:rPr>
              <a:t>.</a:t>
            </a:r>
            <a:r>
              <a:rPr dirty="0" sz="1000" spc="-5" i="1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58425" y="4509966"/>
            <a:ext cx="216535" cy="86995"/>
          </a:xfrm>
          <a:custGeom>
            <a:avLst/>
            <a:gdLst/>
            <a:ahLst/>
            <a:cxnLst/>
            <a:rect l="l" t="t" r="r" b="b"/>
            <a:pathLst>
              <a:path w="216535" h="86995">
                <a:moveTo>
                  <a:pt x="0" y="0"/>
                </a:moveTo>
                <a:lnTo>
                  <a:pt x="215923" y="86881"/>
                </a:lnTo>
              </a:path>
            </a:pathLst>
          </a:custGeom>
          <a:ln w="65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597651" y="4536659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i="1">
                <a:latin typeface="Arial"/>
                <a:cs typeface="Arial"/>
              </a:rPr>
              <a:t>-</a:t>
            </a:r>
            <a:r>
              <a:rPr dirty="0" sz="1000" spc="-5" i="1">
                <a:latin typeface="Arial"/>
                <a:cs typeface="Arial"/>
              </a:rPr>
              <a:t>0</a:t>
            </a:r>
            <a:r>
              <a:rPr dirty="0" sz="1000" spc="-5" i="1">
                <a:latin typeface="Arial"/>
                <a:cs typeface="Arial"/>
              </a:rPr>
              <a:t>.</a:t>
            </a:r>
            <a:r>
              <a:rPr dirty="0" sz="1000" spc="-5" i="1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09545" y="4912995"/>
            <a:ext cx="1376680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Характеристика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baseline="1984" sz="2100" spc="30" i="1">
                <a:latin typeface="Times New Roman"/>
                <a:cs typeface="Times New Roman"/>
              </a:rPr>
              <a:t>P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18032" y="5036559"/>
            <a:ext cx="207010" cy="154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3888" sz="1500" spc="30" i="1">
                <a:latin typeface="Times New Roman"/>
                <a:cs typeface="Times New Roman"/>
              </a:rPr>
              <a:t>U</a:t>
            </a:r>
            <a:r>
              <a:rPr dirty="0" baseline="13888" sz="1500" spc="-187" i="1">
                <a:latin typeface="Times New Roman"/>
                <a:cs typeface="Times New Roman"/>
              </a:rPr>
              <a:t> </a:t>
            </a:r>
            <a:r>
              <a:rPr dirty="0" sz="600" spc="-50" i="1">
                <a:latin typeface="Times New Roman"/>
                <a:cs typeface="Times New Roman"/>
              </a:rPr>
              <a:t>Гq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81675" y="4862195"/>
            <a:ext cx="2397760" cy="27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984" sz="2100" spc="30">
                <a:latin typeface="Symbol"/>
                <a:cs typeface="Symbol"/>
              </a:rPr>
              <a:t></a:t>
            </a:r>
            <a:r>
              <a:rPr dirty="0" baseline="1984" sz="2100" spc="30">
                <a:latin typeface="Times New Roman"/>
                <a:cs typeface="Times New Roman"/>
              </a:rPr>
              <a:t> </a:t>
            </a:r>
            <a:r>
              <a:rPr dirty="0" baseline="1984" sz="2100" spc="15" i="1">
                <a:latin typeface="Times New Roman"/>
                <a:cs typeface="Times New Roman"/>
              </a:rPr>
              <a:t>f </a:t>
            </a:r>
            <a:r>
              <a:rPr dirty="0" baseline="1543" sz="2700" spc="-52">
                <a:latin typeface="Symbol"/>
                <a:cs typeface="Symbol"/>
              </a:rPr>
              <a:t></a:t>
            </a:r>
            <a:r>
              <a:rPr dirty="0" baseline="1984" sz="2100" spc="-52">
                <a:latin typeface="Symbol"/>
                <a:cs typeface="Symbol"/>
              </a:rPr>
              <a:t></a:t>
            </a:r>
            <a:r>
              <a:rPr dirty="0" baseline="1543" sz="2700" spc="-52">
                <a:latin typeface="Symbol"/>
                <a:cs typeface="Symbol"/>
              </a:rPr>
              <a:t></a:t>
            </a:r>
            <a:r>
              <a:rPr dirty="0" sz="1400" spc="-35">
                <a:latin typeface="Times New Roman"/>
                <a:cs typeface="Times New Roman"/>
              </a:rPr>
              <a:t>гідрогенератора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-45">
                <a:latin typeface="Times New Roman"/>
                <a:cs typeface="Times New Roman"/>
              </a:rPr>
              <a:t>АРЗ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641214" y="5537201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 h="0">
                <a:moveTo>
                  <a:pt x="0" y="0"/>
                </a:moveTo>
                <a:lnTo>
                  <a:pt x="379296" y="0"/>
                </a:lnTo>
              </a:path>
            </a:pathLst>
          </a:custGeom>
          <a:ln w="63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3763247" y="5218736"/>
            <a:ext cx="24257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5">
                <a:latin typeface="Times New Roman"/>
                <a:cs typeface="Times New Roman"/>
              </a:rPr>
              <a:t>m</a:t>
            </a:r>
            <a:r>
              <a:rPr dirty="0" sz="1000" spc="-50">
                <a:latin typeface="Times New Roman"/>
                <a:cs typeface="Times New Roman"/>
              </a:rPr>
              <a:t>a</a:t>
            </a:r>
            <a:r>
              <a:rPr dirty="0" sz="1000" spc="5">
                <a:latin typeface="Times New Roman"/>
                <a:cs typeface="Times New Roman"/>
              </a:rPr>
              <a:t>x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52712" y="5403720"/>
            <a:ext cx="1061085" cy="361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80"/>
              </a:lnSpc>
            </a:pP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baseline="33730" sz="2100" spc="-7" u="sng">
                <a:latin typeface="Times New Roman"/>
                <a:cs typeface="Times New Roman"/>
              </a:rPr>
              <a:t>2.943 </a:t>
            </a:r>
            <a:r>
              <a:rPr dirty="0" sz="1400" spc="10">
                <a:latin typeface="Symbol"/>
                <a:cs typeface="Symbol"/>
              </a:rPr>
              <a:t></a:t>
            </a:r>
            <a:r>
              <a:rPr dirty="0" sz="1400" spc="-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9.81</a:t>
            </a:r>
            <a:endParaRPr sz="1400">
              <a:latin typeface="Times New Roman"/>
              <a:cs typeface="Times New Roman"/>
            </a:endParaRPr>
          </a:p>
          <a:p>
            <a:pPr marL="249554">
              <a:lnSpc>
                <a:spcPts val="1380"/>
              </a:lnSpc>
            </a:pPr>
            <a:r>
              <a:rPr dirty="0" sz="1400">
                <a:latin typeface="Times New Roman"/>
                <a:cs typeface="Times New Roman"/>
              </a:rPr>
              <a:t>0.3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80879" y="5498543"/>
            <a:ext cx="7620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 i="1">
                <a:latin typeface="Times New Roman"/>
                <a:cs typeface="Times New Roman"/>
              </a:rPr>
              <a:t>з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742945" y="5540309"/>
            <a:ext cx="166370" cy="259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65" i="1">
                <a:latin typeface="Times New Roman"/>
                <a:cs typeface="Times New Roman"/>
              </a:rPr>
              <a:t>P</a:t>
            </a:r>
            <a:r>
              <a:rPr dirty="0" baseline="-19444" sz="1500" spc="7" i="1">
                <a:latin typeface="Times New Roman"/>
                <a:cs typeface="Times New Roman"/>
              </a:rPr>
              <a:t>0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291363" y="5403720"/>
            <a:ext cx="10604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5" i="1">
                <a:latin typeface="Times New Roman"/>
                <a:cs typeface="Times New Roman"/>
              </a:rPr>
              <a:t>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89165" y="5247244"/>
            <a:ext cx="444500" cy="379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53975">
              <a:lnSpc>
                <a:spcPts val="1140"/>
              </a:lnSpc>
            </a:pPr>
            <a:r>
              <a:rPr dirty="0" sz="1400" spc="-150" i="1">
                <a:latin typeface="Times New Roman"/>
                <a:cs typeface="Times New Roman"/>
              </a:rPr>
              <a:t>P</a:t>
            </a:r>
            <a:r>
              <a:rPr dirty="0" baseline="-19444" sz="1500" spc="-225" i="1">
                <a:latin typeface="Times New Roman"/>
                <a:cs typeface="Times New Roman"/>
              </a:rPr>
              <a:t>U</a:t>
            </a:r>
            <a:endParaRPr baseline="-19444" sz="1500">
              <a:latin typeface="Times New Roman"/>
              <a:cs typeface="Times New Roman"/>
            </a:endParaRPr>
          </a:p>
          <a:p>
            <a:pPr algn="ctr">
              <a:lnSpc>
                <a:spcPts val="1140"/>
              </a:lnSpc>
              <a:tabLst>
                <a:tab pos="347345" algn="l"/>
              </a:tabLst>
            </a:pPr>
            <a:r>
              <a:rPr dirty="0" baseline="-25793" sz="2100" spc="15">
                <a:latin typeface="Symbol"/>
                <a:cs typeface="Symbol"/>
              </a:rPr>
              <a:t></a:t>
            </a:r>
            <a:r>
              <a:rPr dirty="0" baseline="-25793" sz="2100" spc="15">
                <a:latin typeface="Times New Roman"/>
                <a:cs typeface="Times New Roman"/>
              </a:rPr>
              <a:t>	</a:t>
            </a:r>
            <a:r>
              <a:rPr dirty="0" sz="600" spc="-45" i="1">
                <a:latin typeface="Times New Roman"/>
                <a:cs typeface="Times New Roman"/>
              </a:rPr>
              <a:t>Гq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8634" y="556894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4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4839" y="270891"/>
            <a:ext cx="4308475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22960" marR="5080" indent="-810895">
              <a:lnSpc>
                <a:spcPts val="1650"/>
              </a:lnSpc>
            </a:pPr>
            <a:r>
              <a:rPr dirty="0" sz="1400" spc="5" b="1">
                <a:latin typeface="Times New Roman"/>
                <a:cs typeface="Times New Roman"/>
              </a:rPr>
              <a:t>Правило </a:t>
            </a:r>
            <a:r>
              <a:rPr dirty="0" sz="1400" spc="-5" b="1">
                <a:latin typeface="Times New Roman"/>
                <a:cs typeface="Times New Roman"/>
              </a:rPr>
              <a:t>площин </a:t>
            </a:r>
            <a:r>
              <a:rPr dirty="0" sz="1400" spc="5" b="1">
                <a:latin typeface="Times New Roman"/>
                <a:cs typeface="Times New Roman"/>
              </a:rPr>
              <a:t>і </a:t>
            </a:r>
            <a:r>
              <a:rPr dirty="0" sz="1400" spc="-10" b="1">
                <a:latin typeface="Times New Roman"/>
                <a:cs typeface="Times New Roman"/>
              </a:rPr>
              <a:t>метод </a:t>
            </a:r>
            <a:r>
              <a:rPr dirty="0" sz="1400" b="1">
                <a:latin typeface="Times New Roman"/>
                <a:cs typeface="Times New Roman"/>
              </a:rPr>
              <a:t>послідовних інтервалів</a:t>
            </a:r>
            <a:r>
              <a:rPr dirty="0" sz="1400" spc="-1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при  </a:t>
            </a:r>
            <a:r>
              <a:rPr dirty="0" sz="1400" spc="10" b="1">
                <a:latin typeface="Times New Roman"/>
                <a:cs typeface="Times New Roman"/>
              </a:rPr>
              <a:t>дослідженні </a:t>
            </a:r>
            <a:r>
              <a:rPr dirty="0" sz="1400" spc="-5" b="1">
                <a:latin typeface="Times New Roman"/>
                <a:cs typeface="Times New Roman"/>
              </a:rPr>
              <a:t>динамічної</a:t>
            </a:r>
            <a:r>
              <a:rPr dirty="0" sz="1400" spc="-19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стійкості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91022" y="1148267"/>
            <a:ext cx="0" cy="2786380"/>
          </a:xfrm>
          <a:custGeom>
            <a:avLst/>
            <a:gdLst/>
            <a:ahLst/>
            <a:cxnLst/>
            <a:rect l="l" t="t" r="r" b="b"/>
            <a:pathLst>
              <a:path w="0" h="2786379">
                <a:moveTo>
                  <a:pt x="0" y="0"/>
                </a:moveTo>
                <a:lnTo>
                  <a:pt x="0" y="2786056"/>
                </a:lnTo>
              </a:path>
            </a:pathLst>
          </a:custGeom>
          <a:ln w="81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54315" y="1047442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90">
                <a:moveTo>
                  <a:pt x="36707" y="0"/>
                </a:moveTo>
                <a:lnTo>
                  <a:pt x="0" y="109990"/>
                </a:lnTo>
                <a:lnTo>
                  <a:pt x="73414" y="109990"/>
                </a:lnTo>
                <a:lnTo>
                  <a:pt x="367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91022" y="3934323"/>
            <a:ext cx="2950210" cy="0"/>
          </a:xfrm>
          <a:custGeom>
            <a:avLst/>
            <a:gdLst/>
            <a:ahLst/>
            <a:cxnLst/>
            <a:rect l="l" t="t" r="r" b="b"/>
            <a:pathLst>
              <a:path w="2950210" h="0">
                <a:moveTo>
                  <a:pt x="0" y="0"/>
                </a:moveTo>
                <a:lnTo>
                  <a:pt x="2949955" y="0"/>
                </a:lnTo>
              </a:path>
            </a:pathLst>
          </a:custGeom>
          <a:ln w="81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31801" y="3897659"/>
            <a:ext cx="110489" cy="73660"/>
          </a:xfrm>
          <a:custGeom>
            <a:avLst/>
            <a:gdLst/>
            <a:ahLst/>
            <a:cxnLst/>
            <a:rect l="l" t="t" r="r" b="b"/>
            <a:pathLst>
              <a:path w="110489" h="73660">
                <a:moveTo>
                  <a:pt x="0" y="0"/>
                </a:moveTo>
                <a:lnTo>
                  <a:pt x="0" y="73326"/>
                </a:lnTo>
                <a:lnTo>
                  <a:pt x="110121" y="3666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28117" y="3873790"/>
            <a:ext cx="101600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 i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91022" y="1564682"/>
            <a:ext cx="2569210" cy="2369820"/>
          </a:xfrm>
          <a:custGeom>
            <a:avLst/>
            <a:gdLst/>
            <a:ahLst/>
            <a:cxnLst/>
            <a:rect l="l" t="t" r="r" b="b"/>
            <a:pathLst>
              <a:path w="2569210" h="2369820">
                <a:moveTo>
                  <a:pt x="0" y="2369640"/>
                </a:moveTo>
                <a:lnTo>
                  <a:pt x="11912" y="2313606"/>
                </a:lnTo>
                <a:lnTo>
                  <a:pt x="23932" y="2258246"/>
                </a:lnTo>
                <a:lnTo>
                  <a:pt x="36059" y="2203559"/>
                </a:lnTo>
                <a:lnTo>
                  <a:pt x="48291" y="2149546"/>
                </a:lnTo>
                <a:lnTo>
                  <a:pt x="60628" y="2096207"/>
                </a:lnTo>
                <a:lnTo>
                  <a:pt x="73068" y="2043540"/>
                </a:lnTo>
                <a:lnTo>
                  <a:pt x="85610" y="1991547"/>
                </a:lnTo>
                <a:lnTo>
                  <a:pt x="98253" y="1940227"/>
                </a:lnTo>
                <a:lnTo>
                  <a:pt x="110995" y="1889579"/>
                </a:lnTo>
                <a:lnTo>
                  <a:pt x="123835" y="1839605"/>
                </a:lnTo>
                <a:lnTo>
                  <a:pt x="136772" y="1790303"/>
                </a:lnTo>
                <a:lnTo>
                  <a:pt x="149804" y="1741673"/>
                </a:lnTo>
                <a:lnTo>
                  <a:pt x="162931" y="1693716"/>
                </a:lnTo>
                <a:lnTo>
                  <a:pt x="176152" y="1646432"/>
                </a:lnTo>
                <a:lnTo>
                  <a:pt x="189464" y="1599819"/>
                </a:lnTo>
                <a:lnTo>
                  <a:pt x="202867" y="1553878"/>
                </a:lnTo>
                <a:lnTo>
                  <a:pt x="216359" y="1508610"/>
                </a:lnTo>
                <a:lnTo>
                  <a:pt x="229940" y="1464013"/>
                </a:lnTo>
                <a:lnTo>
                  <a:pt x="243608" y="1420088"/>
                </a:lnTo>
                <a:lnTo>
                  <a:pt x="257362" y="1376834"/>
                </a:lnTo>
                <a:lnTo>
                  <a:pt x="271200" y="1334252"/>
                </a:lnTo>
                <a:lnTo>
                  <a:pt x="285121" y="1292341"/>
                </a:lnTo>
                <a:lnTo>
                  <a:pt x="299124" y="1251102"/>
                </a:lnTo>
                <a:lnTo>
                  <a:pt x="313209" y="1210533"/>
                </a:lnTo>
                <a:lnTo>
                  <a:pt x="327373" y="1170636"/>
                </a:lnTo>
                <a:lnTo>
                  <a:pt x="341615" y="1131409"/>
                </a:lnTo>
                <a:lnTo>
                  <a:pt x="355934" y="1092853"/>
                </a:lnTo>
                <a:lnTo>
                  <a:pt x="370329" y="1054968"/>
                </a:lnTo>
                <a:lnTo>
                  <a:pt x="384799" y="1017753"/>
                </a:lnTo>
                <a:lnTo>
                  <a:pt x="399343" y="981208"/>
                </a:lnTo>
                <a:lnTo>
                  <a:pt x="413958" y="945334"/>
                </a:lnTo>
                <a:lnTo>
                  <a:pt x="428644" y="910130"/>
                </a:lnTo>
                <a:lnTo>
                  <a:pt x="458225" y="841732"/>
                </a:lnTo>
                <a:lnTo>
                  <a:pt x="488074" y="776012"/>
                </a:lnTo>
                <a:lnTo>
                  <a:pt x="518183" y="712971"/>
                </a:lnTo>
                <a:lnTo>
                  <a:pt x="548540" y="652608"/>
                </a:lnTo>
                <a:lnTo>
                  <a:pt x="579137" y="594920"/>
                </a:lnTo>
                <a:lnTo>
                  <a:pt x="609963" y="539908"/>
                </a:lnTo>
                <a:lnTo>
                  <a:pt x="641008" y="487570"/>
                </a:lnTo>
                <a:lnTo>
                  <a:pt x="672263" y="437905"/>
                </a:lnTo>
                <a:lnTo>
                  <a:pt x="703717" y="390913"/>
                </a:lnTo>
                <a:lnTo>
                  <a:pt x="735362" y="346592"/>
                </a:lnTo>
                <a:lnTo>
                  <a:pt x="767185" y="304942"/>
                </a:lnTo>
                <a:lnTo>
                  <a:pt x="799179" y="265961"/>
                </a:lnTo>
                <a:lnTo>
                  <a:pt x="831333" y="229649"/>
                </a:lnTo>
                <a:lnTo>
                  <a:pt x="863636" y="196005"/>
                </a:lnTo>
                <a:lnTo>
                  <a:pt x="896080" y="165027"/>
                </a:lnTo>
                <a:lnTo>
                  <a:pt x="928654" y="136715"/>
                </a:lnTo>
                <a:lnTo>
                  <a:pt x="961349" y="111068"/>
                </a:lnTo>
                <a:lnTo>
                  <a:pt x="994154" y="88084"/>
                </a:lnTo>
                <a:lnTo>
                  <a:pt x="1027059" y="67764"/>
                </a:lnTo>
                <a:lnTo>
                  <a:pt x="1076585" y="42274"/>
                </a:lnTo>
                <a:lnTo>
                  <a:pt x="1126280" y="22770"/>
                </a:lnTo>
                <a:lnTo>
                  <a:pt x="1176114" y="9248"/>
                </a:lnTo>
                <a:lnTo>
                  <a:pt x="1226050" y="1707"/>
                </a:lnTo>
                <a:lnTo>
                  <a:pt x="1259383" y="0"/>
                </a:lnTo>
                <a:lnTo>
                  <a:pt x="1276058" y="142"/>
                </a:lnTo>
                <a:lnTo>
                  <a:pt x="1326102" y="4550"/>
                </a:lnTo>
                <a:lnTo>
                  <a:pt x="1376149" y="14927"/>
                </a:lnTo>
                <a:lnTo>
                  <a:pt x="1426167" y="31272"/>
                </a:lnTo>
                <a:lnTo>
                  <a:pt x="1476122" y="53580"/>
                </a:lnTo>
                <a:lnTo>
                  <a:pt x="1525979" y="81849"/>
                </a:lnTo>
                <a:lnTo>
                  <a:pt x="1559148" y="104004"/>
                </a:lnTo>
                <a:lnTo>
                  <a:pt x="1592248" y="128806"/>
                </a:lnTo>
                <a:lnTo>
                  <a:pt x="1625271" y="156253"/>
                </a:lnTo>
                <a:lnTo>
                  <a:pt x="1658207" y="186346"/>
                </a:lnTo>
                <a:lnTo>
                  <a:pt x="1691045" y="219082"/>
                </a:lnTo>
                <a:lnTo>
                  <a:pt x="1723775" y="254460"/>
                </a:lnTo>
                <a:lnTo>
                  <a:pt x="1756389" y="292481"/>
                </a:lnTo>
                <a:lnTo>
                  <a:pt x="1788875" y="333143"/>
                </a:lnTo>
                <a:lnTo>
                  <a:pt x="1821225" y="376444"/>
                </a:lnTo>
                <a:lnTo>
                  <a:pt x="1853427" y="422385"/>
                </a:lnTo>
                <a:lnTo>
                  <a:pt x="1885473" y="470963"/>
                </a:lnTo>
                <a:lnTo>
                  <a:pt x="1917351" y="522179"/>
                </a:lnTo>
                <a:lnTo>
                  <a:pt x="1949054" y="576030"/>
                </a:lnTo>
                <a:lnTo>
                  <a:pt x="1980569" y="632517"/>
                </a:lnTo>
                <a:lnTo>
                  <a:pt x="2011889" y="691638"/>
                </a:lnTo>
                <a:lnTo>
                  <a:pt x="2043002" y="753392"/>
                </a:lnTo>
                <a:lnTo>
                  <a:pt x="2073898" y="817779"/>
                </a:lnTo>
                <a:lnTo>
                  <a:pt x="2104569" y="884797"/>
                </a:lnTo>
                <a:lnTo>
                  <a:pt x="2135003" y="954445"/>
                </a:lnTo>
                <a:lnTo>
                  <a:pt x="2150129" y="990255"/>
                </a:lnTo>
                <a:lnTo>
                  <a:pt x="2165192" y="1026723"/>
                </a:lnTo>
                <a:lnTo>
                  <a:pt x="2180191" y="1063847"/>
                </a:lnTo>
                <a:lnTo>
                  <a:pt x="2195125" y="1101629"/>
                </a:lnTo>
                <a:lnTo>
                  <a:pt x="2209992" y="1140067"/>
                </a:lnTo>
                <a:lnTo>
                  <a:pt x="2224792" y="1179162"/>
                </a:lnTo>
                <a:lnTo>
                  <a:pt x="2239523" y="1218914"/>
                </a:lnTo>
                <a:lnTo>
                  <a:pt x="2254183" y="1259323"/>
                </a:lnTo>
                <a:lnTo>
                  <a:pt x="2268773" y="1300387"/>
                </a:lnTo>
                <a:lnTo>
                  <a:pt x="2283289" y="1342108"/>
                </a:lnTo>
                <a:lnTo>
                  <a:pt x="2297732" y="1384486"/>
                </a:lnTo>
                <a:lnTo>
                  <a:pt x="2312100" y="1427519"/>
                </a:lnTo>
                <a:lnTo>
                  <a:pt x="2326391" y="1471208"/>
                </a:lnTo>
                <a:lnTo>
                  <a:pt x="2340605" y="1515553"/>
                </a:lnTo>
                <a:lnTo>
                  <a:pt x="2354740" y="1560554"/>
                </a:lnTo>
                <a:lnTo>
                  <a:pt x="2368795" y="1606210"/>
                </a:lnTo>
                <a:lnTo>
                  <a:pt x="2382769" y="1652521"/>
                </a:lnTo>
                <a:lnTo>
                  <a:pt x="2396660" y="1699488"/>
                </a:lnTo>
                <a:lnTo>
                  <a:pt x="2410467" y="1747111"/>
                </a:lnTo>
                <a:lnTo>
                  <a:pt x="2424190" y="1795388"/>
                </a:lnTo>
                <a:lnTo>
                  <a:pt x="2437826" y="1844320"/>
                </a:lnTo>
                <a:lnTo>
                  <a:pt x="2451375" y="1893907"/>
                </a:lnTo>
                <a:lnTo>
                  <a:pt x="2464835" y="1944149"/>
                </a:lnTo>
                <a:lnTo>
                  <a:pt x="2478205" y="1995046"/>
                </a:lnTo>
                <a:lnTo>
                  <a:pt x="2491484" y="2046597"/>
                </a:lnTo>
                <a:lnTo>
                  <a:pt x="2504670" y="2098802"/>
                </a:lnTo>
                <a:lnTo>
                  <a:pt x="2517763" y="2151661"/>
                </a:lnTo>
                <a:lnTo>
                  <a:pt x="2530761" y="2205175"/>
                </a:lnTo>
                <a:lnTo>
                  <a:pt x="2543663" y="2259343"/>
                </a:lnTo>
                <a:lnTo>
                  <a:pt x="2556467" y="2314164"/>
                </a:lnTo>
                <a:lnTo>
                  <a:pt x="2569173" y="2369640"/>
                </a:lnTo>
              </a:path>
            </a:pathLst>
          </a:custGeom>
          <a:ln w="135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998326" y="3933357"/>
            <a:ext cx="252729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 i="1">
                <a:latin typeface="Arial"/>
                <a:cs typeface="Arial"/>
              </a:rPr>
              <a:t>180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91022" y="2241670"/>
            <a:ext cx="2569210" cy="1692910"/>
          </a:xfrm>
          <a:custGeom>
            <a:avLst/>
            <a:gdLst/>
            <a:ahLst/>
            <a:cxnLst/>
            <a:rect l="l" t="t" r="r" b="b"/>
            <a:pathLst>
              <a:path w="2569210" h="1692910">
                <a:moveTo>
                  <a:pt x="0" y="1692652"/>
                </a:moveTo>
                <a:lnTo>
                  <a:pt x="29083" y="1635899"/>
                </a:lnTo>
                <a:lnTo>
                  <a:pt x="57782" y="1580111"/>
                </a:lnTo>
                <a:lnTo>
                  <a:pt x="86102" y="1525289"/>
                </a:lnTo>
                <a:lnTo>
                  <a:pt x="114051" y="1471433"/>
                </a:lnTo>
                <a:lnTo>
                  <a:pt x="141634" y="1418542"/>
                </a:lnTo>
                <a:lnTo>
                  <a:pt x="168859" y="1366617"/>
                </a:lnTo>
                <a:lnTo>
                  <a:pt x="195732" y="1315658"/>
                </a:lnTo>
                <a:lnTo>
                  <a:pt x="222260" y="1265666"/>
                </a:lnTo>
                <a:lnTo>
                  <a:pt x="248450" y="1216639"/>
                </a:lnTo>
                <a:lnTo>
                  <a:pt x="274309" y="1168579"/>
                </a:lnTo>
                <a:lnTo>
                  <a:pt x="299843" y="1121486"/>
                </a:lnTo>
                <a:lnTo>
                  <a:pt x="325059" y="1075359"/>
                </a:lnTo>
                <a:lnTo>
                  <a:pt x="349964" y="1030199"/>
                </a:lnTo>
                <a:lnTo>
                  <a:pt x="374564" y="986005"/>
                </a:lnTo>
                <a:lnTo>
                  <a:pt x="398867" y="942779"/>
                </a:lnTo>
                <a:lnTo>
                  <a:pt x="422879" y="900520"/>
                </a:lnTo>
                <a:lnTo>
                  <a:pt x="446606" y="859228"/>
                </a:lnTo>
                <a:lnTo>
                  <a:pt x="470055" y="818903"/>
                </a:lnTo>
                <a:lnTo>
                  <a:pt x="493234" y="779546"/>
                </a:lnTo>
                <a:lnTo>
                  <a:pt x="516149" y="741156"/>
                </a:lnTo>
                <a:lnTo>
                  <a:pt x="538806" y="703734"/>
                </a:lnTo>
                <a:lnTo>
                  <a:pt x="561213" y="667280"/>
                </a:lnTo>
                <a:lnTo>
                  <a:pt x="583376" y="631794"/>
                </a:lnTo>
                <a:lnTo>
                  <a:pt x="605301" y="597277"/>
                </a:lnTo>
                <a:lnTo>
                  <a:pt x="626996" y="563727"/>
                </a:lnTo>
                <a:lnTo>
                  <a:pt x="648468" y="531145"/>
                </a:lnTo>
                <a:lnTo>
                  <a:pt x="690766" y="468888"/>
                </a:lnTo>
                <a:lnTo>
                  <a:pt x="732251" y="410506"/>
                </a:lnTo>
                <a:lnTo>
                  <a:pt x="772975" y="355999"/>
                </a:lnTo>
                <a:lnTo>
                  <a:pt x="812993" y="305369"/>
                </a:lnTo>
                <a:lnTo>
                  <a:pt x="852358" y="258617"/>
                </a:lnTo>
                <a:lnTo>
                  <a:pt x="891125" y="215744"/>
                </a:lnTo>
                <a:lnTo>
                  <a:pt x="929347" y="176750"/>
                </a:lnTo>
                <a:lnTo>
                  <a:pt x="967078" y="141637"/>
                </a:lnTo>
                <a:lnTo>
                  <a:pt x="1004371" y="110406"/>
                </a:lnTo>
                <a:lnTo>
                  <a:pt x="1041282" y="83057"/>
                </a:lnTo>
                <a:lnTo>
                  <a:pt x="1077863" y="59592"/>
                </a:lnTo>
                <a:lnTo>
                  <a:pt x="1114169" y="40012"/>
                </a:lnTo>
                <a:lnTo>
                  <a:pt x="1150253" y="24317"/>
                </a:lnTo>
                <a:lnTo>
                  <a:pt x="1204081" y="8063"/>
                </a:lnTo>
                <a:lnTo>
                  <a:pt x="1257714" y="557"/>
                </a:lnTo>
                <a:lnTo>
                  <a:pt x="1275579" y="0"/>
                </a:lnTo>
                <a:lnTo>
                  <a:pt x="1293450" y="415"/>
                </a:lnTo>
                <a:lnTo>
                  <a:pt x="1347160" y="7496"/>
                </a:lnTo>
                <a:lnTo>
                  <a:pt x="1401159" y="23335"/>
                </a:lnTo>
                <a:lnTo>
                  <a:pt x="1437409" y="38760"/>
                </a:lnTo>
                <a:lnTo>
                  <a:pt x="1473922" y="58080"/>
                </a:lnTo>
                <a:lnTo>
                  <a:pt x="1510751" y="81296"/>
                </a:lnTo>
                <a:lnTo>
                  <a:pt x="1547952" y="108408"/>
                </a:lnTo>
                <a:lnTo>
                  <a:pt x="1585577" y="139417"/>
                </a:lnTo>
                <a:lnTo>
                  <a:pt x="1623680" y="174325"/>
                </a:lnTo>
                <a:lnTo>
                  <a:pt x="1662316" y="213132"/>
                </a:lnTo>
                <a:lnTo>
                  <a:pt x="1701538" y="255839"/>
                </a:lnTo>
                <a:lnTo>
                  <a:pt x="1741400" y="302448"/>
                </a:lnTo>
                <a:lnTo>
                  <a:pt x="1781956" y="352959"/>
                </a:lnTo>
                <a:lnTo>
                  <a:pt x="1823260" y="407374"/>
                </a:lnTo>
                <a:lnTo>
                  <a:pt x="1865366" y="465692"/>
                </a:lnTo>
                <a:lnTo>
                  <a:pt x="1908326" y="527916"/>
                </a:lnTo>
                <a:lnTo>
                  <a:pt x="1930145" y="560493"/>
                </a:lnTo>
                <a:lnTo>
                  <a:pt x="1952197" y="594046"/>
                </a:lnTo>
                <a:lnTo>
                  <a:pt x="1974490" y="628576"/>
                </a:lnTo>
                <a:lnTo>
                  <a:pt x="1997030" y="664084"/>
                </a:lnTo>
                <a:lnTo>
                  <a:pt x="2019825" y="700568"/>
                </a:lnTo>
                <a:lnTo>
                  <a:pt x="2042881" y="738029"/>
                </a:lnTo>
                <a:lnTo>
                  <a:pt x="2066204" y="776468"/>
                </a:lnTo>
                <a:lnTo>
                  <a:pt x="2089802" y="815884"/>
                </a:lnTo>
                <a:lnTo>
                  <a:pt x="2113681" y="856278"/>
                </a:lnTo>
                <a:lnTo>
                  <a:pt x="2137848" y="897649"/>
                </a:lnTo>
                <a:lnTo>
                  <a:pt x="2162310" y="939998"/>
                </a:lnTo>
                <a:lnTo>
                  <a:pt x="2187073" y="983325"/>
                </a:lnTo>
                <a:lnTo>
                  <a:pt x="2212145" y="1027630"/>
                </a:lnTo>
                <a:lnTo>
                  <a:pt x="2237531" y="1072913"/>
                </a:lnTo>
                <a:lnTo>
                  <a:pt x="2263238" y="1119174"/>
                </a:lnTo>
                <a:lnTo>
                  <a:pt x="2289274" y="1166414"/>
                </a:lnTo>
                <a:lnTo>
                  <a:pt x="2315645" y="1214633"/>
                </a:lnTo>
                <a:lnTo>
                  <a:pt x="2342358" y="1263830"/>
                </a:lnTo>
                <a:lnTo>
                  <a:pt x="2369420" y="1314005"/>
                </a:lnTo>
                <a:lnTo>
                  <a:pt x="2396836" y="1365160"/>
                </a:lnTo>
                <a:lnTo>
                  <a:pt x="2424615" y="1417294"/>
                </a:lnTo>
                <a:lnTo>
                  <a:pt x="2452762" y="1470407"/>
                </a:lnTo>
                <a:lnTo>
                  <a:pt x="2481285" y="1524499"/>
                </a:lnTo>
                <a:lnTo>
                  <a:pt x="2510190" y="1579570"/>
                </a:lnTo>
                <a:lnTo>
                  <a:pt x="2539483" y="1635621"/>
                </a:lnTo>
                <a:lnTo>
                  <a:pt x="2569173" y="1692652"/>
                </a:lnTo>
              </a:path>
            </a:pathLst>
          </a:custGeom>
          <a:ln w="135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91022" y="2555055"/>
            <a:ext cx="2729865" cy="0"/>
          </a:xfrm>
          <a:custGeom>
            <a:avLst/>
            <a:gdLst/>
            <a:ahLst/>
            <a:cxnLst/>
            <a:rect l="l" t="t" r="r" b="b"/>
            <a:pathLst>
              <a:path w="2729865" h="0">
                <a:moveTo>
                  <a:pt x="0" y="0"/>
                </a:moveTo>
                <a:lnTo>
                  <a:pt x="2729711" y="0"/>
                </a:lnTo>
              </a:path>
            </a:pathLst>
          </a:custGeom>
          <a:ln w="814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436820" y="3743706"/>
            <a:ext cx="403860" cy="177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20" i="1">
                <a:latin typeface="Symbol"/>
                <a:cs typeface="Symbol"/>
              </a:rPr>
              <a:t></a:t>
            </a:r>
            <a:r>
              <a:rPr dirty="0" baseline="6172" sz="1350" spc="-30" i="1">
                <a:latin typeface="Arial"/>
                <a:cs typeface="Arial"/>
              </a:rPr>
              <a:t>,град</a:t>
            </a:r>
            <a:endParaRPr baseline="6172" sz="13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37793" y="1592754"/>
            <a:ext cx="591185" cy="253365"/>
          </a:xfrm>
          <a:custGeom>
            <a:avLst/>
            <a:gdLst/>
            <a:ahLst/>
            <a:cxnLst/>
            <a:rect l="l" t="t" r="r" b="b"/>
            <a:pathLst>
              <a:path w="591185" h="253364">
                <a:moveTo>
                  <a:pt x="0" y="252909"/>
                </a:moveTo>
                <a:lnTo>
                  <a:pt x="591169" y="0"/>
                </a:lnTo>
              </a:path>
            </a:pathLst>
          </a:custGeom>
          <a:ln w="81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51236" y="2073904"/>
            <a:ext cx="870585" cy="379095"/>
          </a:xfrm>
          <a:custGeom>
            <a:avLst/>
            <a:gdLst/>
            <a:ahLst/>
            <a:cxnLst/>
            <a:rect l="l" t="t" r="r" b="b"/>
            <a:pathLst>
              <a:path w="870585" h="379094">
                <a:moveTo>
                  <a:pt x="0" y="378741"/>
                </a:moveTo>
                <a:lnTo>
                  <a:pt x="870439" y="0"/>
                </a:lnTo>
              </a:path>
            </a:pathLst>
          </a:custGeom>
          <a:ln w="81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362902" y="2359498"/>
            <a:ext cx="123189" cy="196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95" i="1">
                <a:latin typeface="Times New Roman"/>
                <a:cs typeface="Times New Roman"/>
              </a:rPr>
              <a:t>P</a:t>
            </a:r>
            <a:r>
              <a:rPr dirty="0" baseline="-27777" sz="900" spc="15" i="1">
                <a:latin typeface="Times New Roman"/>
                <a:cs typeface="Times New Roman"/>
              </a:rPr>
              <a:t>0</a:t>
            </a:r>
            <a:endParaRPr baseline="-27777"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72507" y="868403"/>
            <a:ext cx="405130" cy="4578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350">
              <a:lnSpc>
                <a:spcPct val="123900"/>
              </a:lnSpc>
            </a:pPr>
            <a:r>
              <a:rPr dirty="0" sz="1150" spc="-5" i="1">
                <a:latin typeface="Times New Roman"/>
                <a:cs typeface="Times New Roman"/>
              </a:rPr>
              <a:t>P,</a:t>
            </a:r>
            <a:r>
              <a:rPr dirty="0" sz="1200" spc="-5" i="1">
                <a:latin typeface="Symbol"/>
                <a:cs typeface="Symbol"/>
              </a:rPr>
              <a:t>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150" spc="-20" i="1">
                <a:latin typeface="Times New Roman"/>
                <a:cs typeface="Times New Roman"/>
              </a:rPr>
              <a:t>в.о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86136" y="2555055"/>
            <a:ext cx="8255" cy="636270"/>
          </a:xfrm>
          <a:custGeom>
            <a:avLst/>
            <a:gdLst/>
            <a:ahLst/>
            <a:cxnLst/>
            <a:rect l="l" t="t" r="r" b="b"/>
            <a:pathLst>
              <a:path w="8255" h="636269">
                <a:moveTo>
                  <a:pt x="7930" y="0"/>
                </a:moveTo>
                <a:lnTo>
                  <a:pt x="7930" y="636064"/>
                </a:lnTo>
                <a:lnTo>
                  <a:pt x="0" y="636064"/>
                </a:lnTo>
              </a:path>
            </a:pathLst>
          </a:custGeom>
          <a:ln w="13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894066" y="3191119"/>
            <a:ext cx="8255" cy="743585"/>
          </a:xfrm>
          <a:custGeom>
            <a:avLst/>
            <a:gdLst/>
            <a:ahLst/>
            <a:cxnLst/>
            <a:rect l="l" t="t" r="r" b="b"/>
            <a:pathLst>
              <a:path w="8255" h="743585">
                <a:moveTo>
                  <a:pt x="0" y="0"/>
                </a:moveTo>
                <a:lnTo>
                  <a:pt x="0" y="743203"/>
                </a:lnTo>
                <a:lnTo>
                  <a:pt x="8021" y="743203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894066" y="2618197"/>
            <a:ext cx="354330" cy="1270"/>
          </a:xfrm>
          <a:custGeom>
            <a:avLst/>
            <a:gdLst/>
            <a:ahLst/>
            <a:cxnLst/>
            <a:rect l="l" t="t" r="r" b="b"/>
            <a:pathLst>
              <a:path w="354330" h="1269">
                <a:moveTo>
                  <a:pt x="0" y="509"/>
                </a:moveTo>
                <a:lnTo>
                  <a:pt x="354327" y="5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894066" y="2681566"/>
            <a:ext cx="308610" cy="1905"/>
          </a:xfrm>
          <a:custGeom>
            <a:avLst/>
            <a:gdLst/>
            <a:ahLst/>
            <a:cxnLst/>
            <a:rect l="l" t="t" r="r" b="b"/>
            <a:pathLst>
              <a:path w="308610" h="1905">
                <a:moveTo>
                  <a:pt x="0" y="905"/>
                </a:moveTo>
                <a:lnTo>
                  <a:pt x="308103" y="90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94066" y="2747538"/>
            <a:ext cx="262255" cy="635"/>
          </a:xfrm>
          <a:custGeom>
            <a:avLst/>
            <a:gdLst/>
            <a:ahLst/>
            <a:cxnLst/>
            <a:rect l="l" t="t" r="r" b="b"/>
            <a:pathLst>
              <a:path w="262255" h="635">
                <a:moveTo>
                  <a:pt x="0" y="169"/>
                </a:moveTo>
                <a:lnTo>
                  <a:pt x="262162" y="16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894066" y="2811698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 h="0">
                <a:moveTo>
                  <a:pt x="0" y="0"/>
                </a:moveTo>
                <a:lnTo>
                  <a:pt x="20071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894066" y="2874049"/>
            <a:ext cx="180340" cy="1905"/>
          </a:xfrm>
          <a:custGeom>
            <a:avLst/>
            <a:gdLst/>
            <a:ahLst/>
            <a:cxnLst/>
            <a:rect l="l" t="t" r="r" b="b"/>
            <a:pathLst>
              <a:path w="180339" h="1905">
                <a:moveTo>
                  <a:pt x="0" y="1697"/>
                </a:moveTo>
                <a:lnTo>
                  <a:pt x="0" y="0"/>
                </a:lnTo>
                <a:lnTo>
                  <a:pt x="17995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94066" y="2939907"/>
            <a:ext cx="139065" cy="635"/>
          </a:xfrm>
          <a:custGeom>
            <a:avLst/>
            <a:gdLst/>
            <a:ahLst/>
            <a:cxnLst/>
            <a:rect l="l" t="t" r="r" b="b"/>
            <a:pathLst>
              <a:path w="139064" h="635">
                <a:moveTo>
                  <a:pt x="0" y="169"/>
                </a:moveTo>
                <a:lnTo>
                  <a:pt x="138910" y="16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894066" y="3004068"/>
            <a:ext cx="100330" cy="635"/>
          </a:xfrm>
          <a:custGeom>
            <a:avLst/>
            <a:gdLst/>
            <a:ahLst/>
            <a:cxnLst/>
            <a:rect l="l" t="t" r="r" b="b"/>
            <a:pathLst>
              <a:path w="100330" h="635">
                <a:moveTo>
                  <a:pt x="0" y="0"/>
                </a:moveTo>
                <a:lnTo>
                  <a:pt x="0" y="113"/>
                </a:lnTo>
                <a:lnTo>
                  <a:pt x="100310" y="11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894066" y="3068229"/>
            <a:ext cx="60960" cy="3175"/>
          </a:xfrm>
          <a:custGeom>
            <a:avLst/>
            <a:gdLst/>
            <a:ahLst/>
            <a:cxnLst/>
            <a:rect l="l" t="t" r="r" b="b"/>
            <a:pathLst>
              <a:path w="60960" h="3175">
                <a:moveTo>
                  <a:pt x="0" y="0"/>
                </a:moveTo>
                <a:lnTo>
                  <a:pt x="0" y="3055"/>
                </a:lnTo>
                <a:lnTo>
                  <a:pt x="60725" y="305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806252" y="2378478"/>
            <a:ext cx="101600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 i="1">
                <a:latin typeface="Arial"/>
                <a:cs typeface="Arial"/>
              </a:rPr>
              <a:t>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220513" y="2378478"/>
            <a:ext cx="93980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 i="1"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869980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24086" y="0"/>
                </a:moveTo>
                <a:lnTo>
                  <a:pt x="14706" y="2024"/>
                </a:lnTo>
                <a:lnTo>
                  <a:pt x="7051" y="7539"/>
                </a:lnTo>
                <a:lnTo>
                  <a:pt x="1891" y="15706"/>
                </a:lnTo>
                <a:lnTo>
                  <a:pt x="0" y="25687"/>
                </a:lnTo>
                <a:lnTo>
                  <a:pt x="1891" y="35667"/>
                </a:lnTo>
                <a:lnTo>
                  <a:pt x="7051" y="43834"/>
                </a:lnTo>
                <a:lnTo>
                  <a:pt x="14706" y="49349"/>
                </a:lnTo>
                <a:lnTo>
                  <a:pt x="24086" y="51374"/>
                </a:lnTo>
                <a:lnTo>
                  <a:pt x="33461" y="49349"/>
                </a:lnTo>
                <a:lnTo>
                  <a:pt x="41117" y="43834"/>
                </a:lnTo>
                <a:lnTo>
                  <a:pt x="46279" y="35667"/>
                </a:lnTo>
                <a:lnTo>
                  <a:pt x="48172" y="25687"/>
                </a:lnTo>
                <a:lnTo>
                  <a:pt x="46279" y="15706"/>
                </a:lnTo>
                <a:lnTo>
                  <a:pt x="41117" y="7539"/>
                </a:lnTo>
                <a:lnTo>
                  <a:pt x="33461" y="2024"/>
                </a:lnTo>
                <a:lnTo>
                  <a:pt x="24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69980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48172" y="25687"/>
                </a:moveTo>
                <a:lnTo>
                  <a:pt x="46279" y="15706"/>
                </a:lnTo>
                <a:lnTo>
                  <a:pt x="41117" y="7539"/>
                </a:lnTo>
                <a:lnTo>
                  <a:pt x="33461" y="2024"/>
                </a:lnTo>
                <a:lnTo>
                  <a:pt x="24086" y="0"/>
                </a:lnTo>
                <a:lnTo>
                  <a:pt x="14706" y="2024"/>
                </a:lnTo>
                <a:lnTo>
                  <a:pt x="7051" y="7539"/>
                </a:lnTo>
                <a:lnTo>
                  <a:pt x="1891" y="15706"/>
                </a:lnTo>
                <a:lnTo>
                  <a:pt x="0" y="25687"/>
                </a:lnTo>
                <a:lnTo>
                  <a:pt x="1891" y="35667"/>
                </a:lnTo>
                <a:lnTo>
                  <a:pt x="7051" y="43834"/>
                </a:lnTo>
                <a:lnTo>
                  <a:pt x="14706" y="49349"/>
                </a:lnTo>
                <a:lnTo>
                  <a:pt x="24086" y="51374"/>
                </a:lnTo>
                <a:lnTo>
                  <a:pt x="33461" y="49349"/>
                </a:lnTo>
                <a:lnTo>
                  <a:pt x="41117" y="43834"/>
                </a:lnTo>
                <a:lnTo>
                  <a:pt x="46279" y="35667"/>
                </a:lnTo>
                <a:lnTo>
                  <a:pt x="48172" y="25687"/>
                </a:lnTo>
                <a:close/>
              </a:path>
            </a:pathLst>
          </a:custGeom>
          <a:ln w="135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281023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24131" y="0"/>
                </a:moveTo>
                <a:lnTo>
                  <a:pt x="14721" y="2024"/>
                </a:lnTo>
                <a:lnTo>
                  <a:pt x="7052" y="7539"/>
                </a:lnTo>
                <a:lnTo>
                  <a:pt x="1890" y="15706"/>
                </a:lnTo>
                <a:lnTo>
                  <a:pt x="0" y="25687"/>
                </a:lnTo>
                <a:lnTo>
                  <a:pt x="1890" y="35667"/>
                </a:lnTo>
                <a:lnTo>
                  <a:pt x="7052" y="43834"/>
                </a:lnTo>
                <a:lnTo>
                  <a:pt x="14721" y="49349"/>
                </a:lnTo>
                <a:lnTo>
                  <a:pt x="24131" y="51374"/>
                </a:lnTo>
                <a:lnTo>
                  <a:pt x="33476" y="49349"/>
                </a:lnTo>
                <a:lnTo>
                  <a:pt x="41111" y="43834"/>
                </a:lnTo>
                <a:lnTo>
                  <a:pt x="46261" y="35667"/>
                </a:lnTo>
                <a:lnTo>
                  <a:pt x="48150" y="25687"/>
                </a:lnTo>
                <a:lnTo>
                  <a:pt x="46261" y="15706"/>
                </a:lnTo>
                <a:lnTo>
                  <a:pt x="41111" y="7539"/>
                </a:lnTo>
                <a:lnTo>
                  <a:pt x="33476" y="2024"/>
                </a:lnTo>
                <a:lnTo>
                  <a:pt x="241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281023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48150" y="25687"/>
                </a:moveTo>
                <a:lnTo>
                  <a:pt x="46261" y="15706"/>
                </a:lnTo>
                <a:lnTo>
                  <a:pt x="41111" y="7539"/>
                </a:lnTo>
                <a:lnTo>
                  <a:pt x="33476" y="2024"/>
                </a:lnTo>
                <a:lnTo>
                  <a:pt x="24131" y="0"/>
                </a:lnTo>
                <a:lnTo>
                  <a:pt x="14721" y="2024"/>
                </a:lnTo>
                <a:lnTo>
                  <a:pt x="7052" y="7539"/>
                </a:lnTo>
                <a:lnTo>
                  <a:pt x="1890" y="15706"/>
                </a:lnTo>
                <a:lnTo>
                  <a:pt x="0" y="25687"/>
                </a:lnTo>
                <a:lnTo>
                  <a:pt x="1890" y="35667"/>
                </a:lnTo>
                <a:lnTo>
                  <a:pt x="7052" y="43834"/>
                </a:lnTo>
                <a:lnTo>
                  <a:pt x="14721" y="49349"/>
                </a:lnTo>
                <a:lnTo>
                  <a:pt x="24131" y="51374"/>
                </a:lnTo>
                <a:lnTo>
                  <a:pt x="33476" y="49349"/>
                </a:lnTo>
                <a:lnTo>
                  <a:pt x="41111" y="43834"/>
                </a:lnTo>
                <a:lnTo>
                  <a:pt x="46261" y="35667"/>
                </a:lnTo>
                <a:lnTo>
                  <a:pt x="48150" y="25687"/>
                </a:lnTo>
                <a:close/>
              </a:path>
            </a:pathLst>
          </a:custGeom>
          <a:ln w="135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69980" y="3138840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24086" y="0"/>
                </a:moveTo>
                <a:lnTo>
                  <a:pt x="14706" y="2008"/>
                </a:lnTo>
                <a:lnTo>
                  <a:pt x="7051" y="7496"/>
                </a:lnTo>
                <a:lnTo>
                  <a:pt x="1891" y="15658"/>
                </a:lnTo>
                <a:lnTo>
                  <a:pt x="0" y="25687"/>
                </a:lnTo>
                <a:lnTo>
                  <a:pt x="1891" y="35650"/>
                </a:lnTo>
                <a:lnTo>
                  <a:pt x="7051" y="43778"/>
                </a:lnTo>
                <a:lnTo>
                  <a:pt x="14706" y="49254"/>
                </a:lnTo>
                <a:lnTo>
                  <a:pt x="24086" y="51260"/>
                </a:lnTo>
                <a:lnTo>
                  <a:pt x="33461" y="49254"/>
                </a:lnTo>
                <a:lnTo>
                  <a:pt x="41117" y="43778"/>
                </a:lnTo>
                <a:lnTo>
                  <a:pt x="46279" y="35650"/>
                </a:lnTo>
                <a:lnTo>
                  <a:pt x="48172" y="25687"/>
                </a:lnTo>
                <a:lnTo>
                  <a:pt x="46279" y="15658"/>
                </a:lnTo>
                <a:lnTo>
                  <a:pt x="41117" y="7496"/>
                </a:lnTo>
                <a:lnTo>
                  <a:pt x="33461" y="2008"/>
                </a:lnTo>
                <a:lnTo>
                  <a:pt x="240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869980" y="3138840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48172" y="25687"/>
                </a:moveTo>
                <a:lnTo>
                  <a:pt x="46279" y="15658"/>
                </a:lnTo>
                <a:lnTo>
                  <a:pt x="41117" y="7496"/>
                </a:lnTo>
                <a:lnTo>
                  <a:pt x="33461" y="2008"/>
                </a:lnTo>
                <a:lnTo>
                  <a:pt x="24086" y="0"/>
                </a:lnTo>
                <a:lnTo>
                  <a:pt x="14706" y="2008"/>
                </a:lnTo>
                <a:lnTo>
                  <a:pt x="7051" y="7496"/>
                </a:lnTo>
                <a:lnTo>
                  <a:pt x="1891" y="15658"/>
                </a:lnTo>
                <a:lnTo>
                  <a:pt x="0" y="25687"/>
                </a:lnTo>
                <a:lnTo>
                  <a:pt x="1891" y="35650"/>
                </a:lnTo>
                <a:lnTo>
                  <a:pt x="7051" y="43778"/>
                </a:lnTo>
                <a:lnTo>
                  <a:pt x="14706" y="49254"/>
                </a:lnTo>
                <a:lnTo>
                  <a:pt x="24086" y="51260"/>
                </a:lnTo>
                <a:lnTo>
                  <a:pt x="33461" y="49254"/>
                </a:lnTo>
                <a:lnTo>
                  <a:pt x="41117" y="43778"/>
                </a:lnTo>
                <a:lnTo>
                  <a:pt x="46279" y="35650"/>
                </a:lnTo>
                <a:lnTo>
                  <a:pt x="48172" y="25687"/>
                </a:lnTo>
                <a:close/>
              </a:path>
            </a:pathLst>
          </a:custGeom>
          <a:ln w="135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902088" y="2041767"/>
            <a:ext cx="160655" cy="706120"/>
          </a:xfrm>
          <a:custGeom>
            <a:avLst/>
            <a:gdLst/>
            <a:ahLst/>
            <a:cxnLst/>
            <a:rect l="l" t="t" r="r" b="b"/>
            <a:pathLst>
              <a:path w="160655" h="706119">
                <a:moveTo>
                  <a:pt x="0" y="0"/>
                </a:moveTo>
                <a:lnTo>
                  <a:pt x="160571" y="706109"/>
                </a:lnTo>
              </a:path>
            </a:pathLst>
          </a:custGeom>
          <a:ln w="8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768488" y="1837703"/>
            <a:ext cx="226695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baseline="13888" sz="1800" spc="89" i="1">
                <a:latin typeface="Times New Roman"/>
                <a:cs typeface="Times New Roman"/>
              </a:rPr>
              <a:t>S</a:t>
            </a:r>
            <a:r>
              <a:rPr dirty="0" sz="700" spc="-15" i="1">
                <a:latin typeface="Times New Roman"/>
                <a:cs typeface="Times New Roman"/>
              </a:rPr>
              <a:t>ПР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874835" y="1423251"/>
            <a:ext cx="104775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0582" sz="1575" spc="15" i="1">
                <a:latin typeface="Arial"/>
                <a:cs typeface="Arial"/>
              </a:rPr>
              <a:t>1 </a:t>
            </a:r>
            <a:r>
              <a:rPr dirty="0" sz="1200" spc="-114" i="1">
                <a:latin typeface="Times New Roman"/>
                <a:cs typeface="Times New Roman"/>
              </a:rPr>
              <a:t>P</a:t>
            </a:r>
            <a:r>
              <a:rPr dirty="0" baseline="-23809" sz="1050" spc="-172" i="1">
                <a:latin typeface="Times New Roman"/>
                <a:cs typeface="Times New Roman"/>
              </a:rPr>
              <a:t>1      </a:t>
            </a:r>
            <a:r>
              <a:rPr dirty="0" sz="1200" spc="5">
                <a:latin typeface="Symbol"/>
                <a:cs typeface="Symbol"/>
              </a:rPr>
              <a:t>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45" i="1">
                <a:latin typeface="Times New Roman"/>
                <a:cs typeface="Times New Roman"/>
              </a:rPr>
              <a:t>P</a:t>
            </a:r>
            <a:r>
              <a:rPr dirty="0" baseline="-23809" sz="1050" spc="-67" i="1">
                <a:latin typeface="Times New Roman"/>
                <a:cs typeface="Times New Roman"/>
              </a:rPr>
              <a:t>1max   </a:t>
            </a:r>
            <a:r>
              <a:rPr dirty="0" sz="1200" i="1">
                <a:latin typeface="Times New Roman"/>
                <a:cs typeface="Times New Roman"/>
              </a:rPr>
              <a:t>sin</a:t>
            </a:r>
            <a:r>
              <a:rPr dirty="0" sz="1250" i="1">
                <a:latin typeface="Symbol"/>
                <a:cs typeface="Symbol"/>
              </a:rPr>
              <a:t>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35373" y="1912611"/>
            <a:ext cx="1021715" cy="219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7936" sz="1575" spc="15" i="1">
                <a:latin typeface="Arial"/>
                <a:cs typeface="Arial"/>
              </a:rPr>
              <a:t>2 </a:t>
            </a:r>
            <a:r>
              <a:rPr dirty="0" sz="1150" spc="-90" i="1">
                <a:latin typeface="Times New Roman"/>
                <a:cs typeface="Times New Roman"/>
              </a:rPr>
              <a:t>P</a:t>
            </a:r>
            <a:r>
              <a:rPr dirty="0" baseline="-25641" sz="975" spc="-135" i="1">
                <a:latin typeface="Times New Roman"/>
                <a:cs typeface="Times New Roman"/>
              </a:rPr>
              <a:t>2     </a:t>
            </a:r>
            <a:r>
              <a:rPr dirty="0" sz="1150">
                <a:latin typeface="Symbol"/>
                <a:cs typeface="Symbol"/>
              </a:rPr>
              <a:t>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90" i="1">
                <a:latin typeface="Times New Roman"/>
                <a:cs typeface="Times New Roman"/>
              </a:rPr>
              <a:t>P</a:t>
            </a:r>
            <a:r>
              <a:rPr dirty="0" baseline="-25641" sz="975" spc="-135" i="1">
                <a:latin typeface="Times New Roman"/>
                <a:cs typeface="Times New Roman"/>
              </a:rPr>
              <a:t>2 </a:t>
            </a:r>
            <a:r>
              <a:rPr dirty="0" baseline="-25641" sz="975" spc="7" i="1">
                <a:latin typeface="Times New Roman"/>
                <a:cs typeface="Times New Roman"/>
              </a:rPr>
              <a:t>max </a:t>
            </a:r>
            <a:r>
              <a:rPr dirty="0" baseline="-25641" sz="975" spc="22" i="1">
                <a:latin typeface="Times New Roman"/>
                <a:cs typeface="Times New Roman"/>
              </a:rPr>
              <a:t> </a:t>
            </a:r>
            <a:r>
              <a:rPr dirty="0" sz="1150" i="1">
                <a:latin typeface="Times New Roman"/>
                <a:cs typeface="Times New Roman"/>
              </a:rPr>
              <a:t>sin</a:t>
            </a:r>
            <a:r>
              <a:rPr dirty="0" sz="1200" i="1">
                <a:latin typeface="Symbol"/>
                <a:cs typeface="Symbol"/>
              </a:rPr>
              <a:t>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701345" y="2248395"/>
            <a:ext cx="635" cy="287020"/>
          </a:xfrm>
          <a:custGeom>
            <a:avLst/>
            <a:gdLst/>
            <a:ahLst/>
            <a:cxnLst/>
            <a:rect l="l" t="t" r="r" b="b"/>
            <a:pathLst>
              <a:path w="635" h="287019">
                <a:moveTo>
                  <a:pt x="226" y="0"/>
                </a:moveTo>
                <a:lnTo>
                  <a:pt x="226" y="28640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377436" y="2460907"/>
            <a:ext cx="1905" cy="94615"/>
          </a:xfrm>
          <a:custGeom>
            <a:avLst/>
            <a:gdLst/>
            <a:ahLst/>
            <a:cxnLst/>
            <a:rect l="l" t="t" r="r" b="b"/>
            <a:pathLst>
              <a:path w="1904" h="94614">
                <a:moveTo>
                  <a:pt x="1472" y="0"/>
                </a:moveTo>
                <a:lnTo>
                  <a:pt x="1472" y="94147"/>
                </a:lnTo>
                <a:lnTo>
                  <a:pt x="0" y="9414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441674" y="2394822"/>
            <a:ext cx="3810" cy="160655"/>
          </a:xfrm>
          <a:custGeom>
            <a:avLst/>
            <a:gdLst/>
            <a:ahLst/>
            <a:cxnLst/>
            <a:rect l="l" t="t" r="r" b="b"/>
            <a:pathLst>
              <a:path w="3810" h="160655">
                <a:moveTo>
                  <a:pt x="3625" y="0"/>
                </a:moveTo>
                <a:lnTo>
                  <a:pt x="3625" y="160232"/>
                </a:lnTo>
                <a:lnTo>
                  <a:pt x="0" y="16023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505799" y="2343787"/>
            <a:ext cx="635" cy="211454"/>
          </a:xfrm>
          <a:custGeom>
            <a:avLst/>
            <a:gdLst/>
            <a:ahLst/>
            <a:cxnLst/>
            <a:rect l="l" t="t" r="r" b="b"/>
            <a:pathLst>
              <a:path w="635" h="211455">
                <a:moveTo>
                  <a:pt x="113" y="0"/>
                </a:moveTo>
                <a:lnTo>
                  <a:pt x="113" y="21126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570037" y="2297732"/>
            <a:ext cx="5080" cy="257810"/>
          </a:xfrm>
          <a:custGeom>
            <a:avLst/>
            <a:gdLst/>
            <a:ahLst/>
            <a:cxnLst/>
            <a:rect l="l" t="t" r="r" b="b"/>
            <a:pathLst>
              <a:path w="5079" h="257810">
                <a:moveTo>
                  <a:pt x="4871" y="0"/>
                </a:moveTo>
                <a:lnTo>
                  <a:pt x="4871" y="257322"/>
                </a:lnTo>
                <a:lnTo>
                  <a:pt x="0" y="257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694774" y="2248734"/>
            <a:ext cx="3810" cy="306705"/>
          </a:xfrm>
          <a:custGeom>
            <a:avLst/>
            <a:gdLst/>
            <a:ahLst/>
            <a:cxnLst/>
            <a:rect l="l" t="t" r="r" b="b"/>
            <a:pathLst>
              <a:path w="3810" h="306705">
                <a:moveTo>
                  <a:pt x="3738" y="0"/>
                </a:moveTo>
                <a:lnTo>
                  <a:pt x="0" y="30632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760144" y="2241718"/>
            <a:ext cx="5080" cy="313690"/>
          </a:xfrm>
          <a:custGeom>
            <a:avLst/>
            <a:gdLst/>
            <a:ahLst/>
            <a:cxnLst/>
            <a:rect l="l" t="t" r="r" b="b"/>
            <a:pathLst>
              <a:path w="5079" h="313689">
                <a:moveTo>
                  <a:pt x="4758" y="0"/>
                </a:moveTo>
                <a:lnTo>
                  <a:pt x="0" y="3133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822683" y="2247150"/>
            <a:ext cx="5080" cy="307975"/>
          </a:xfrm>
          <a:custGeom>
            <a:avLst/>
            <a:gdLst/>
            <a:ahLst/>
            <a:cxnLst/>
            <a:rect l="l" t="t" r="r" b="b"/>
            <a:pathLst>
              <a:path w="5079" h="307975">
                <a:moveTo>
                  <a:pt x="4871" y="0"/>
                </a:moveTo>
                <a:lnTo>
                  <a:pt x="0" y="30790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888507" y="2265482"/>
            <a:ext cx="3175" cy="290195"/>
          </a:xfrm>
          <a:custGeom>
            <a:avLst/>
            <a:gdLst/>
            <a:ahLst/>
            <a:cxnLst/>
            <a:rect l="l" t="t" r="r" b="b"/>
            <a:pathLst>
              <a:path w="3175" h="290194">
                <a:moveTo>
                  <a:pt x="2719" y="0"/>
                </a:moveTo>
                <a:lnTo>
                  <a:pt x="0" y="2895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955463" y="2297732"/>
            <a:ext cx="5080" cy="257810"/>
          </a:xfrm>
          <a:custGeom>
            <a:avLst/>
            <a:gdLst/>
            <a:ahLst/>
            <a:cxnLst/>
            <a:rect l="l" t="t" r="r" b="b"/>
            <a:pathLst>
              <a:path w="5079" h="257810">
                <a:moveTo>
                  <a:pt x="4871" y="0"/>
                </a:moveTo>
                <a:lnTo>
                  <a:pt x="4871" y="257322"/>
                </a:lnTo>
                <a:lnTo>
                  <a:pt x="0" y="2573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016756" y="2333490"/>
            <a:ext cx="3175" cy="221615"/>
          </a:xfrm>
          <a:custGeom>
            <a:avLst/>
            <a:gdLst/>
            <a:ahLst/>
            <a:cxnLst/>
            <a:rect l="l" t="t" r="r" b="b"/>
            <a:pathLst>
              <a:path w="3175" h="221614">
                <a:moveTo>
                  <a:pt x="0" y="0"/>
                </a:moveTo>
                <a:lnTo>
                  <a:pt x="0" y="221564"/>
                </a:lnTo>
                <a:lnTo>
                  <a:pt x="2945" y="22156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082920" y="2386675"/>
            <a:ext cx="1270" cy="168910"/>
          </a:xfrm>
          <a:custGeom>
            <a:avLst/>
            <a:gdLst/>
            <a:ahLst/>
            <a:cxnLst/>
            <a:rect l="l" t="t" r="r" b="b"/>
            <a:pathLst>
              <a:path w="1270" h="168910">
                <a:moveTo>
                  <a:pt x="0" y="0"/>
                </a:moveTo>
                <a:lnTo>
                  <a:pt x="1019" y="1683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139567" y="2452080"/>
            <a:ext cx="6985" cy="103505"/>
          </a:xfrm>
          <a:custGeom>
            <a:avLst/>
            <a:gdLst/>
            <a:ahLst/>
            <a:cxnLst/>
            <a:rect l="l" t="t" r="r" b="b"/>
            <a:pathLst>
              <a:path w="6985" h="103505">
                <a:moveTo>
                  <a:pt x="6457" y="0"/>
                </a:moveTo>
                <a:lnTo>
                  <a:pt x="6457" y="102974"/>
                </a:lnTo>
                <a:lnTo>
                  <a:pt x="0" y="1029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212415" y="2522239"/>
            <a:ext cx="1905" cy="33020"/>
          </a:xfrm>
          <a:custGeom>
            <a:avLst/>
            <a:gdLst/>
            <a:ahLst/>
            <a:cxnLst/>
            <a:rect l="l" t="t" r="r" b="b"/>
            <a:pathLst>
              <a:path w="1904" h="33019">
                <a:moveTo>
                  <a:pt x="1699" y="0"/>
                </a:moveTo>
                <a:lnTo>
                  <a:pt x="0" y="328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794359" y="2388485"/>
            <a:ext cx="262890" cy="4445"/>
          </a:xfrm>
          <a:custGeom>
            <a:avLst/>
            <a:gdLst/>
            <a:ahLst/>
            <a:cxnLst/>
            <a:rect l="l" t="t" r="r" b="b"/>
            <a:pathLst>
              <a:path w="262889" h="4444">
                <a:moveTo>
                  <a:pt x="0" y="0"/>
                </a:moveTo>
                <a:lnTo>
                  <a:pt x="262276" y="3960"/>
                </a:lnTo>
              </a:path>
            </a:pathLst>
          </a:custGeom>
          <a:ln w="3175">
            <a:solidFill>
              <a:srgbClr val="4879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698059" y="2292300"/>
            <a:ext cx="262890" cy="4445"/>
          </a:xfrm>
          <a:custGeom>
            <a:avLst/>
            <a:gdLst/>
            <a:ahLst/>
            <a:cxnLst/>
            <a:rect l="l" t="t" r="r" b="b"/>
            <a:pathLst>
              <a:path w="262889" h="4444">
                <a:moveTo>
                  <a:pt x="0" y="0"/>
                </a:moveTo>
                <a:lnTo>
                  <a:pt x="262276" y="384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793566" y="2452646"/>
            <a:ext cx="356235" cy="5080"/>
          </a:xfrm>
          <a:custGeom>
            <a:avLst/>
            <a:gdLst/>
            <a:ahLst/>
            <a:cxnLst/>
            <a:rect l="l" t="t" r="r" b="b"/>
            <a:pathLst>
              <a:path w="356235" h="5080">
                <a:moveTo>
                  <a:pt x="0" y="0"/>
                </a:moveTo>
                <a:lnTo>
                  <a:pt x="355630" y="4752"/>
                </a:lnTo>
              </a:path>
            </a:pathLst>
          </a:custGeom>
          <a:ln w="3175">
            <a:solidFill>
              <a:srgbClr val="4879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697266" y="2356461"/>
            <a:ext cx="356235" cy="5080"/>
          </a:xfrm>
          <a:custGeom>
            <a:avLst/>
            <a:gdLst/>
            <a:ahLst/>
            <a:cxnLst/>
            <a:rect l="l" t="t" r="r" b="b"/>
            <a:pathLst>
              <a:path w="356235" h="5080">
                <a:moveTo>
                  <a:pt x="0" y="0"/>
                </a:moveTo>
                <a:lnTo>
                  <a:pt x="355630" y="46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792773" y="2520768"/>
            <a:ext cx="427990" cy="635"/>
          </a:xfrm>
          <a:custGeom>
            <a:avLst/>
            <a:gdLst/>
            <a:ahLst/>
            <a:cxnLst/>
            <a:rect l="l" t="t" r="r" b="b"/>
            <a:pathLst>
              <a:path w="427989" h="635">
                <a:moveTo>
                  <a:pt x="0" y="0"/>
                </a:moveTo>
                <a:lnTo>
                  <a:pt x="427572" y="452"/>
                </a:lnTo>
              </a:path>
            </a:pathLst>
          </a:custGeom>
          <a:ln w="3175">
            <a:solidFill>
              <a:srgbClr val="4879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696360" y="2424583"/>
            <a:ext cx="427990" cy="635"/>
          </a:xfrm>
          <a:custGeom>
            <a:avLst/>
            <a:gdLst/>
            <a:ahLst/>
            <a:cxnLst/>
            <a:rect l="l" t="t" r="r" b="b"/>
            <a:pathLst>
              <a:path w="427989" h="635">
                <a:moveTo>
                  <a:pt x="0" y="0"/>
                </a:moveTo>
                <a:lnTo>
                  <a:pt x="427572" y="45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791866" y="2584702"/>
            <a:ext cx="489584" cy="4445"/>
          </a:xfrm>
          <a:custGeom>
            <a:avLst/>
            <a:gdLst/>
            <a:ahLst/>
            <a:cxnLst/>
            <a:rect l="l" t="t" r="r" b="b"/>
            <a:pathLst>
              <a:path w="489585" h="4444">
                <a:moveTo>
                  <a:pt x="0" y="4186"/>
                </a:moveTo>
                <a:lnTo>
                  <a:pt x="488977" y="0"/>
                </a:lnTo>
              </a:path>
            </a:pathLst>
          </a:custGeom>
          <a:ln w="3175">
            <a:solidFill>
              <a:srgbClr val="4879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695567" y="2488517"/>
            <a:ext cx="489584" cy="4445"/>
          </a:xfrm>
          <a:custGeom>
            <a:avLst/>
            <a:gdLst/>
            <a:ahLst/>
            <a:cxnLst/>
            <a:rect l="l" t="t" r="r" b="b"/>
            <a:pathLst>
              <a:path w="489585" h="4444">
                <a:moveTo>
                  <a:pt x="0" y="4186"/>
                </a:moveTo>
                <a:lnTo>
                  <a:pt x="48897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682538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24018" y="0"/>
                </a:moveTo>
                <a:lnTo>
                  <a:pt x="14673" y="2024"/>
                </a:lnTo>
                <a:lnTo>
                  <a:pt x="7038" y="7539"/>
                </a:lnTo>
                <a:lnTo>
                  <a:pt x="1888" y="15706"/>
                </a:lnTo>
                <a:lnTo>
                  <a:pt x="0" y="25687"/>
                </a:lnTo>
                <a:lnTo>
                  <a:pt x="1888" y="35667"/>
                </a:lnTo>
                <a:lnTo>
                  <a:pt x="7038" y="43834"/>
                </a:lnTo>
                <a:lnTo>
                  <a:pt x="14673" y="49349"/>
                </a:lnTo>
                <a:lnTo>
                  <a:pt x="24018" y="51374"/>
                </a:lnTo>
                <a:lnTo>
                  <a:pt x="33428" y="49349"/>
                </a:lnTo>
                <a:lnTo>
                  <a:pt x="41097" y="43834"/>
                </a:lnTo>
                <a:lnTo>
                  <a:pt x="46259" y="35667"/>
                </a:lnTo>
                <a:lnTo>
                  <a:pt x="48150" y="25687"/>
                </a:lnTo>
                <a:lnTo>
                  <a:pt x="46259" y="15706"/>
                </a:lnTo>
                <a:lnTo>
                  <a:pt x="41097" y="7539"/>
                </a:lnTo>
                <a:lnTo>
                  <a:pt x="33428" y="2024"/>
                </a:lnTo>
                <a:lnTo>
                  <a:pt x="24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682538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48150" y="25687"/>
                </a:moveTo>
                <a:lnTo>
                  <a:pt x="46259" y="15706"/>
                </a:lnTo>
                <a:lnTo>
                  <a:pt x="41097" y="7539"/>
                </a:lnTo>
                <a:lnTo>
                  <a:pt x="33428" y="2024"/>
                </a:lnTo>
                <a:lnTo>
                  <a:pt x="24018" y="0"/>
                </a:lnTo>
                <a:lnTo>
                  <a:pt x="14673" y="2024"/>
                </a:lnTo>
                <a:lnTo>
                  <a:pt x="7038" y="7539"/>
                </a:lnTo>
                <a:lnTo>
                  <a:pt x="1888" y="15706"/>
                </a:lnTo>
                <a:lnTo>
                  <a:pt x="0" y="25687"/>
                </a:lnTo>
                <a:lnTo>
                  <a:pt x="1888" y="35667"/>
                </a:lnTo>
                <a:lnTo>
                  <a:pt x="7038" y="43834"/>
                </a:lnTo>
                <a:lnTo>
                  <a:pt x="14673" y="49349"/>
                </a:lnTo>
                <a:lnTo>
                  <a:pt x="24018" y="51374"/>
                </a:lnTo>
                <a:lnTo>
                  <a:pt x="33428" y="49349"/>
                </a:lnTo>
                <a:lnTo>
                  <a:pt x="41097" y="43834"/>
                </a:lnTo>
                <a:lnTo>
                  <a:pt x="46259" y="35667"/>
                </a:lnTo>
                <a:lnTo>
                  <a:pt x="48150" y="25687"/>
                </a:lnTo>
                <a:close/>
              </a:path>
            </a:pathLst>
          </a:custGeom>
          <a:ln w="135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682538" y="2231987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24018" y="0"/>
                </a:moveTo>
                <a:lnTo>
                  <a:pt x="14673" y="2024"/>
                </a:lnTo>
                <a:lnTo>
                  <a:pt x="7038" y="7539"/>
                </a:lnTo>
                <a:lnTo>
                  <a:pt x="1888" y="15706"/>
                </a:lnTo>
                <a:lnTo>
                  <a:pt x="0" y="25687"/>
                </a:lnTo>
                <a:lnTo>
                  <a:pt x="1888" y="35667"/>
                </a:lnTo>
                <a:lnTo>
                  <a:pt x="7038" y="43834"/>
                </a:lnTo>
                <a:lnTo>
                  <a:pt x="14673" y="49349"/>
                </a:lnTo>
                <a:lnTo>
                  <a:pt x="24018" y="51374"/>
                </a:lnTo>
                <a:lnTo>
                  <a:pt x="33428" y="49349"/>
                </a:lnTo>
                <a:lnTo>
                  <a:pt x="41097" y="43834"/>
                </a:lnTo>
                <a:lnTo>
                  <a:pt x="46259" y="35667"/>
                </a:lnTo>
                <a:lnTo>
                  <a:pt x="48150" y="25687"/>
                </a:lnTo>
                <a:lnTo>
                  <a:pt x="46259" y="15706"/>
                </a:lnTo>
                <a:lnTo>
                  <a:pt x="41097" y="7539"/>
                </a:lnTo>
                <a:lnTo>
                  <a:pt x="33428" y="2024"/>
                </a:lnTo>
                <a:lnTo>
                  <a:pt x="24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682538" y="2231987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48150" y="25687"/>
                </a:moveTo>
                <a:lnTo>
                  <a:pt x="46259" y="15706"/>
                </a:lnTo>
                <a:lnTo>
                  <a:pt x="41097" y="7539"/>
                </a:lnTo>
                <a:lnTo>
                  <a:pt x="33428" y="2024"/>
                </a:lnTo>
                <a:lnTo>
                  <a:pt x="24018" y="0"/>
                </a:lnTo>
                <a:lnTo>
                  <a:pt x="14673" y="2024"/>
                </a:lnTo>
                <a:lnTo>
                  <a:pt x="7038" y="7539"/>
                </a:lnTo>
                <a:lnTo>
                  <a:pt x="1888" y="15706"/>
                </a:lnTo>
                <a:lnTo>
                  <a:pt x="0" y="25687"/>
                </a:lnTo>
                <a:lnTo>
                  <a:pt x="1888" y="35667"/>
                </a:lnTo>
                <a:lnTo>
                  <a:pt x="7038" y="43834"/>
                </a:lnTo>
                <a:lnTo>
                  <a:pt x="14673" y="49349"/>
                </a:lnTo>
                <a:lnTo>
                  <a:pt x="24018" y="51374"/>
                </a:lnTo>
                <a:lnTo>
                  <a:pt x="33428" y="49349"/>
                </a:lnTo>
                <a:lnTo>
                  <a:pt x="41097" y="43834"/>
                </a:lnTo>
                <a:lnTo>
                  <a:pt x="46259" y="35667"/>
                </a:lnTo>
                <a:lnTo>
                  <a:pt x="48150" y="25687"/>
                </a:lnTo>
                <a:close/>
              </a:path>
            </a:pathLst>
          </a:custGeom>
          <a:ln w="135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220459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24018" y="0"/>
                </a:moveTo>
                <a:lnTo>
                  <a:pt x="14673" y="2024"/>
                </a:lnTo>
                <a:lnTo>
                  <a:pt x="7038" y="7539"/>
                </a:lnTo>
                <a:lnTo>
                  <a:pt x="1888" y="15706"/>
                </a:lnTo>
                <a:lnTo>
                  <a:pt x="0" y="25687"/>
                </a:lnTo>
                <a:lnTo>
                  <a:pt x="1888" y="35667"/>
                </a:lnTo>
                <a:lnTo>
                  <a:pt x="7038" y="43834"/>
                </a:lnTo>
                <a:lnTo>
                  <a:pt x="14673" y="49349"/>
                </a:lnTo>
                <a:lnTo>
                  <a:pt x="24018" y="51374"/>
                </a:lnTo>
                <a:lnTo>
                  <a:pt x="33428" y="49349"/>
                </a:lnTo>
                <a:lnTo>
                  <a:pt x="41097" y="43834"/>
                </a:lnTo>
                <a:lnTo>
                  <a:pt x="46259" y="35667"/>
                </a:lnTo>
                <a:lnTo>
                  <a:pt x="48150" y="25687"/>
                </a:lnTo>
                <a:lnTo>
                  <a:pt x="46259" y="15706"/>
                </a:lnTo>
                <a:lnTo>
                  <a:pt x="41097" y="7539"/>
                </a:lnTo>
                <a:lnTo>
                  <a:pt x="33428" y="2024"/>
                </a:lnTo>
                <a:lnTo>
                  <a:pt x="240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220459" y="2529368"/>
            <a:ext cx="48260" cy="51435"/>
          </a:xfrm>
          <a:custGeom>
            <a:avLst/>
            <a:gdLst/>
            <a:ahLst/>
            <a:cxnLst/>
            <a:rect l="l" t="t" r="r" b="b"/>
            <a:pathLst>
              <a:path w="48260" h="51435">
                <a:moveTo>
                  <a:pt x="48150" y="25687"/>
                </a:moveTo>
                <a:lnTo>
                  <a:pt x="46259" y="15706"/>
                </a:lnTo>
                <a:lnTo>
                  <a:pt x="41097" y="7539"/>
                </a:lnTo>
                <a:lnTo>
                  <a:pt x="33428" y="2024"/>
                </a:lnTo>
                <a:lnTo>
                  <a:pt x="24018" y="0"/>
                </a:lnTo>
                <a:lnTo>
                  <a:pt x="14673" y="2024"/>
                </a:lnTo>
                <a:lnTo>
                  <a:pt x="7038" y="7539"/>
                </a:lnTo>
                <a:lnTo>
                  <a:pt x="1888" y="15706"/>
                </a:lnTo>
                <a:lnTo>
                  <a:pt x="0" y="25687"/>
                </a:lnTo>
                <a:lnTo>
                  <a:pt x="1888" y="35667"/>
                </a:lnTo>
                <a:lnTo>
                  <a:pt x="7038" y="43834"/>
                </a:lnTo>
                <a:lnTo>
                  <a:pt x="14673" y="49349"/>
                </a:lnTo>
                <a:lnTo>
                  <a:pt x="24018" y="51374"/>
                </a:lnTo>
                <a:lnTo>
                  <a:pt x="33428" y="49349"/>
                </a:lnTo>
                <a:lnTo>
                  <a:pt x="41097" y="43834"/>
                </a:lnTo>
                <a:lnTo>
                  <a:pt x="46259" y="35667"/>
                </a:lnTo>
                <a:lnTo>
                  <a:pt x="48150" y="25687"/>
                </a:lnTo>
                <a:close/>
              </a:path>
            </a:pathLst>
          </a:custGeom>
          <a:ln w="135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2765931" y="2516419"/>
            <a:ext cx="1091565" cy="118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64565">
              <a:lnSpc>
                <a:spcPct val="100000"/>
              </a:lnSpc>
            </a:pPr>
            <a:r>
              <a:rPr dirty="0" sz="1050" spc="15" i="1">
                <a:latin typeface="Arial"/>
                <a:cs typeface="Arial"/>
              </a:rPr>
              <a:t>m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050" spc="10" i="1">
                <a:latin typeface="Arial"/>
                <a:cs typeface="Arial"/>
              </a:rPr>
              <a:t>b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Times New Roman"/>
              <a:cs typeface="Times New Roman"/>
            </a:endParaRPr>
          </a:p>
          <a:p>
            <a:pPr marL="622935">
              <a:lnSpc>
                <a:spcPct val="100000"/>
              </a:lnSpc>
              <a:spcBef>
                <a:spcPts val="5"/>
              </a:spcBef>
            </a:pPr>
            <a:r>
              <a:rPr dirty="0" sz="1200" spc="-25" i="1">
                <a:latin typeface="Symbol"/>
                <a:cs typeface="Symbol"/>
              </a:rPr>
              <a:t>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227132" y="2379949"/>
            <a:ext cx="63500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 i="1">
                <a:latin typeface="Arial"/>
                <a:cs typeface="Arial"/>
              </a:rPr>
              <a:t>f</a:t>
            </a:r>
            <a:endParaRPr sz="105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244477" y="2580742"/>
            <a:ext cx="0" cy="1353820"/>
          </a:xfrm>
          <a:custGeom>
            <a:avLst/>
            <a:gdLst/>
            <a:ahLst/>
            <a:cxnLst/>
            <a:rect l="l" t="t" r="r" b="b"/>
            <a:pathLst>
              <a:path w="0" h="1353820">
                <a:moveTo>
                  <a:pt x="0" y="0"/>
                </a:moveTo>
                <a:lnTo>
                  <a:pt x="0" y="1353580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4252521" y="4027593"/>
            <a:ext cx="10922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 i="1">
                <a:latin typeface="Times New Roman"/>
                <a:cs typeface="Times New Roman"/>
              </a:rPr>
              <a:t>кр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160324" y="3919735"/>
            <a:ext cx="147955" cy="191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0" i="1">
                <a:latin typeface="Symbol"/>
                <a:cs typeface="Symbol"/>
              </a:rPr>
              <a:t>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718328" y="1804437"/>
            <a:ext cx="241300" cy="452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034">
              <a:lnSpc>
                <a:spcPct val="100000"/>
              </a:lnSpc>
            </a:pPr>
            <a:r>
              <a:rPr dirty="0" baseline="13888" sz="1800" spc="44" i="1">
                <a:latin typeface="Times New Roman"/>
                <a:cs typeface="Times New Roman"/>
              </a:rPr>
              <a:t>S</a:t>
            </a:r>
            <a:r>
              <a:rPr dirty="0" sz="650" spc="15" i="1">
                <a:latin typeface="Times New Roman"/>
                <a:cs typeface="Times New Roman"/>
              </a:rPr>
              <a:t>МГ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050" spc="10" i="1">
                <a:latin typeface="Arial"/>
                <a:cs typeface="Arial"/>
              </a:rPr>
              <a:t>e</a:t>
            </a:r>
            <a:endParaRPr sz="105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602439" y="2095065"/>
            <a:ext cx="321310" cy="457834"/>
          </a:xfrm>
          <a:custGeom>
            <a:avLst/>
            <a:gdLst/>
            <a:ahLst/>
            <a:cxnLst/>
            <a:rect l="l" t="t" r="r" b="b"/>
            <a:pathLst>
              <a:path w="321310" h="457835">
                <a:moveTo>
                  <a:pt x="320962" y="0"/>
                </a:moveTo>
                <a:lnTo>
                  <a:pt x="0" y="457726"/>
                </a:lnTo>
              </a:path>
            </a:pathLst>
          </a:custGeom>
          <a:ln w="8153">
            <a:solidFill>
              <a:srgbClr val="4879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506025" y="1998880"/>
            <a:ext cx="321310" cy="457834"/>
          </a:xfrm>
          <a:custGeom>
            <a:avLst/>
            <a:gdLst/>
            <a:ahLst/>
            <a:cxnLst/>
            <a:rect l="l" t="t" r="r" b="b"/>
            <a:pathLst>
              <a:path w="321310" h="457835">
                <a:moveTo>
                  <a:pt x="320962" y="0"/>
                </a:moveTo>
                <a:lnTo>
                  <a:pt x="0" y="457726"/>
                </a:lnTo>
              </a:path>
            </a:pathLst>
          </a:custGeom>
          <a:ln w="81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883182" y="2095065"/>
            <a:ext cx="72390" cy="426084"/>
          </a:xfrm>
          <a:custGeom>
            <a:avLst/>
            <a:gdLst/>
            <a:ahLst/>
            <a:cxnLst/>
            <a:rect l="l" t="t" r="r" b="b"/>
            <a:pathLst>
              <a:path w="72389" h="426085">
                <a:moveTo>
                  <a:pt x="72281" y="0"/>
                </a:moveTo>
                <a:lnTo>
                  <a:pt x="0" y="425815"/>
                </a:lnTo>
              </a:path>
            </a:pathLst>
          </a:custGeom>
          <a:ln w="8156">
            <a:solidFill>
              <a:srgbClr val="4879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786882" y="1998880"/>
            <a:ext cx="72390" cy="426084"/>
          </a:xfrm>
          <a:custGeom>
            <a:avLst/>
            <a:gdLst/>
            <a:ahLst/>
            <a:cxnLst/>
            <a:rect l="l" t="t" r="r" b="b"/>
            <a:pathLst>
              <a:path w="72389" h="426085">
                <a:moveTo>
                  <a:pt x="72281" y="0"/>
                </a:moveTo>
                <a:lnTo>
                  <a:pt x="0" y="425815"/>
                </a:lnTo>
              </a:path>
            </a:pathLst>
          </a:custGeom>
          <a:ln w="8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016096" y="3771691"/>
            <a:ext cx="770890" cy="609600"/>
          </a:xfrm>
          <a:custGeom>
            <a:avLst/>
            <a:gdLst/>
            <a:ahLst/>
            <a:cxnLst/>
            <a:rect l="l" t="t" r="r" b="b"/>
            <a:pathLst>
              <a:path w="770889" h="609600">
                <a:moveTo>
                  <a:pt x="770786" y="304724"/>
                </a:moveTo>
                <a:lnTo>
                  <a:pt x="767783" y="266501"/>
                </a:lnTo>
                <a:lnTo>
                  <a:pt x="744844" y="194591"/>
                </a:lnTo>
                <a:lnTo>
                  <a:pt x="725630" y="161474"/>
                </a:lnTo>
                <a:lnTo>
                  <a:pt x="701734" y="130631"/>
                </a:lnTo>
                <a:lnTo>
                  <a:pt x="673517" y="102347"/>
                </a:lnTo>
                <a:lnTo>
                  <a:pt x="641342" y="76907"/>
                </a:lnTo>
                <a:lnTo>
                  <a:pt x="605568" y="54598"/>
                </a:lnTo>
                <a:lnTo>
                  <a:pt x="566556" y="35704"/>
                </a:lnTo>
                <a:lnTo>
                  <a:pt x="524668" y="20512"/>
                </a:lnTo>
                <a:lnTo>
                  <a:pt x="480265" y="9306"/>
                </a:lnTo>
                <a:lnTo>
                  <a:pt x="433708" y="2374"/>
                </a:lnTo>
                <a:lnTo>
                  <a:pt x="385359" y="0"/>
                </a:lnTo>
                <a:lnTo>
                  <a:pt x="337032" y="2374"/>
                </a:lnTo>
                <a:lnTo>
                  <a:pt x="290493" y="9306"/>
                </a:lnTo>
                <a:lnTo>
                  <a:pt x="246104" y="20512"/>
                </a:lnTo>
                <a:lnTo>
                  <a:pt x="204226" y="35704"/>
                </a:lnTo>
                <a:lnTo>
                  <a:pt x="165221" y="54598"/>
                </a:lnTo>
                <a:lnTo>
                  <a:pt x="129451" y="76907"/>
                </a:lnTo>
                <a:lnTo>
                  <a:pt x="97276" y="102347"/>
                </a:lnTo>
                <a:lnTo>
                  <a:pt x="69060" y="130631"/>
                </a:lnTo>
                <a:lnTo>
                  <a:pt x="45162" y="161474"/>
                </a:lnTo>
                <a:lnTo>
                  <a:pt x="25946" y="194591"/>
                </a:lnTo>
                <a:lnTo>
                  <a:pt x="3003" y="266501"/>
                </a:lnTo>
                <a:lnTo>
                  <a:pt x="0" y="304724"/>
                </a:lnTo>
                <a:lnTo>
                  <a:pt x="3003" y="342950"/>
                </a:lnTo>
                <a:lnTo>
                  <a:pt x="25946" y="414864"/>
                </a:lnTo>
                <a:lnTo>
                  <a:pt x="45162" y="447982"/>
                </a:lnTo>
                <a:lnTo>
                  <a:pt x="69060" y="478827"/>
                </a:lnTo>
                <a:lnTo>
                  <a:pt x="97276" y="507112"/>
                </a:lnTo>
                <a:lnTo>
                  <a:pt x="129451" y="532552"/>
                </a:lnTo>
                <a:lnTo>
                  <a:pt x="165221" y="554862"/>
                </a:lnTo>
                <a:lnTo>
                  <a:pt x="204226" y="573756"/>
                </a:lnTo>
                <a:lnTo>
                  <a:pt x="246104" y="588948"/>
                </a:lnTo>
                <a:lnTo>
                  <a:pt x="290493" y="600154"/>
                </a:lnTo>
                <a:lnTo>
                  <a:pt x="337032" y="607086"/>
                </a:lnTo>
                <a:lnTo>
                  <a:pt x="385359" y="609461"/>
                </a:lnTo>
                <a:lnTo>
                  <a:pt x="433708" y="607086"/>
                </a:lnTo>
                <a:lnTo>
                  <a:pt x="480265" y="600154"/>
                </a:lnTo>
                <a:lnTo>
                  <a:pt x="524668" y="588948"/>
                </a:lnTo>
                <a:lnTo>
                  <a:pt x="566556" y="573756"/>
                </a:lnTo>
                <a:lnTo>
                  <a:pt x="605568" y="554863"/>
                </a:lnTo>
                <a:lnTo>
                  <a:pt x="641342" y="532553"/>
                </a:lnTo>
                <a:lnTo>
                  <a:pt x="673517" y="507113"/>
                </a:lnTo>
                <a:lnTo>
                  <a:pt x="701734" y="478829"/>
                </a:lnTo>
                <a:lnTo>
                  <a:pt x="725630" y="447986"/>
                </a:lnTo>
                <a:lnTo>
                  <a:pt x="744844" y="414869"/>
                </a:lnTo>
                <a:lnTo>
                  <a:pt x="767783" y="342959"/>
                </a:lnTo>
                <a:lnTo>
                  <a:pt x="770786" y="304736"/>
                </a:lnTo>
                <a:close/>
              </a:path>
            </a:pathLst>
          </a:custGeom>
          <a:ln w="2445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919750" y="3675461"/>
            <a:ext cx="770890" cy="609600"/>
          </a:xfrm>
          <a:custGeom>
            <a:avLst/>
            <a:gdLst/>
            <a:ahLst/>
            <a:cxnLst/>
            <a:rect l="l" t="t" r="r" b="b"/>
            <a:pathLst>
              <a:path w="770889" h="609600">
                <a:moveTo>
                  <a:pt x="770718" y="304736"/>
                </a:moveTo>
                <a:lnTo>
                  <a:pt x="767715" y="266510"/>
                </a:lnTo>
                <a:lnTo>
                  <a:pt x="744777" y="194596"/>
                </a:lnTo>
                <a:lnTo>
                  <a:pt x="725565" y="161478"/>
                </a:lnTo>
                <a:lnTo>
                  <a:pt x="701672" y="130633"/>
                </a:lnTo>
                <a:lnTo>
                  <a:pt x="673461" y="102348"/>
                </a:lnTo>
                <a:lnTo>
                  <a:pt x="641291" y="76908"/>
                </a:lnTo>
                <a:lnTo>
                  <a:pt x="605526" y="54598"/>
                </a:lnTo>
                <a:lnTo>
                  <a:pt x="566526" y="35704"/>
                </a:lnTo>
                <a:lnTo>
                  <a:pt x="524652" y="20512"/>
                </a:lnTo>
                <a:lnTo>
                  <a:pt x="480266" y="9306"/>
                </a:lnTo>
                <a:lnTo>
                  <a:pt x="433730" y="2374"/>
                </a:lnTo>
                <a:lnTo>
                  <a:pt x="385404" y="0"/>
                </a:lnTo>
                <a:lnTo>
                  <a:pt x="337059" y="2374"/>
                </a:lnTo>
                <a:lnTo>
                  <a:pt x="290506" y="9306"/>
                </a:lnTo>
                <a:lnTo>
                  <a:pt x="246106" y="20512"/>
                </a:lnTo>
                <a:lnTo>
                  <a:pt x="204221" y="35704"/>
                </a:lnTo>
                <a:lnTo>
                  <a:pt x="165212" y="54598"/>
                </a:lnTo>
                <a:lnTo>
                  <a:pt x="129440" y="76908"/>
                </a:lnTo>
                <a:lnTo>
                  <a:pt x="97265" y="102348"/>
                </a:lnTo>
                <a:lnTo>
                  <a:pt x="69050" y="130633"/>
                </a:lnTo>
                <a:lnTo>
                  <a:pt x="45155" y="161478"/>
                </a:lnTo>
                <a:lnTo>
                  <a:pt x="25941" y="194596"/>
                </a:lnTo>
                <a:lnTo>
                  <a:pt x="3002" y="266510"/>
                </a:lnTo>
                <a:lnTo>
                  <a:pt x="0" y="304736"/>
                </a:lnTo>
                <a:lnTo>
                  <a:pt x="3002" y="342959"/>
                </a:lnTo>
                <a:lnTo>
                  <a:pt x="25941" y="414869"/>
                </a:lnTo>
                <a:lnTo>
                  <a:pt x="45155" y="447986"/>
                </a:lnTo>
                <a:lnTo>
                  <a:pt x="69050" y="478829"/>
                </a:lnTo>
                <a:lnTo>
                  <a:pt x="97265" y="507113"/>
                </a:lnTo>
                <a:lnTo>
                  <a:pt x="129440" y="532553"/>
                </a:lnTo>
                <a:lnTo>
                  <a:pt x="165212" y="554863"/>
                </a:lnTo>
                <a:lnTo>
                  <a:pt x="204221" y="573756"/>
                </a:lnTo>
                <a:lnTo>
                  <a:pt x="246106" y="588948"/>
                </a:lnTo>
                <a:lnTo>
                  <a:pt x="290506" y="600154"/>
                </a:lnTo>
                <a:lnTo>
                  <a:pt x="337059" y="607086"/>
                </a:lnTo>
                <a:lnTo>
                  <a:pt x="385404" y="609461"/>
                </a:lnTo>
                <a:lnTo>
                  <a:pt x="433730" y="607086"/>
                </a:lnTo>
                <a:lnTo>
                  <a:pt x="480266" y="600154"/>
                </a:lnTo>
                <a:lnTo>
                  <a:pt x="524652" y="588948"/>
                </a:lnTo>
                <a:lnTo>
                  <a:pt x="566526" y="573756"/>
                </a:lnTo>
                <a:lnTo>
                  <a:pt x="605526" y="554863"/>
                </a:lnTo>
                <a:lnTo>
                  <a:pt x="641291" y="532553"/>
                </a:lnTo>
                <a:lnTo>
                  <a:pt x="673461" y="507113"/>
                </a:lnTo>
                <a:lnTo>
                  <a:pt x="701672" y="478829"/>
                </a:lnTo>
                <a:lnTo>
                  <a:pt x="725565" y="447986"/>
                </a:lnTo>
                <a:lnTo>
                  <a:pt x="744777" y="414869"/>
                </a:lnTo>
                <a:lnTo>
                  <a:pt x="767715" y="342959"/>
                </a:lnTo>
                <a:lnTo>
                  <a:pt x="770718" y="304736"/>
                </a:lnTo>
                <a:close/>
              </a:path>
            </a:pathLst>
          </a:custGeom>
          <a:ln w="2445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631669" y="2269782"/>
            <a:ext cx="3175" cy="285750"/>
          </a:xfrm>
          <a:custGeom>
            <a:avLst/>
            <a:gdLst/>
            <a:ahLst/>
            <a:cxnLst/>
            <a:rect l="l" t="t" r="r" b="b"/>
            <a:pathLst>
              <a:path w="3175" h="285750">
                <a:moveTo>
                  <a:pt x="0" y="0"/>
                </a:moveTo>
                <a:lnTo>
                  <a:pt x="2605" y="2852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3791873" y="4026568"/>
            <a:ext cx="175895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i="1">
                <a:latin typeface="Times New Roman"/>
                <a:cs typeface="Times New Roman"/>
              </a:rPr>
              <a:t>m</a:t>
            </a:r>
            <a:r>
              <a:rPr dirty="0" sz="700" spc="5" i="1">
                <a:latin typeface="Times New Roman"/>
                <a:cs typeface="Times New Roman"/>
              </a:rPr>
              <a:t>ax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694917" y="3916823"/>
            <a:ext cx="154305" cy="199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-15" i="1">
                <a:latin typeface="Symbol"/>
                <a:cs typeface="Symbol"/>
              </a:rPr>
              <a:t>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845669" y="4023243"/>
            <a:ext cx="69850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i="1">
                <a:latin typeface="Times New Roman"/>
                <a:cs typeface="Times New Roman"/>
              </a:rPr>
              <a:t>0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754901" y="3914180"/>
            <a:ext cx="151765" cy="199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-25" i="1">
                <a:latin typeface="Symbol"/>
                <a:cs typeface="Symbol"/>
              </a:rPr>
              <a:t>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286395" y="4021668"/>
            <a:ext cx="16192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 i="1">
                <a:latin typeface="Times New Roman"/>
                <a:cs typeface="Times New Roman"/>
              </a:rPr>
              <a:t>уст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187008" y="3914073"/>
            <a:ext cx="147320" cy="191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5" i="1">
                <a:latin typeface="Symbol"/>
                <a:cs typeface="Symbol"/>
              </a:rPr>
              <a:t>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310819" y="2579950"/>
            <a:ext cx="2540" cy="1354455"/>
          </a:xfrm>
          <a:custGeom>
            <a:avLst/>
            <a:gdLst/>
            <a:ahLst/>
            <a:cxnLst/>
            <a:rect l="l" t="t" r="r" b="b"/>
            <a:pathLst>
              <a:path w="2539" h="1354454">
                <a:moveTo>
                  <a:pt x="1189" y="0"/>
                </a:moveTo>
                <a:lnTo>
                  <a:pt x="1189" y="1354373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696926" y="2557318"/>
            <a:ext cx="1905" cy="1377315"/>
          </a:xfrm>
          <a:custGeom>
            <a:avLst/>
            <a:gdLst/>
            <a:ahLst/>
            <a:cxnLst/>
            <a:rect l="l" t="t" r="r" b="b"/>
            <a:pathLst>
              <a:path w="1904" h="1377314">
                <a:moveTo>
                  <a:pt x="793" y="0"/>
                </a:moveTo>
                <a:lnTo>
                  <a:pt x="793" y="1377004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158285" y="3817142"/>
            <a:ext cx="467995" cy="563880"/>
          </a:xfrm>
          <a:custGeom>
            <a:avLst/>
            <a:gdLst/>
            <a:ahLst/>
            <a:cxnLst/>
            <a:rect l="l" t="t" r="r" b="b"/>
            <a:pathLst>
              <a:path w="467995" h="563879">
                <a:moveTo>
                  <a:pt x="255632" y="563851"/>
                </a:moveTo>
                <a:lnTo>
                  <a:pt x="178620" y="515023"/>
                </a:lnTo>
                <a:lnTo>
                  <a:pt x="140672" y="484381"/>
                </a:lnTo>
                <a:lnTo>
                  <a:pt x="110969" y="458121"/>
                </a:lnTo>
                <a:lnTo>
                  <a:pt x="66318" y="405987"/>
                </a:lnTo>
                <a:lnTo>
                  <a:pt x="26083" y="334282"/>
                </a:lnTo>
                <a:lnTo>
                  <a:pt x="8982" y="288789"/>
                </a:lnTo>
                <a:lnTo>
                  <a:pt x="0" y="239483"/>
                </a:lnTo>
                <a:lnTo>
                  <a:pt x="4062" y="188594"/>
                </a:lnTo>
                <a:lnTo>
                  <a:pt x="17661" y="151401"/>
                </a:lnTo>
                <a:lnTo>
                  <a:pt x="39245" y="115760"/>
                </a:lnTo>
                <a:lnTo>
                  <a:pt x="67030" y="82868"/>
                </a:lnTo>
                <a:lnTo>
                  <a:pt x="99232" y="53925"/>
                </a:lnTo>
                <a:lnTo>
                  <a:pt x="134068" y="30129"/>
                </a:lnTo>
                <a:lnTo>
                  <a:pt x="169755" y="12678"/>
                </a:lnTo>
                <a:lnTo>
                  <a:pt x="215512" y="718"/>
                </a:lnTo>
                <a:lnTo>
                  <a:pt x="260249" y="0"/>
                </a:lnTo>
                <a:lnTo>
                  <a:pt x="304603" y="8882"/>
                </a:lnTo>
                <a:lnTo>
                  <a:pt x="349213" y="25725"/>
                </a:lnTo>
                <a:lnTo>
                  <a:pt x="388248" y="45960"/>
                </a:lnTo>
                <a:lnTo>
                  <a:pt x="423662" y="71451"/>
                </a:lnTo>
                <a:lnTo>
                  <a:pt x="451194" y="102608"/>
                </a:lnTo>
                <a:lnTo>
                  <a:pt x="466586" y="139845"/>
                </a:lnTo>
                <a:lnTo>
                  <a:pt x="467744" y="176703"/>
                </a:lnTo>
                <a:lnTo>
                  <a:pt x="459278" y="216469"/>
                </a:lnTo>
                <a:lnTo>
                  <a:pt x="443676" y="257243"/>
                </a:lnTo>
                <a:lnTo>
                  <a:pt x="423421" y="297124"/>
                </a:lnTo>
                <a:lnTo>
                  <a:pt x="398222" y="337315"/>
                </a:lnTo>
                <a:lnTo>
                  <a:pt x="369696" y="371426"/>
                </a:lnTo>
                <a:lnTo>
                  <a:pt x="337069" y="396701"/>
                </a:lnTo>
                <a:lnTo>
                  <a:pt x="299569" y="410383"/>
                </a:lnTo>
                <a:lnTo>
                  <a:pt x="256425" y="409717"/>
                </a:lnTo>
                <a:lnTo>
                  <a:pt x="188562" y="381418"/>
                </a:lnTo>
                <a:lnTo>
                  <a:pt x="157965" y="357072"/>
                </a:lnTo>
                <a:lnTo>
                  <a:pt x="133954" y="327428"/>
                </a:lnTo>
                <a:lnTo>
                  <a:pt x="116409" y="284136"/>
                </a:lnTo>
                <a:lnTo>
                  <a:pt x="111536" y="238433"/>
                </a:lnTo>
                <a:lnTo>
                  <a:pt x="116031" y="194671"/>
                </a:lnTo>
                <a:lnTo>
                  <a:pt x="126590" y="157204"/>
                </a:lnTo>
                <a:lnTo>
                  <a:pt x="160465" y="108939"/>
                </a:lnTo>
                <a:lnTo>
                  <a:pt x="216772" y="90666"/>
                </a:lnTo>
                <a:lnTo>
                  <a:pt x="292594" y="89908"/>
                </a:lnTo>
                <a:lnTo>
                  <a:pt x="354991" y="111080"/>
                </a:lnTo>
                <a:lnTo>
                  <a:pt x="365641" y="157509"/>
                </a:lnTo>
                <a:lnTo>
                  <a:pt x="332006" y="192924"/>
                </a:lnTo>
                <a:lnTo>
                  <a:pt x="287921" y="213410"/>
                </a:lnTo>
              </a:path>
            </a:pathLst>
          </a:custGeom>
          <a:ln w="8153">
            <a:solidFill>
              <a:srgbClr val="4879C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061940" y="3720913"/>
            <a:ext cx="467995" cy="563880"/>
          </a:xfrm>
          <a:custGeom>
            <a:avLst/>
            <a:gdLst/>
            <a:ahLst/>
            <a:cxnLst/>
            <a:rect l="l" t="t" r="r" b="b"/>
            <a:pathLst>
              <a:path w="467995" h="563879">
                <a:moveTo>
                  <a:pt x="255564" y="563851"/>
                </a:moveTo>
                <a:lnTo>
                  <a:pt x="178561" y="515023"/>
                </a:lnTo>
                <a:lnTo>
                  <a:pt x="140630" y="484381"/>
                </a:lnTo>
                <a:lnTo>
                  <a:pt x="110946" y="458121"/>
                </a:lnTo>
                <a:lnTo>
                  <a:pt x="66330" y="405987"/>
                </a:lnTo>
                <a:lnTo>
                  <a:pt x="26093" y="334282"/>
                </a:lnTo>
                <a:lnTo>
                  <a:pt x="8984" y="288789"/>
                </a:lnTo>
                <a:lnTo>
                  <a:pt x="0" y="239483"/>
                </a:lnTo>
                <a:lnTo>
                  <a:pt x="4062" y="188594"/>
                </a:lnTo>
                <a:lnTo>
                  <a:pt x="17664" y="151401"/>
                </a:lnTo>
                <a:lnTo>
                  <a:pt x="39254" y="115760"/>
                </a:lnTo>
                <a:lnTo>
                  <a:pt x="67048" y="82868"/>
                </a:lnTo>
                <a:lnTo>
                  <a:pt x="99260" y="53925"/>
                </a:lnTo>
                <a:lnTo>
                  <a:pt x="134106" y="30129"/>
                </a:lnTo>
                <a:lnTo>
                  <a:pt x="169800" y="12678"/>
                </a:lnTo>
                <a:lnTo>
                  <a:pt x="215509" y="718"/>
                </a:lnTo>
                <a:lnTo>
                  <a:pt x="260251" y="0"/>
                </a:lnTo>
                <a:lnTo>
                  <a:pt x="304632" y="8882"/>
                </a:lnTo>
                <a:lnTo>
                  <a:pt x="349258" y="25725"/>
                </a:lnTo>
                <a:lnTo>
                  <a:pt x="388229" y="45960"/>
                </a:lnTo>
                <a:lnTo>
                  <a:pt x="423622" y="71451"/>
                </a:lnTo>
                <a:lnTo>
                  <a:pt x="451175" y="102608"/>
                </a:lnTo>
                <a:lnTo>
                  <a:pt x="466631" y="139845"/>
                </a:lnTo>
                <a:lnTo>
                  <a:pt x="467787" y="176703"/>
                </a:lnTo>
                <a:lnTo>
                  <a:pt x="459309" y="216469"/>
                </a:lnTo>
                <a:lnTo>
                  <a:pt x="443673" y="257243"/>
                </a:lnTo>
                <a:lnTo>
                  <a:pt x="423352" y="297124"/>
                </a:lnTo>
                <a:lnTo>
                  <a:pt x="398198" y="337315"/>
                </a:lnTo>
                <a:lnTo>
                  <a:pt x="369684" y="371426"/>
                </a:lnTo>
                <a:lnTo>
                  <a:pt x="337058" y="396701"/>
                </a:lnTo>
                <a:lnTo>
                  <a:pt x="299570" y="410383"/>
                </a:lnTo>
                <a:lnTo>
                  <a:pt x="256470" y="409717"/>
                </a:lnTo>
                <a:lnTo>
                  <a:pt x="188550" y="381418"/>
                </a:lnTo>
                <a:lnTo>
                  <a:pt x="157915" y="357072"/>
                </a:lnTo>
                <a:lnTo>
                  <a:pt x="133886" y="327428"/>
                </a:lnTo>
                <a:lnTo>
                  <a:pt x="116360" y="284136"/>
                </a:lnTo>
                <a:lnTo>
                  <a:pt x="111520" y="238433"/>
                </a:lnTo>
                <a:lnTo>
                  <a:pt x="116050" y="194671"/>
                </a:lnTo>
                <a:lnTo>
                  <a:pt x="126635" y="157204"/>
                </a:lnTo>
                <a:lnTo>
                  <a:pt x="160510" y="108939"/>
                </a:lnTo>
                <a:lnTo>
                  <a:pt x="216817" y="90666"/>
                </a:lnTo>
                <a:lnTo>
                  <a:pt x="292597" y="89908"/>
                </a:lnTo>
                <a:lnTo>
                  <a:pt x="355036" y="111080"/>
                </a:lnTo>
                <a:lnTo>
                  <a:pt x="365686" y="157509"/>
                </a:lnTo>
                <a:lnTo>
                  <a:pt x="332051" y="192924"/>
                </a:lnTo>
                <a:lnTo>
                  <a:pt x="287966" y="213410"/>
                </a:lnTo>
              </a:path>
            </a:pathLst>
          </a:custGeom>
          <a:ln w="8153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382081" y="2073565"/>
            <a:ext cx="96520" cy="423545"/>
          </a:xfrm>
          <a:custGeom>
            <a:avLst/>
            <a:gdLst/>
            <a:ahLst/>
            <a:cxnLst/>
            <a:rect l="l" t="t" r="r" b="b"/>
            <a:pathLst>
              <a:path w="96520" h="423544">
                <a:moveTo>
                  <a:pt x="0" y="0"/>
                </a:moveTo>
                <a:lnTo>
                  <a:pt x="96300" y="423552"/>
                </a:lnTo>
              </a:path>
            </a:pathLst>
          </a:custGeom>
          <a:ln w="81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3288015" y="1855203"/>
            <a:ext cx="161925" cy="221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75" i="1">
                <a:latin typeface="Times New Roman"/>
                <a:cs typeface="Times New Roman"/>
              </a:rPr>
              <a:t>S</a:t>
            </a:r>
            <a:r>
              <a:rPr dirty="0" baseline="-23809" sz="1050" spc="-7" i="1">
                <a:latin typeface="Times New Roman"/>
                <a:cs typeface="Times New Roman"/>
              </a:rPr>
              <a:t>Г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350899" y="4499592"/>
            <a:ext cx="5417185" cy="5219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76705" marR="5080" indent="-1564640">
              <a:lnSpc>
                <a:spcPct val="111500"/>
              </a:lnSpc>
            </a:pPr>
            <a:r>
              <a:rPr dirty="0" sz="1400" spc="10">
                <a:latin typeface="Times New Roman"/>
                <a:cs typeface="Times New Roman"/>
              </a:rPr>
              <a:t>Кутові </a:t>
            </a:r>
            <a:r>
              <a:rPr dirty="0" sz="1400">
                <a:latin typeface="Times New Roman"/>
                <a:cs typeface="Times New Roman"/>
              </a:rPr>
              <a:t>характеристики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>
                <a:latin typeface="Times New Roman"/>
                <a:cs typeface="Times New Roman"/>
              </a:rPr>
              <a:t>площини прискорення </a:t>
            </a:r>
            <a:r>
              <a:rPr dirty="0" sz="1350" spc="35" i="1">
                <a:latin typeface="Times New Roman"/>
                <a:cs typeface="Times New Roman"/>
              </a:rPr>
              <a:t>S </a:t>
            </a:r>
            <a:r>
              <a:rPr dirty="0" baseline="-19444" sz="1500" spc="-15" i="1">
                <a:latin typeface="Times New Roman"/>
                <a:cs typeface="Times New Roman"/>
              </a:rPr>
              <a:t>ПР </a:t>
            </a:r>
            <a:r>
              <a:rPr dirty="0" sz="1400" spc="5">
                <a:latin typeface="Times New Roman"/>
                <a:cs typeface="Times New Roman"/>
              </a:rPr>
              <a:t>, </a:t>
            </a:r>
            <a:r>
              <a:rPr dirty="0" sz="1400">
                <a:latin typeface="Times New Roman"/>
                <a:cs typeface="Times New Roman"/>
              </a:rPr>
              <a:t>гальмування </a:t>
            </a:r>
            <a:r>
              <a:rPr dirty="0" sz="1350" spc="35" i="1">
                <a:latin typeface="Times New Roman"/>
                <a:cs typeface="Times New Roman"/>
              </a:rPr>
              <a:t>S </a:t>
            </a:r>
            <a:r>
              <a:rPr dirty="0" baseline="-19444" sz="1500" spc="15" i="1">
                <a:latin typeface="Times New Roman"/>
                <a:cs typeface="Times New Roman"/>
              </a:rPr>
              <a:t>Г </a:t>
            </a:r>
            <a:r>
              <a:rPr dirty="0" sz="1400" spc="5">
                <a:latin typeface="Times New Roman"/>
                <a:cs typeface="Times New Roman"/>
              </a:rPr>
              <a:t>і  можливого </a:t>
            </a:r>
            <a:r>
              <a:rPr dirty="0" sz="1400" spc="-5">
                <a:latin typeface="Times New Roman"/>
                <a:cs typeface="Times New Roman"/>
              </a:rPr>
              <a:t>гальмування </a:t>
            </a:r>
            <a:r>
              <a:rPr dirty="0" sz="1350" spc="30" i="1">
                <a:latin typeface="Times New Roman"/>
                <a:cs typeface="Times New Roman"/>
              </a:rPr>
              <a:t>S</a:t>
            </a:r>
            <a:r>
              <a:rPr dirty="0" sz="1350" spc="-114" i="1">
                <a:latin typeface="Times New Roman"/>
                <a:cs typeface="Times New Roman"/>
              </a:rPr>
              <a:t> </a:t>
            </a:r>
            <a:r>
              <a:rPr dirty="0" baseline="-19444" sz="1500" spc="-67" i="1">
                <a:latin typeface="Times New Roman"/>
                <a:cs typeface="Times New Roman"/>
              </a:rPr>
              <a:t>МГ</a:t>
            </a:r>
            <a:endParaRPr baseline="-19444" sz="15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406110" y="5438588"/>
            <a:ext cx="2788920" cy="2661920"/>
          </a:xfrm>
          <a:custGeom>
            <a:avLst/>
            <a:gdLst/>
            <a:ahLst/>
            <a:cxnLst/>
            <a:rect l="l" t="t" r="r" b="b"/>
            <a:pathLst>
              <a:path w="2788920" h="2661920">
                <a:moveTo>
                  <a:pt x="0" y="0"/>
                </a:moveTo>
                <a:lnTo>
                  <a:pt x="0" y="2661894"/>
                </a:lnTo>
                <a:lnTo>
                  <a:pt x="2788400" y="2661894"/>
                </a:lnTo>
              </a:path>
            </a:pathLst>
          </a:custGeom>
          <a:ln w="111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371715" y="5343841"/>
            <a:ext cx="69215" cy="103505"/>
          </a:xfrm>
          <a:custGeom>
            <a:avLst/>
            <a:gdLst/>
            <a:ahLst/>
            <a:cxnLst/>
            <a:rect l="l" t="t" r="r" b="b"/>
            <a:pathLst>
              <a:path w="69214" h="103504">
                <a:moveTo>
                  <a:pt x="34394" y="0"/>
                </a:moveTo>
                <a:lnTo>
                  <a:pt x="0" y="103360"/>
                </a:lnTo>
                <a:lnTo>
                  <a:pt x="68789" y="103360"/>
                </a:lnTo>
                <a:lnTo>
                  <a:pt x="343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185912" y="8066030"/>
            <a:ext cx="103505" cy="69215"/>
          </a:xfrm>
          <a:custGeom>
            <a:avLst/>
            <a:gdLst/>
            <a:ahLst/>
            <a:cxnLst/>
            <a:rect l="l" t="t" r="r" b="b"/>
            <a:pathLst>
              <a:path w="103504" h="69215">
                <a:moveTo>
                  <a:pt x="0" y="0"/>
                </a:moveTo>
                <a:lnTo>
                  <a:pt x="0" y="68907"/>
                </a:lnTo>
                <a:lnTo>
                  <a:pt x="103184" y="3445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406110" y="6525263"/>
            <a:ext cx="2883535" cy="1575435"/>
          </a:xfrm>
          <a:custGeom>
            <a:avLst/>
            <a:gdLst/>
            <a:ahLst/>
            <a:cxnLst/>
            <a:rect l="l" t="t" r="r" b="b"/>
            <a:pathLst>
              <a:path w="2883535" h="1575434">
                <a:moveTo>
                  <a:pt x="0" y="1575220"/>
                </a:moveTo>
                <a:lnTo>
                  <a:pt x="55207" y="1527895"/>
                </a:lnTo>
                <a:lnTo>
                  <a:pt x="111096" y="1481159"/>
                </a:lnTo>
                <a:lnTo>
                  <a:pt x="167633" y="1434999"/>
                </a:lnTo>
                <a:lnTo>
                  <a:pt x="224784" y="1389400"/>
                </a:lnTo>
                <a:lnTo>
                  <a:pt x="282517" y="1344351"/>
                </a:lnTo>
                <a:lnTo>
                  <a:pt x="340799" y="1299839"/>
                </a:lnTo>
                <a:lnTo>
                  <a:pt x="399595" y="1255851"/>
                </a:lnTo>
                <a:lnTo>
                  <a:pt x="458872" y="1212374"/>
                </a:lnTo>
                <a:lnTo>
                  <a:pt x="518599" y="1169395"/>
                </a:lnTo>
                <a:lnTo>
                  <a:pt x="578740" y="1126901"/>
                </a:lnTo>
                <a:lnTo>
                  <a:pt x="639264" y="1084881"/>
                </a:lnTo>
                <a:lnTo>
                  <a:pt x="700136" y="1043320"/>
                </a:lnTo>
                <a:lnTo>
                  <a:pt x="761324" y="1002206"/>
                </a:lnTo>
                <a:lnTo>
                  <a:pt x="822793" y="961526"/>
                </a:lnTo>
                <a:lnTo>
                  <a:pt x="884512" y="921267"/>
                </a:lnTo>
                <a:lnTo>
                  <a:pt x="946447" y="881417"/>
                </a:lnTo>
                <a:lnTo>
                  <a:pt x="1008564" y="841963"/>
                </a:lnTo>
                <a:lnTo>
                  <a:pt x="1070830" y="802892"/>
                </a:lnTo>
                <a:lnTo>
                  <a:pt x="1133213" y="764190"/>
                </a:lnTo>
                <a:lnTo>
                  <a:pt x="1195678" y="725846"/>
                </a:lnTo>
                <a:lnTo>
                  <a:pt x="1258192" y="687846"/>
                </a:lnTo>
                <a:lnTo>
                  <a:pt x="1319405" y="650973"/>
                </a:lnTo>
                <a:lnTo>
                  <a:pt x="1379341" y="615222"/>
                </a:lnTo>
                <a:lnTo>
                  <a:pt x="1439406" y="579835"/>
                </a:lnTo>
                <a:lnTo>
                  <a:pt x="1499687" y="544858"/>
                </a:lnTo>
                <a:lnTo>
                  <a:pt x="1560269" y="510335"/>
                </a:lnTo>
                <a:lnTo>
                  <a:pt x="1621237" y="476311"/>
                </a:lnTo>
                <a:lnTo>
                  <a:pt x="1682680" y="442829"/>
                </a:lnTo>
                <a:lnTo>
                  <a:pt x="1744681" y="409936"/>
                </a:lnTo>
                <a:lnTo>
                  <a:pt x="1807328" y="377675"/>
                </a:lnTo>
                <a:lnTo>
                  <a:pt x="1870706" y="346091"/>
                </a:lnTo>
                <a:lnTo>
                  <a:pt x="1934902" y="315229"/>
                </a:lnTo>
                <a:lnTo>
                  <a:pt x="2000001" y="285134"/>
                </a:lnTo>
                <a:lnTo>
                  <a:pt x="2066090" y="255849"/>
                </a:lnTo>
                <a:lnTo>
                  <a:pt x="2133254" y="227420"/>
                </a:lnTo>
                <a:lnTo>
                  <a:pt x="2201580" y="199891"/>
                </a:lnTo>
                <a:lnTo>
                  <a:pt x="2271154" y="173306"/>
                </a:lnTo>
                <a:lnTo>
                  <a:pt x="2342061" y="147711"/>
                </a:lnTo>
                <a:lnTo>
                  <a:pt x="2414388" y="123151"/>
                </a:lnTo>
                <a:lnTo>
                  <a:pt x="2451111" y="111272"/>
                </a:lnTo>
                <a:lnTo>
                  <a:pt x="2488221" y="99669"/>
                </a:lnTo>
                <a:lnTo>
                  <a:pt x="2525729" y="88346"/>
                </a:lnTo>
                <a:lnTo>
                  <a:pt x="2563646" y="77310"/>
                </a:lnTo>
                <a:lnTo>
                  <a:pt x="2601983" y="66566"/>
                </a:lnTo>
                <a:lnTo>
                  <a:pt x="2640749" y="56119"/>
                </a:lnTo>
                <a:lnTo>
                  <a:pt x="2679957" y="45975"/>
                </a:lnTo>
                <a:lnTo>
                  <a:pt x="2719616" y="36140"/>
                </a:lnTo>
                <a:lnTo>
                  <a:pt x="2759738" y="26620"/>
                </a:lnTo>
                <a:lnTo>
                  <a:pt x="2800333" y="17419"/>
                </a:lnTo>
                <a:lnTo>
                  <a:pt x="2841412" y="8544"/>
                </a:lnTo>
                <a:lnTo>
                  <a:pt x="2882986" y="0"/>
                </a:lnTo>
              </a:path>
            </a:pathLst>
          </a:custGeom>
          <a:ln w="111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406110" y="5527593"/>
            <a:ext cx="1415415" cy="2573020"/>
          </a:xfrm>
          <a:custGeom>
            <a:avLst/>
            <a:gdLst/>
            <a:ahLst/>
            <a:cxnLst/>
            <a:rect l="l" t="t" r="r" b="b"/>
            <a:pathLst>
              <a:path w="1415414" h="2573020">
                <a:moveTo>
                  <a:pt x="0" y="2572889"/>
                </a:moveTo>
                <a:lnTo>
                  <a:pt x="15706" y="2500040"/>
                </a:lnTo>
                <a:lnTo>
                  <a:pt x="32566" y="2426941"/>
                </a:lnTo>
                <a:lnTo>
                  <a:pt x="50549" y="2353666"/>
                </a:lnTo>
                <a:lnTo>
                  <a:pt x="69626" y="2280284"/>
                </a:lnTo>
                <a:lnTo>
                  <a:pt x="89768" y="2206867"/>
                </a:lnTo>
                <a:lnTo>
                  <a:pt x="100229" y="2170167"/>
                </a:lnTo>
                <a:lnTo>
                  <a:pt x="110945" y="2133485"/>
                </a:lnTo>
                <a:lnTo>
                  <a:pt x="121912" y="2096830"/>
                </a:lnTo>
                <a:lnTo>
                  <a:pt x="133127" y="2060210"/>
                </a:lnTo>
                <a:lnTo>
                  <a:pt x="144587" y="2023635"/>
                </a:lnTo>
                <a:lnTo>
                  <a:pt x="156286" y="1987114"/>
                </a:lnTo>
                <a:lnTo>
                  <a:pt x="168223" y="1950654"/>
                </a:lnTo>
                <a:lnTo>
                  <a:pt x="180392" y="1914266"/>
                </a:lnTo>
                <a:lnTo>
                  <a:pt x="192791" y="1877958"/>
                </a:lnTo>
                <a:lnTo>
                  <a:pt x="205415" y="1841738"/>
                </a:lnTo>
                <a:lnTo>
                  <a:pt x="218261" y="1805616"/>
                </a:lnTo>
                <a:lnTo>
                  <a:pt x="231326" y="1769601"/>
                </a:lnTo>
                <a:lnTo>
                  <a:pt x="244605" y="1733702"/>
                </a:lnTo>
                <a:lnTo>
                  <a:pt x="258095" y="1697927"/>
                </a:lnTo>
                <a:lnTo>
                  <a:pt x="271793" y="1662285"/>
                </a:lnTo>
                <a:lnTo>
                  <a:pt x="285694" y="1626785"/>
                </a:lnTo>
                <a:lnTo>
                  <a:pt x="314092" y="1556248"/>
                </a:lnTo>
                <a:lnTo>
                  <a:pt x="343260" y="1486386"/>
                </a:lnTo>
                <a:lnTo>
                  <a:pt x="373168" y="1417271"/>
                </a:lnTo>
                <a:lnTo>
                  <a:pt x="403788" y="1348972"/>
                </a:lnTo>
                <a:lnTo>
                  <a:pt x="435089" y="1281563"/>
                </a:lnTo>
                <a:lnTo>
                  <a:pt x="467043" y="1215113"/>
                </a:lnTo>
                <a:lnTo>
                  <a:pt x="499619" y="1149693"/>
                </a:lnTo>
                <a:lnTo>
                  <a:pt x="532789" y="1085375"/>
                </a:lnTo>
                <a:lnTo>
                  <a:pt x="566522" y="1022230"/>
                </a:lnTo>
                <a:lnTo>
                  <a:pt x="600790" y="960329"/>
                </a:lnTo>
                <a:lnTo>
                  <a:pt x="635563" y="899742"/>
                </a:lnTo>
                <a:lnTo>
                  <a:pt x="670811" y="840542"/>
                </a:lnTo>
                <a:lnTo>
                  <a:pt x="706505" y="782798"/>
                </a:lnTo>
                <a:lnTo>
                  <a:pt x="733453" y="740622"/>
                </a:lnTo>
                <a:lnTo>
                  <a:pt x="760593" y="699323"/>
                </a:lnTo>
                <a:lnTo>
                  <a:pt x="787883" y="658925"/>
                </a:lnTo>
                <a:lnTo>
                  <a:pt x="815283" y="619450"/>
                </a:lnTo>
                <a:lnTo>
                  <a:pt x="842750" y="580922"/>
                </a:lnTo>
                <a:lnTo>
                  <a:pt x="870245" y="543363"/>
                </a:lnTo>
                <a:lnTo>
                  <a:pt x="897725" y="506797"/>
                </a:lnTo>
                <a:lnTo>
                  <a:pt x="925150" y="471246"/>
                </a:lnTo>
                <a:lnTo>
                  <a:pt x="952478" y="436733"/>
                </a:lnTo>
                <a:lnTo>
                  <a:pt x="979668" y="403282"/>
                </a:lnTo>
                <a:lnTo>
                  <a:pt x="1006679" y="370915"/>
                </a:lnTo>
                <a:lnTo>
                  <a:pt x="1033470" y="339656"/>
                </a:lnTo>
                <a:lnTo>
                  <a:pt x="1059999" y="309528"/>
                </a:lnTo>
                <a:lnTo>
                  <a:pt x="1086225" y="280553"/>
                </a:lnTo>
                <a:lnTo>
                  <a:pt x="1137606" y="226155"/>
                </a:lnTo>
                <a:lnTo>
                  <a:pt x="1187281" y="176648"/>
                </a:lnTo>
                <a:lnTo>
                  <a:pt x="1234923" y="132215"/>
                </a:lnTo>
                <a:lnTo>
                  <a:pt x="1280200" y="93041"/>
                </a:lnTo>
                <a:lnTo>
                  <a:pt x="1322783" y="59309"/>
                </a:lnTo>
                <a:lnTo>
                  <a:pt x="1362343" y="31204"/>
                </a:lnTo>
                <a:lnTo>
                  <a:pt x="1398551" y="8910"/>
                </a:lnTo>
                <a:lnTo>
                  <a:pt x="1415294" y="0"/>
                </a:lnTo>
              </a:path>
            </a:pathLst>
          </a:custGeom>
          <a:ln w="110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323422" y="6082739"/>
            <a:ext cx="0" cy="1246505"/>
          </a:xfrm>
          <a:custGeom>
            <a:avLst/>
            <a:gdLst/>
            <a:ahLst/>
            <a:cxnLst/>
            <a:rect l="l" t="t" r="r" b="b"/>
            <a:pathLst>
              <a:path w="0" h="1246504">
                <a:moveTo>
                  <a:pt x="0" y="0"/>
                </a:moveTo>
                <a:lnTo>
                  <a:pt x="0" y="1246068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293465" y="6000217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293465" y="7321305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406110" y="6000217"/>
            <a:ext cx="2948940" cy="0"/>
          </a:xfrm>
          <a:custGeom>
            <a:avLst/>
            <a:gdLst/>
            <a:ahLst/>
            <a:cxnLst/>
            <a:rect l="l" t="t" r="r" b="b"/>
            <a:pathLst>
              <a:path w="2948940" h="0">
                <a:moveTo>
                  <a:pt x="0" y="0"/>
                </a:moveTo>
                <a:lnTo>
                  <a:pt x="2948447" y="0"/>
                </a:lnTo>
              </a:path>
            </a:pathLst>
          </a:custGeom>
          <a:ln w="111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716557" y="6089685"/>
            <a:ext cx="0" cy="997585"/>
          </a:xfrm>
          <a:custGeom>
            <a:avLst/>
            <a:gdLst/>
            <a:ahLst/>
            <a:cxnLst/>
            <a:rect l="l" t="t" r="r" b="b"/>
            <a:pathLst>
              <a:path w="0" h="997584">
                <a:moveTo>
                  <a:pt x="0" y="0"/>
                </a:moveTo>
                <a:lnTo>
                  <a:pt x="0" y="997484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686600" y="6007163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686600" y="7079668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293130" y="6087926"/>
            <a:ext cx="0" cy="683260"/>
          </a:xfrm>
          <a:custGeom>
            <a:avLst/>
            <a:gdLst/>
            <a:ahLst/>
            <a:cxnLst/>
            <a:rect l="l" t="t" r="r" b="b"/>
            <a:pathLst>
              <a:path w="0" h="683259">
                <a:moveTo>
                  <a:pt x="0" y="0"/>
                </a:moveTo>
                <a:lnTo>
                  <a:pt x="0" y="682957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263173" y="6005404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263173" y="6763381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961515" y="6082739"/>
            <a:ext cx="0" cy="447040"/>
          </a:xfrm>
          <a:custGeom>
            <a:avLst/>
            <a:gdLst/>
            <a:ahLst/>
            <a:cxnLst/>
            <a:rect l="l" t="t" r="r" b="b"/>
            <a:pathLst>
              <a:path w="0" h="447040">
                <a:moveTo>
                  <a:pt x="0" y="0"/>
                </a:moveTo>
                <a:lnTo>
                  <a:pt x="0" y="446598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931558" y="6000217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931558" y="6521836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323422" y="7493851"/>
            <a:ext cx="0" cy="524510"/>
          </a:xfrm>
          <a:custGeom>
            <a:avLst/>
            <a:gdLst/>
            <a:ahLst/>
            <a:cxnLst/>
            <a:rect l="l" t="t" r="r" b="b"/>
            <a:pathLst>
              <a:path w="0" h="524509">
                <a:moveTo>
                  <a:pt x="0" y="0"/>
                </a:moveTo>
                <a:lnTo>
                  <a:pt x="0" y="524110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293465" y="7411329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293465" y="8010459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716557" y="7268884"/>
            <a:ext cx="0" cy="754380"/>
          </a:xfrm>
          <a:custGeom>
            <a:avLst/>
            <a:gdLst/>
            <a:ahLst/>
            <a:cxnLst/>
            <a:rect l="l" t="t" r="r" b="b"/>
            <a:pathLst>
              <a:path w="0" h="754379">
                <a:moveTo>
                  <a:pt x="0" y="754328"/>
                </a:moveTo>
                <a:lnTo>
                  <a:pt x="0" y="0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686600" y="8015711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86600" y="7186362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4293130" y="6952412"/>
            <a:ext cx="0" cy="1066165"/>
          </a:xfrm>
          <a:custGeom>
            <a:avLst/>
            <a:gdLst/>
            <a:ahLst/>
            <a:cxnLst/>
            <a:rect l="l" t="t" r="r" b="b"/>
            <a:pathLst>
              <a:path w="0" h="1066165">
                <a:moveTo>
                  <a:pt x="0" y="0"/>
                </a:moveTo>
                <a:lnTo>
                  <a:pt x="0" y="1065548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4263173" y="6869890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263173" y="8010459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961515" y="6686509"/>
            <a:ext cx="0" cy="1322705"/>
          </a:xfrm>
          <a:custGeom>
            <a:avLst/>
            <a:gdLst/>
            <a:ahLst/>
            <a:cxnLst/>
            <a:rect l="l" t="t" r="r" b="b"/>
            <a:pathLst>
              <a:path w="0" h="1322704">
                <a:moveTo>
                  <a:pt x="0" y="1322125"/>
                </a:moveTo>
                <a:lnTo>
                  <a:pt x="0" y="0"/>
                </a:lnTo>
              </a:path>
            </a:pathLst>
          </a:custGeom>
          <a:ln w="66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931558" y="8001133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59913" y="0"/>
                </a:moveTo>
                <a:lnTo>
                  <a:pt x="0" y="0"/>
                </a:lnTo>
                <a:lnTo>
                  <a:pt x="29956" y="90023"/>
                </a:lnTo>
                <a:lnTo>
                  <a:pt x="599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931558" y="6603987"/>
            <a:ext cx="60325" cy="90170"/>
          </a:xfrm>
          <a:custGeom>
            <a:avLst/>
            <a:gdLst/>
            <a:ahLst/>
            <a:cxnLst/>
            <a:rect l="l" t="t" r="r" b="b"/>
            <a:pathLst>
              <a:path w="60325" h="90170">
                <a:moveTo>
                  <a:pt x="29956" y="0"/>
                </a:moveTo>
                <a:lnTo>
                  <a:pt x="0" y="90023"/>
                </a:lnTo>
                <a:lnTo>
                  <a:pt x="59913" y="90023"/>
                </a:lnTo>
                <a:lnTo>
                  <a:pt x="29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323422" y="7807943"/>
            <a:ext cx="90170" cy="60325"/>
          </a:xfrm>
          <a:custGeom>
            <a:avLst/>
            <a:gdLst/>
            <a:ahLst/>
            <a:cxnLst/>
            <a:rect l="l" t="t" r="r" b="b"/>
            <a:pathLst>
              <a:path w="90170" h="60325">
                <a:moveTo>
                  <a:pt x="89869" y="0"/>
                </a:moveTo>
                <a:lnTo>
                  <a:pt x="0" y="30007"/>
                </a:lnTo>
                <a:lnTo>
                  <a:pt x="89869" y="60015"/>
                </a:lnTo>
                <a:lnTo>
                  <a:pt x="89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626687" y="7807943"/>
            <a:ext cx="90170" cy="60325"/>
          </a:xfrm>
          <a:custGeom>
            <a:avLst/>
            <a:gdLst/>
            <a:ahLst/>
            <a:cxnLst/>
            <a:rect l="l" t="t" r="r" b="b"/>
            <a:pathLst>
              <a:path w="90170" h="60325">
                <a:moveTo>
                  <a:pt x="0" y="0"/>
                </a:moveTo>
                <a:lnTo>
                  <a:pt x="0" y="60015"/>
                </a:lnTo>
                <a:lnTo>
                  <a:pt x="89869" y="300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716557" y="7807943"/>
            <a:ext cx="90170" cy="60325"/>
          </a:xfrm>
          <a:custGeom>
            <a:avLst/>
            <a:gdLst/>
            <a:ahLst/>
            <a:cxnLst/>
            <a:rect l="l" t="t" r="r" b="b"/>
            <a:pathLst>
              <a:path w="90170" h="60325">
                <a:moveTo>
                  <a:pt x="89869" y="0"/>
                </a:moveTo>
                <a:lnTo>
                  <a:pt x="0" y="30007"/>
                </a:lnTo>
                <a:lnTo>
                  <a:pt x="89869" y="60015"/>
                </a:lnTo>
                <a:lnTo>
                  <a:pt x="89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203260" y="7807943"/>
            <a:ext cx="90170" cy="60325"/>
          </a:xfrm>
          <a:custGeom>
            <a:avLst/>
            <a:gdLst/>
            <a:ahLst/>
            <a:cxnLst/>
            <a:rect l="l" t="t" r="r" b="b"/>
            <a:pathLst>
              <a:path w="90170" h="60325">
                <a:moveTo>
                  <a:pt x="0" y="0"/>
                </a:moveTo>
                <a:lnTo>
                  <a:pt x="0" y="60015"/>
                </a:lnTo>
                <a:lnTo>
                  <a:pt x="89869" y="300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293130" y="7807943"/>
            <a:ext cx="90170" cy="60325"/>
          </a:xfrm>
          <a:custGeom>
            <a:avLst/>
            <a:gdLst/>
            <a:ahLst/>
            <a:cxnLst/>
            <a:rect l="l" t="t" r="r" b="b"/>
            <a:pathLst>
              <a:path w="90170" h="60325">
                <a:moveTo>
                  <a:pt x="89869" y="0"/>
                </a:moveTo>
                <a:lnTo>
                  <a:pt x="0" y="30007"/>
                </a:lnTo>
                <a:lnTo>
                  <a:pt x="89869" y="60015"/>
                </a:lnTo>
                <a:lnTo>
                  <a:pt x="89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871645" y="7807943"/>
            <a:ext cx="90170" cy="60325"/>
          </a:xfrm>
          <a:custGeom>
            <a:avLst/>
            <a:gdLst/>
            <a:ahLst/>
            <a:cxnLst/>
            <a:rect l="l" t="t" r="r" b="b"/>
            <a:pathLst>
              <a:path w="90170" h="60325">
                <a:moveTo>
                  <a:pt x="0" y="0"/>
                </a:moveTo>
                <a:lnTo>
                  <a:pt x="0" y="60015"/>
                </a:lnTo>
                <a:lnTo>
                  <a:pt x="89869" y="300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 txBox="1"/>
          <p:nvPr/>
        </p:nvSpPr>
        <p:spPr>
          <a:xfrm>
            <a:off x="3256461" y="8087843"/>
            <a:ext cx="529590" cy="219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88620" algn="l"/>
              </a:tabLst>
            </a:pPr>
            <a:r>
              <a:rPr dirty="0" sz="1200" spc="-145" i="1">
                <a:latin typeface="Symbol"/>
                <a:cs typeface="Symbol"/>
              </a:rPr>
              <a:t></a:t>
            </a:r>
            <a:r>
              <a:rPr dirty="0" baseline="-25641" sz="975" spc="-217" i="1">
                <a:latin typeface="Times New Roman"/>
                <a:cs typeface="Times New Roman"/>
              </a:rPr>
              <a:t>0	</a:t>
            </a:r>
            <a:r>
              <a:rPr dirty="0" baseline="2314" sz="1800" spc="-225" i="1">
                <a:latin typeface="Symbol"/>
                <a:cs typeface="Symbol"/>
              </a:rPr>
              <a:t></a:t>
            </a:r>
            <a:r>
              <a:rPr dirty="0" baseline="-21367" sz="975" spc="-225" i="1">
                <a:latin typeface="Times New Roman"/>
                <a:cs typeface="Times New Roman"/>
              </a:rPr>
              <a:t>1</a:t>
            </a:r>
            <a:endParaRPr baseline="-21367" sz="975">
              <a:latin typeface="Times New Roman"/>
              <a:cs typeface="Times New Roman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199811" y="8088599"/>
            <a:ext cx="154305" cy="2114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-130" i="1">
                <a:latin typeface="Symbol"/>
                <a:cs typeface="Symbol"/>
              </a:rPr>
              <a:t></a:t>
            </a:r>
            <a:r>
              <a:rPr dirty="0" baseline="-25641" sz="975" spc="-195" i="1">
                <a:latin typeface="Times New Roman"/>
                <a:cs typeface="Times New Roman"/>
              </a:rPr>
              <a:t>2</a:t>
            </a:r>
            <a:endParaRPr baseline="-25641" sz="975"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881077" y="8092528"/>
            <a:ext cx="14668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25" i="1">
                <a:latin typeface="Symbol"/>
                <a:cs typeface="Symbol"/>
              </a:rPr>
              <a:t></a:t>
            </a:r>
            <a:r>
              <a:rPr dirty="0" baseline="-23148" sz="900" spc="-187" i="1">
                <a:latin typeface="Times New Roman"/>
                <a:cs typeface="Times New Roman"/>
              </a:rPr>
              <a:t>3</a:t>
            </a:r>
            <a:endParaRPr baseline="-23148" sz="900">
              <a:latin typeface="Times New Roman"/>
              <a:cs typeface="Times New Roman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425941" y="7668193"/>
            <a:ext cx="19177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80" i="1">
                <a:latin typeface="Symbol"/>
                <a:cs typeface="Symbol"/>
              </a:rPr>
              <a:t></a:t>
            </a:r>
            <a:r>
              <a:rPr dirty="0" baseline="-27777" sz="750" spc="-120" i="1">
                <a:latin typeface="Times New Roman"/>
                <a:cs typeface="Times New Roman"/>
              </a:rPr>
              <a:t>1</a:t>
            </a:r>
            <a:endParaRPr baseline="-27777" sz="750">
              <a:latin typeface="Times New Roman"/>
              <a:cs typeface="Times New Roman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908422" y="7667906"/>
            <a:ext cx="194945" cy="168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70" i="1">
                <a:latin typeface="Symbol"/>
                <a:cs typeface="Symbol"/>
              </a:rPr>
              <a:t></a:t>
            </a:r>
            <a:r>
              <a:rPr dirty="0" baseline="-27777" sz="750" spc="-104" i="1">
                <a:latin typeface="Times New Roman"/>
                <a:cs typeface="Times New Roman"/>
              </a:rPr>
              <a:t>2</a:t>
            </a:r>
            <a:endParaRPr baseline="-27777" sz="750">
              <a:latin typeface="Times New Roman"/>
              <a:cs typeface="Times New Roman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4534244" y="7668193"/>
            <a:ext cx="19367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75" i="1">
                <a:latin typeface="Symbol"/>
                <a:cs typeface="Symbol"/>
              </a:rPr>
              <a:t></a:t>
            </a:r>
            <a:r>
              <a:rPr dirty="0" baseline="-27777" sz="750" spc="-112" i="1">
                <a:latin typeface="Times New Roman"/>
                <a:cs typeface="Times New Roman"/>
              </a:rPr>
              <a:t>3</a:t>
            </a:r>
            <a:endParaRPr baseline="-27777" sz="750">
              <a:latin typeface="Times New Roman"/>
              <a:cs typeface="Times New Roman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280225" y="7978821"/>
            <a:ext cx="42672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i="1">
                <a:latin typeface="Symbol"/>
                <a:cs typeface="Symbol"/>
              </a:rPr>
              <a:t></a:t>
            </a:r>
            <a:r>
              <a:rPr dirty="0" sz="1050" spc="-5" i="1">
                <a:latin typeface="Times New Roman"/>
                <a:cs typeface="Times New Roman"/>
              </a:rPr>
              <a:t>,град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2084651" y="5228477"/>
            <a:ext cx="311150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75" i="1">
                <a:latin typeface="Times New Roman"/>
                <a:cs typeface="Times New Roman"/>
              </a:rPr>
              <a:t>P</a:t>
            </a:r>
            <a:r>
              <a:rPr dirty="0" sz="1050" spc="35" i="1">
                <a:latin typeface="Times New Roman"/>
                <a:cs typeface="Times New Roman"/>
              </a:rPr>
              <a:t>,</a:t>
            </a:r>
            <a:r>
              <a:rPr dirty="0" sz="1050" spc="45" i="1">
                <a:latin typeface="Times New Roman"/>
                <a:cs typeface="Times New Roman"/>
              </a:rPr>
              <a:t>в</a:t>
            </a:r>
            <a:r>
              <a:rPr dirty="0" sz="1050" spc="-80" i="1">
                <a:latin typeface="Times New Roman"/>
                <a:cs typeface="Times New Roman"/>
              </a:rPr>
              <a:t>.</a:t>
            </a:r>
            <a:r>
              <a:rPr dirty="0" sz="1050" spc="10" i="1">
                <a:latin typeface="Times New Roman"/>
                <a:cs typeface="Times New Roman"/>
              </a:rPr>
              <a:t>о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3925974" y="5346723"/>
            <a:ext cx="33020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69875" algn="l"/>
              </a:tabLst>
            </a:pPr>
            <a:r>
              <a:rPr dirty="0" sz="500" spc="5" i="1">
                <a:latin typeface="Times New Roman"/>
                <a:cs typeface="Times New Roman"/>
              </a:rPr>
              <a:t>Н</a:t>
            </a:r>
            <a:r>
              <a:rPr dirty="0" sz="500" spc="5" i="1">
                <a:latin typeface="Times New Roman"/>
                <a:cs typeface="Times New Roman"/>
              </a:rPr>
              <a:t>	</a:t>
            </a:r>
            <a:r>
              <a:rPr dirty="0" sz="500" spc="5" i="1">
                <a:latin typeface="Times New Roman"/>
                <a:cs typeface="Times New Roman"/>
              </a:rPr>
              <a:t>H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158219" y="5425503"/>
            <a:ext cx="13271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" i="1">
                <a:latin typeface="Times New Roman"/>
                <a:cs typeface="Times New Roman"/>
              </a:rPr>
              <a:t>m</a:t>
            </a:r>
            <a:r>
              <a:rPr dirty="0" sz="500" i="1">
                <a:latin typeface="Times New Roman"/>
                <a:cs typeface="Times New Roman"/>
              </a:rPr>
              <a:t>a</a:t>
            </a:r>
            <a:r>
              <a:rPr dirty="0" sz="500" spc="5" i="1">
                <a:latin typeface="Times New Roman"/>
                <a:cs typeface="Times New Roman"/>
              </a:rPr>
              <a:t>x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3850557" y="5345901"/>
            <a:ext cx="694055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20" i="1">
                <a:latin typeface="Times New Roman"/>
                <a:cs typeface="Times New Roman"/>
              </a:rPr>
              <a:t>P   </a:t>
            </a:r>
            <a:r>
              <a:rPr dirty="0" sz="850" spc="15">
                <a:latin typeface="Symbol"/>
                <a:cs typeface="Symbol"/>
              </a:rPr>
              <a:t></a:t>
            </a:r>
            <a:r>
              <a:rPr dirty="0" sz="850" spc="15">
                <a:latin typeface="Times New Roman"/>
                <a:cs typeface="Times New Roman"/>
              </a:rPr>
              <a:t> </a:t>
            </a:r>
            <a:r>
              <a:rPr dirty="0" sz="850" spc="20" i="1">
                <a:latin typeface="Times New Roman"/>
                <a:cs typeface="Times New Roman"/>
              </a:rPr>
              <a:t>P  </a:t>
            </a:r>
            <a:r>
              <a:rPr dirty="0" sz="850" spc="240" i="1">
                <a:latin typeface="Times New Roman"/>
                <a:cs typeface="Times New Roman"/>
              </a:rPr>
              <a:t> </a:t>
            </a:r>
            <a:r>
              <a:rPr dirty="0" sz="850" spc="5" i="1">
                <a:latin typeface="Times New Roman"/>
                <a:cs typeface="Times New Roman"/>
              </a:rPr>
              <a:t>sin</a:t>
            </a:r>
            <a:r>
              <a:rPr dirty="0" sz="900" spc="5" i="1">
                <a:latin typeface="Symbol"/>
                <a:cs typeface="Symbol"/>
              </a:rPr>
              <a:t></a:t>
            </a:r>
            <a:endParaRPr sz="900">
              <a:latin typeface="Symbol"/>
              <a:cs typeface="Symbo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318102" y="6364190"/>
            <a:ext cx="351155" cy="97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2100" algn="l"/>
              </a:tabLst>
            </a:pPr>
            <a:r>
              <a:rPr dirty="0" sz="550" spc="20" i="1">
                <a:latin typeface="Times New Roman"/>
                <a:cs typeface="Times New Roman"/>
              </a:rPr>
              <a:t>A</a:t>
            </a:r>
            <a:r>
              <a:rPr dirty="0" sz="550" spc="20" i="1">
                <a:latin typeface="Times New Roman"/>
                <a:cs typeface="Times New Roman"/>
              </a:rPr>
              <a:t>	</a:t>
            </a:r>
            <a:r>
              <a:rPr dirty="0" sz="550" spc="20" i="1">
                <a:latin typeface="Times New Roman"/>
                <a:cs typeface="Times New Roman"/>
              </a:rPr>
              <a:t>A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5565602" y="6454444"/>
            <a:ext cx="148590" cy="97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15" i="1">
                <a:latin typeface="Times New Roman"/>
                <a:cs typeface="Times New Roman"/>
              </a:rPr>
              <a:t>m</a:t>
            </a:r>
            <a:r>
              <a:rPr dirty="0" sz="550" spc="10" i="1">
                <a:latin typeface="Times New Roman"/>
                <a:cs typeface="Times New Roman"/>
              </a:rPr>
              <a:t>a</a:t>
            </a:r>
            <a:r>
              <a:rPr dirty="0" sz="550" spc="15" i="1">
                <a:latin typeface="Times New Roman"/>
                <a:cs typeface="Times New Roman"/>
              </a:rPr>
              <a:t>x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228074" y="6357974"/>
            <a:ext cx="7778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06095" algn="l"/>
              </a:tabLst>
            </a:pPr>
            <a:r>
              <a:rPr dirty="0" sz="1000" spc="5" i="1">
                <a:latin typeface="Times New Roman"/>
                <a:cs typeface="Times New Roman"/>
              </a:rPr>
              <a:t>P   </a:t>
            </a:r>
            <a:r>
              <a:rPr dirty="0" sz="1000" spc="5">
                <a:latin typeface="Symbol"/>
                <a:cs typeface="Symbol"/>
              </a:rPr>
              <a:t>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5" i="1">
                <a:latin typeface="Times New Roman"/>
                <a:cs typeface="Times New Roman"/>
              </a:rPr>
              <a:t>P	</a:t>
            </a:r>
            <a:r>
              <a:rPr dirty="0" sz="1000" i="1">
                <a:latin typeface="Times New Roman"/>
                <a:cs typeface="Times New Roman"/>
              </a:rPr>
              <a:t>sin</a:t>
            </a:r>
            <a:r>
              <a:rPr dirty="0" sz="1050" i="1">
                <a:latin typeface="Symbol"/>
                <a:cs typeface="Symbol"/>
              </a:rPr>
              <a:t></a:t>
            </a:r>
            <a:endParaRPr sz="1050">
              <a:latin typeface="Symbol"/>
              <a:cs typeface="Symbo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3066350" y="6585428"/>
            <a:ext cx="264160" cy="146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4619" sz="1425" spc="-202" i="1">
                <a:latin typeface="Symbol"/>
                <a:cs typeface="Symbol"/>
              </a:rPr>
              <a:t></a:t>
            </a:r>
            <a:r>
              <a:rPr dirty="0" baseline="15432" sz="1350" spc="-202" i="1">
                <a:latin typeface="Times New Roman"/>
                <a:cs typeface="Times New Roman"/>
              </a:rPr>
              <a:t>P</a:t>
            </a:r>
            <a:r>
              <a:rPr dirty="0" sz="500" spc="-135" i="1">
                <a:latin typeface="Times New Roman"/>
                <a:cs typeface="Times New Roman"/>
              </a:rPr>
              <a:t>(</a:t>
            </a:r>
            <a:r>
              <a:rPr dirty="0" sz="500" spc="-70" i="1">
                <a:latin typeface="Times New Roman"/>
                <a:cs typeface="Times New Roman"/>
              </a:rPr>
              <a:t> </a:t>
            </a:r>
            <a:r>
              <a:rPr dirty="0" sz="500" spc="15" i="1">
                <a:latin typeface="Times New Roman"/>
                <a:cs typeface="Times New Roman"/>
              </a:rPr>
              <a:t>0</a:t>
            </a:r>
            <a:r>
              <a:rPr dirty="0" sz="500" spc="-55" i="1">
                <a:latin typeface="Times New Roman"/>
                <a:cs typeface="Times New Roman"/>
              </a:rPr>
              <a:t> </a:t>
            </a:r>
            <a:r>
              <a:rPr dirty="0" sz="500" spc="10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3600272" y="6512338"/>
            <a:ext cx="125730" cy="89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5" i="1">
                <a:latin typeface="Times New Roman"/>
                <a:cs typeface="Times New Roman"/>
              </a:rPr>
              <a:t>(</a:t>
            </a:r>
            <a:r>
              <a:rPr dirty="0" sz="500" spc="-85" i="1">
                <a:latin typeface="Times New Roman"/>
                <a:cs typeface="Times New Roman"/>
              </a:rPr>
              <a:t> </a:t>
            </a:r>
            <a:r>
              <a:rPr dirty="0" sz="500" spc="10" i="1">
                <a:latin typeface="Times New Roman"/>
                <a:cs typeface="Times New Roman"/>
              </a:rPr>
              <a:t>1</a:t>
            </a:r>
            <a:r>
              <a:rPr dirty="0" sz="500" spc="-90" i="1">
                <a:latin typeface="Times New Roman"/>
                <a:cs typeface="Times New Roman"/>
              </a:rPr>
              <a:t> </a:t>
            </a:r>
            <a:r>
              <a:rPr dirty="0" sz="500" spc="5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3470485" y="6425619"/>
            <a:ext cx="177800" cy="156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50" spc="-120" i="1">
                <a:latin typeface="Symbol"/>
                <a:cs typeface="Symbol"/>
              </a:rPr>
              <a:t></a:t>
            </a:r>
            <a:r>
              <a:rPr dirty="0" sz="900" spc="-120" i="1">
                <a:latin typeface="Times New Roman"/>
                <a:cs typeface="Times New Roman"/>
              </a:rPr>
              <a:t>P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4043091" y="6323505"/>
            <a:ext cx="262255" cy="146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4619" sz="1425" spc="-209" i="1">
                <a:latin typeface="Symbol"/>
                <a:cs typeface="Symbol"/>
              </a:rPr>
              <a:t></a:t>
            </a:r>
            <a:r>
              <a:rPr dirty="0" baseline="15432" sz="1350" spc="-209" i="1">
                <a:latin typeface="Times New Roman"/>
                <a:cs typeface="Times New Roman"/>
              </a:rPr>
              <a:t>P</a:t>
            </a:r>
            <a:r>
              <a:rPr dirty="0" sz="500" spc="-140" i="1">
                <a:latin typeface="Times New Roman"/>
                <a:cs typeface="Times New Roman"/>
              </a:rPr>
              <a:t>(</a:t>
            </a:r>
            <a:r>
              <a:rPr dirty="0" sz="500" spc="-55" i="1">
                <a:latin typeface="Times New Roman"/>
                <a:cs typeface="Times New Roman"/>
              </a:rPr>
              <a:t> </a:t>
            </a:r>
            <a:r>
              <a:rPr dirty="0" sz="500" spc="10" i="1">
                <a:latin typeface="Times New Roman"/>
                <a:cs typeface="Times New Roman"/>
              </a:rPr>
              <a:t>2</a:t>
            </a:r>
            <a:r>
              <a:rPr dirty="0" sz="500" spc="-55" i="1">
                <a:latin typeface="Times New Roman"/>
                <a:cs typeface="Times New Roman"/>
              </a:rPr>
              <a:t> </a:t>
            </a:r>
            <a:r>
              <a:rPr dirty="0" sz="500" spc="5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4691548" y="5858302"/>
            <a:ext cx="859790" cy="479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850" spc="-150" i="1">
                <a:latin typeface="Times New Roman"/>
                <a:cs typeface="Times New Roman"/>
              </a:rPr>
              <a:t>P</a:t>
            </a:r>
            <a:r>
              <a:rPr dirty="0" baseline="-27777" sz="750" i="1">
                <a:latin typeface="Times New Roman"/>
                <a:cs typeface="Times New Roman"/>
              </a:rPr>
              <a:t>0</a:t>
            </a:r>
            <a:endParaRPr baseline="-27777"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baseline="14619" sz="1425" spc="-195" i="1">
                <a:latin typeface="Symbol"/>
                <a:cs typeface="Symbol"/>
              </a:rPr>
              <a:t></a:t>
            </a:r>
            <a:r>
              <a:rPr dirty="0" baseline="15432" sz="1350" spc="-195" i="1">
                <a:latin typeface="Times New Roman"/>
                <a:cs typeface="Times New Roman"/>
              </a:rPr>
              <a:t>P</a:t>
            </a:r>
            <a:r>
              <a:rPr dirty="0" sz="550" spc="-130" i="1">
                <a:latin typeface="Times New Roman"/>
                <a:cs typeface="Times New Roman"/>
              </a:rPr>
              <a:t>(         </a:t>
            </a:r>
            <a:r>
              <a:rPr dirty="0" sz="550" spc="-5" i="1">
                <a:latin typeface="Times New Roman"/>
                <a:cs typeface="Times New Roman"/>
              </a:rPr>
              <a:t>3</a:t>
            </a:r>
            <a:r>
              <a:rPr dirty="0" sz="550" spc="-80" i="1">
                <a:latin typeface="Times New Roman"/>
                <a:cs typeface="Times New Roman"/>
              </a:rPr>
              <a:t> </a:t>
            </a:r>
            <a:r>
              <a:rPr dirty="0" sz="550" spc="-5" i="1">
                <a:latin typeface="Times New Roman"/>
                <a:cs typeface="Times New Roman"/>
              </a:rPr>
              <a:t>)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3142476" y="7780857"/>
            <a:ext cx="12700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i="1">
                <a:latin typeface="Times New Roman"/>
                <a:cs typeface="Times New Roman"/>
              </a:rPr>
              <a:t>(</a:t>
            </a:r>
            <a:r>
              <a:rPr dirty="0" sz="500" spc="-80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0</a:t>
            </a:r>
            <a:r>
              <a:rPr dirty="0" sz="500" spc="-65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3096270" y="7657942"/>
            <a:ext cx="143510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6143" sz="1275" spc="22" i="1">
                <a:latin typeface="Times New Roman"/>
                <a:cs typeface="Times New Roman"/>
              </a:rPr>
              <a:t>P</a:t>
            </a:r>
            <a:r>
              <a:rPr dirty="0" baseline="-26143" sz="1275" spc="-202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3393102" y="7780857"/>
            <a:ext cx="26987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56540" algn="l"/>
              </a:tabLst>
            </a:pPr>
            <a:r>
              <a:rPr dirty="0" sz="500" i="1" u="sng">
                <a:latin typeface="Times New Roman"/>
                <a:cs typeface="Times New Roman"/>
              </a:rPr>
              <a:t> </a:t>
            </a:r>
            <a:r>
              <a:rPr dirty="0" sz="500" i="1" u="sng">
                <a:latin typeface="Times New Roman"/>
                <a:cs typeface="Times New Roman"/>
              </a:rPr>
              <a:t>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3786237" y="7780857"/>
            <a:ext cx="45339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40055" algn="l"/>
              </a:tabLst>
            </a:pPr>
            <a:r>
              <a:rPr dirty="0" sz="500" i="1" u="sng">
                <a:latin typeface="Times New Roman"/>
                <a:cs typeface="Times New Roman"/>
              </a:rPr>
              <a:t> </a:t>
            </a:r>
            <a:r>
              <a:rPr dirty="0" sz="500" i="1" u="sng">
                <a:latin typeface="Times New Roman"/>
                <a:cs typeface="Times New Roman"/>
              </a:rPr>
              <a:t>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4362811" y="7780857"/>
            <a:ext cx="54546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32130" algn="l"/>
              </a:tabLst>
            </a:pPr>
            <a:r>
              <a:rPr dirty="0" sz="500" i="1" u="sng">
                <a:latin typeface="Times New Roman"/>
                <a:cs typeface="Times New Roman"/>
              </a:rPr>
              <a:t> </a:t>
            </a:r>
            <a:r>
              <a:rPr dirty="0" sz="500" i="1" u="sng">
                <a:latin typeface="Times New Roman"/>
                <a:cs typeface="Times New Roman"/>
              </a:rPr>
              <a:t>	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3541528" y="7563281"/>
            <a:ext cx="12255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i="1">
                <a:latin typeface="Times New Roman"/>
                <a:cs typeface="Times New Roman"/>
              </a:rPr>
              <a:t>(</a:t>
            </a:r>
            <a:r>
              <a:rPr dirty="0" sz="500" spc="-85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1</a:t>
            </a:r>
            <a:r>
              <a:rPr dirty="0" sz="500" spc="-90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3495323" y="7440366"/>
            <a:ext cx="143510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6143" sz="1275" spc="22" i="1">
                <a:latin typeface="Times New Roman"/>
                <a:cs typeface="Times New Roman"/>
              </a:rPr>
              <a:t>P</a:t>
            </a:r>
            <a:r>
              <a:rPr dirty="0" baseline="-26143" sz="1275" spc="-202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4120413" y="7433840"/>
            <a:ext cx="129539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i="1">
                <a:latin typeface="Times New Roman"/>
                <a:cs typeface="Times New Roman"/>
              </a:rPr>
              <a:t>(</a:t>
            </a:r>
            <a:r>
              <a:rPr dirty="0" sz="500" spc="-65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2</a:t>
            </a:r>
            <a:r>
              <a:rPr dirty="0" sz="500" spc="-65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4074207" y="7310925"/>
            <a:ext cx="143510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6143" sz="1275" spc="22" i="1">
                <a:latin typeface="Times New Roman"/>
                <a:cs typeface="Times New Roman"/>
              </a:rPr>
              <a:t>P</a:t>
            </a:r>
            <a:r>
              <a:rPr dirty="0" baseline="-26143" sz="1275" spc="-202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4801835" y="7302583"/>
            <a:ext cx="12700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i="1">
                <a:latin typeface="Times New Roman"/>
                <a:cs typeface="Times New Roman"/>
              </a:rPr>
              <a:t>(</a:t>
            </a:r>
            <a:r>
              <a:rPr dirty="0" sz="500" spc="-70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3</a:t>
            </a:r>
            <a:r>
              <a:rPr dirty="0" sz="500" spc="-75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)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4755629" y="7179668"/>
            <a:ext cx="143510" cy="19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6143" sz="1275" spc="22" i="1">
                <a:latin typeface="Times New Roman"/>
                <a:cs typeface="Times New Roman"/>
              </a:rPr>
              <a:t>P</a:t>
            </a:r>
            <a:r>
              <a:rPr dirty="0" baseline="-26143" sz="1275" spc="-202" i="1">
                <a:latin typeface="Times New Roman"/>
                <a:cs typeface="Times New Roman"/>
              </a:rPr>
              <a:t> </a:t>
            </a:r>
            <a:r>
              <a:rPr dirty="0" sz="500" i="1">
                <a:latin typeface="Times New Roman"/>
                <a:cs typeface="Times New Roman"/>
              </a:rPr>
              <a:t>A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4127094" y="8662064"/>
            <a:ext cx="344170" cy="0"/>
          </a:xfrm>
          <a:custGeom>
            <a:avLst/>
            <a:gdLst/>
            <a:ahLst/>
            <a:cxnLst/>
            <a:rect l="l" t="t" r="r" b="b"/>
            <a:pathLst>
              <a:path w="344170" h="0">
                <a:moveTo>
                  <a:pt x="0" y="0"/>
                </a:moveTo>
                <a:lnTo>
                  <a:pt x="344019" y="0"/>
                </a:lnTo>
              </a:path>
            </a:pathLst>
          </a:custGeom>
          <a:ln w="76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 txBox="1"/>
          <p:nvPr/>
        </p:nvSpPr>
        <p:spPr>
          <a:xfrm>
            <a:off x="4479900" y="8547999"/>
            <a:ext cx="64135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4250645" y="8667862"/>
            <a:ext cx="102870" cy="19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5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123904" y="8273924"/>
            <a:ext cx="33845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Symbol"/>
                <a:cs typeface="Symbol"/>
              </a:rPr>
              <a:t></a:t>
            </a:r>
            <a:r>
              <a:rPr dirty="0" sz="1200" spc="-215" i="1">
                <a:latin typeface="Times New Roman"/>
                <a:cs typeface="Times New Roman"/>
              </a:rPr>
              <a:t>P</a:t>
            </a:r>
            <a:r>
              <a:rPr dirty="0" baseline="-30303" sz="2475" spc="-419">
                <a:latin typeface="Symbol"/>
                <a:cs typeface="Symbol"/>
              </a:rPr>
              <a:t></a:t>
            </a:r>
            <a:r>
              <a:rPr dirty="0" baseline="-32407" sz="1800" spc="142" i="1">
                <a:latin typeface="Times New Roman"/>
                <a:cs typeface="Times New Roman"/>
              </a:rPr>
              <a:t>0</a:t>
            </a:r>
            <a:r>
              <a:rPr dirty="0" baseline="-30303" sz="2475" spc="-480">
                <a:latin typeface="Symbol"/>
                <a:cs typeface="Symbol"/>
              </a:rPr>
              <a:t></a:t>
            </a:r>
            <a:endParaRPr baseline="-30303" sz="2475">
              <a:latin typeface="Symbol"/>
              <a:cs typeface="Symbol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3548791" y="8541649"/>
            <a:ext cx="569595" cy="278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Symbol"/>
                <a:cs typeface="Symbol"/>
              </a:rPr>
              <a:t></a:t>
            </a:r>
            <a:r>
              <a:rPr dirty="0" sz="1250" spc="-5" i="1">
                <a:latin typeface="Symbol"/>
                <a:cs typeface="Symbol"/>
              </a:rPr>
              <a:t></a:t>
            </a:r>
            <a:r>
              <a:rPr dirty="0" baseline="-27777" sz="1800" spc="-7" i="1">
                <a:latin typeface="Times New Roman"/>
                <a:cs typeface="Times New Roman"/>
              </a:rPr>
              <a:t>1 </a:t>
            </a:r>
            <a:r>
              <a:rPr dirty="0" sz="1200" spc="10">
                <a:latin typeface="Symbol"/>
                <a:cs typeface="Symbol"/>
              </a:rPr>
              <a:t>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5" i="1">
                <a:latin typeface="Times New Roman"/>
                <a:cs typeface="Times New Roman"/>
              </a:rPr>
              <a:t>k</a:t>
            </a:r>
            <a:r>
              <a:rPr dirty="0" sz="1200" spc="-175" i="1">
                <a:latin typeface="Times New Roman"/>
                <a:cs typeface="Times New Roman"/>
              </a:rPr>
              <a:t> </a:t>
            </a:r>
            <a:r>
              <a:rPr dirty="0" sz="1200">
                <a:latin typeface="Symbol"/>
                <a:cs typeface="Symbol"/>
              </a:rPr>
              <a:t>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970884" y="8930718"/>
            <a:ext cx="104139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15" i="1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4438021" y="8796511"/>
            <a:ext cx="28638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15" i="1">
                <a:latin typeface="Times New Roman"/>
                <a:cs typeface="Times New Roman"/>
              </a:rPr>
              <a:t>P</a:t>
            </a:r>
            <a:r>
              <a:rPr dirty="0" baseline="-30303" sz="2475" spc="-427">
                <a:latin typeface="Symbol"/>
                <a:cs typeface="Symbol"/>
              </a:rPr>
              <a:t></a:t>
            </a:r>
            <a:r>
              <a:rPr dirty="0" baseline="-32407" sz="1800" i="1">
                <a:latin typeface="Times New Roman"/>
                <a:cs typeface="Times New Roman"/>
              </a:rPr>
              <a:t>1</a:t>
            </a:r>
            <a:r>
              <a:rPr dirty="0" baseline="-30303" sz="2475" spc="-315">
                <a:latin typeface="Symbol"/>
                <a:cs typeface="Symbol"/>
              </a:rPr>
              <a:t></a:t>
            </a:r>
            <a:r>
              <a:rPr dirty="0" sz="1200" spc="5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3377343" y="8847311"/>
            <a:ext cx="1088390" cy="278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20">
                <a:latin typeface="Symbol"/>
                <a:cs typeface="Symbol"/>
              </a:rPr>
              <a:t></a:t>
            </a:r>
            <a:r>
              <a:rPr dirty="0" sz="1250" spc="20" i="1">
                <a:latin typeface="Symbol"/>
                <a:cs typeface="Symbol"/>
              </a:rPr>
              <a:t></a:t>
            </a:r>
            <a:r>
              <a:rPr dirty="0" baseline="-27777" sz="1800" spc="30" i="1">
                <a:latin typeface="Times New Roman"/>
                <a:cs typeface="Times New Roman"/>
              </a:rPr>
              <a:t>2 </a:t>
            </a:r>
            <a:r>
              <a:rPr dirty="0" sz="1200" spc="15">
                <a:latin typeface="Symbol"/>
                <a:cs typeface="Symbol"/>
              </a:rPr>
              <a:t>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Symbol"/>
                <a:cs typeface="Symbol"/>
              </a:rPr>
              <a:t></a:t>
            </a:r>
            <a:r>
              <a:rPr dirty="0" sz="1250" spc="-10" i="1">
                <a:latin typeface="Symbol"/>
                <a:cs typeface="Symbol"/>
              </a:rPr>
              <a:t></a:t>
            </a:r>
            <a:r>
              <a:rPr dirty="0" sz="1250" spc="-10" i="1">
                <a:latin typeface="Times New Roman"/>
                <a:cs typeface="Times New Roman"/>
              </a:rPr>
              <a:t>  </a:t>
            </a:r>
            <a:r>
              <a:rPr dirty="0" sz="1200" spc="15">
                <a:latin typeface="Symbol"/>
                <a:cs typeface="Symbol"/>
              </a:rPr>
              <a:t>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k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spc="80">
                <a:latin typeface="Symbol"/>
                <a:cs typeface="Symbol"/>
              </a:rPr>
              <a:t>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3177323" y="9139474"/>
            <a:ext cx="1744345" cy="9283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200" spc="5">
                <a:latin typeface="Symbol"/>
                <a:cs typeface="Symbol"/>
              </a:rPr>
              <a:t></a:t>
            </a:r>
            <a:r>
              <a:rPr dirty="0" sz="1250" spc="5" i="1">
                <a:latin typeface="Symbol"/>
                <a:cs typeface="Symbol"/>
              </a:rPr>
              <a:t></a:t>
            </a:r>
            <a:r>
              <a:rPr dirty="0" baseline="-27777" sz="1800" spc="7">
                <a:latin typeface="Times New Roman"/>
                <a:cs typeface="Times New Roman"/>
              </a:rPr>
              <a:t>3</a:t>
            </a:r>
            <a:r>
              <a:rPr dirty="0" baseline="-27777" sz="180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Symbol"/>
                <a:cs typeface="Symbol"/>
              </a:rPr>
              <a:t>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Symbol"/>
                <a:cs typeface="Symbol"/>
              </a:rPr>
              <a:t></a:t>
            </a:r>
            <a:r>
              <a:rPr dirty="0" sz="1250" spc="15" i="1">
                <a:latin typeface="Symbol"/>
                <a:cs typeface="Symbol"/>
              </a:rPr>
              <a:t></a:t>
            </a:r>
            <a:r>
              <a:rPr dirty="0" baseline="-27777" sz="1800" spc="22">
                <a:latin typeface="Times New Roman"/>
                <a:cs typeface="Times New Roman"/>
              </a:rPr>
              <a:t>2</a:t>
            </a:r>
            <a:r>
              <a:rPr dirty="0" baseline="-27777" sz="1800" spc="-6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Symbol"/>
                <a:cs typeface="Symbol"/>
              </a:rPr>
              <a:t>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k</a:t>
            </a:r>
            <a:r>
              <a:rPr dirty="0" sz="1200" spc="-95" i="1">
                <a:latin typeface="Times New Roman"/>
                <a:cs typeface="Times New Roman"/>
              </a:rPr>
              <a:t> </a:t>
            </a:r>
            <a:r>
              <a:rPr dirty="0" sz="1200" spc="-65">
                <a:latin typeface="Symbol"/>
                <a:cs typeface="Symbol"/>
              </a:rPr>
              <a:t></a:t>
            </a:r>
            <a:r>
              <a:rPr dirty="0" sz="1200" spc="-65" i="1">
                <a:latin typeface="Times New Roman"/>
                <a:cs typeface="Times New Roman"/>
              </a:rPr>
              <a:t>P</a:t>
            </a:r>
            <a:r>
              <a:rPr dirty="0" baseline="-30303" sz="2475" spc="-97">
                <a:latin typeface="Symbol"/>
                <a:cs typeface="Symbol"/>
              </a:rPr>
              <a:t></a:t>
            </a:r>
            <a:r>
              <a:rPr dirty="0" baseline="-32407" sz="1800" spc="-97">
                <a:latin typeface="Times New Roman"/>
                <a:cs typeface="Times New Roman"/>
              </a:rPr>
              <a:t>2</a:t>
            </a:r>
            <a:r>
              <a:rPr dirty="0" baseline="-30303" sz="2475" spc="-97">
                <a:latin typeface="Symbol"/>
                <a:cs typeface="Symbol"/>
              </a:rPr>
              <a:t></a:t>
            </a:r>
            <a:r>
              <a:rPr dirty="0" sz="1200" spc="-65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  <a:p>
            <a:pPr algn="ctr" marL="2540">
              <a:lnSpc>
                <a:spcPts val="1525"/>
              </a:lnSpc>
              <a:spcBef>
                <a:spcPts val="1000"/>
              </a:spcBef>
            </a:pPr>
            <a:r>
              <a:rPr dirty="0" sz="1400" spc="10">
                <a:latin typeface="Times New Roman"/>
                <a:cs typeface="Times New Roman"/>
              </a:rPr>
              <a:t>–  –  –  –  –  –  –  –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–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825"/>
              </a:lnSpc>
            </a:pPr>
            <a:r>
              <a:rPr dirty="0" sz="1200" spc="15">
                <a:latin typeface="Symbol"/>
                <a:cs typeface="Symbol"/>
              </a:rPr>
              <a:t></a:t>
            </a:r>
            <a:r>
              <a:rPr dirty="0" sz="1250" spc="15" i="1">
                <a:latin typeface="Symbol"/>
                <a:cs typeface="Symbol"/>
              </a:rPr>
              <a:t></a:t>
            </a:r>
            <a:r>
              <a:rPr dirty="0" baseline="-13888" sz="1800" spc="22" i="1">
                <a:latin typeface="Times New Roman"/>
                <a:cs typeface="Times New Roman"/>
              </a:rPr>
              <a:t>n</a:t>
            </a:r>
            <a:r>
              <a:rPr dirty="0" baseline="-13888" sz="1800" spc="75" i="1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Symbol"/>
                <a:cs typeface="Symbol"/>
              </a:rPr>
              <a:t>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Symbol"/>
                <a:cs typeface="Symbol"/>
              </a:rPr>
              <a:t></a:t>
            </a:r>
            <a:r>
              <a:rPr dirty="0" sz="1250" spc="-20" i="1">
                <a:latin typeface="Symbol"/>
                <a:cs typeface="Symbol"/>
              </a:rPr>
              <a:t></a:t>
            </a:r>
            <a:r>
              <a:rPr dirty="0" baseline="-30092" sz="1800" spc="-30">
                <a:latin typeface="Times New Roman"/>
                <a:cs typeface="Times New Roman"/>
              </a:rPr>
              <a:t>(</a:t>
            </a:r>
            <a:r>
              <a:rPr dirty="0" baseline="-30092" sz="1800" spc="-30" i="1">
                <a:latin typeface="Times New Roman"/>
                <a:cs typeface="Times New Roman"/>
              </a:rPr>
              <a:t>n</a:t>
            </a:r>
            <a:r>
              <a:rPr dirty="0" baseline="-30092" sz="1800" spc="-30">
                <a:latin typeface="Symbol"/>
                <a:cs typeface="Symbol"/>
              </a:rPr>
              <a:t></a:t>
            </a:r>
            <a:r>
              <a:rPr dirty="0" baseline="-30092" sz="1800" spc="-30">
                <a:latin typeface="Times New Roman"/>
                <a:cs typeface="Times New Roman"/>
              </a:rPr>
              <a:t>1) </a:t>
            </a:r>
            <a:r>
              <a:rPr dirty="0" sz="1200" spc="15">
                <a:latin typeface="Symbol"/>
                <a:cs typeface="Symbol"/>
              </a:rPr>
              <a:t></a:t>
            </a:r>
            <a:r>
              <a:rPr dirty="0" sz="1200" spc="-105">
                <a:latin typeface="Times New Roman"/>
                <a:cs typeface="Times New Roman"/>
              </a:rPr>
              <a:t> </a:t>
            </a:r>
            <a:r>
              <a:rPr dirty="0" sz="1200" spc="15" i="1">
                <a:latin typeface="Times New Roman"/>
                <a:cs typeface="Times New Roman"/>
              </a:rPr>
              <a:t>k</a:t>
            </a:r>
            <a:r>
              <a:rPr dirty="0" sz="1200" spc="-100" i="1">
                <a:latin typeface="Times New Roman"/>
                <a:cs typeface="Times New Roman"/>
              </a:rPr>
              <a:t> </a:t>
            </a:r>
            <a:r>
              <a:rPr dirty="0" sz="1200" spc="-75">
                <a:latin typeface="Symbol"/>
                <a:cs typeface="Symbol"/>
              </a:rPr>
              <a:t></a:t>
            </a:r>
            <a:r>
              <a:rPr dirty="0" sz="1200" spc="-75" i="1">
                <a:latin typeface="Times New Roman"/>
                <a:cs typeface="Times New Roman"/>
              </a:rPr>
              <a:t>P</a:t>
            </a:r>
            <a:r>
              <a:rPr dirty="0" baseline="-30303" sz="2475" spc="-112">
                <a:latin typeface="Symbol"/>
                <a:cs typeface="Symbol"/>
              </a:rPr>
              <a:t></a:t>
            </a:r>
            <a:r>
              <a:rPr dirty="0" baseline="-32407" sz="1800" spc="-112" i="1">
                <a:latin typeface="Times New Roman"/>
                <a:cs typeface="Times New Roman"/>
              </a:rPr>
              <a:t>n</a:t>
            </a:r>
            <a:r>
              <a:rPr dirty="0" baseline="-32407" sz="1800" spc="-112">
                <a:latin typeface="Symbol"/>
                <a:cs typeface="Symbol"/>
              </a:rPr>
              <a:t></a:t>
            </a:r>
            <a:r>
              <a:rPr dirty="0" baseline="-32407" sz="1800" spc="-112">
                <a:latin typeface="Times New Roman"/>
                <a:cs typeface="Times New Roman"/>
              </a:rPr>
              <a:t>1</a:t>
            </a:r>
            <a:r>
              <a:rPr dirty="0" baseline="-30303" sz="2475" spc="-112">
                <a:latin typeface="Symbol"/>
                <a:cs typeface="Symbol"/>
              </a:rPr>
              <a:t></a:t>
            </a:r>
            <a:r>
              <a:rPr dirty="0" sz="1200" spc="-75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413384" y="285750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5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4320" y="299466"/>
            <a:ext cx="3483610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47419" marR="5080" indent="-934719">
              <a:lnSpc>
                <a:spcPts val="1650"/>
              </a:lnSpc>
            </a:pPr>
            <a:r>
              <a:rPr dirty="0" sz="1400" spc="5" b="1">
                <a:latin typeface="Times New Roman"/>
                <a:cs typeface="Times New Roman"/>
              </a:rPr>
              <a:t>Визначення </a:t>
            </a:r>
            <a:r>
              <a:rPr dirty="0" sz="1400" b="1">
                <a:latin typeface="Times New Roman"/>
                <a:cs typeface="Times New Roman"/>
              </a:rPr>
              <a:t>граничного </a:t>
            </a:r>
            <a:r>
              <a:rPr dirty="0" sz="1400" spc="15" b="1">
                <a:latin typeface="Times New Roman"/>
                <a:cs typeface="Times New Roman"/>
              </a:rPr>
              <a:t>часу</a:t>
            </a:r>
            <a:r>
              <a:rPr dirty="0" sz="1400" spc="-16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відключення  </a:t>
            </a:r>
            <a:r>
              <a:rPr dirty="0" sz="1400" spc="10" b="1">
                <a:latin typeface="Times New Roman"/>
                <a:cs typeface="Times New Roman"/>
              </a:rPr>
              <a:t>коротких</a:t>
            </a:r>
            <a:r>
              <a:rPr dirty="0" sz="1400" spc="-15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замикань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1815" y="1147766"/>
            <a:ext cx="0" cy="2750185"/>
          </a:xfrm>
          <a:custGeom>
            <a:avLst/>
            <a:gdLst/>
            <a:ahLst/>
            <a:cxnLst/>
            <a:rect l="l" t="t" r="r" b="b"/>
            <a:pathLst>
              <a:path w="0" h="2750185">
                <a:moveTo>
                  <a:pt x="0" y="0"/>
                </a:moveTo>
                <a:lnTo>
                  <a:pt x="0" y="2750115"/>
                </a:lnTo>
              </a:path>
            </a:pathLst>
          </a:custGeom>
          <a:ln w="8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85590" y="1048244"/>
            <a:ext cx="73025" cy="108585"/>
          </a:xfrm>
          <a:custGeom>
            <a:avLst/>
            <a:gdLst/>
            <a:ahLst/>
            <a:cxnLst/>
            <a:rect l="l" t="t" r="r" b="b"/>
            <a:pathLst>
              <a:path w="73025" h="108584">
                <a:moveTo>
                  <a:pt x="36224" y="0"/>
                </a:moveTo>
                <a:lnTo>
                  <a:pt x="0" y="108569"/>
                </a:lnTo>
                <a:lnTo>
                  <a:pt x="72448" y="108569"/>
                </a:lnTo>
                <a:lnTo>
                  <a:pt x="362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21815" y="3905924"/>
            <a:ext cx="2778760" cy="0"/>
          </a:xfrm>
          <a:custGeom>
            <a:avLst/>
            <a:gdLst/>
            <a:ahLst/>
            <a:cxnLst/>
            <a:rect l="l" t="t" r="r" b="b"/>
            <a:pathLst>
              <a:path w="2778760" h="0">
                <a:moveTo>
                  <a:pt x="0" y="0"/>
                </a:moveTo>
                <a:lnTo>
                  <a:pt x="277846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192565" y="3875096"/>
            <a:ext cx="92710" cy="62230"/>
          </a:xfrm>
          <a:custGeom>
            <a:avLst/>
            <a:gdLst/>
            <a:ahLst/>
            <a:cxnLst/>
            <a:rect l="l" t="t" r="r" b="b"/>
            <a:pathLst>
              <a:path w="92710" h="62229">
                <a:moveTo>
                  <a:pt x="0" y="0"/>
                </a:moveTo>
                <a:lnTo>
                  <a:pt x="0" y="61656"/>
                </a:lnTo>
                <a:lnTo>
                  <a:pt x="92573" y="3082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267102" y="3855108"/>
            <a:ext cx="8763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96711" y="3190197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0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4</a:t>
            </a:r>
            <a:endParaRPr sz="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6711" y="2873547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0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6</a:t>
            </a:r>
            <a:endParaRPr sz="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6711" y="2556998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0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8</a:t>
            </a:r>
            <a:endParaRPr sz="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6711" y="2240336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1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96711" y="1923675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1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72942" y="1607125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1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4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96711" y="1290464"/>
            <a:ext cx="180975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1</a:t>
            </a:r>
            <a:r>
              <a:rPr dirty="0" sz="850" spc="5" i="1">
                <a:latin typeface="Arial"/>
                <a:cs typeface="Arial"/>
              </a:rPr>
              <a:t>.</a:t>
            </a:r>
            <a:r>
              <a:rPr dirty="0" sz="850" spc="15" i="1">
                <a:latin typeface="Arial"/>
                <a:cs typeface="Arial"/>
              </a:rPr>
              <a:t>6</a:t>
            </a:r>
            <a:endParaRPr sz="8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21815" y="1642046"/>
            <a:ext cx="2535555" cy="2256155"/>
          </a:xfrm>
          <a:custGeom>
            <a:avLst/>
            <a:gdLst/>
            <a:ahLst/>
            <a:cxnLst/>
            <a:rect l="l" t="t" r="r" b="b"/>
            <a:pathLst>
              <a:path w="2535554" h="2256154">
                <a:moveTo>
                  <a:pt x="0" y="2255835"/>
                </a:moveTo>
                <a:lnTo>
                  <a:pt x="21934" y="2196471"/>
                </a:lnTo>
                <a:lnTo>
                  <a:pt x="43662" y="2137898"/>
                </a:lnTo>
                <a:lnTo>
                  <a:pt x="65188" y="2080117"/>
                </a:lnTo>
                <a:lnTo>
                  <a:pt x="86513" y="2023128"/>
                </a:lnTo>
                <a:lnTo>
                  <a:pt x="107641" y="1966930"/>
                </a:lnTo>
                <a:lnTo>
                  <a:pt x="128574" y="1911523"/>
                </a:lnTo>
                <a:lnTo>
                  <a:pt x="149315" y="1856908"/>
                </a:lnTo>
                <a:lnTo>
                  <a:pt x="169867" y="1803085"/>
                </a:lnTo>
                <a:lnTo>
                  <a:pt x="190233" y="1750053"/>
                </a:lnTo>
                <a:lnTo>
                  <a:pt x="210415" y="1697813"/>
                </a:lnTo>
                <a:lnTo>
                  <a:pt x="230416" y="1646364"/>
                </a:lnTo>
                <a:lnTo>
                  <a:pt x="250239" y="1595706"/>
                </a:lnTo>
                <a:lnTo>
                  <a:pt x="269887" y="1545841"/>
                </a:lnTo>
                <a:lnTo>
                  <a:pt x="289362" y="1496766"/>
                </a:lnTo>
                <a:lnTo>
                  <a:pt x="308667" y="1448483"/>
                </a:lnTo>
                <a:lnTo>
                  <a:pt x="327806" y="1400992"/>
                </a:lnTo>
                <a:lnTo>
                  <a:pt x="346780" y="1354292"/>
                </a:lnTo>
                <a:lnTo>
                  <a:pt x="365592" y="1308384"/>
                </a:lnTo>
                <a:lnTo>
                  <a:pt x="384246" y="1263267"/>
                </a:lnTo>
                <a:lnTo>
                  <a:pt x="402743" y="1218942"/>
                </a:lnTo>
                <a:lnTo>
                  <a:pt x="421088" y="1175409"/>
                </a:lnTo>
                <a:lnTo>
                  <a:pt x="439281" y="1132666"/>
                </a:lnTo>
                <a:lnTo>
                  <a:pt x="457327" y="1090716"/>
                </a:lnTo>
                <a:lnTo>
                  <a:pt x="475229" y="1049557"/>
                </a:lnTo>
                <a:lnTo>
                  <a:pt x="492987" y="1009189"/>
                </a:lnTo>
                <a:lnTo>
                  <a:pt x="510607" y="969613"/>
                </a:lnTo>
                <a:lnTo>
                  <a:pt x="528090" y="930829"/>
                </a:lnTo>
                <a:lnTo>
                  <a:pt x="545439" y="892836"/>
                </a:lnTo>
                <a:lnTo>
                  <a:pt x="562656" y="855634"/>
                </a:lnTo>
                <a:lnTo>
                  <a:pt x="579745" y="819224"/>
                </a:lnTo>
                <a:lnTo>
                  <a:pt x="596709" y="783606"/>
                </a:lnTo>
                <a:lnTo>
                  <a:pt x="613550" y="748779"/>
                </a:lnTo>
                <a:lnTo>
                  <a:pt x="646874" y="681499"/>
                </a:lnTo>
                <a:lnTo>
                  <a:pt x="679739" y="617386"/>
                </a:lnTo>
                <a:lnTo>
                  <a:pt x="712168" y="556439"/>
                </a:lnTo>
                <a:lnTo>
                  <a:pt x="744183" y="498658"/>
                </a:lnTo>
                <a:lnTo>
                  <a:pt x="775806" y="444043"/>
                </a:lnTo>
                <a:lnTo>
                  <a:pt x="807059" y="392594"/>
                </a:lnTo>
                <a:lnTo>
                  <a:pt x="837963" y="344311"/>
                </a:lnTo>
                <a:lnTo>
                  <a:pt x="868542" y="299195"/>
                </a:lnTo>
                <a:lnTo>
                  <a:pt x="898817" y="257244"/>
                </a:lnTo>
                <a:lnTo>
                  <a:pt x="928811" y="218459"/>
                </a:lnTo>
                <a:lnTo>
                  <a:pt x="958545" y="182841"/>
                </a:lnTo>
                <a:lnTo>
                  <a:pt x="988041" y="150389"/>
                </a:lnTo>
                <a:lnTo>
                  <a:pt x="1017322" y="121102"/>
                </a:lnTo>
                <a:lnTo>
                  <a:pt x="1046410" y="94982"/>
                </a:lnTo>
                <a:lnTo>
                  <a:pt x="1089727" y="61738"/>
                </a:lnTo>
                <a:lnTo>
                  <a:pt x="1132734" y="35618"/>
                </a:lnTo>
                <a:lnTo>
                  <a:pt x="1175504" y="16621"/>
                </a:lnTo>
                <a:lnTo>
                  <a:pt x="1218113" y="4749"/>
                </a:lnTo>
                <a:lnTo>
                  <a:pt x="1260635" y="0"/>
                </a:lnTo>
                <a:lnTo>
                  <a:pt x="1274802" y="0"/>
                </a:lnTo>
                <a:lnTo>
                  <a:pt x="1317324" y="4749"/>
                </a:lnTo>
                <a:lnTo>
                  <a:pt x="1359933" y="16621"/>
                </a:lnTo>
                <a:lnTo>
                  <a:pt x="1402703" y="35618"/>
                </a:lnTo>
                <a:lnTo>
                  <a:pt x="1445709" y="61738"/>
                </a:lnTo>
                <a:lnTo>
                  <a:pt x="1489026" y="94982"/>
                </a:lnTo>
                <a:lnTo>
                  <a:pt x="1518114" y="121102"/>
                </a:lnTo>
                <a:lnTo>
                  <a:pt x="1547394" y="150389"/>
                </a:lnTo>
                <a:lnTo>
                  <a:pt x="1576890" y="182841"/>
                </a:lnTo>
                <a:lnTo>
                  <a:pt x="1606623" y="218459"/>
                </a:lnTo>
                <a:lnTo>
                  <a:pt x="1636616" y="257244"/>
                </a:lnTo>
                <a:lnTo>
                  <a:pt x="1666891" y="299195"/>
                </a:lnTo>
                <a:lnTo>
                  <a:pt x="1697469" y="344311"/>
                </a:lnTo>
                <a:lnTo>
                  <a:pt x="1728373" y="392594"/>
                </a:lnTo>
                <a:lnTo>
                  <a:pt x="1759625" y="444043"/>
                </a:lnTo>
                <a:lnTo>
                  <a:pt x="1791247" y="498658"/>
                </a:lnTo>
                <a:lnTo>
                  <a:pt x="1823261" y="556439"/>
                </a:lnTo>
                <a:lnTo>
                  <a:pt x="1855689" y="617386"/>
                </a:lnTo>
                <a:lnTo>
                  <a:pt x="1888554" y="681499"/>
                </a:lnTo>
                <a:lnTo>
                  <a:pt x="1921877" y="748779"/>
                </a:lnTo>
                <a:lnTo>
                  <a:pt x="1938717" y="783606"/>
                </a:lnTo>
                <a:lnTo>
                  <a:pt x="1955680" y="819224"/>
                </a:lnTo>
                <a:lnTo>
                  <a:pt x="1972769" y="855634"/>
                </a:lnTo>
                <a:lnTo>
                  <a:pt x="1989986" y="892836"/>
                </a:lnTo>
                <a:lnTo>
                  <a:pt x="2007334" y="930829"/>
                </a:lnTo>
                <a:lnTo>
                  <a:pt x="2024816" y="969613"/>
                </a:lnTo>
                <a:lnTo>
                  <a:pt x="2042435" y="1009189"/>
                </a:lnTo>
                <a:lnTo>
                  <a:pt x="2060193" y="1049557"/>
                </a:lnTo>
                <a:lnTo>
                  <a:pt x="2078094" y="1090716"/>
                </a:lnTo>
                <a:lnTo>
                  <a:pt x="2096139" y="1132666"/>
                </a:lnTo>
                <a:lnTo>
                  <a:pt x="2114332" y="1175409"/>
                </a:lnTo>
                <a:lnTo>
                  <a:pt x="2132676" y="1218942"/>
                </a:lnTo>
                <a:lnTo>
                  <a:pt x="2151173" y="1263267"/>
                </a:lnTo>
                <a:lnTo>
                  <a:pt x="2169826" y="1308384"/>
                </a:lnTo>
                <a:lnTo>
                  <a:pt x="2188638" y="1354292"/>
                </a:lnTo>
                <a:lnTo>
                  <a:pt x="2207611" y="1400992"/>
                </a:lnTo>
                <a:lnTo>
                  <a:pt x="2226748" y="1448483"/>
                </a:lnTo>
                <a:lnTo>
                  <a:pt x="2246053" y="1496766"/>
                </a:lnTo>
                <a:lnTo>
                  <a:pt x="2265527" y="1545841"/>
                </a:lnTo>
                <a:lnTo>
                  <a:pt x="2285174" y="1595706"/>
                </a:lnTo>
                <a:lnTo>
                  <a:pt x="2304997" y="1646364"/>
                </a:lnTo>
                <a:lnTo>
                  <a:pt x="2324997" y="1697813"/>
                </a:lnTo>
                <a:lnTo>
                  <a:pt x="2345178" y="1750053"/>
                </a:lnTo>
                <a:lnTo>
                  <a:pt x="2365543" y="1803085"/>
                </a:lnTo>
                <a:lnTo>
                  <a:pt x="2386095" y="1856908"/>
                </a:lnTo>
                <a:lnTo>
                  <a:pt x="2406835" y="1911523"/>
                </a:lnTo>
                <a:lnTo>
                  <a:pt x="2427767" y="1966930"/>
                </a:lnTo>
                <a:lnTo>
                  <a:pt x="2448894" y="2023128"/>
                </a:lnTo>
                <a:lnTo>
                  <a:pt x="2470219" y="2080117"/>
                </a:lnTo>
                <a:lnTo>
                  <a:pt x="2491743" y="2137898"/>
                </a:lnTo>
                <a:lnTo>
                  <a:pt x="2513471" y="2196471"/>
                </a:lnTo>
                <a:lnTo>
                  <a:pt x="2535404" y="2255835"/>
                </a:lnTo>
              </a:path>
            </a:pathLst>
          </a:custGeom>
          <a:ln w="13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582981" y="3913905"/>
            <a:ext cx="14986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90</a:t>
            </a:r>
            <a:endParaRPr sz="8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14556" y="3913905"/>
            <a:ext cx="212090" cy="142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5" i="1">
                <a:latin typeface="Arial"/>
                <a:cs typeface="Arial"/>
              </a:rPr>
              <a:t>180</a:t>
            </a:r>
            <a:endParaRPr sz="8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421815" y="1998260"/>
            <a:ext cx="2535555" cy="1899920"/>
          </a:xfrm>
          <a:custGeom>
            <a:avLst/>
            <a:gdLst/>
            <a:ahLst/>
            <a:cxnLst/>
            <a:rect l="l" t="t" r="r" b="b"/>
            <a:pathLst>
              <a:path w="2535554" h="1899920">
                <a:moveTo>
                  <a:pt x="0" y="1899621"/>
                </a:moveTo>
                <a:lnTo>
                  <a:pt x="25264" y="1842057"/>
                </a:lnTo>
                <a:lnTo>
                  <a:pt x="50256" y="1785378"/>
                </a:lnTo>
                <a:lnTo>
                  <a:pt x="74980" y="1729585"/>
                </a:lnTo>
                <a:lnTo>
                  <a:pt x="99439" y="1674678"/>
                </a:lnTo>
                <a:lnTo>
                  <a:pt x="123638" y="1620656"/>
                </a:lnTo>
                <a:lnTo>
                  <a:pt x="147581" y="1567520"/>
                </a:lnTo>
                <a:lnTo>
                  <a:pt x="171272" y="1515269"/>
                </a:lnTo>
                <a:lnTo>
                  <a:pt x="194716" y="1463904"/>
                </a:lnTo>
                <a:lnTo>
                  <a:pt x="217917" y="1413424"/>
                </a:lnTo>
                <a:lnTo>
                  <a:pt x="240879" y="1363831"/>
                </a:lnTo>
                <a:lnTo>
                  <a:pt x="263607" y="1315122"/>
                </a:lnTo>
                <a:lnTo>
                  <a:pt x="286103" y="1267300"/>
                </a:lnTo>
                <a:lnTo>
                  <a:pt x="308374" y="1220363"/>
                </a:lnTo>
                <a:lnTo>
                  <a:pt x="330422" y="1174311"/>
                </a:lnTo>
                <a:lnTo>
                  <a:pt x="352253" y="1129145"/>
                </a:lnTo>
                <a:lnTo>
                  <a:pt x="373870" y="1084865"/>
                </a:lnTo>
                <a:lnTo>
                  <a:pt x="395278" y="1041471"/>
                </a:lnTo>
                <a:lnTo>
                  <a:pt x="416481" y="998962"/>
                </a:lnTo>
                <a:lnTo>
                  <a:pt x="437483" y="957338"/>
                </a:lnTo>
                <a:lnTo>
                  <a:pt x="458288" y="916600"/>
                </a:lnTo>
                <a:lnTo>
                  <a:pt x="478900" y="876748"/>
                </a:lnTo>
                <a:lnTo>
                  <a:pt x="499325" y="837781"/>
                </a:lnTo>
                <a:lnTo>
                  <a:pt x="519565" y="799700"/>
                </a:lnTo>
                <a:lnTo>
                  <a:pt x="539626" y="762505"/>
                </a:lnTo>
                <a:lnTo>
                  <a:pt x="559511" y="726195"/>
                </a:lnTo>
                <a:lnTo>
                  <a:pt x="579225" y="690771"/>
                </a:lnTo>
                <a:lnTo>
                  <a:pt x="598772" y="656233"/>
                </a:lnTo>
                <a:lnTo>
                  <a:pt x="618157" y="622580"/>
                </a:lnTo>
                <a:lnTo>
                  <a:pt x="656453" y="557930"/>
                </a:lnTo>
                <a:lnTo>
                  <a:pt x="694149" y="496824"/>
                </a:lnTo>
                <a:lnTo>
                  <a:pt x="731279" y="439259"/>
                </a:lnTo>
                <a:lnTo>
                  <a:pt x="767876" y="385238"/>
                </a:lnTo>
                <a:lnTo>
                  <a:pt x="803973" y="334758"/>
                </a:lnTo>
                <a:lnTo>
                  <a:pt x="839605" y="287821"/>
                </a:lnTo>
                <a:lnTo>
                  <a:pt x="874806" y="244426"/>
                </a:lnTo>
                <a:lnTo>
                  <a:pt x="909610" y="204574"/>
                </a:lnTo>
                <a:lnTo>
                  <a:pt x="944049" y="168264"/>
                </a:lnTo>
                <a:lnTo>
                  <a:pt x="978159" y="135497"/>
                </a:lnTo>
                <a:lnTo>
                  <a:pt x="1011973" y="106272"/>
                </a:lnTo>
                <a:lnTo>
                  <a:pt x="1045524" y="80590"/>
                </a:lnTo>
                <a:lnTo>
                  <a:pt x="1078847" y="58449"/>
                </a:lnTo>
                <a:lnTo>
                  <a:pt x="1128478" y="31881"/>
                </a:lnTo>
                <a:lnTo>
                  <a:pt x="1177784" y="13284"/>
                </a:lnTo>
                <a:lnTo>
                  <a:pt x="1226882" y="2656"/>
                </a:lnTo>
                <a:lnTo>
                  <a:pt x="1259553" y="0"/>
                </a:lnTo>
                <a:lnTo>
                  <a:pt x="1275884" y="0"/>
                </a:lnTo>
                <a:lnTo>
                  <a:pt x="1324905" y="5313"/>
                </a:lnTo>
                <a:lnTo>
                  <a:pt x="1374059" y="18597"/>
                </a:lnTo>
                <a:lnTo>
                  <a:pt x="1423461" y="39852"/>
                </a:lnTo>
                <a:lnTo>
                  <a:pt x="1473224" y="69077"/>
                </a:lnTo>
                <a:lnTo>
                  <a:pt x="1506657" y="92988"/>
                </a:lnTo>
                <a:lnTo>
                  <a:pt x="1540334" y="120442"/>
                </a:lnTo>
                <a:lnTo>
                  <a:pt x="1574291" y="151438"/>
                </a:lnTo>
                <a:lnTo>
                  <a:pt x="1608561" y="185976"/>
                </a:lnTo>
                <a:lnTo>
                  <a:pt x="1643178" y="224057"/>
                </a:lnTo>
                <a:lnTo>
                  <a:pt x="1678175" y="265681"/>
                </a:lnTo>
                <a:lnTo>
                  <a:pt x="1713587" y="310847"/>
                </a:lnTo>
                <a:lnTo>
                  <a:pt x="1749447" y="359555"/>
                </a:lnTo>
                <a:lnTo>
                  <a:pt x="1785788" y="411806"/>
                </a:lnTo>
                <a:lnTo>
                  <a:pt x="1822646" y="467599"/>
                </a:lnTo>
                <a:lnTo>
                  <a:pt x="1860054" y="526934"/>
                </a:lnTo>
                <a:lnTo>
                  <a:pt x="1898045" y="589812"/>
                </a:lnTo>
                <a:lnTo>
                  <a:pt x="1936653" y="656233"/>
                </a:lnTo>
                <a:lnTo>
                  <a:pt x="1956200" y="690771"/>
                </a:lnTo>
                <a:lnTo>
                  <a:pt x="1975913" y="726195"/>
                </a:lnTo>
                <a:lnTo>
                  <a:pt x="1995798" y="762505"/>
                </a:lnTo>
                <a:lnTo>
                  <a:pt x="2015858" y="799700"/>
                </a:lnTo>
                <a:lnTo>
                  <a:pt x="2036098" y="837781"/>
                </a:lnTo>
                <a:lnTo>
                  <a:pt x="2056522" y="876748"/>
                </a:lnTo>
                <a:lnTo>
                  <a:pt x="2077134" y="916600"/>
                </a:lnTo>
                <a:lnTo>
                  <a:pt x="2097938" y="957338"/>
                </a:lnTo>
                <a:lnTo>
                  <a:pt x="2118939" y="998962"/>
                </a:lnTo>
                <a:lnTo>
                  <a:pt x="2140141" y="1041471"/>
                </a:lnTo>
                <a:lnTo>
                  <a:pt x="2161548" y="1084865"/>
                </a:lnTo>
                <a:lnTo>
                  <a:pt x="2183164" y="1129145"/>
                </a:lnTo>
                <a:lnTo>
                  <a:pt x="2204994" y="1174311"/>
                </a:lnTo>
                <a:lnTo>
                  <a:pt x="2227042" y="1220363"/>
                </a:lnTo>
                <a:lnTo>
                  <a:pt x="2249312" y="1267300"/>
                </a:lnTo>
                <a:lnTo>
                  <a:pt x="2271808" y="1315122"/>
                </a:lnTo>
                <a:lnTo>
                  <a:pt x="2294534" y="1363831"/>
                </a:lnTo>
                <a:lnTo>
                  <a:pt x="2317495" y="1413424"/>
                </a:lnTo>
                <a:lnTo>
                  <a:pt x="2340695" y="1463904"/>
                </a:lnTo>
                <a:lnTo>
                  <a:pt x="2364138" y="1515269"/>
                </a:lnTo>
                <a:lnTo>
                  <a:pt x="2387829" y="1567520"/>
                </a:lnTo>
                <a:lnTo>
                  <a:pt x="2411771" y="1620656"/>
                </a:lnTo>
                <a:lnTo>
                  <a:pt x="2435969" y="1674678"/>
                </a:lnTo>
                <a:lnTo>
                  <a:pt x="2460427" y="1729585"/>
                </a:lnTo>
                <a:lnTo>
                  <a:pt x="2485150" y="1785378"/>
                </a:lnTo>
                <a:lnTo>
                  <a:pt x="2510141" y="1842057"/>
                </a:lnTo>
                <a:lnTo>
                  <a:pt x="2535404" y="1899621"/>
                </a:lnTo>
              </a:path>
            </a:pathLst>
          </a:custGeom>
          <a:ln w="134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421815" y="3422957"/>
            <a:ext cx="2694305" cy="0"/>
          </a:xfrm>
          <a:custGeom>
            <a:avLst/>
            <a:gdLst/>
            <a:ahLst/>
            <a:cxnLst/>
            <a:rect l="l" t="t" r="r" b="b"/>
            <a:pathLst>
              <a:path w="2694304" h="0">
                <a:moveTo>
                  <a:pt x="0" y="0"/>
                </a:moveTo>
                <a:lnTo>
                  <a:pt x="2693829" y="0"/>
                </a:lnTo>
              </a:path>
            </a:pathLst>
          </a:custGeom>
          <a:ln w="8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43666" y="3422957"/>
            <a:ext cx="0" cy="474980"/>
          </a:xfrm>
          <a:custGeom>
            <a:avLst/>
            <a:gdLst/>
            <a:ahLst/>
            <a:cxnLst/>
            <a:rect l="l" t="t" r="r" b="b"/>
            <a:pathLst>
              <a:path w="0" h="474979">
                <a:moveTo>
                  <a:pt x="0" y="0"/>
                </a:moveTo>
                <a:lnTo>
                  <a:pt x="0" y="474924"/>
                </a:lnTo>
              </a:path>
            </a:pathLst>
          </a:custGeom>
          <a:ln w="8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11969" y="3422957"/>
            <a:ext cx="0" cy="474980"/>
          </a:xfrm>
          <a:custGeom>
            <a:avLst/>
            <a:gdLst/>
            <a:ahLst/>
            <a:cxnLst/>
            <a:rect l="l" t="t" r="r" b="b"/>
            <a:pathLst>
              <a:path w="0" h="474979">
                <a:moveTo>
                  <a:pt x="0" y="474924"/>
                </a:moveTo>
                <a:lnTo>
                  <a:pt x="0" y="0"/>
                </a:lnTo>
              </a:path>
            </a:pathLst>
          </a:custGeom>
          <a:ln w="8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06445" y="3422957"/>
            <a:ext cx="0" cy="474980"/>
          </a:xfrm>
          <a:custGeom>
            <a:avLst/>
            <a:gdLst/>
            <a:ahLst/>
            <a:cxnLst/>
            <a:rect l="l" t="t" r="r" b="b"/>
            <a:pathLst>
              <a:path w="0" h="474979">
                <a:moveTo>
                  <a:pt x="0" y="474924"/>
                </a:moveTo>
                <a:lnTo>
                  <a:pt x="0" y="0"/>
                </a:lnTo>
              </a:path>
            </a:pathLst>
          </a:custGeom>
          <a:ln w="8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06445" y="2160300"/>
            <a:ext cx="635" cy="1263015"/>
          </a:xfrm>
          <a:custGeom>
            <a:avLst/>
            <a:gdLst/>
            <a:ahLst/>
            <a:cxnLst/>
            <a:rect l="l" t="t" r="r" b="b"/>
            <a:pathLst>
              <a:path w="635" h="1263014">
                <a:moveTo>
                  <a:pt x="223" y="0"/>
                </a:moveTo>
                <a:lnTo>
                  <a:pt x="223" y="12626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421815" y="3636174"/>
            <a:ext cx="2535555" cy="262255"/>
          </a:xfrm>
          <a:custGeom>
            <a:avLst/>
            <a:gdLst/>
            <a:ahLst/>
            <a:cxnLst/>
            <a:rect l="l" t="t" r="r" b="b"/>
            <a:pathLst>
              <a:path w="2535554" h="262254">
                <a:moveTo>
                  <a:pt x="0" y="261708"/>
                </a:moveTo>
                <a:lnTo>
                  <a:pt x="47279" y="243079"/>
                </a:lnTo>
                <a:lnTo>
                  <a:pt x="94048" y="225184"/>
                </a:lnTo>
                <a:lnTo>
                  <a:pt x="140324" y="208018"/>
                </a:lnTo>
                <a:lnTo>
                  <a:pt x="186124" y="191574"/>
                </a:lnTo>
                <a:lnTo>
                  <a:pt x="231467" y="175848"/>
                </a:lnTo>
                <a:lnTo>
                  <a:pt x="276369" y="160834"/>
                </a:lnTo>
                <a:lnTo>
                  <a:pt x="320848" y="146528"/>
                </a:lnTo>
                <a:lnTo>
                  <a:pt x="364923" y="132923"/>
                </a:lnTo>
                <a:lnTo>
                  <a:pt x="408610" y="120015"/>
                </a:lnTo>
                <a:lnTo>
                  <a:pt x="451927" y="107798"/>
                </a:lnTo>
                <a:lnTo>
                  <a:pt x="494892" y="96267"/>
                </a:lnTo>
                <a:lnTo>
                  <a:pt x="537522" y="85416"/>
                </a:lnTo>
                <a:lnTo>
                  <a:pt x="579835" y="75242"/>
                </a:lnTo>
                <a:lnTo>
                  <a:pt x="621849" y="65737"/>
                </a:lnTo>
                <a:lnTo>
                  <a:pt x="663581" y="56897"/>
                </a:lnTo>
                <a:lnTo>
                  <a:pt x="705048" y="48717"/>
                </a:lnTo>
                <a:lnTo>
                  <a:pt x="746270" y="41191"/>
                </a:lnTo>
                <a:lnTo>
                  <a:pt x="787262" y="34315"/>
                </a:lnTo>
                <a:lnTo>
                  <a:pt x="828043" y="28082"/>
                </a:lnTo>
                <a:lnTo>
                  <a:pt x="868630" y="22487"/>
                </a:lnTo>
                <a:lnTo>
                  <a:pt x="909041" y="17526"/>
                </a:lnTo>
                <a:lnTo>
                  <a:pt x="949293" y="13193"/>
                </a:lnTo>
                <a:lnTo>
                  <a:pt x="989405" y="9482"/>
                </a:lnTo>
                <a:lnTo>
                  <a:pt x="1029393" y="6389"/>
                </a:lnTo>
                <a:lnTo>
                  <a:pt x="1069275" y="3908"/>
                </a:lnTo>
                <a:lnTo>
                  <a:pt x="1109070" y="2034"/>
                </a:lnTo>
                <a:lnTo>
                  <a:pt x="1148794" y="761"/>
                </a:lnTo>
                <a:lnTo>
                  <a:pt x="1188465" y="85"/>
                </a:lnTo>
                <a:lnTo>
                  <a:pt x="1228101" y="0"/>
                </a:lnTo>
                <a:lnTo>
                  <a:pt x="1267719" y="500"/>
                </a:lnTo>
                <a:lnTo>
                  <a:pt x="1307337" y="1581"/>
                </a:lnTo>
                <a:lnTo>
                  <a:pt x="1346973" y="3237"/>
                </a:lnTo>
                <a:lnTo>
                  <a:pt x="1386643" y="5463"/>
                </a:lnTo>
                <a:lnTo>
                  <a:pt x="1426367" y="8253"/>
                </a:lnTo>
                <a:lnTo>
                  <a:pt x="1466161" y="11603"/>
                </a:lnTo>
                <a:lnTo>
                  <a:pt x="1506043" y="15507"/>
                </a:lnTo>
                <a:lnTo>
                  <a:pt x="1546031" y="19960"/>
                </a:lnTo>
                <a:lnTo>
                  <a:pt x="1586142" y="24957"/>
                </a:lnTo>
                <a:lnTo>
                  <a:pt x="1626394" y="30491"/>
                </a:lnTo>
                <a:lnTo>
                  <a:pt x="1666804" y="36559"/>
                </a:lnTo>
                <a:lnTo>
                  <a:pt x="1707390" y="43154"/>
                </a:lnTo>
                <a:lnTo>
                  <a:pt x="1748170" y="50272"/>
                </a:lnTo>
                <a:lnTo>
                  <a:pt x="1789162" y="57906"/>
                </a:lnTo>
                <a:lnTo>
                  <a:pt x="1830382" y="66053"/>
                </a:lnTo>
                <a:lnTo>
                  <a:pt x="1871848" y="74706"/>
                </a:lnTo>
                <a:lnTo>
                  <a:pt x="1913579" y="83861"/>
                </a:lnTo>
                <a:lnTo>
                  <a:pt x="1955592" y="93512"/>
                </a:lnTo>
                <a:lnTo>
                  <a:pt x="1997904" y="103653"/>
                </a:lnTo>
                <a:lnTo>
                  <a:pt x="2040532" y="114280"/>
                </a:lnTo>
                <a:lnTo>
                  <a:pt x="2083496" y="125387"/>
                </a:lnTo>
                <a:lnTo>
                  <a:pt x="2126811" y="136969"/>
                </a:lnTo>
                <a:lnTo>
                  <a:pt x="2170497" y="149020"/>
                </a:lnTo>
                <a:lnTo>
                  <a:pt x="2214569" y="161536"/>
                </a:lnTo>
                <a:lnTo>
                  <a:pt x="2259047" y="174512"/>
                </a:lnTo>
                <a:lnTo>
                  <a:pt x="2303947" y="187940"/>
                </a:lnTo>
                <a:lnTo>
                  <a:pt x="2349288" y="201818"/>
                </a:lnTo>
                <a:lnTo>
                  <a:pt x="2395086" y="216139"/>
                </a:lnTo>
                <a:lnTo>
                  <a:pt x="2441360" y="230897"/>
                </a:lnTo>
                <a:lnTo>
                  <a:pt x="2488127" y="246089"/>
                </a:lnTo>
                <a:lnTo>
                  <a:pt x="2535404" y="261708"/>
                </a:lnTo>
              </a:path>
            </a:pathLst>
          </a:custGeom>
          <a:ln w="13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69838" y="2229776"/>
            <a:ext cx="1905" cy="1193800"/>
          </a:xfrm>
          <a:custGeom>
            <a:avLst/>
            <a:gdLst/>
            <a:ahLst/>
            <a:cxnLst/>
            <a:rect l="l" t="t" r="r" b="b"/>
            <a:pathLst>
              <a:path w="1904" h="1193800">
                <a:moveTo>
                  <a:pt x="782" y="0"/>
                </a:moveTo>
                <a:lnTo>
                  <a:pt x="782" y="119318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27752" y="2299140"/>
            <a:ext cx="5715" cy="1123950"/>
          </a:xfrm>
          <a:custGeom>
            <a:avLst/>
            <a:gdLst/>
            <a:ahLst/>
            <a:cxnLst/>
            <a:rect l="l" t="t" r="r" b="b"/>
            <a:pathLst>
              <a:path w="5714" h="1123950">
                <a:moveTo>
                  <a:pt x="2739" y="0"/>
                </a:moveTo>
                <a:lnTo>
                  <a:pt x="2739" y="1123817"/>
                </a:lnTo>
              </a:path>
            </a:pathLst>
          </a:custGeom>
          <a:ln w="54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196622" y="2401342"/>
            <a:ext cx="5080" cy="1021715"/>
          </a:xfrm>
          <a:custGeom>
            <a:avLst/>
            <a:gdLst/>
            <a:ahLst/>
            <a:cxnLst/>
            <a:rect l="l" t="t" r="r" b="b"/>
            <a:pathLst>
              <a:path w="5079" h="1021714">
                <a:moveTo>
                  <a:pt x="2515" y="0"/>
                </a:moveTo>
                <a:lnTo>
                  <a:pt x="2515" y="1021614"/>
                </a:lnTo>
              </a:path>
            </a:pathLst>
          </a:custGeom>
          <a:ln w="50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256996" y="2485562"/>
            <a:ext cx="3175" cy="937894"/>
          </a:xfrm>
          <a:custGeom>
            <a:avLst/>
            <a:gdLst/>
            <a:ahLst/>
            <a:cxnLst/>
            <a:rect l="l" t="t" r="r" b="b"/>
            <a:pathLst>
              <a:path w="3175" h="937895">
                <a:moveTo>
                  <a:pt x="1509" y="0"/>
                </a:moveTo>
                <a:lnTo>
                  <a:pt x="1509" y="93739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323296" y="2594355"/>
            <a:ext cx="635" cy="828675"/>
          </a:xfrm>
          <a:custGeom>
            <a:avLst/>
            <a:gdLst/>
            <a:ahLst/>
            <a:cxnLst/>
            <a:rect l="l" t="t" r="r" b="b"/>
            <a:pathLst>
              <a:path w="635" h="828675">
                <a:moveTo>
                  <a:pt x="111" y="0"/>
                </a:moveTo>
                <a:lnTo>
                  <a:pt x="111" y="8286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382439" y="2697116"/>
            <a:ext cx="4445" cy="726440"/>
          </a:xfrm>
          <a:custGeom>
            <a:avLst/>
            <a:gdLst/>
            <a:ahLst/>
            <a:cxnLst/>
            <a:rect l="l" t="t" r="r" b="b"/>
            <a:pathLst>
              <a:path w="4445" h="726439">
                <a:moveTo>
                  <a:pt x="2124" y="0"/>
                </a:moveTo>
                <a:lnTo>
                  <a:pt x="2124" y="725841"/>
                </a:lnTo>
              </a:path>
            </a:pathLst>
          </a:custGeom>
          <a:ln w="42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45720" y="2813169"/>
            <a:ext cx="4445" cy="610235"/>
          </a:xfrm>
          <a:custGeom>
            <a:avLst/>
            <a:gdLst/>
            <a:ahLst/>
            <a:cxnLst/>
            <a:rect l="l" t="t" r="r" b="b"/>
            <a:pathLst>
              <a:path w="4445" h="610235">
                <a:moveTo>
                  <a:pt x="2180" y="0"/>
                </a:moveTo>
                <a:lnTo>
                  <a:pt x="2180" y="609787"/>
                </a:lnTo>
              </a:path>
            </a:pathLst>
          </a:custGeom>
          <a:ln w="4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512243" y="2940839"/>
            <a:ext cx="1270" cy="482600"/>
          </a:xfrm>
          <a:custGeom>
            <a:avLst/>
            <a:gdLst/>
            <a:ahLst/>
            <a:cxnLst/>
            <a:rect l="l" t="t" r="r" b="b"/>
            <a:pathLst>
              <a:path w="1270" h="482600">
                <a:moveTo>
                  <a:pt x="614" y="0"/>
                </a:moveTo>
                <a:lnTo>
                  <a:pt x="614" y="4821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576865" y="3080125"/>
            <a:ext cx="5080" cy="342900"/>
          </a:xfrm>
          <a:custGeom>
            <a:avLst/>
            <a:gdLst/>
            <a:ahLst/>
            <a:cxnLst/>
            <a:rect l="l" t="t" r="r" b="b"/>
            <a:pathLst>
              <a:path w="5079" h="342900">
                <a:moveTo>
                  <a:pt x="0" y="342831"/>
                </a:moveTo>
                <a:lnTo>
                  <a:pt x="0" y="0"/>
                </a:lnTo>
                <a:lnTo>
                  <a:pt x="503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640257" y="3220451"/>
            <a:ext cx="9525" cy="202565"/>
          </a:xfrm>
          <a:custGeom>
            <a:avLst/>
            <a:gdLst/>
            <a:ahLst/>
            <a:cxnLst/>
            <a:rect l="l" t="t" r="r" b="b"/>
            <a:pathLst>
              <a:path w="9525" h="202564">
                <a:moveTo>
                  <a:pt x="0" y="202506"/>
                </a:moveTo>
                <a:lnTo>
                  <a:pt x="0" y="0"/>
                </a:lnTo>
                <a:lnTo>
                  <a:pt x="93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611969" y="377124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77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611969" y="3707606"/>
            <a:ext cx="406400" cy="635"/>
          </a:xfrm>
          <a:custGeom>
            <a:avLst/>
            <a:gdLst/>
            <a:ahLst/>
            <a:cxnLst/>
            <a:rect l="l" t="t" r="r" b="b"/>
            <a:pathLst>
              <a:path w="406400" h="635">
                <a:moveTo>
                  <a:pt x="0" y="301"/>
                </a:moveTo>
                <a:lnTo>
                  <a:pt x="4061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611969" y="3644587"/>
            <a:ext cx="751840" cy="0"/>
          </a:xfrm>
          <a:custGeom>
            <a:avLst/>
            <a:gdLst/>
            <a:ahLst/>
            <a:cxnLst/>
            <a:rect l="l" t="t" r="r" b="b"/>
            <a:pathLst>
              <a:path w="751839" h="0">
                <a:moveTo>
                  <a:pt x="0" y="0"/>
                </a:moveTo>
                <a:lnTo>
                  <a:pt x="75171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611969" y="3581265"/>
            <a:ext cx="1395095" cy="0"/>
          </a:xfrm>
          <a:custGeom>
            <a:avLst/>
            <a:gdLst/>
            <a:ahLst/>
            <a:cxnLst/>
            <a:rect l="l" t="t" r="r" b="b"/>
            <a:pathLst>
              <a:path w="1395095" h="0">
                <a:moveTo>
                  <a:pt x="0" y="0"/>
                </a:moveTo>
                <a:lnTo>
                  <a:pt x="139447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611969" y="3517944"/>
            <a:ext cx="1395095" cy="0"/>
          </a:xfrm>
          <a:custGeom>
            <a:avLst/>
            <a:gdLst/>
            <a:ahLst/>
            <a:cxnLst/>
            <a:rect l="l" t="t" r="r" b="b"/>
            <a:pathLst>
              <a:path w="1395095" h="0">
                <a:moveTo>
                  <a:pt x="0" y="0"/>
                </a:moveTo>
                <a:lnTo>
                  <a:pt x="139447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643666" y="3454612"/>
            <a:ext cx="1363345" cy="0"/>
          </a:xfrm>
          <a:custGeom>
            <a:avLst/>
            <a:gdLst/>
            <a:ahLst/>
            <a:cxnLst/>
            <a:rect l="l" t="t" r="r" b="b"/>
            <a:pathLst>
              <a:path w="1363345" h="0">
                <a:moveTo>
                  <a:pt x="0" y="0"/>
                </a:moveTo>
                <a:lnTo>
                  <a:pt x="13627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3963262" y="3906633"/>
            <a:ext cx="191770" cy="104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5" i="1">
                <a:latin typeface="Times New Roman"/>
                <a:cs typeface="Times New Roman"/>
              </a:rPr>
              <a:t>в</a:t>
            </a:r>
            <a:r>
              <a:rPr dirty="0" sz="600" i="1">
                <a:latin typeface="Times New Roman"/>
                <a:cs typeface="Times New Roman"/>
              </a:rPr>
              <a:t>і</a:t>
            </a:r>
            <a:r>
              <a:rPr dirty="0" sz="600" i="1">
                <a:latin typeface="Times New Roman"/>
                <a:cs typeface="Times New Roman"/>
              </a:rPr>
              <a:t>д</a:t>
            </a:r>
            <a:r>
              <a:rPr dirty="0" sz="600" spc="5" i="1">
                <a:latin typeface="Times New Roman"/>
                <a:cs typeface="Times New Roman"/>
              </a:rPr>
              <a:t>кл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50337" y="4000997"/>
            <a:ext cx="173355" cy="104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" spc="5" i="1">
                <a:latin typeface="Times New Roman"/>
                <a:cs typeface="Times New Roman"/>
              </a:rPr>
              <a:t>гран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65450" y="3903032"/>
            <a:ext cx="136525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25" i="1">
                <a:latin typeface="Symbol"/>
                <a:cs typeface="Symbol"/>
              </a:rPr>
              <a:t></a:t>
            </a:r>
            <a:endParaRPr sz="1100">
              <a:latin typeface="Symbol"/>
              <a:cs typeface="Symbo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703650" y="3359625"/>
            <a:ext cx="0" cy="63500"/>
          </a:xfrm>
          <a:custGeom>
            <a:avLst/>
            <a:gdLst/>
            <a:ahLst/>
            <a:cxnLst/>
            <a:rect l="l" t="t" r="r" b="b"/>
            <a:pathLst>
              <a:path w="0" h="63500">
                <a:moveTo>
                  <a:pt x="0" y="0"/>
                </a:moveTo>
                <a:lnTo>
                  <a:pt x="0" y="6333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735402" y="3422957"/>
            <a:ext cx="0" cy="474980"/>
          </a:xfrm>
          <a:custGeom>
            <a:avLst/>
            <a:gdLst/>
            <a:ahLst/>
            <a:cxnLst/>
            <a:rect l="l" t="t" r="r" b="b"/>
            <a:pathLst>
              <a:path w="0" h="474979">
                <a:moveTo>
                  <a:pt x="0" y="0"/>
                </a:moveTo>
                <a:lnTo>
                  <a:pt x="0" y="474924"/>
                </a:lnTo>
              </a:path>
            </a:pathLst>
          </a:custGeom>
          <a:ln w="8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663378" y="3936390"/>
            <a:ext cx="185420" cy="168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2626" sz="1650" spc="-120" i="1">
                <a:latin typeface="Symbol"/>
                <a:cs typeface="Symbol"/>
              </a:rPr>
              <a:t></a:t>
            </a:r>
            <a:r>
              <a:rPr dirty="0" sz="600" spc="-80" i="1">
                <a:latin typeface="Times New Roman"/>
                <a:cs typeface="Times New Roman"/>
              </a:rPr>
              <a:t>кр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96711" y="3506825"/>
            <a:ext cx="3441700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50" spc="10" i="1">
                <a:latin typeface="Arial"/>
                <a:cs typeface="Arial"/>
              </a:rPr>
              <a:t>0.2</a:t>
            </a:r>
            <a:endParaRPr sz="8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40"/>
              </a:spcBef>
            </a:pPr>
            <a:r>
              <a:rPr dirty="0" sz="1100" spc="-55" i="1">
                <a:latin typeface="Symbol"/>
                <a:cs typeface="Symbol"/>
              </a:rPr>
              <a:t></a:t>
            </a:r>
            <a:r>
              <a:rPr dirty="0" sz="1050" spc="-55" i="1">
                <a:latin typeface="Times New Roman"/>
                <a:cs typeface="Times New Roman"/>
              </a:rPr>
              <a:t>,</a:t>
            </a:r>
            <a:r>
              <a:rPr dirty="0" sz="1050" spc="-85" i="1">
                <a:latin typeface="Times New Roman"/>
                <a:cs typeface="Times New Roman"/>
              </a:rPr>
              <a:t> </a:t>
            </a:r>
            <a:r>
              <a:rPr dirty="0" sz="1050" i="1">
                <a:latin typeface="Times New Roman"/>
                <a:cs typeface="Times New Roman"/>
              </a:rPr>
              <a:t>град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69058" y="3895421"/>
            <a:ext cx="278765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275" i="1">
                <a:latin typeface="Symbol"/>
                <a:cs typeface="Symbol"/>
              </a:rPr>
              <a:t></a:t>
            </a:r>
            <a:r>
              <a:rPr dirty="0" baseline="-23148" sz="900" spc="7" i="1">
                <a:latin typeface="Times New Roman"/>
                <a:cs typeface="Times New Roman"/>
              </a:rPr>
              <a:t>0</a:t>
            </a:r>
            <a:r>
              <a:rPr dirty="0" baseline="-23148" sz="900" spc="-52" i="1">
                <a:latin typeface="Times New Roman"/>
                <a:cs typeface="Times New Roman"/>
              </a:rPr>
              <a:t> </a:t>
            </a:r>
            <a:r>
              <a:rPr dirty="0" sz="1100" spc="-275" i="1">
                <a:latin typeface="Symbol"/>
                <a:cs typeface="Symbol"/>
              </a:rPr>
              <a:t></a:t>
            </a:r>
            <a:r>
              <a:rPr dirty="0" baseline="-23148" sz="900" spc="7" i="1">
                <a:latin typeface="Times New Roman"/>
                <a:cs typeface="Times New Roman"/>
              </a:rPr>
              <a:t>1</a:t>
            </a:r>
            <a:endParaRPr baseline="-23148" sz="9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175206" y="1472075"/>
            <a:ext cx="234950" cy="245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50" spc="-125">
                <a:latin typeface="Symbol"/>
                <a:cs typeface="Symbol"/>
              </a:rPr>
              <a:t></a:t>
            </a:r>
            <a:r>
              <a:rPr dirty="0" sz="1550" spc="-125">
                <a:latin typeface="Times New Roman"/>
                <a:cs typeface="Times New Roman"/>
              </a:rPr>
              <a:t> </a:t>
            </a:r>
            <a:r>
              <a:rPr dirty="0" sz="1550" spc="114">
                <a:latin typeface="Times New Roman"/>
                <a:cs typeface="Times New Roman"/>
              </a:rPr>
              <a:t> </a:t>
            </a:r>
            <a:r>
              <a:rPr dirty="0" sz="1550" spc="-125">
                <a:latin typeface="Symbol"/>
                <a:cs typeface="Symbol"/>
              </a:rPr>
              <a:t>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18687" y="1499132"/>
            <a:ext cx="151765" cy="198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-25" i="1">
                <a:latin typeface="Symbol"/>
                <a:cs typeface="Symbol"/>
              </a:rPr>
              <a:t>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97557" y="1437734"/>
            <a:ext cx="55372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5462" sz="1800" spc="7" i="1">
                <a:latin typeface="Times New Roman"/>
                <a:cs typeface="Times New Roman"/>
              </a:rPr>
              <a:t>P</a:t>
            </a:r>
            <a:r>
              <a:rPr dirty="0" sz="700" spc="5" i="1">
                <a:latin typeface="Times New Roman"/>
                <a:cs typeface="Times New Roman"/>
              </a:rPr>
              <a:t>норм  </a:t>
            </a:r>
            <a:r>
              <a:rPr dirty="0" baseline="-25462" sz="1800">
                <a:latin typeface="Symbol"/>
                <a:cs typeface="Symbol"/>
              </a:rPr>
              <a:t></a:t>
            </a:r>
            <a:r>
              <a:rPr dirty="0" baseline="-25462" sz="1800" spc="225">
                <a:latin typeface="Times New Roman"/>
                <a:cs typeface="Times New Roman"/>
              </a:rPr>
              <a:t> </a:t>
            </a:r>
            <a:r>
              <a:rPr dirty="0" baseline="-25462" sz="1800" i="1">
                <a:latin typeface="Times New Roman"/>
                <a:cs typeface="Times New Roman"/>
              </a:rPr>
              <a:t>f</a:t>
            </a:r>
            <a:endParaRPr baseline="-25462" sz="1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028359" y="1681566"/>
            <a:ext cx="526415" cy="179070"/>
          </a:xfrm>
          <a:custGeom>
            <a:avLst/>
            <a:gdLst/>
            <a:ahLst/>
            <a:cxnLst/>
            <a:rect l="l" t="t" r="r" b="b"/>
            <a:pathLst>
              <a:path w="526414" h="179069">
                <a:moveTo>
                  <a:pt x="0" y="178827"/>
                </a:moveTo>
                <a:lnTo>
                  <a:pt x="526369" y="0"/>
                </a:lnTo>
              </a:path>
            </a:pathLst>
          </a:custGeom>
          <a:ln w="8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201654" y="2124780"/>
            <a:ext cx="629285" cy="276860"/>
          </a:xfrm>
          <a:custGeom>
            <a:avLst/>
            <a:gdLst/>
            <a:ahLst/>
            <a:cxnLst/>
            <a:rect l="l" t="t" r="r" b="b"/>
            <a:pathLst>
              <a:path w="629285" h="276860">
                <a:moveTo>
                  <a:pt x="0" y="276561"/>
                </a:moveTo>
                <a:lnTo>
                  <a:pt x="628780" y="0"/>
                </a:lnTo>
              </a:path>
            </a:pathLst>
          </a:custGeom>
          <a:ln w="80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4862610" y="1905658"/>
            <a:ext cx="757555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4629" sz="1800" spc="52" i="1">
                <a:latin typeface="Times New Roman"/>
                <a:cs typeface="Times New Roman"/>
              </a:rPr>
              <a:t>P</a:t>
            </a:r>
            <a:r>
              <a:rPr dirty="0" baseline="51587" sz="1050" spc="52" i="1">
                <a:latin typeface="Times New Roman"/>
                <a:cs typeface="Times New Roman"/>
              </a:rPr>
              <a:t>ПА  </a:t>
            </a:r>
            <a:r>
              <a:rPr dirty="0" baseline="4629" sz="1800" spc="7">
                <a:latin typeface="Symbol"/>
                <a:cs typeface="Symbol"/>
              </a:rPr>
              <a:t></a:t>
            </a:r>
            <a:r>
              <a:rPr dirty="0" baseline="4629" sz="1800" spc="7">
                <a:latin typeface="Times New Roman"/>
                <a:cs typeface="Times New Roman"/>
              </a:rPr>
              <a:t>  </a:t>
            </a:r>
            <a:r>
              <a:rPr dirty="0" baseline="4629" sz="1800" i="1">
                <a:latin typeface="Times New Roman"/>
                <a:cs typeface="Times New Roman"/>
              </a:rPr>
              <a:t>f</a:t>
            </a:r>
            <a:r>
              <a:rPr dirty="0" baseline="4629" sz="1800" spc="-187" i="1">
                <a:latin typeface="Times New Roman"/>
                <a:cs typeface="Times New Roman"/>
              </a:rPr>
              <a:t> </a:t>
            </a:r>
            <a:r>
              <a:rPr dirty="0" sz="1600" spc="-140">
                <a:latin typeface="Symbol"/>
                <a:cs typeface="Symbol"/>
              </a:rPr>
              <a:t></a:t>
            </a:r>
            <a:r>
              <a:rPr dirty="0" baseline="4444" sz="1875" spc="-209" i="1">
                <a:latin typeface="Symbol"/>
                <a:cs typeface="Symbol"/>
              </a:rPr>
              <a:t></a:t>
            </a:r>
            <a:r>
              <a:rPr dirty="0" sz="1600" spc="-140">
                <a:latin typeface="Symbol"/>
                <a:cs typeface="Symbol"/>
              </a:rPr>
              <a:t>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045577" y="2947988"/>
            <a:ext cx="1228725" cy="718820"/>
          </a:xfrm>
          <a:custGeom>
            <a:avLst/>
            <a:gdLst/>
            <a:ahLst/>
            <a:cxnLst/>
            <a:rect l="l" t="t" r="r" b="b"/>
            <a:pathLst>
              <a:path w="1228725" h="718820">
                <a:moveTo>
                  <a:pt x="1228493" y="0"/>
                </a:moveTo>
                <a:lnTo>
                  <a:pt x="0" y="718301"/>
                </a:lnTo>
              </a:path>
            </a:pathLst>
          </a:custGeom>
          <a:ln w="80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5735951" y="2730961"/>
            <a:ext cx="230504" cy="238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 spc="-114">
                <a:latin typeface="Symbol"/>
                <a:cs typeface="Symbol"/>
              </a:rPr>
              <a:t></a:t>
            </a:r>
            <a:r>
              <a:rPr dirty="0" sz="1500" spc="-114">
                <a:latin typeface="Times New Roman"/>
                <a:cs typeface="Times New Roman"/>
              </a:rPr>
              <a:t> </a:t>
            </a:r>
            <a:r>
              <a:rPr dirty="0" sz="1500" spc="110">
                <a:latin typeface="Times New Roman"/>
                <a:cs typeface="Times New Roman"/>
              </a:rPr>
              <a:t> </a:t>
            </a:r>
            <a:r>
              <a:rPr dirty="0" sz="1500" spc="-114">
                <a:latin typeface="Symbol"/>
                <a:cs typeface="Symbol"/>
              </a:rPr>
              <a:t>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248600" y="2758289"/>
            <a:ext cx="67881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40" i="1">
                <a:latin typeface="Times New Roman"/>
                <a:cs typeface="Times New Roman"/>
              </a:rPr>
              <a:t>P</a:t>
            </a:r>
            <a:r>
              <a:rPr dirty="0" baseline="42735" sz="975" spc="60" i="1">
                <a:latin typeface="Times New Roman"/>
                <a:cs typeface="Times New Roman"/>
              </a:rPr>
              <a:t>КЗ  </a:t>
            </a:r>
            <a:r>
              <a:rPr dirty="0" sz="1150" spc="10">
                <a:latin typeface="Symbol"/>
                <a:cs typeface="Symbol"/>
              </a:rPr>
              <a:t></a:t>
            </a:r>
            <a:r>
              <a:rPr dirty="0" sz="1150" spc="10">
                <a:latin typeface="Times New Roman"/>
                <a:cs typeface="Times New Roman"/>
              </a:rPr>
              <a:t>  </a:t>
            </a:r>
            <a:r>
              <a:rPr dirty="0" sz="1150" spc="5" i="1">
                <a:latin typeface="Times New Roman"/>
                <a:cs typeface="Times New Roman"/>
              </a:rPr>
              <a:t>f</a:t>
            </a:r>
            <a:r>
              <a:rPr dirty="0" sz="1150" spc="229" i="1">
                <a:latin typeface="Times New Roman"/>
                <a:cs typeface="Times New Roman"/>
              </a:rPr>
              <a:t> </a:t>
            </a:r>
            <a:r>
              <a:rPr dirty="0" sz="1200" spc="-15" i="1">
                <a:latin typeface="Symbol"/>
                <a:cs typeface="Symbol"/>
              </a:rPr>
              <a:t>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59296" y="3208323"/>
            <a:ext cx="478155" cy="213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-100" i="1">
                <a:latin typeface="Times New Roman"/>
                <a:cs typeface="Times New Roman"/>
              </a:rPr>
              <a:t>P</a:t>
            </a:r>
            <a:r>
              <a:rPr dirty="0" baseline="-25641" sz="975" spc="-150" i="1">
                <a:latin typeface="Times New Roman"/>
                <a:cs typeface="Times New Roman"/>
              </a:rPr>
              <a:t>0      </a:t>
            </a:r>
            <a:r>
              <a:rPr dirty="0" sz="1150" spc="10">
                <a:latin typeface="Symbol"/>
                <a:cs typeface="Symbol"/>
              </a:rPr>
              <a:t></a:t>
            </a:r>
            <a:r>
              <a:rPr dirty="0" sz="1150" spc="-130">
                <a:latin typeface="Times New Roman"/>
                <a:cs typeface="Times New Roman"/>
              </a:rPr>
              <a:t> </a:t>
            </a:r>
            <a:r>
              <a:rPr dirty="0" sz="1150" spc="5" i="1">
                <a:latin typeface="Times New Roman"/>
                <a:cs typeface="Times New Roman"/>
              </a:rPr>
              <a:t>0.3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15995" y="3171510"/>
            <a:ext cx="208279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 i="1">
                <a:latin typeface="Arial"/>
                <a:cs typeface="Arial"/>
              </a:rPr>
              <a:t>S</a:t>
            </a:r>
            <a:r>
              <a:rPr dirty="0" sz="500" spc="15" i="1">
                <a:latin typeface="Arial"/>
                <a:cs typeface="Arial"/>
              </a:rPr>
              <a:t>П</a:t>
            </a:r>
            <a:r>
              <a:rPr dirty="0" sz="500" spc="15" i="1">
                <a:latin typeface="Arial"/>
                <a:cs typeface="Arial"/>
              </a:rPr>
              <a:t>Р</a:t>
            </a:r>
            <a:endParaRPr sz="5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696796" y="2459106"/>
            <a:ext cx="207645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 i="1">
                <a:latin typeface="Arial"/>
                <a:cs typeface="Arial"/>
              </a:rPr>
              <a:t>S</a:t>
            </a:r>
            <a:r>
              <a:rPr dirty="0" sz="500" spc="20" i="1">
                <a:latin typeface="Arial"/>
                <a:cs typeface="Arial"/>
              </a:rPr>
              <a:t>М</a:t>
            </a:r>
            <a:r>
              <a:rPr dirty="0" sz="500" spc="15" i="1">
                <a:latin typeface="Arial"/>
                <a:cs typeface="Arial"/>
              </a:rPr>
              <a:t>Г</a:t>
            </a:r>
            <a:endParaRPr sz="5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3119041" y="3327970"/>
            <a:ext cx="222250" cy="222250"/>
          </a:xfrm>
          <a:custGeom>
            <a:avLst/>
            <a:gdLst/>
            <a:ahLst/>
            <a:cxnLst/>
            <a:rect l="l" t="t" r="r" b="b"/>
            <a:pathLst>
              <a:path w="222250" h="222250">
                <a:moveTo>
                  <a:pt x="221839" y="0"/>
                </a:moveTo>
                <a:lnTo>
                  <a:pt x="0" y="221629"/>
                </a:lnTo>
              </a:path>
            </a:pathLst>
          </a:custGeom>
          <a:ln w="80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879661" y="2599716"/>
            <a:ext cx="285750" cy="158750"/>
          </a:xfrm>
          <a:custGeom>
            <a:avLst/>
            <a:gdLst/>
            <a:ahLst/>
            <a:cxnLst/>
            <a:rect l="l" t="t" r="r" b="b"/>
            <a:pathLst>
              <a:path w="285750" h="158750">
                <a:moveTo>
                  <a:pt x="0" y="0"/>
                </a:moveTo>
                <a:lnTo>
                  <a:pt x="285209" y="158274"/>
                </a:lnTo>
              </a:path>
            </a:pathLst>
          </a:custGeom>
          <a:ln w="80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2073931" y="912276"/>
            <a:ext cx="36195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80" i="1">
                <a:latin typeface="Times New Roman"/>
                <a:cs typeface="Times New Roman"/>
              </a:rPr>
              <a:t>P</a:t>
            </a:r>
            <a:r>
              <a:rPr dirty="0" sz="1250" spc="35" i="1">
                <a:latin typeface="Times New Roman"/>
                <a:cs typeface="Times New Roman"/>
              </a:rPr>
              <a:t>,</a:t>
            </a:r>
            <a:r>
              <a:rPr dirty="0" sz="1250" spc="45" i="1">
                <a:latin typeface="Times New Roman"/>
                <a:cs typeface="Times New Roman"/>
              </a:rPr>
              <a:t>в</a:t>
            </a:r>
            <a:r>
              <a:rPr dirty="0" sz="1250" spc="-100" i="1">
                <a:latin typeface="Times New Roman"/>
                <a:cs typeface="Times New Roman"/>
              </a:rPr>
              <a:t>.</a:t>
            </a:r>
            <a:r>
              <a:rPr dirty="0" sz="1250" spc="5" i="1">
                <a:latin typeface="Times New Roman"/>
                <a:cs typeface="Times New Roman"/>
              </a:rPr>
              <a:t>о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687807" y="3880603"/>
            <a:ext cx="0" cy="36195"/>
          </a:xfrm>
          <a:custGeom>
            <a:avLst/>
            <a:gdLst/>
            <a:ahLst/>
            <a:cxnLst/>
            <a:rect l="l" t="t" r="r" b="b"/>
            <a:pathLst>
              <a:path w="0" h="36195">
                <a:moveTo>
                  <a:pt x="0" y="0"/>
                </a:moveTo>
                <a:lnTo>
                  <a:pt x="0" y="35676"/>
                </a:lnTo>
              </a:path>
            </a:pathLst>
          </a:custGeom>
          <a:ln w="80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485633" y="5319781"/>
            <a:ext cx="0" cy="2877185"/>
          </a:xfrm>
          <a:custGeom>
            <a:avLst/>
            <a:gdLst/>
            <a:ahLst/>
            <a:cxnLst/>
            <a:rect l="l" t="t" r="r" b="b"/>
            <a:pathLst>
              <a:path w="0" h="2877184">
                <a:moveTo>
                  <a:pt x="0" y="0"/>
                </a:moveTo>
                <a:lnTo>
                  <a:pt x="0" y="2876871"/>
                </a:lnTo>
              </a:path>
            </a:pathLst>
          </a:custGeom>
          <a:ln w="8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447820" y="5215672"/>
            <a:ext cx="76200" cy="113664"/>
          </a:xfrm>
          <a:custGeom>
            <a:avLst/>
            <a:gdLst/>
            <a:ahLst/>
            <a:cxnLst/>
            <a:rect l="l" t="t" r="r" b="b"/>
            <a:pathLst>
              <a:path w="76200" h="113664">
                <a:moveTo>
                  <a:pt x="37812" y="0"/>
                </a:moveTo>
                <a:lnTo>
                  <a:pt x="0" y="113573"/>
                </a:lnTo>
                <a:lnTo>
                  <a:pt x="75625" y="113573"/>
                </a:lnTo>
                <a:lnTo>
                  <a:pt x="37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485633" y="8196653"/>
            <a:ext cx="3039110" cy="0"/>
          </a:xfrm>
          <a:custGeom>
            <a:avLst/>
            <a:gdLst/>
            <a:ahLst/>
            <a:cxnLst/>
            <a:rect l="l" t="t" r="r" b="b"/>
            <a:pathLst>
              <a:path w="3039110" h="0">
                <a:moveTo>
                  <a:pt x="0" y="0"/>
                </a:moveTo>
                <a:lnTo>
                  <a:pt x="3038847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515028" y="8158795"/>
            <a:ext cx="113664" cy="76200"/>
          </a:xfrm>
          <a:custGeom>
            <a:avLst/>
            <a:gdLst/>
            <a:ahLst/>
            <a:cxnLst/>
            <a:rect l="l" t="t" r="r" b="b"/>
            <a:pathLst>
              <a:path w="113664" h="76200">
                <a:moveTo>
                  <a:pt x="0" y="0"/>
                </a:moveTo>
                <a:lnTo>
                  <a:pt x="0" y="75715"/>
                </a:lnTo>
                <a:lnTo>
                  <a:pt x="113438" y="3785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2318204" y="8132143"/>
            <a:ext cx="10350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234992" y="7436598"/>
            <a:ext cx="2203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0</a:t>
            </a:r>
            <a:r>
              <a:rPr dirty="0" sz="1100" i="1">
                <a:latin typeface="Arial"/>
                <a:cs typeface="Arial"/>
              </a:rPr>
              <a:t>.</a:t>
            </a:r>
            <a:r>
              <a:rPr dirty="0" sz="1100" i="1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234992" y="7105341"/>
            <a:ext cx="2203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0</a:t>
            </a:r>
            <a:r>
              <a:rPr dirty="0" sz="1100" i="1">
                <a:latin typeface="Arial"/>
                <a:cs typeface="Arial"/>
              </a:rPr>
              <a:t>.</a:t>
            </a:r>
            <a:r>
              <a:rPr dirty="0" sz="1100" i="1">
                <a:latin typeface="Arial"/>
                <a:cs typeface="Arial"/>
              </a:rPr>
              <a:t>6</a:t>
            </a:r>
            <a:endParaRPr sz="11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234992" y="6774202"/>
            <a:ext cx="2203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0</a:t>
            </a:r>
            <a:r>
              <a:rPr dirty="0" sz="1100" i="1">
                <a:latin typeface="Arial"/>
                <a:cs typeface="Arial"/>
              </a:rPr>
              <a:t>.</a:t>
            </a:r>
            <a:r>
              <a:rPr dirty="0" sz="1100" i="1"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234992" y="6442945"/>
            <a:ext cx="2203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1</a:t>
            </a:r>
            <a:r>
              <a:rPr dirty="0" sz="1100" i="1">
                <a:latin typeface="Arial"/>
                <a:cs typeface="Arial"/>
              </a:rPr>
              <a:t>.</a:t>
            </a:r>
            <a:r>
              <a:rPr dirty="0" sz="1100" i="1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234992" y="6111689"/>
            <a:ext cx="2203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1</a:t>
            </a:r>
            <a:r>
              <a:rPr dirty="0" sz="1100" i="1">
                <a:latin typeface="Arial"/>
                <a:cs typeface="Arial"/>
              </a:rPr>
              <a:t>.</a:t>
            </a:r>
            <a:r>
              <a:rPr dirty="0" sz="1100" i="1"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10180" y="5780549"/>
            <a:ext cx="2203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1</a:t>
            </a:r>
            <a:r>
              <a:rPr dirty="0" sz="1100" i="1">
                <a:latin typeface="Arial"/>
                <a:cs typeface="Arial"/>
              </a:rPr>
              <a:t>.</a:t>
            </a:r>
            <a:r>
              <a:rPr dirty="0" sz="1100" i="1">
                <a:latin typeface="Arial"/>
                <a:cs typeface="Arial"/>
              </a:rPr>
              <a:t>4</a:t>
            </a:r>
            <a:endParaRPr sz="11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2485633" y="5836844"/>
            <a:ext cx="2646680" cy="2360295"/>
          </a:xfrm>
          <a:custGeom>
            <a:avLst/>
            <a:gdLst/>
            <a:ahLst/>
            <a:cxnLst/>
            <a:rect l="l" t="t" r="r" b="b"/>
            <a:pathLst>
              <a:path w="2646679" h="2360295">
                <a:moveTo>
                  <a:pt x="0" y="2359809"/>
                </a:moveTo>
                <a:lnTo>
                  <a:pt x="22896" y="2297708"/>
                </a:lnTo>
                <a:lnTo>
                  <a:pt x="45577" y="2236436"/>
                </a:lnTo>
                <a:lnTo>
                  <a:pt x="68046" y="2175992"/>
                </a:lnTo>
                <a:lnTo>
                  <a:pt x="90307" y="2116376"/>
                </a:lnTo>
                <a:lnTo>
                  <a:pt x="112361" y="2057587"/>
                </a:lnTo>
                <a:lnTo>
                  <a:pt x="134213" y="1999627"/>
                </a:lnTo>
                <a:lnTo>
                  <a:pt x="155864" y="1942495"/>
                </a:lnTo>
                <a:lnTo>
                  <a:pt x="177317" y="1886191"/>
                </a:lnTo>
                <a:lnTo>
                  <a:pt x="198576" y="1830715"/>
                </a:lnTo>
                <a:lnTo>
                  <a:pt x="219643" y="1776066"/>
                </a:lnTo>
                <a:lnTo>
                  <a:pt x="240521" y="1722246"/>
                </a:lnTo>
                <a:lnTo>
                  <a:pt x="261214" y="1669254"/>
                </a:lnTo>
                <a:lnTo>
                  <a:pt x="281723" y="1617090"/>
                </a:lnTo>
                <a:lnTo>
                  <a:pt x="302052" y="1565754"/>
                </a:lnTo>
                <a:lnTo>
                  <a:pt x="322204" y="1515245"/>
                </a:lnTo>
                <a:lnTo>
                  <a:pt x="342182" y="1465565"/>
                </a:lnTo>
                <a:lnTo>
                  <a:pt x="361988" y="1416713"/>
                </a:lnTo>
                <a:lnTo>
                  <a:pt x="381625" y="1368689"/>
                </a:lnTo>
                <a:lnTo>
                  <a:pt x="401097" y="1321493"/>
                </a:lnTo>
                <a:lnTo>
                  <a:pt x="420406" y="1275124"/>
                </a:lnTo>
                <a:lnTo>
                  <a:pt x="439555" y="1229584"/>
                </a:lnTo>
                <a:lnTo>
                  <a:pt x="458546" y="1184872"/>
                </a:lnTo>
                <a:lnTo>
                  <a:pt x="477384" y="1140988"/>
                </a:lnTo>
                <a:lnTo>
                  <a:pt x="496070" y="1097932"/>
                </a:lnTo>
                <a:lnTo>
                  <a:pt x="514608" y="1055704"/>
                </a:lnTo>
                <a:lnTo>
                  <a:pt x="533000" y="1014303"/>
                </a:lnTo>
                <a:lnTo>
                  <a:pt x="551250" y="973731"/>
                </a:lnTo>
                <a:lnTo>
                  <a:pt x="569359" y="933987"/>
                </a:lnTo>
                <a:lnTo>
                  <a:pt x="587332" y="895071"/>
                </a:lnTo>
                <a:lnTo>
                  <a:pt x="605171" y="856983"/>
                </a:lnTo>
                <a:lnTo>
                  <a:pt x="622878" y="819723"/>
                </a:lnTo>
                <a:lnTo>
                  <a:pt x="640458" y="783291"/>
                </a:lnTo>
                <a:lnTo>
                  <a:pt x="657912" y="747686"/>
                </a:lnTo>
                <a:lnTo>
                  <a:pt x="675243" y="712910"/>
                </a:lnTo>
                <a:lnTo>
                  <a:pt x="709550" y="645842"/>
                </a:lnTo>
                <a:lnTo>
                  <a:pt x="743401" y="582086"/>
                </a:lnTo>
                <a:lnTo>
                  <a:pt x="776820" y="521642"/>
                </a:lnTo>
                <a:lnTo>
                  <a:pt x="809830" y="464509"/>
                </a:lnTo>
                <a:lnTo>
                  <a:pt x="842453" y="410689"/>
                </a:lnTo>
                <a:lnTo>
                  <a:pt x="874713" y="360181"/>
                </a:lnTo>
                <a:lnTo>
                  <a:pt x="906633" y="312985"/>
                </a:lnTo>
                <a:lnTo>
                  <a:pt x="938236" y="269101"/>
                </a:lnTo>
                <a:lnTo>
                  <a:pt x="969545" y="228528"/>
                </a:lnTo>
                <a:lnTo>
                  <a:pt x="1000583" y="191268"/>
                </a:lnTo>
                <a:lnTo>
                  <a:pt x="1031373" y="157320"/>
                </a:lnTo>
                <a:lnTo>
                  <a:pt x="1061938" y="126684"/>
                </a:lnTo>
                <a:lnTo>
                  <a:pt x="1092301" y="99360"/>
                </a:lnTo>
                <a:lnTo>
                  <a:pt x="1122486" y="75348"/>
                </a:lnTo>
                <a:lnTo>
                  <a:pt x="1167478" y="45540"/>
                </a:lnTo>
                <a:lnTo>
                  <a:pt x="1212198" y="23184"/>
                </a:lnTo>
                <a:lnTo>
                  <a:pt x="1256723" y="8280"/>
                </a:lnTo>
                <a:lnTo>
                  <a:pt x="1301131" y="828"/>
                </a:lnTo>
                <a:lnTo>
                  <a:pt x="1315921" y="0"/>
                </a:lnTo>
                <a:lnTo>
                  <a:pt x="1330710" y="0"/>
                </a:lnTo>
                <a:lnTo>
                  <a:pt x="1375097" y="4968"/>
                </a:lnTo>
                <a:lnTo>
                  <a:pt x="1419574" y="17388"/>
                </a:lnTo>
                <a:lnTo>
                  <a:pt x="1464220" y="37260"/>
                </a:lnTo>
                <a:lnTo>
                  <a:pt x="1509112" y="64584"/>
                </a:lnTo>
                <a:lnTo>
                  <a:pt x="1554329" y="99360"/>
                </a:lnTo>
                <a:lnTo>
                  <a:pt x="1584692" y="126684"/>
                </a:lnTo>
                <a:lnTo>
                  <a:pt x="1615257" y="157320"/>
                </a:lnTo>
                <a:lnTo>
                  <a:pt x="1646046" y="191268"/>
                </a:lnTo>
                <a:lnTo>
                  <a:pt x="1677083" y="228528"/>
                </a:lnTo>
                <a:lnTo>
                  <a:pt x="1708392" y="269101"/>
                </a:lnTo>
                <a:lnTo>
                  <a:pt x="1739994" y="312985"/>
                </a:lnTo>
                <a:lnTo>
                  <a:pt x="1771913" y="360181"/>
                </a:lnTo>
                <a:lnTo>
                  <a:pt x="1804173" y="410689"/>
                </a:lnTo>
                <a:lnTo>
                  <a:pt x="1836795" y="464509"/>
                </a:lnTo>
                <a:lnTo>
                  <a:pt x="1869804" y="521642"/>
                </a:lnTo>
                <a:lnTo>
                  <a:pt x="1903222" y="582086"/>
                </a:lnTo>
                <a:lnTo>
                  <a:pt x="1937072" y="645842"/>
                </a:lnTo>
                <a:lnTo>
                  <a:pt x="1971378" y="712910"/>
                </a:lnTo>
                <a:lnTo>
                  <a:pt x="1988709" y="747686"/>
                </a:lnTo>
                <a:lnTo>
                  <a:pt x="2006162" y="783291"/>
                </a:lnTo>
                <a:lnTo>
                  <a:pt x="2023741" y="819723"/>
                </a:lnTo>
                <a:lnTo>
                  <a:pt x="2041448" y="856983"/>
                </a:lnTo>
                <a:lnTo>
                  <a:pt x="2059286" y="895071"/>
                </a:lnTo>
                <a:lnTo>
                  <a:pt x="2077258" y="933987"/>
                </a:lnTo>
                <a:lnTo>
                  <a:pt x="2095368" y="973731"/>
                </a:lnTo>
                <a:lnTo>
                  <a:pt x="2113616" y="1014303"/>
                </a:lnTo>
                <a:lnTo>
                  <a:pt x="2132008" y="1055704"/>
                </a:lnTo>
                <a:lnTo>
                  <a:pt x="2150545" y="1097932"/>
                </a:lnTo>
                <a:lnTo>
                  <a:pt x="2169231" y="1140988"/>
                </a:lnTo>
                <a:lnTo>
                  <a:pt x="2188068" y="1184872"/>
                </a:lnTo>
                <a:lnTo>
                  <a:pt x="2207059" y="1229584"/>
                </a:lnTo>
                <a:lnTo>
                  <a:pt x="2226207" y="1275124"/>
                </a:lnTo>
                <a:lnTo>
                  <a:pt x="2245515" y="1321493"/>
                </a:lnTo>
                <a:lnTo>
                  <a:pt x="2264986" y="1368689"/>
                </a:lnTo>
                <a:lnTo>
                  <a:pt x="2284623" y="1416713"/>
                </a:lnTo>
                <a:lnTo>
                  <a:pt x="2304428" y="1465565"/>
                </a:lnTo>
                <a:lnTo>
                  <a:pt x="2324405" y="1515245"/>
                </a:lnTo>
                <a:lnTo>
                  <a:pt x="2344556" y="1565754"/>
                </a:lnTo>
                <a:lnTo>
                  <a:pt x="2364884" y="1617090"/>
                </a:lnTo>
                <a:lnTo>
                  <a:pt x="2385393" y="1669254"/>
                </a:lnTo>
                <a:lnTo>
                  <a:pt x="2406085" y="1722246"/>
                </a:lnTo>
                <a:lnTo>
                  <a:pt x="2426962" y="1776066"/>
                </a:lnTo>
                <a:lnTo>
                  <a:pt x="2448029" y="1830715"/>
                </a:lnTo>
                <a:lnTo>
                  <a:pt x="2469287" y="1886191"/>
                </a:lnTo>
                <a:lnTo>
                  <a:pt x="2490739" y="1942495"/>
                </a:lnTo>
                <a:lnTo>
                  <a:pt x="2512389" y="1999627"/>
                </a:lnTo>
                <a:lnTo>
                  <a:pt x="2534240" y="2057587"/>
                </a:lnTo>
                <a:lnTo>
                  <a:pt x="2556293" y="2116376"/>
                </a:lnTo>
                <a:lnTo>
                  <a:pt x="2578553" y="2175992"/>
                </a:lnTo>
                <a:lnTo>
                  <a:pt x="2601021" y="2236436"/>
                </a:lnTo>
                <a:lnTo>
                  <a:pt x="2623702" y="2297708"/>
                </a:lnTo>
                <a:lnTo>
                  <a:pt x="2646597" y="2359809"/>
                </a:lnTo>
              </a:path>
            </a:pathLst>
          </a:custGeom>
          <a:ln w="140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3736560" y="8181171"/>
            <a:ext cx="18161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90</a:t>
            </a:r>
            <a:endParaRPr sz="11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068880" y="8193661"/>
            <a:ext cx="259079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180</a:t>
            </a:r>
            <a:endParaRPr sz="11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485633" y="6209476"/>
            <a:ext cx="2646680" cy="1987550"/>
          </a:xfrm>
          <a:custGeom>
            <a:avLst/>
            <a:gdLst/>
            <a:ahLst/>
            <a:cxnLst/>
            <a:rect l="l" t="t" r="r" b="b"/>
            <a:pathLst>
              <a:path w="2646679" h="1987550">
                <a:moveTo>
                  <a:pt x="0" y="1987177"/>
                </a:moveTo>
                <a:lnTo>
                  <a:pt x="26372" y="1926959"/>
                </a:lnTo>
                <a:lnTo>
                  <a:pt x="52460" y="1867668"/>
                </a:lnTo>
                <a:lnTo>
                  <a:pt x="78268" y="1809303"/>
                </a:lnTo>
                <a:lnTo>
                  <a:pt x="103800" y="1751865"/>
                </a:lnTo>
                <a:lnTo>
                  <a:pt x="129060" y="1695353"/>
                </a:lnTo>
                <a:lnTo>
                  <a:pt x="154053" y="1639768"/>
                </a:lnTo>
                <a:lnTo>
                  <a:pt x="178784" y="1585109"/>
                </a:lnTo>
                <a:lnTo>
                  <a:pt x="203256" y="1531377"/>
                </a:lnTo>
                <a:lnTo>
                  <a:pt x="227474" y="1478570"/>
                </a:lnTo>
                <a:lnTo>
                  <a:pt x="251443" y="1426691"/>
                </a:lnTo>
                <a:lnTo>
                  <a:pt x="275167" y="1375738"/>
                </a:lnTo>
                <a:lnTo>
                  <a:pt x="298651" y="1325711"/>
                </a:lnTo>
                <a:lnTo>
                  <a:pt x="321898" y="1276610"/>
                </a:lnTo>
                <a:lnTo>
                  <a:pt x="344913" y="1228436"/>
                </a:lnTo>
                <a:lnTo>
                  <a:pt x="367702" y="1181189"/>
                </a:lnTo>
                <a:lnTo>
                  <a:pt x="390267" y="1134868"/>
                </a:lnTo>
                <a:lnTo>
                  <a:pt x="412613" y="1089473"/>
                </a:lnTo>
                <a:lnTo>
                  <a:pt x="434746" y="1045005"/>
                </a:lnTo>
                <a:lnTo>
                  <a:pt x="456669" y="1001463"/>
                </a:lnTo>
                <a:lnTo>
                  <a:pt x="478386" y="958847"/>
                </a:lnTo>
                <a:lnTo>
                  <a:pt x="499903" y="917158"/>
                </a:lnTo>
                <a:lnTo>
                  <a:pt x="521223" y="876396"/>
                </a:lnTo>
                <a:lnTo>
                  <a:pt x="542351" y="836559"/>
                </a:lnTo>
                <a:lnTo>
                  <a:pt x="563292" y="797650"/>
                </a:lnTo>
                <a:lnTo>
                  <a:pt x="584049" y="759666"/>
                </a:lnTo>
                <a:lnTo>
                  <a:pt x="604628" y="722609"/>
                </a:lnTo>
                <a:lnTo>
                  <a:pt x="625032" y="686479"/>
                </a:lnTo>
                <a:lnTo>
                  <a:pt x="645266" y="651275"/>
                </a:lnTo>
                <a:lnTo>
                  <a:pt x="665335" y="616997"/>
                </a:lnTo>
                <a:lnTo>
                  <a:pt x="685243" y="583646"/>
                </a:lnTo>
                <a:lnTo>
                  <a:pt x="724592" y="519723"/>
                </a:lnTo>
                <a:lnTo>
                  <a:pt x="763350" y="459505"/>
                </a:lnTo>
                <a:lnTo>
                  <a:pt x="801551" y="402993"/>
                </a:lnTo>
                <a:lnTo>
                  <a:pt x="839232" y="350187"/>
                </a:lnTo>
                <a:lnTo>
                  <a:pt x="876427" y="301087"/>
                </a:lnTo>
                <a:lnTo>
                  <a:pt x="913172" y="255692"/>
                </a:lnTo>
                <a:lnTo>
                  <a:pt x="949502" y="214003"/>
                </a:lnTo>
                <a:lnTo>
                  <a:pt x="985452" y="176020"/>
                </a:lnTo>
                <a:lnTo>
                  <a:pt x="1021057" y="141742"/>
                </a:lnTo>
                <a:lnTo>
                  <a:pt x="1056354" y="111170"/>
                </a:lnTo>
                <a:lnTo>
                  <a:pt x="1091377" y="84304"/>
                </a:lnTo>
                <a:lnTo>
                  <a:pt x="1126161" y="61143"/>
                </a:lnTo>
                <a:lnTo>
                  <a:pt x="1160743" y="41689"/>
                </a:lnTo>
                <a:lnTo>
                  <a:pt x="1212311" y="19454"/>
                </a:lnTo>
                <a:lnTo>
                  <a:pt x="1263621" y="5558"/>
                </a:lnTo>
                <a:lnTo>
                  <a:pt x="1314792" y="0"/>
                </a:lnTo>
                <a:lnTo>
                  <a:pt x="1331839" y="0"/>
                </a:lnTo>
                <a:lnTo>
                  <a:pt x="1383010" y="5558"/>
                </a:lnTo>
                <a:lnTo>
                  <a:pt x="1434320" y="19454"/>
                </a:lnTo>
                <a:lnTo>
                  <a:pt x="1485888" y="41689"/>
                </a:lnTo>
                <a:lnTo>
                  <a:pt x="1520469" y="61143"/>
                </a:lnTo>
                <a:lnTo>
                  <a:pt x="1555253" y="84304"/>
                </a:lnTo>
                <a:lnTo>
                  <a:pt x="1590276" y="111170"/>
                </a:lnTo>
                <a:lnTo>
                  <a:pt x="1625572" y="141742"/>
                </a:lnTo>
                <a:lnTo>
                  <a:pt x="1661177" y="176020"/>
                </a:lnTo>
                <a:lnTo>
                  <a:pt x="1697126" y="214003"/>
                </a:lnTo>
                <a:lnTo>
                  <a:pt x="1733455" y="255692"/>
                </a:lnTo>
                <a:lnTo>
                  <a:pt x="1770199" y="301087"/>
                </a:lnTo>
                <a:lnTo>
                  <a:pt x="1807393" y="350187"/>
                </a:lnTo>
                <a:lnTo>
                  <a:pt x="1845073" y="402993"/>
                </a:lnTo>
                <a:lnTo>
                  <a:pt x="1883274" y="459505"/>
                </a:lnTo>
                <a:lnTo>
                  <a:pt x="1922030" y="519723"/>
                </a:lnTo>
                <a:lnTo>
                  <a:pt x="1961379" y="583646"/>
                </a:lnTo>
                <a:lnTo>
                  <a:pt x="1981286" y="616997"/>
                </a:lnTo>
                <a:lnTo>
                  <a:pt x="2001354" y="651275"/>
                </a:lnTo>
                <a:lnTo>
                  <a:pt x="2021587" y="686479"/>
                </a:lnTo>
                <a:lnTo>
                  <a:pt x="2041991" y="722609"/>
                </a:lnTo>
                <a:lnTo>
                  <a:pt x="2062569" y="759666"/>
                </a:lnTo>
                <a:lnTo>
                  <a:pt x="2083325" y="797650"/>
                </a:lnTo>
                <a:lnTo>
                  <a:pt x="2104265" y="836559"/>
                </a:lnTo>
                <a:lnTo>
                  <a:pt x="2125393" y="876396"/>
                </a:lnTo>
                <a:lnTo>
                  <a:pt x="2146712" y="917158"/>
                </a:lnTo>
                <a:lnTo>
                  <a:pt x="2168228" y="958847"/>
                </a:lnTo>
                <a:lnTo>
                  <a:pt x="2189945" y="1001463"/>
                </a:lnTo>
                <a:lnTo>
                  <a:pt x="2211867" y="1045005"/>
                </a:lnTo>
                <a:lnTo>
                  <a:pt x="2233999" y="1089473"/>
                </a:lnTo>
                <a:lnTo>
                  <a:pt x="2256345" y="1134868"/>
                </a:lnTo>
                <a:lnTo>
                  <a:pt x="2278909" y="1181189"/>
                </a:lnTo>
                <a:lnTo>
                  <a:pt x="2301697" y="1228436"/>
                </a:lnTo>
                <a:lnTo>
                  <a:pt x="2324711" y="1276610"/>
                </a:lnTo>
                <a:lnTo>
                  <a:pt x="2347957" y="1325711"/>
                </a:lnTo>
                <a:lnTo>
                  <a:pt x="2371440" y="1375738"/>
                </a:lnTo>
                <a:lnTo>
                  <a:pt x="2395163" y="1426691"/>
                </a:lnTo>
                <a:lnTo>
                  <a:pt x="2419131" y="1478570"/>
                </a:lnTo>
                <a:lnTo>
                  <a:pt x="2443349" y="1531377"/>
                </a:lnTo>
                <a:lnTo>
                  <a:pt x="2467820" y="1585109"/>
                </a:lnTo>
                <a:lnTo>
                  <a:pt x="2492550" y="1639768"/>
                </a:lnTo>
                <a:lnTo>
                  <a:pt x="2517542" y="1695353"/>
                </a:lnTo>
                <a:lnTo>
                  <a:pt x="2542801" y="1751865"/>
                </a:lnTo>
                <a:lnTo>
                  <a:pt x="2568332" y="1809303"/>
                </a:lnTo>
                <a:lnTo>
                  <a:pt x="2594138" y="1867668"/>
                </a:lnTo>
                <a:lnTo>
                  <a:pt x="2620225" y="1926959"/>
                </a:lnTo>
                <a:lnTo>
                  <a:pt x="2646597" y="1987177"/>
                </a:lnTo>
              </a:path>
            </a:pathLst>
          </a:custGeom>
          <a:ln w="140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485633" y="7699838"/>
            <a:ext cx="2812415" cy="0"/>
          </a:xfrm>
          <a:custGeom>
            <a:avLst/>
            <a:gdLst/>
            <a:ahLst/>
            <a:cxnLst/>
            <a:rect l="l" t="t" r="r" b="b"/>
            <a:pathLst>
              <a:path w="2812415" h="0">
                <a:moveTo>
                  <a:pt x="0" y="0"/>
                </a:moveTo>
                <a:lnTo>
                  <a:pt x="2811970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717213" y="7699838"/>
            <a:ext cx="0" cy="497205"/>
          </a:xfrm>
          <a:custGeom>
            <a:avLst/>
            <a:gdLst/>
            <a:ahLst/>
            <a:cxnLst/>
            <a:rect l="l" t="t" r="r" b="b"/>
            <a:pathLst>
              <a:path w="0" h="497204">
                <a:moveTo>
                  <a:pt x="0" y="0"/>
                </a:moveTo>
                <a:lnTo>
                  <a:pt x="0" y="496814"/>
                </a:lnTo>
              </a:path>
            </a:pathLst>
          </a:custGeom>
          <a:ln w="8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667030" y="7699838"/>
            <a:ext cx="0" cy="497205"/>
          </a:xfrm>
          <a:custGeom>
            <a:avLst/>
            <a:gdLst/>
            <a:ahLst/>
            <a:cxnLst/>
            <a:rect l="l" t="t" r="r" b="b"/>
            <a:pathLst>
              <a:path w="0" h="497204">
                <a:moveTo>
                  <a:pt x="0" y="496814"/>
                </a:moveTo>
                <a:lnTo>
                  <a:pt x="0" y="0"/>
                </a:lnTo>
              </a:path>
            </a:pathLst>
          </a:custGeom>
          <a:ln w="8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485633" y="7509633"/>
            <a:ext cx="2646680" cy="687070"/>
          </a:xfrm>
          <a:custGeom>
            <a:avLst/>
            <a:gdLst/>
            <a:ahLst/>
            <a:cxnLst/>
            <a:rect l="l" t="t" r="r" b="b"/>
            <a:pathLst>
              <a:path w="2646679" h="687070">
                <a:moveTo>
                  <a:pt x="0" y="687019"/>
                </a:moveTo>
                <a:lnTo>
                  <a:pt x="46477" y="648851"/>
                </a:lnTo>
                <a:lnTo>
                  <a:pt x="92131" y="611774"/>
                </a:lnTo>
                <a:lnTo>
                  <a:pt x="136985" y="575787"/>
                </a:lnTo>
                <a:lnTo>
                  <a:pt x="181064" y="540891"/>
                </a:lnTo>
                <a:lnTo>
                  <a:pt x="224391" y="507085"/>
                </a:lnTo>
                <a:lnTo>
                  <a:pt x="266992" y="474370"/>
                </a:lnTo>
                <a:lnTo>
                  <a:pt x="308890" y="442745"/>
                </a:lnTo>
                <a:lnTo>
                  <a:pt x="350111" y="412211"/>
                </a:lnTo>
                <a:lnTo>
                  <a:pt x="390678" y="382767"/>
                </a:lnTo>
                <a:lnTo>
                  <a:pt x="430617" y="354414"/>
                </a:lnTo>
                <a:lnTo>
                  <a:pt x="469951" y="327151"/>
                </a:lnTo>
                <a:lnTo>
                  <a:pt x="508704" y="300979"/>
                </a:lnTo>
                <a:lnTo>
                  <a:pt x="546902" y="275898"/>
                </a:lnTo>
                <a:lnTo>
                  <a:pt x="584569" y="251907"/>
                </a:lnTo>
                <a:lnTo>
                  <a:pt x="621728" y="229006"/>
                </a:lnTo>
                <a:lnTo>
                  <a:pt x="658405" y="207196"/>
                </a:lnTo>
                <a:lnTo>
                  <a:pt x="694624" y="186476"/>
                </a:lnTo>
                <a:lnTo>
                  <a:pt x="730409" y="166847"/>
                </a:lnTo>
                <a:lnTo>
                  <a:pt x="765784" y="148308"/>
                </a:lnTo>
                <a:lnTo>
                  <a:pt x="800775" y="130860"/>
                </a:lnTo>
                <a:lnTo>
                  <a:pt x="835405" y="114503"/>
                </a:lnTo>
                <a:lnTo>
                  <a:pt x="903682" y="85059"/>
                </a:lnTo>
                <a:lnTo>
                  <a:pt x="970809" y="59977"/>
                </a:lnTo>
                <a:lnTo>
                  <a:pt x="1036982" y="39258"/>
                </a:lnTo>
                <a:lnTo>
                  <a:pt x="1102396" y="22900"/>
                </a:lnTo>
                <a:lnTo>
                  <a:pt x="1167247" y="10905"/>
                </a:lnTo>
                <a:lnTo>
                  <a:pt x="1231729" y="3271"/>
                </a:lnTo>
                <a:lnTo>
                  <a:pt x="1296039" y="0"/>
                </a:lnTo>
                <a:lnTo>
                  <a:pt x="1328190" y="0"/>
                </a:lnTo>
                <a:lnTo>
                  <a:pt x="1392606" y="3271"/>
                </a:lnTo>
                <a:lnTo>
                  <a:pt x="1457337" y="10905"/>
                </a:lnTo>
                <a:lnTo>
                  <a:pt x="1522578" y="22900"/>
                </a:lnTo>
                <a:lnTo>
                  <a:pt x="1588525" y="39258"/>
                </a:lnTo>
                <a:lnTo>
                  <a:pt x="1655372" y="59977"/>
                </a:lnTo>
                <a:lnTo>
                  <a:pt x="1723316" y="85059"/>
                </a:lnTo>
                <a:lnTo>
                  <a:pt x="1792551" y="114503"/>
                </a:lnTo>
                <a:lnTo>
                  <a:pt x="1827714" y="130860"/>
                </a:lnTo>
                <a:lnTo>
                  <a:pt x="1863273" y="148308"/>
                </a:lnTo>
                <a:lnTo>
                  <a:pt x="1899252" y="166847"/>
                </a:lnTo>
                <a:lnTo>
                  <a:pt x="1935676" y="186476"/>
                </a:lnTo>
                <a:lnTo>
                  <a:pt x="1972569" y="207196"/>
                </a:lnTo>
                <a:lnTo>
                  <a:pt x="2009956" y="229006"/>
                </a:lnTo>
                <a:lnTo>
                  <a:pt x="2047862" y="251907"/>
                </a:lnTo>
                <a:lnTo>
                  <a:pt x="2086309" y="275898"/>
                </a:lnTo>
                <a:lnTo>
                  <a:pt x="2125324" y="300979"/>
                </a:lnTo>
                <a:lnTo>
                  <a:pt x="2164929" y="327151"/>
                </a:lnTo>
                <a:lnTo>
                  <a:pt x="2205151" y="354414"/>
                </a:lnTo>
                <a:lnTo>
                  <a:pt x="2246012" y="382767"/>
                </a:lnTo>
                <a:lnTo>
                  <a:pt x="2287538" y="412211"/>
                </a:lnTo>
                <a:lnTo>
                  <a:pt x="2329753" y="442745"/>
                </a:lnTo>
                <a:lnTo>
                  <a:pt x="2372681" y="474370"/>
                </a:lnTo>
                <a:lnTo>
                  <a:pt x="2416347" y="507085"/>
                </a:lnTo>
                <a:lnTo>
                  <a:pt x="2460775" y="540891"/>
                </a:lnTo>
                <a:lnTo>
                  <a:pt x="2505990" y="575787"/>
                </a:lnTo>
                <a:lnTo>
                  <a:pt x="2552016" y="611774"/>
                </a:lnTo>
                <a:lnTo>
                  <a:pt x="2598876" y="648851"/>
                </a:lnTo>
                <a:lnTo>
                  <a:pt x="2646597" y="687019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4553232" y="8184938"/>
            <a:ext cx="224154" cy="1200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15" i="1">
                <a:latin typeface="Times New Roman"/>
                <a:cs typeface="Times New Roman"/>
              </a:rPr>
              <a:t>в</a:t>
            </a:r>
            <a:r>
              <a:rPr dirty="0" sz="700" spc="10" i="1">
                <a:latin typeface="Times New Roman"/>
                <a:cs typeface="Times New Roman"/>
              </a:rPr>
              <a:t>і</a:t>
            </a:r>
            <a:r>
              <a:rPr dirty="0" sz="700" spc="10" i="1">
                <a:latin typeface="Times New Roman"/>
                <a:cs typeface="Times New Roman"/>
              </a:rPr>
              <a:t>д</a:t>
            </a:r>
            <a:r>
              <a:rPr dirty="0" sz="700" spc="15" i="1">
                <a:latin typeface="Times New Roman"/>
                <a:cs typeface="Times New Roman"/>
              </a:rPr>
              <a:t>кл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436162" y="8180584"/>
            <a:ext cx="158750" cy="207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20" i="1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900685" y="7699838"/>
            <a:ext cx="0" cy="497205"/>
          </a:xfrm>
          <a:custGeom>
            <a:avLst/>
            <a:gdLst/>
            <a:ahLst/>
            <a:cxnLst/>
            <a:rect l="l" t="t" r="r" b="b"/>
            <a:pathLst>
              <a:path w="0" h="497204">
                <a:moveTo>
                  <a:pt x="0" y="0"/>
                </a:moveTo>
                <a:lnTo>
                  <a:pt x="0" y="496814"/>
                </a:lnTo>
              </a:path>
            </a:pathLst>
          </a:custGeom>
          <a:ln w="8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4537762" y="8221923"/>
            <a:ext cx="493395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 sz="700" spc="15" i="1">
                <a:latin typeface="Times New Roman"/>
                <a:cs typeface="Times New Roman"/>
              </a:rPr>
              <a:t>гран  </a:t>
            </a:r>
            <a:r>
              <a:rPr dirty="0" sz="700" spc="170" i="1">
                <a:latin typeface="Times New Roman"/>
                <a:cs typeface="Times New Roman"/>
              </a:rPr>
              <a:t> </a:t>
            </a:r>
            <a:r>
              <a:rPr dirty="0" baseline="12820" sz="1950" spc="-135" i="1">
                <a:latin typeface="Symbol"/>
                <a:cs typeface="Symbol"/>
              </a:rPr>
              <a:t></a:t>
            </a:r>
            <a:r>
              <a:rPr dirty="0" sz="700" spc="-90" i="1">
                <a:latin typeface="Times New Roman"/>
                <a:cs typeface="Times New Roman"/>
              </a:rPr>
              <a:t>кр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234992" y="7767808"/>
            <a:ext cx="3729354" cy="412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0.2</a:t>
            </a:r>
            <a:endParaRPr sz="11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04"/>
              </a:spcBef>
            </a:pPr>
            <a:r>
              <a:rPr dirty="0" sz="1400" spc="-345" i="1">
                <a:latin typeface="Symbol"/>
                <a:cs typeface="Symbol"/>
              </a:rPr>
              <a:t></a:t>
            </a:r>
            <a:r>
              <a:rPr dirty="0" sz="1100" spc="-5" i="1">
                <a:latin typeface="Arial"/>
                <a:cs typeface="Arial"/>
              </a:rPr>
              <a:t>,</a:t>
            </a:r>
            <a:r>
              <a:rPr dirty="0" sz="1100" i="1">
                <a:latin typeface="Arial"/>
                <a:cs typeface="Arial"/>
              </a:rPr>
              <a:t>гра</a:t>
            </a:r>
            <a:r>
              <a:rPr dirty="0" sz="1100" i="1">
                <a:latin typeface="Arial"/>
                <a:cs typeface="Arial"/>
              </a:rPr>
              <a:t>д</a:t>
            </a:r>
            <a:endParaRPr sz="11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518634" y="8164462"/>
            <a:ext cx="317500" cy="236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60" i="1">
                <a:latin typeface="Symbol"/>
                <a:cs typeface="Symbol"/>
              </a:rPr>
              <a:t></a:t>
            </a:r>
            <a:r>
              <a:rPr dirty="0" baseline="-23809" sz="1050" spc="-240" i="1">
                <a:latin typeface="Times New Roman"/>
                <a:cs typeface="Times New Roman"/>
              </a:rPr>
              <a:t>0  </a:t>
            </a:r>
            <a:r>
              <a:rPr dirty="0" baseline="-23809" sz="1050" spc="-232" i="1">
                <a:latin typeface="Times New Roman"/>
                <a:cs typeface="Times New Roman"/>
              </a:rPr>
              <a:t> </a:t>
            </a:r>
            <a:r>
              <a:rPr dirty="0" sz="1250" spc="-160" i="1">
                <a:latin typeface="Symbol"/>
                <a:cs typeface="Symbol"/>
              </a:rPr>
              <a:t></a:t>
            </a:r>
            <a:r>
              <a:rPr dirty="0" baseline="-23809" sz="1050" spc="-240" i="1">
                <a:latin typeface="Times New Roman"/>
                <a:cs typeface="Times New Roman"/>
              </a:rPr>
              <a:t>1</a:t>
            </a:r>
            <a:endParaRPr baseline="-23809" sz="1050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267855" y="5663233"/>
            <a:ext cx="240029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30">
                <a:latin typeface="Symbol"/>
                <a:cs typeface="Symbol"/>
              </a:rPr>
              <a:t></a:t>
            </a:r>
            <a:r>
              <a:rPr dirty="0" sz="1600" spc="-130">
                <a:latin typeface="Times New Roman"/>
                <a:cs typeface="Times New Roman"/>
              </a:rPr>
              <a:t> 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 spc="-130">
                <a:latin typeface="Symbol"/>
                <a:cs typeface="Symbol"/>
              </a:rPr>
              <a:t>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312401" y="5689996"/>
            <a:ext cx="15494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35" i="1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676059" y="5633138"/>
            <a:ext cx="566420" cy="265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5462" sz="1800" spc="30" i="1">
                <a:latin typeface="Times New Roman"/>
                <a:cs typeface="Times New Roman"/>
              </a:rPr>
              <a:t>P</a:t>
            </a:r>
            <a:r>
              <a:rPr dirty="0" sz="700" spc="20" i="1">
                <a:latin typeface="Times New Roman"/>
                <a:cs typeface="Times New Roman"/>
              </a:rPr>
              <a:t>норм  </a:t>
            </a:r>
            <a:r>
              <a:rPr dirty="0" baseline="-25462" sz="1800" spc="22">
                <a:latin typeface="Symbol"/>
                <a:cs typeface="Symbol"/>
              </a:rPr>
              <a:t></a:t>
            </a:r>
            <a:r>
              <a:rPr dirty="0" baseline="-25462" sz="1800" spc="187">
                <a:latin typeface="Times New Roman"/>
                <a:cs typeface="Times New Roman"/>
              </a:rPr>
              <a:t> </a:t>
            </a:r>
            <a:r>
              <a:rPr dirty="0" baseline="-25462" sz="1800" spc="7" i="1">
                <a:latin typeface="Times New Roman"/>
                <a:cs typeface="Times New Roman"/>
              </a:rPr>
              <a:t>f</a:t>
            </a:r>
            <a:endParaRPr baseline="-25462" sz="18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162634" y="5878185"/>
            <a:ext cx="549910" cy="187325"/>
          </a:xfrm>
          <a:custGeom>
            <a:avLst/>
            <a:gdLst/>
            <a:ahLst/>
            <a:cxnLst/>
            <a:rect l="l" t="t" r="r" b="b"/>
            <a:pathLst>
              <a:path w="549910" h="187325">
                <a:moveTo>
                  <a:pt x="0" y="187069"/>
                </a:moveTo>
                <a:lnTo>
                  <a:pt x="549453" y="0"/>
                </a:lnTo>
              </a:path>
            </a:pathLst>
          </a:custGeom>
          <a:ln w="84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343529" y="6341827"/>
            <a:ext cx="656590" cy="289560"/>
          </a:xfrm>
          <a:custGeom>
            <a:avLst/>
            <a:gdLst/>
            <a:ahLst/>
            <a:cxnLst/>
            <a:rect l="l" t="t" r="r" b="b"/>
            <a:pathLst>
              <a:path w="656589" h="289559">
                <a:moveTo>
                  <a:pt x="0" y="289308"/>
                </a:moveTo>
                <a:lnTo>
                  <a:pt x="656356" y="0"/>
                </a:lnTo>
              </a:path>
            </a:pathLst>
          </a:custGeom>
          <a:ln w="84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4962487" y="6125602"/>
            <a:ext cx="756285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4629" sz="1800" spc="44" i="1">
                <a:latin typeface="Times New Roman"/>
                <a:cs typeface="Times New Roman"/>
              </a:rPr>
              <a:t>P</a:t>
            </a:r>
            <a:r>
              <a:rPr dirty="0" baseline="51587" sz="1050" spc="44" i="1">
                <a:latin typeface="Times New Roman"/>
                <a:cs typeface="Times New Roman"/>
              </a:rPr>
              <a:t>ПА  </a:t>
            </a:r>
            <a:r>
              <a:rPr dirty="0" baseline="4629" sz="1800" spc="7">
                <a:latin typeface="Symbol"/>
                <a:cs typeface="Symbol"/>
              </a:rPr>
              <a:t></a:t>
            </a:r>
            <a:r>
              <a:rPr dirty="0" baseline="4629" sz="1800" spc="7">
                <a:latin typeface="Times New Roman"/>
                <a:cs typeface="Times New Roman"/>
              </a:rPr>
              <a:t>  </a:t>
            </a:r>
            <a:r>
              <a:rPr dirty="0" baseline="4629" sz="1800" i="1">
                <a:latin typeface="Times New Roman"/>
                <a:cs typeface="Times New Roman"/>
              </a:rPr>
              <a:t>f</a:t>
            </a:r>
            <a:r>
              <a:rPr dirty="0" baseline="4629" sz="1800" spc="-157" i="1">
                <a:latin typeface="Times New Roman"/>
                <a:cs typeface="Times New Roman"/>
              </a:rPr>
              <a:t> </a:t>
            </a:r>
            <a:r>
              <a:rPr dirty="0" sz="1600" spc="-140">
                <a:latin typeface="Symbol"/>
                <a:cs typeface="Symbol"/>
              </a:rPr>
              <a:t></a:t>
            </a:r>
            <a:r>
              <a:rPr dirty="0" baseline="4444" sz="1875" spc="-209" i="1">
                <a:latin typeface="Symbol"/>
                <a:cs typeface="Symbol"/>
              </a:rPr>
              <a:t></a:t>
            </a:r>
            <a:r>
              <a:rPr dirty="0" sz="1600" spc="-140">
                <a:latin typeface="Symbol"/>
                <a:cs typeface="Symbol"/>
              </a:rPr>
              <a:t>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106747" y="6727335"/>
            <a:ext cx="765810" cy="260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4444" sz="1875" spc="52" i="1">
                <a:latin typeface="Times New Roman"/>
                <a:cs typeface="Times New Roman"/>
              </a:rPr>
              <a:t>P</a:t>
            </a:r>
            <a:r>
              <a:rPr dirty="0" baseline="51587" sz="1050" spc="52" i="1">
                <a:latin typeface="Times New Roman"/>
                <a:cs typeface="Times New Roman"/>
              </a:rPr>
              <a:t>КЗ  </a:t>
            </a:r>
            <a:r>
              <a:rPr dirty="0" baseline="4444" sz="1875">
                <a:latin typeface="Symbol"/>
                <a:cs typeface="Symbol"/>
              </a:rPr>
              <a:t></a:t>
            </a:r>
            <a:r>
              <a:rPr dirty="0" baseline="4444" sz="1875">
                <a:latin typeface="Times New Roman"/>
                <a:cs typeface="Times New Roman"/>
              </a:rPr>
              <a:t>  </a:t>
            </a:r>
            <a:r>
              <a:rPr dirty="0" baseline="4444" sz="1875" i="1">
                <a:latin typeface="Times New Roman"/>
                <a:cs typeface="Times New Roman"/>
              </a:rPr>
              <a:t>f</a:t>
            </a:r>
            <a:r>
              <a:rPr dirty="0" baseline="4444" sz="1875" spc="-112" i="1">
                <a:latin typeface="Times New Roman"/>
                <a:cs typeface="Times New Roman"/>
              </a:rPr>
              <a:t> </a:t>
            </a:r>
            <a:r>
              <a:rPr dirty="0" sz="1650" spc="-150">
                <a:latin typeface="Symbol"/>
                <a:cs typeface="Symbol"/>
              </a:rPr>
              <a:t></a:t>
            </a:r>
            <a:r>
              <a:rPr dirty="0" baseline="4273" sz="1950" spc="-225" i="1">
                <a:latin typeface="Symbol"/>
                <a:cs typeface="Symbol"/>
              </a:rPr>
              <a:t></a:t>
            </a:r>
            <a:r>
              <a:rPr dirty="0" sz="1650" spc="-150">
                <a:latin typeface="Symbol"/>
                <a:cs typeface="Symbol"/>
              </a:rPr>
              <a:t>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204628" y="7484431"/>
            <a:ext cx="483870" cy="2146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-105" i="1">
                <a:latin typeface="Times New Roman"/>
                <a:cs typeface="Times New Roman"/>
              </a:rPr>
              <a:t>P</a:t>
            </a:r>
            <a:r>
              <a:rPr dirty="0" baseline="-23809" sz="1050" spc="-157" i="1">
                <a:latin typeface="Times New Roman"/>
                <a:cs typeface="Times New Roman"/>
              </a:rPr>
              <a:t>0     </a:t>
            </a:r>
            <a:r>
              <a:rPr dirty="0" sz="1150" spc="15">
                <a:latin typeface="Symbol"/>
                <a:cs typeface="Symbol"/>
              </a:rPr>
              <a:t></a:t>
            </a:r>
            <a:r>
              <a:rPr dirty="0" sz="1150" spc="-95">
                <a:latin typeface="Times New Roman"/>
                <a:cs typeface="Times New Roman"/>
              </a:rPr>
              <a:t> </a:t>
            </a:r>
            <a:r>
              <a:rPr dirty="0" sz="1150" spc="10" i="1">
                <a:latin typeface="Times New Roman"/>
                <a:cs typeface="Times New Roman"/>
              </a:rPr>
              <a:t>0.3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131927" y="7282210"/>
            <a:ext cx="245745" cy="170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575" sz="1650" i="1">
                <a:latin typeface="Arial"/>
                <a:cs typeface="Arial"/>
              </a:rPr>
              <a:t>S</a:t>
            </a:r>
            <a:r>
              <a:rPr dirty="0" sz="700" spc="5" i="1">
                <a:latin typeface="Arial"/>
                <a:cs typeface="Arial"/>
              </a:rPr>
              <a:t>П</a:t>
            </a:r>
            <a:r>
              <a:rPr dirty="0" sz="700" spc="10" i="1">
                <a:latin typeface="Arial"/>
                <a:cs typeface="Arial"/>
              </a:rPr>
              <a:t>Р</a:t>
            </a:r>
            <a:endParaRPr sz="7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909986" y="7249061"/>
            <a:ext cx="244475" cy="170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575" sz="1650" i="1">
                <a:latin typeface="Arial"/>
                <a:cs typeface="Arial"/>
              </a:rPr>
              <a:t>S</a:t>
            </a:r>
            <a:r>
              <a:rPr dirty="0" sz="700" spc="10" i="1">
                <a:latin typeface="Arial"/>
                <a:cs typeface="Arial"/>
              </a:rPr>
              <a:t>М</a:t>
            </a:r>
            <a:r>
              <a:rPr dirty="0" sz="700" spc="5" i="1">
                <a:latin typeface="Arial"/>
                <a:cs typeface="Arial"/>
              </a:rPr>
              <a:t>Г</a:t>
            </a:r>
            <a:endParaRPr sz="700">
              <a:latin typeface="Arial"/>
              <a:cs typeface="Aria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2917353" y="7432298"/>
            <a:ext cx="314325" cy="314960"/>
          </a:xfrm>
          <a:custGeom>
            <a:avLst/>
            <a:gdLst/>
            <a:ahLst/>
            <a:cxnLst/>
            <a:rect l="l" t="t" r="r" b="b"/>
            <a:pathLst>
              <a:path w="314325" h="314959">
                <a:moveTo>
                  <a:pt x="314278" y="0"/>
                </a:moveTo>
                <a:lnTo>
                  <a:pt x="0" y="314664"/>
                </a:lnTo>
              </a:path>
            </a:pathLst>
          </a:custGeom>
          <a:ln w="8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827103" y="7412913"/>
            <a:ext cx="165735" cy="165735"/>
          </a:xfrm>
          <a:custGeom>
            <a:avLst/>
            <a:gdLst/>
            <a:ahLst/>
            <a:cxnLst/>
            <a:rect l="l" t="t" r="r" b="b"/>
            <a:pathLst>
              <a:path w="165735" h="165734">
                <a:moveTo>
                  <a:pt x="165372" y="0"/>
                </a:moveTo>
                <a:lnTo>
                  <a:pt x="0" y="165616"/>
                </a:lnTo>
              </a:path>
            </a:pathLst>
          </a:custGeom>
          <a:ln w="8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2109373" y="4269566"/>
            <a:ext cx="3800475" cy="135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52069">
              <a:lnSpc>
                <a:spcPct val="100000"/>
              </a:lnSpc>
            </a:pPr>
            <a:r>
              <a:rPr dirty="0" baseline="1984" sz="2100" spc="15">
                <a:latin typeface="Times New Roman"/>
                <a:cs typeface="Times New Roman"/>
              </a:rPr>
              <a:t>Кутові </a:t>
            </a:r>
            <a:r>
              <a:rPr dirty="0" baseline="1984" sz="2100">
                <a:latin typeface="Times New Roman"/>
                <a:cs typeface="Times New Roman"/>
              </a:rPr>
              <a:t>характеристики </a:t>
            </a:r>
            <a:r>
              <a:rPr dirty="0" baseline="1984" sz="2100" spc="-7">
                <a:latin typeface="Times New Roman"/>
                <a:cs typeface="Times New Roman"/>
              </a:rPr>
              <a:t>електропередачі </a:t>
            </a:r>
            <a:r>
              <a:rPr dirty="0" baseline="1984" sz="2100" spc="22">
                <a:latin typeface="Times New Roman"/>
                <a:cs typeface="Times New Roman"/>
              </a:rPr>
              <a:t>при </a:t>
            </a:r>
            <a:r>
              <a:rPr dirty="0" sz="1150" spc="45" i="1">
                <a:latin typeface="Times New Roman"/>
                <a:cs typeface="Times New Roman"/>
              </a:rPr>
              <a:t>K</a:t>
            </a:r>
            <a:r>
              <a:rPr dirty="0" sz="1150" spc="-135" i="1">
                <a:latin typeface="Times New Roman"/>
                <a:cs typeface="Times New Roman"/>
              </a:rPr>
              <a:t> </a:t>
            </a:r>
            <a:r>
              <a:rPr dirty="0" baseline="28985" sz="1725" spc="7">
                <a:latin typeface="Times New Roman"/>
                <a:cs typeface="Times New Roman"/>
              </a:rPr>
              <a:t>(3)</a:t>
            </a:r>
            <a:endParaRPr baseline="28985" sz="1725">
              <a:latin typeface="Times New Roman"/>
              <a:cs typeface="Times New Roman"/>
            </a:endParaRPr>
          </a:p>
          <a:p>
            <a:pPr algn="ctr" marL="106680">
              <a:lnSpc>
                <a:spcPct val="100000"/>
              </a:lnSpc>
              <a:spcBef>
                <a:spcPts val="1505"/>
              </a:spcBef>
            </a:pPr>
            <a:r>
              <a:rPr dirty="0" sz="1200" spc="-20" i="1">
                <a:latin typeface="Times New Roman"/>
                <a:cs typeface="Times New Roman"/>
              </a:rPr>
              <a:t>t</a:t>
            </a:r>
            <a:r>
              <a:rPr dirty="0" baseline="-16203" sz="1800" spc="-30" i="1">
                <a:latin typeface="Times New Roman"/>
                <a:cs typeface="Times New Roman"/>
              </a:rPr>
              <a:t>ãðàí  </a:t>
            </a:r>
            <a:r>
              <a:rPr dirty="0" sz="1200" spc="25">
                <a:latin typeface="Symbol"/>
                <a:cs typeface="Symbol"/>
              </a:rPr>
              <a:t>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30">
                <a:latin typeface="Times New Roman"/>
                <a:cs typeface="Times New Roman"/>
              </a:rPr>
              <a:t>0,95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50" spc="5" i="1">
                <a:latin typeface="Times New Roman"/>
                <a:cs typeface="Times New Roman"/>
              </a:rPr>
              <a:t>P,в.о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algn="ctr" marR="3321050">
              <a:lnSpc>
                <a:spcPct val="100000"/>
              </a:lnSpc>
            </a:pPr>
            <a:r>
              <a:rPr dirty="0" sz="1100" i="1">
                <a:latin typeface="Arial"/>
                <a:cs typeface="Arial"/>
              </a:rPr>
              <a:t>1.6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2717213" y="7744134"/>
            <a:ext cx="376555" cy="3175"/>
          </a:xfrm>
          <a:custGeom>
            <a:avLst/>
            <a:gdLst/>
            <a:ahLst/>
            <a:cxnLst/>
            <a:rect l="l" t="t" r="r" b="b"/>
            <a:pathLst>
              <a:path w="376555" h="3175">
                <a:moveTo>
                  <a:pt x="0" y="0"/>
                </a:moveTo>
                <a:lnTo>
                  <a:pt x="0" y="2827"/>
                </a:lnTo>
                <a:lnTo>
                  <a:pt x="376494" y="282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717213" y="7777891"/>
            <a:ext cx="327660" cy="33020"/>
          </a:xfrm>
          <a:custGeom>
            <a:avLst/>
            <a:gdLst/>
            <a:ahLst/>
            <a:cxnLst/>
            <a:rect l="l" t="t" r="r" b="b"/>
            <a:pathLst>
              <a:path w="327660" h="33020">
                <a:moveTo>
                  <a:pt x="0" y="32482"/>
                </a:moveTo>
                <a:lnTo>
                  <a:pt x="0" y="0"/>
                </a:lnTo>
                <a:lnTo>
                  <a:pt x="32718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717213" y="7809264"/>
            <a:ext cx="279400" cy="1270"/>
          </a:xfrm>
          <a:custGeom>
            <a:avLst/>
            <a:gdLst/>
            <a:ahLst/>
            <a:cxnLst/>
            <a:rect l="l" t="t" r="r" b="b"/>
            <a:pathLst>
              <a:path w="279400" h="1270">
                <a:moveTo>
                  <a:pt x="0" y="555"/>
                </a:moveTo>
                <a:lnTo>
                  <a:pt x="279150" y="55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717213" y="7843499"/>
            <a:ext cx="227329" cy="1270"/>
          </a:xfrm>
          <a:custGeom>
            <a:avLst/>
            <a:gdLst/>
            <a:ahLst/>
            <a:cxnLst/>
            <a:rect l="l" t="t" r="r" b="b"/>
            <a:pathLst>
              <a:path w="227330" h="1270">
                <a:moveTo>
                  <a:pt x="0" y="490"/>
                </a:moveTo>
                <a:lnTo>
                  <a:pt x="227157" y="49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717213" y="7876356"/>
            <a:ext cx="181610" cy="635"/>
          </a:xfrm>
          <a:custGeom>
            <a:avLst/>
            <a:gdLst/>
            <a:ahLst/>
            <a:cxnLst/>
            <a:rect l="l" t="t" r="r" b="b"/>
            <a:pathLst>
              <a:path w="181610" h="634">
                <a:moveTo>
                  <a:pt x="0" y="128"/>
                </a:moveTo>
                <a:lnTo>
                  <a:pt x="181583" y="12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717213" y="7906596"/>
            <a:ext cx="139700" cy="3175"/>
          </a:xfrm>
          <a:custGeom>
            <a:avLst/>
            <a:gdLst/>
            <a:ahLst/>
            <a:cxnLst/>
            <a:rect l="l" t="t" r="r" b="b"/>
            <a:pathLst>
              <a:path w="139700" h="3175">
                <a:moveTo>
                  <a:pt x="0" y="3143"/>
                </a:moveTo>
                <a:lnTo>
                  <a:pt x="0" y="0"/>
                </a:lnTo>
                <a:lnTo>
                  <a:pt x="13942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717213" y="7942864"/>
            <a:ext cx="85725" cy="3810"/>
          </a:xfrm>
          <a:custGeom>
            <a:avLst/>
            <a:gdLst/>
            <a:ahLst/>
            <a:cxnLst/>
            <a:rect l="l" t="t" r="r" b="b"/>
            <a:pathLst>
              <a:path w="85725" h="3809">
                <a:moveTo>
                  <a:pt x="0" y="0"/>
                </a:moveTo>
                <a:lnTo>
                  <a:pt x="0" y="3295"/>
                </a:lnTo>
                <a:lnTo>
                  <a:pt x="85627" y="329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717213" y="7973945"/>
            <a:ext cx="48895" cy="2540"/>
          </a:xfrm>
          <a:custGeom>
            <a:avLst/>
            <a:gdLst/>
            <a:ahLst/>
            <a:cxnLst/>
            <a:rect l="l" t="t" r="r" b="b"/>
            <a:pathLst>
              <a:path w="48894" h="2540">
                <a:moveTo>
                  <a:pt x="0" y="2033"/>
                </a:moveTo>
                <a:lnTo>
                  <a:pt x="0" y="0"/>
                </a:lnTo>
                <a:lnTo>
                  <a:pt x="4865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667030" y="7777260"/>
            <a:ext cx="50800" cy="635"/>
          </a:xfrm>
          <a:custGeom>
            <a:avLst/>
            <a:gdLst/>
            <a:ahLst/>
            <a:cxnLst/>
            <a:rect l="l" t="t" r="r" b="b"/>
            <a:pathLst>
              <a:path w="50800" h="634">
                <a:moveTo>
                  <a:pt x="50183" y="63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667030" y="7810374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18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667030" y="7843499"/>
            <a:ext cx="50800" cy="1270"/>
          </a:xfrm>
          <a:custGeom>
            <a:avLst/>
            <a:gdLst/>
            <a:ahLst/>
            <a:cxnLst/>
            <a:rect l="l" t="t" r="r" b="b"/>
            <a:pathLst>
              <a:path w="50800" h="1270">
                <a:moveTo>
                  <a:pt x="0" y="0"/>
                </a:moveTo>
                <a:lnTo>
                  <a:pt x="50183" y="98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667030" y="7876613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18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667030" y="7909739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18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667030" y="7946159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5018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667030" y="7975979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18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667030" y="8009104"/>
            <a:ext cx="50800" cy="0"/>
          </a:xfrm>
          <a:custGeom>
            <a:avLst/>
            <a:gdLst/>
            <a:ahLst/>
            <a:cxnLst/>
            <a:rect l="l" t="t" r="r" b="b"/>
            <a:pathLst>
              <a:path w="50800" h="0">
                <a:moveTo>
                  <a:pt x="0" y="0"/>
                </a:moveTo>
                <a:lnTo>
                  <a:pt x="5018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212936" y="7677883"/>
            <a:ext cx="1174750" cy="635"/>
          </a:xfrm>
          <a:custGeom>
            <a:avLst/>
            <a:gdLst/>
            <a:ahLst/>
            <a:cxnLst/>
            <a:rect l="l" t="t" r="r" b="b"/>
            <a:pathLst>
              <a:path w="1174750" h="634">
                <a:moveTo>
                  <a:pt x="0" y="128"/>
                </a:moveTo>
                <a:lnTo>
                  <a:pt x="1174591" y="12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311027" y="7644769"/>
            <a:ext cx="1027430" cy="0"/>
          </a:xfrm>
          <a:custGeom>
            <a:avLst/>
            <a:gdLst/>
            <a:ahLst/>
            <a:cxnLst/>
            <a:rect l="l" t="t" r="r" b="b"/>
            <a:pathLst>
              <a:path w="1027429" h="0">
                <a:moveTo>
                  <a:pt x="0" y="0"/>
                </a:moveTo>
                <a:lnTo>
                  <a:pt x="102724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344989" y="7611643"/>
            <a:ext cx="882650" cy="1905"/>
          </a:xfrm>
          <a:custGeom>
            <a:avLst/>
            <a:gdLst/>
            <a:ahLst/>
            <a:cxnLst/>
            <a:rect l="l" t="t" r="r" b="b"/>
            <a:pathLst>
              <a:path w="882650" h="1904">
                <a:moveTo>
                  <a:pt x="0" y="847"/>
                </a:moveTo>
                <a:lnTo>
                  <a:pt x="882300" y="84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627242" y="7116979"/>
            <a:ext cx="0" cy="1080135"/>
          </a:xfrm>
          <a:custGeom>
            <a:avLst/>
            <a:gdLst/>
            <a:ahLst/>
            <a:cxnLst/>
            <a:rect l="l" t="t" r="r" b="b"/>
            <a:pathLst>
              <a:path w="0" h="1080134">
                <a:moveTo>
                  <a:pt x="0" y="0"/>
                </a:moveTo>
                <a:lnTo>
                  <a:pt x="0" y="1079673"/>
                </a:lnTo>
              </a:path>
            </a:pathLst>
          </a:custGeom>
          <a:ln w="8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653034" y="7166871"/>
            <a:ext cx="1270" cy="533400"/>
          </a:xfrm>
          <a:custGeom>
            <a:avLst/>
            <a:gdLst/>
            <a:ahLst/>
            <a:cxnLst/>
            <a:rect l="l" t="t" r="r" b="b"/>
            <a:pathLst>
              <a:path w="1270" h="533400">
                <a:moveTo>
                  <a:pt x="583" y="0"/>
                </a:moveTo>
                <a:lnTo>
                  <a:pt x="583" y="53296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692131" y="7243756"/>
            <a:ext cx="0" cy="456565"/>
          </a:xfrm>
          <a:custGeom>
            <a:avLst/>
            <a:gdLst/>
            <a:ahLst/>
            <a:cxnLst/>
            <a:rect l="l" t="t" r="r" b="b"/>
            <a:pathLst>
              <a:path w="0" h="456565">
                <a:moveTo>
                  <a:pt x="0" y="0"/>
                </a:moveTo>
                <a:lnTo>
                  <a:pt x="0" y="45608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725509" y="7310942"/>
            <a:ext cx="0" cy="389255"/>
          </a:xfrm>
          <a:custGeom>
            <a:avLst/>
            <a:gdLst/>
            <a:ahLst/>
            <a:cxnLst/>
            <a:rect l="l" t="t" r="r" b="b"/>
            <a:pathLst>
              <a:path w="0" h="389254">
                <a:moveTo>
                  <a:pt x="0" y="0"/>
                </a:moveTo>
                <a:lnTo>
                  <a:pt x="0" y="38889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760638" y="7382685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0"/>
                </a:moveTo>
                <a:lnTo>
                  <a:pt x="0" y="3171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788880" y="7441330"/>
            <a:ext cx="0" cy="259079"/>
          </a:xfrm>
          <a:custGeom>
            <a:avLst/>
            <a:gdLst/>
            <a:ahLst/>
            <a:cxnLst/>
            <a:rect l="l" t="t" r="r" b="b"/>
            <a:pathLst>
              <a:path w="0" h="259079">
                <a:moveTo>
                  <a:pt x="0" y="0"/>
                </a:moveTo>
                <a:lnTo>
                  <a:pt x="0" y="25850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824126" y="7515328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51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859955" y="7591569"/>
            <a:ext cx="0" cy="108585"/>
          </a:xfrm>
          <a:custGeom>
            <a:avLst/>
            <a:gdLst/>
            <a:ahLst/>
            <a:cxnLst/>
            <a:rect l="l" t="t" r="r" b="b"/>
            <a:pathLst>
              <a:path w="0" h="108584">
                <a:moveTo>
                  <a:pt x="0" y="0"/>
                </a:moveTo>
                <a:lnTo>
                  <a:pt x="0" y="10826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517421" y="7744134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10982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550566" y="7770634"/>
            <a:ext cx="76835" cy="6985"/>
          </a:xfrm>
          <a:custGeom>
            <a:avLst/>
            <a:gdLst/>
            <a:ahLst/>
            <a:cxnLst/>
            <a:rect l="l" t="t" r="r" b="b"/>
            <a:pathLst>
              <a:path w="76835" h="6984">
                <a:moveTo>
                  <a:pt x="76676" y="6625"/>
                </a:moveTo>
                <a:lnTo>
                  <a:pt x="76676" y="0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468872" y="7711009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15837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3216656" y="7213629"/>
            <a:ext cx="76200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3994131" y="7180562"/>
            <a:ext cx="76200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Arial"/>
                <a:cs typeface="Arial"/>
              </a:rPr>
              <a:t>1</a:t>
            </a:r>
            <a:endParaRPr sz="7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3523803" y="7395328"/>
            <a:ext cx="36322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49885" algn="l"/>
              </a:tabLst>
            </a:pPr>
            <a:r>
              <a:rPr dirty="0" sz="1100" i="1" u="dbl">
                <a:latin typeface="Arial"/>
                <a:cs typeface="Arial"/>
              </a:rPr>
              <a:t> </a:t>
            </a:r>
            <a:r>
              <a:rPr dirty="0" sz="1100" i="1" u="dbl">
                <a:latin typeface="Arial"/>
                <a:cs typeface="Arial"/>
              </a:rPr>
              <a:t>	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4422539" y="7578529"/>
            <a:ext cx="165735" cy="165735"/>
          </a:xfrm>
          <a:custGeom>
            <a:avLst/>
            <a:gdLst/>
            <a:ahLst/>
            <a:cxnLst/>
            <a:rect l="l" t="t" r="r" b="b"/>
            <a:pathLst>
              <a:path w="165735" h="165734">
                <a:moveTo>
                  <a:pt x="165489" y="165604"/>
                </a:moveTo>
                <a:lnTo>
                  <a:pt x="0" y="0"/>
                </a:lnTo>
              </a:path>
            </a:pathLst>
          </a:custGeom>
          <a:ln w="8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4374477" y="7064534"/>
            <a:ext cx="76200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256720" y="7035834"/>
            <a:ext cx="26416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9685">
              <a:lnSpc>
                <a:spcPct val="163000"/>
              </a:lnSpc>
            </a:pPr>
            <a:r>
              <a:rPr dirty="0" baseline="7575" sz="1650" spc="-7" i="1">
                <a:latin typeface="Arial"/>
                <a:cs typeface="Arial"/>
              </a:rPr>
              <a:t>S</a:t>
            </a:r>
            <a:r>
              <a:rPr dirty="0" sz="700" spc="10" i="1">
                <a:latin typeface="Arial"/>
                <a:cs typeface="Arial"/>
              </a:rPr>
              <a:t>М</a:t>
            </a:r>
            <a:r>
              <a:rPr dirty="0" sz="700" spc="5" i="1">
                <a:latin typeface="Arial"/>
                <a:cs typeface="Arial"/>
              </a:rPr>
              <a:t>Г </a:t>
            </a:r>
            <a:r>
              <a:rPr dirty="0" sz="700" i="1">
                <a:latin typeface="Arial"/>
                <a:cs typeface="Arial"/>
              </a:rPr>
              <a:t> </a:t>
            </a:r>
            <a:r>
              <a:rPr dirty="0" baseline="7575" sz="1650" spc="7" i="1">
                <a:latin typeface="Arial"/>
                <a:cs typeface="Arial"/>
              </a:rPr>
              <a:t>S</a:t>
            </a:r>
            <a:r>
              <a:rPr dirty="0" sz="700" spc="5" i="1">
                <a:latin typeface="Arial"/>
                <a:cs typeface="Arial"/>
              </a:rPr>
              <a:t>ПР</a:t>
            </a:r>
            <a:endParaRPr sz="700">
              <a:latin typeface="Arial"/>
              <a:cs typeface="Arial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4521856" y="7280445"/>
            <a:ext cx="165735" cy="165735"/>
          </a:xfrm>
          <a:custGeom>
            <a:avLst/>
            <a:gdLst/>
            <a:ahLst/>
            <a:cxnLst/>
            <a:rect l="l" t="t" r="r" b="b"/>
            <a:pathLst>
              <a:path w="165735" h="165734">
                <a:moveTo>
                  <a:pt x="165372" y="165593"/>
                </a:moveTo>
                <a:lnTo>
                  <a:pt x="0" y="0"/>
                </a:lnTo>
              </a:path>
            </a:pathLst>
          </a:custGeom>
          <a:ln w="840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727726" y="7017076"/>
            <a:ext cx="422909" cy="873125"/>
          </a:xfrm>
          <a:custGeom>
            <a:avLst/>
            <a:gdLst/>
            <a:ahLst/>
            <a:cxnLst/>
            <a:rect l="l" t="t" r="r" b="b"/>
            <a:pathLst>
              <a:path w="422910" h="873125">
                <a:moveTo>
                  <a:pt x="422710" y="0"/>
                </a:moveTo>
                <a:lnTo>
                  <a:pt x="0" y="872600"/>
                </a:lnTo>
              </a:path>
            </a:pathLst>
          </a:custGeom>
          <a:ln w="8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826519" y="8180469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5">
                <a:moveTo>
                  <a:pt x="0" y="0"/>
                </a:moveTo>
                <a:lnTo>
                  <a:pt x="0" y="24701"/>
                </a:lnTo>
              </a:path>
            </a:pathLst>
          </a:custGeom>
          <a:ln w="840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 txBox="1"/>
          <p:nvPr/>
        </p:nvSpPr>
        <p:spPr>
          <a:xfrm>
            <a:off x="4358021" y="7346120"/>
            <a:ext cx="76200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2295270" y="8584265"/>
            <a:ext cx="3491229" cy="641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spc="10">
                <a:latin typeface="Times New Roman"/>
                <a:cs typeface="Times New Roman"/>
              </a:rPr>
              <a:t>Кутові </a:t>
            </a:r>
            <a:r>
              <a:rPr dirty="0" sz="1400">
                <a:latin typeface="Times New Roman"/>
                <a:cs typeface="Times New Roman"/>
              </a:rPr>
              <a:t>характеристики </a:t>
            </a:r>
            <a:r>
              <a:rPr dirty="0" sz="1400" spc="-5">
                <a:latin typeface="Times New Roman"/>
                <a:cs typeface="Times New Roman"/>
              </a:rPr>
              <a:t>електропередачі </a:t>
            </a:r>
            <a:r>
              <a:rPr dirty="0" sz="1150" spc="55" i="1">
                <a:latin typeface="Times New Roman"/>
                <a:cs typeface="Times New Roman"/>
              </a:rPr>
              <a:t>K</a:t>
            </a:r>
            <a:r>
              <a:rPr dirty="0" sz="1150" spc="-75" i="1">
                <a:latin typeface="Times New Roman"/>
                <a:cs typeface="Times New Roman"/>
              </a:rPr>
              <a:t> </a:t>
            </a:r>
            <a:r>
              <a:rPr dirty="0" baseline="28985" sz="1725" spc="-97">
                <a:latin typeface="Times New Roman"/>
                <a:cs typeface="Times New Roman"/>
              </a:rPr>
              <a:t>(1,1)</a:t>
            </a:r>
            <a:endParaRPr baseline="28985" sz="1725">
              <a:latin typeface="Times New Roman"/>
              <a:cs typeface="Times New Roman"/>
            </a:endParaRPr>
          </a:p>
          <a:p>
            <a:pPr algn="ctr" marL="43815">
              <a:lnSpc>
                <a:spcPct val="100000"/>
              </a:lnSpc>
              <a:spcBef>
                <a:spcPts val="1515"/>
              </a:spcBef>
            </a:pPr>
            <a:r>
              <a:rPr dirty="0" sz="1200" spc="-20" i="1">
                <a:latin typeface="Times New Roman"/>
                <a:cs typeface="Times New Roman"/>
              </a:rPr>
              <a:t>t</a:t>
            </a:r>
            <a:r>
              <a:rPr dirty="0" baseline="-13888" sz="1800" spc="-30" i="1">
                <a:latin typeface="Times New Roman"/>
                <a:cs typeface="Times New Roman"/>
              </a:rPr>
              <a:t>ãðàí  </a:t>
            </a:r>
            <a:r>
              <a:rPr dirty="0" sz="1200" spc="2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1,8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518159" y="257175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6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6166" y="289306"/>
            <a:ext cx="188785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5" b="1">
                <a:latin typeface="Times New Roman"/>
                <a:cs typeface="Times New Roman"/>
              </a:rPr>
              <a:t>Розрахунок </a:t>
            </a:r>
            <a:r>
              <a:rPr dirty="0" sz="1400" b="1">
                <a:latin typeface="Times New Roman"/>
                <a:cs typeface="Times New Roman"/>
              </a:rPr>
              <a:t>паузи</a:t>
            </a:r>
            <a:r>
              <a:rPr dirty="0" sz="1400" spc="-7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АПВ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81767" y="1083074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037"/>
                </a:lnTo>
              </a:path>
            </a:pathLst>
          </a:custGeom>
          <a:ln w="24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65936" y="131646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580" y="0"/>
                </a:moveTo>
                <a:lnTo>
                  <a:pt x="7092" y="0"/>
                </a:lnTo>
                <a:lnTo>
                  <a:pt x="0" y="6994"/>
                </a:lnTo>
                <a:lnTo>
                  <a:pt x="0" y="24267"/>
                </a:lnTo>
                <a:lnTo>
                  <a:pt x="7092" y="31273"/>
                </a:lnTo>
                <a:lnTo>
                  <a:pt x="24580" y="31273"/>
                </a:lnTo>
                <a:lnTo>
                  <a:pt x="31661" y="24267"/>
                </a:lnTo>
                <a:lnTo>
                  <a:pt x="31661" y="6994"/>
                </a:lnTo>
                <a:lnTo>
                  <a:pt x="245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53190" y="1176455"/>
            <a:ext cx="315595" cy="311785"/>
          </a:xfrm>
          <a:custGeom>
            <a:avLst/>
            <a:gdLst/>
            <a:ahLst/>
            <a:cxnLst/>
            <a:rect l="l" t="t" r="r" b="b"/>
            <a:pathLst>
              <a:path w="315594" h="311784">
                <a:moveTo>
                  <a:pt x="157563" y="311274"/>
                </a:moveTo>
                <a:lnTo>
                  <a:pt x="199451" y="305715"/>
                </a:lnTo>
                <a:lnTo>
                  <a:pt x="237090" y="290025"/>
                </a:lnTo>
                <a:lnTo>
                  <a:pt x="268979" y="265689"/>
                </a:lnTo>
                <a:lnTo>
                  <a:pt x="293615" y="234190"/>
                </a:lnTo>
                <a:lnTo>
                  <a:pt x="309498" y="197014"/>
                </a:lnTo>
                <a:lnTo>
                  <a:pt x="315126" y="155642"/>
                </a:lnTo>
                <a:lnTo>
                  <a:pt x="309498" y="114267"/>
                </a:lnTo>
                <a:lnTo>
                  <a:pt x="293615" y="77087"/>
                </a:lnTo>
                <a:lnTo>
                  <a:pt x="268979" y="45587"/>
                </a:lnTo>
                <a:lnTo>
                  <a:pt x="237090" y="21250"/>
                </a:lnTo>
                <a:lnTo>
                  <a:pt x="199451" y="5559"/>
                </a:lnTo>
                <a:lnTo>
                  <a:pt x="157563" y="0"/>
                </a:lnTo>
                <a:lnTo>
                  <a:pt x="115678" y="5559"/>
                </a:lnTo>
                <a:lnTo>
                  <a:pt x="78040" y="21250"/>
                </a:lnTo>
                <a:lnTo>
                  <a:pt x="46151" y="45587"/>
                </a:lnTo>
                <a:lnTo>
                  <a:pt x="21513" y="77087"/>
                </a:lnTo>
                <a:lnTo>
                  <a:pt x="5628" y="114267"/>
                </a:lnTo>
                <a:lnTo>
                  <a:pt x="0" y="155642"/>
                </a:lnTo>
                <a:lnTo>
                  <a:pt x="5628" y="197014"/>
                </a:lnTo>
                <a:lnTo>
                  <a:pt x="21513" y="234190"/>
                </a:lnTo>
                <a:lnTo>
                  <a:pt x="46151" y="265689"/>
                </a:lnTo>
                <a:lnTo>
                  <a:pt x="78040" y="290025"/>
                </a:lnTo>
                <a:lnTo>
                  <a:pt x="115678" y="305715"/>
                </a:lnTo>
                <a:lnTo>
                  <a:pt x="157563" y="311274"/>
                </a:lnTo>
                <a:close/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06763" y="1308312"/>
            <a:ext cx="208279" cy="53975"/>
          </a:xfrm>
          <a:custGeom>
            <a:avLst/>
            <a:gdLst/>
            <a:ahLst/>
            <a:cxnLst/>
            <a:rect l="l" t="t" r="r" b="b"/>
            <a:pathLst>
              <a:path w="208280" h="53975">
                <a:moveTo>
                  <a:pt x="0" y="26893"/>
                </a:moveTo>
                <a:lnTo>
                  <a:pt x="26074" y="6723"/>
                </a:lnTo>
                <a:lnTo>
                  <a:pt x="48253" y="0"/>
                </a:lnTo>
                <a:lnTo>
                  <a:pt x="67558" y="3361"/>
                </a:lnTo>
                <a:lnTo>
                  <a:pt x="85011" y="13446"/>
                </a:lnTo>
                <a:lnTo>
                  <a:pt x="101631" y="26893"/>
                </a:lnTo>
                <a:lnTo>
                  <a:pt x="118441" y="40340"/>
                </a:lnTo>
                <a:lnTo>
                  <a:pt x="136460" y="50425"/>
                </a:lnTo>
                <a:lnTo>
                  <a:pt x="156711" y="53787"/>
                </a:lnTo>
                <a:lnTo>
                  <a:pt x="180214" y="47064"/>
                </a:lnTo>
                <a:lnTo>
                  <a:pt x="207990" y="26893"/>
                </a:lnTo>
              </a:path>
            </a:pathLst>
          </a:custGeom>
          <a:ln w="131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325491" y="995615"/>
            <a:ext cx="17081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25" i="1">
                <a:latin typeface="Arial"/>
                <a:cs typeface="Arial"/>
              </a:rPr>
              <a:t>ГГ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78400" y="933354"/>
            <a:ext cx="27432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35" i="1">
                <a:latin typeface="Arial"/>
                <a:cs typeface="Arial"/>
              </a:rPr>
              <a:t>U</a:t>
            </a:r>
            <a:r>
              <a:rPr dirty="0" sz="1000" spc="25" i="1">
                <a:latin typeface="Arial"/>
                <a:cs typeface="Arial"/>
              </a:rPr>
              <a:t>=</a:t>
            </a:r>
            <a:r>
              <a:rPr dirty="0" sz="1000" spc="25" i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65170" y="1332098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 h="0">
                <a:moveTo>
                  <a:pt x="113450" y="0"/>
                </a:moveTo>
                <a:lnTo>
                  <a:pt x="0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82823" y="1330022"/>
            <a:ext cx="276225" cy="2540"/>
          </a:xfrm>
          <a:custGeom>
            <a:avLst/>
            <a:gdLst/>
            <a:ahLst/>
            <a:cxnLst/>
            <a:rect l="l" t="t" r="r" b="b"/>
            <a:pathLst>
              <a:path w="276225" h="2540">
                <a:moveTo>
                  <a:pt x="0" y="1158"/>
                </a:moveTo>
                <a:lnTo>
                  <a:pt x="276038" y="115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58851" y="1176708"/>
            <a:ext cx="315595" cy="311785"/>
          </a:xfrm>
          <a:custGeom>
            <a:avLst/>
            <a:gdLst/>
            <a:ahLst/>
            <a:cxnLst/>
            <a:rect l="l" t="t" r="r" b="b"/>
            <a:pathLst>
              <a:path w="315595" h="311784">
                <a:moveTo>
                  <a:pt x="157574" y="311263"/>
                </a:moveTo>
                <a:lnTo>
                  <a:pt x="199468" y="305704"/>
                </a:lnTo>
                <a:lnTo>
                  <a:pt x="237103" y="290016"/>
                </a:lnTo>
                <a:lnTo>
                  <a:pt x="268982" y="265682"/>
                </a:lnTo>
                <a:lnTo>
                  <a:pt x="293607" y="234184"/>
                </a:lnTo>
                <a:lnTo>
                  <a:pt x="309480" y="197006"/>
                </a:lnTo>
                <a:lnTo>
                  <a:pt x="315104" y="155631"/>
                </a:lnTo>
                <a:lnTo>
                  <a:pt x="309480" y="114260"/>
                </a:lnTo>
                <a:lnTo>
                  <a:pt x="293607" y="77084"/>
                </a:lnTo>
                <a:lnTo>
                  <a:pt x="268982" y="45585"/>
                </a:lnTo>
                <a:lnTo>
                  <a:pt x="237103" y="21249"/>
                </a:lnTo>
                <a:lnTo>
                  <a:pt x="199468" y="5559"/>
                </a:lnTo>
                <a:lnTo>
                  <a:pt x="157574" y="0"/>
                </a:lnTo>
                <a:lnTo>
                  <a:pt x="115677" y="5559"/>
                </a:lnTo>
                <a:lnTo>
                  <a:pt x="78034" y="21249"/>
                </a:lnTo>
                <a:lnTo>
                  <a:pt x="46144" y="45585"/>
                </a:lnTo>
                <a:lnTo>
                  <a:pt x="21508" y="77084"/>
                </a:lnTo>
                <a:lnTo>
                  <a:pt x="5627" y="114260"/>
                </a:lnTo>
                <a:lnTo>
                  <a:pt x="0" y="155631"/>
                </a:lnTo>
                <a:lnTo>
                  <a:pt x="5627" y="197006"/>
                </a:lnTo>
                <a:lnTo>
                  <a:pt x="21508" y="234184"/>
                </a:lnTo>
                <a:lnTo>
                  <a:pt x="46144" y="265682"/>
                </a:lnTo>
                <a:lnTo>
                  <a:pt x="78034" y="290016"/>
                </a:lnTo>
                <a:lnTo>
                  <a:pt x="115677" y="305704"/>
                </a:lnTo>
                <a:lnTo>
                  <a:pt x="157574" y="311263"/>
                </a:lnTo>
                <a:close/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82795" y="1176455"/>
            <a:ext cx="315595" cy="311785"/>
          </a:xfrm>
          <a:custGeom>
            <a:avLst/>
            <a:gdLst/>
            <a:ahLst/>
            <a:cxnLst/>
            <a:rect l="l" t="t" r="r" b="b"/>
            <a:pathLst>
              <a:path w="315595" h="311784">
                <a:moveTo>
                  <a:pt x="157641" y="311274"/>
                </a:moveTo>
                <a:lnTo>
                  <a:pt x="199496" y="305715"/>
                </a:lnTo>
                <a:lnTo>
                  <a:pt x="237120" y="290025"/>
                </a:lnTo>
                <a:lnTo>
                  <a:pt x="269007" y="265689"/>
                </a:lnTo>
                <a:lnTo>
                  <a:pt x="293649" y="234190"/>
                </a:lnTo>
                <a:lnTo>
                  <a:pt x="309539" y="197014"/>
                </a:lnTo>
                <a:lnTo>
                  <a:pt x="315171" y="155642"/>
                </a:lnTo>
                <a:lnTo>
                  <a:pt x="309539" y="114267"/>
                </a:lnTo>
                <a:lnTo>
                  <a:pt x="293649" y="77087"/>
                </a:lnTo>
                <a:lnTo>
                  <a:pt x="269007" y="45587"/>
                </a:lnTo>
                <a:lnTo>
                  <a:pt x="237120" y="21250"/>
                </a:lnTo>
                <a:lnTo>
                  <a:pt x="199496" y="5559"/>
                </a:lnTo>
                <a:lnTo>
                  <a:pt x="157641" y="0"/>
                </a:lnTo>
                <a:lnTo>
                  <a:pt x="115739" y="5559"/>
                </a:lnTo>
                <a:lnTo>
                  <a:pt x="78083" y="21250"/>
                </a:lnTo>
                <a:lnTo>
                  <a:pt x="46177" y="45587"/>
                </a:lnTo>
                <a:lnTo>
                  <a:pt x="21526" y="77087"/>
                </a:lnTo>
                <a:lnTo>
                  <a:pt x="5632" y="114267"/>
                </a:lnTo>
                <a:lnTo>
                  <a:pt x="0" y="155642"/>
                </a:lnTo>
                <a:lnTo>
                  <a:pt x="5632" y="197014"/>
                </a:lnTo>
                <a:lnTo>
                  <a:pt x="21526" y="234190"/>
                </a:lnTo>
                <a:lnTo>
                  <a:pt x="46177" y="265689"/>
                </a:lnTo>
                <a:lnTo>
                  <a:pt x="78083" y="290025"/>
                </a:lnTo>
                <a:lnTo>
                  <a:pt x="115739" y="305715"/>
                </a:lnTo>
                <a:lnTo>
                  <a:pt x="157641" y="311274"/>
                </a:lnTo>
                <a:close/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00856" y="1325081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 h="0">
                <a:moveTo>
                  <a:pt x="283598" y="0"/>
                </a:moveTo>
                <a:lnTo>
                  <a:pt x="0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781564" y="1083074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037"/>
                </a:lnTo>
              </a:path>
            </a:pathLst>
          </a:custGeom>
          <a:ln w="24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53035" y="1083074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037"/>
                </a:lnTo>
              </a:path>
            </a:pathLst>
          </a:custGeom>
          <a:ln w="24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62484" y="1332098"/>
            <a:ext cx="274320" cy="0"/>
          </a:xfrm>
          <a:custGeom>
            <a:avLst/>
            <a:gdLst/>
            <a:ahLst/>
            <a:cxnLst/>
            <a:rect l="l" t="t" r="r" b="b"/>
            <a:pathLst>
              <a:path w="274320" h="0">
                <a:moveTo>
                  <a:pt x="0" y="0"/>
                </a:moveTo>
                <a:lnTo>
                  <a:pt x="274148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49196" y="1176455"/>
            <a:ext cx="315595" cy="311785"/>
          </a:xfrm>
          <a:custGeom>
            <a:avLst/>
            <a:gdLst/>
            <a:ahLst/>
            <a:cxnLst/>
            <a:rect l="l" t="t" r="r" b="b"/>
            <a:pathLst>
              <a:path w="315595" h="311784">
                <a:moveTo>
                  <a:pt x="157641" y="311274"/>
                </a:moveTo>
                <a:lnTo>
                  <a:pt x="199534" y="305715"/>
                </a:lnTo>
                <a:lnTo>
                  <a:pt x="237169" y="290025"/>
                </a:lnTo>
                <a:lnTo>
                  <a:pt x="269048" y="265689"/>
                </a:lnTo>
                <a:lnTo>
                  <a:pt x="293673" y="234190"/>
                </a:lnTo>
                <a:lnTo>
                  <a:pt x="309547" y="197014"/>
                </a:lnTo>
                <a:lnTo>
                  <a:pt x="315171" y="155642"/>
                </a:lnTo>
                <a:lnTo>
                  <a:pt x="309547" y="114267"/>
                </a:lnTo>
                <a:lnTo>
                  <a:pt x="293673" y="77087"/>
                </a:lnTo>
                <a:lnTo>
                  <a:pt x="269048" y="45587"/>
                </a:lnTo>
                <a:lnTo>
                  <a:pt x="237169" y="21250"/>
                </a:lnTo>
                <a:lnTo>
                  <a:pt x="199534" y="5559"/>
                </a:lnTo>
                <a:lnTo>
                  <a:pt x="157641" y="0"/>
                </a:lnTo>
                <a:lnTo>
                  <a:pt x="115739" y="5559"/>
                </a:lnTo>
                <a:lnTo>
                  <a:pt x="78083" y="21250"/>
                </a:lnTo>
                <a:lnTo>
                  <a:pt x="46177" y="45587"/>
                </a:lnTo>
                <a:lnTo>
                  <a:pt x="21526" y="77087"/>
                </a:lnTo>
                <a:lnTo>
                  <a:pt x="5632" y="114267"/>
                </a:lnTo>
                <a:lnTo>
                  <a:pt x="0" y="155642"/>
                </a:lnTo>
                <a:lnTo>
                  <a:pt x="5632" y="197014"/>
                </a:lnTo>
                <a:lnTo>
                  <a:pt x="21526" y="234190"/>
                </a:lnTo>
                <a:lnTo>
                  <a:pt x="46177" y="265689"/>
                </a:lnTo>
                <a:lnTo>
                  <a:pt x="78083" y="290025"/>
                </a:lnTo>
                <a:lnTo>
                  <a:pt x="115739" y="305715"/>
                </a:lnTo>
                <a:lnTo>
                  <a:pt x="157641" y="311274"/>
                </a:lnTo>
                <a:close/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56976" y="1176455"/>
            <a:ext cx="315595" cy="311785"/>
          </a:xfrm>
          <a:custGeom>
            <a:avLst/>
            <a:gdLst/>
            <a:ahLst/>
            <a:cxnLst/>
            <a:rect l="l" t="t" r="r" b="b"/>
            <a:pathLst>
              <a:path w="315595" h="311784">
                <a:moveTo>
                  <a:pt x="157641" y="311274"/>
                </a:moveTo>
                <a:lnTo>
                  <a:pt x="199496" y="305715"/>
                </a:lnTo>
                <a:lnTo>
                  <a:pt x="237120" y="290025"/>
                </a:lnTo>
                <a:lnTo>
                  <a:pt x="269007" y="265689"/>
                </a:lnTo>
                <a:lnTo>
                  <a:pt x="293649" y="234190"/>
                </a:lnTo>
                <a:lnTo>
                  <a:pt x="309539" y="197014"/>
                </a:lnTo>
                <a:lnTo>
                  <a:pt x="315171" y="155642"/>
                </a:lnTo>
                <a:lnTo>
                  <a:pt x="309539" y="114267"/>
                </a:lnTo>
                <a:lnTo>
                  <a:pt x="293649" y="77087"/>
                </a:lnTo>
                <a:lnTo>
                  <a:pt x="269007" y="45587"/>
                </a:lnTo>
                <a:lnTo>
                  <a:pt x="237120" y="21250"/>
                </a:lnTo>
                <a:lnTo>
                  <a:pt x="199496" y="5559"/>
                </a:lnTo>
                <a:lnTo>
                  <a:pt x="157641" y="0"/>
                </a:lnTo>
                <a:lnTo>
                  <a:pt x="115739" y="5559"/>
                </a:lnTo>
                <a:lnTo>
                  <a:pt x="78083" y="21250"/>
                </a:lnTo>
                <a:lnTo>
                  <a:pt x="46177" y="45587"/>
                </a:lnTo>
                <a:lnTo>
                  <a:pt x="21526" y="77087"/>
                </a:lnTo>
                <a:lnTo>
                  <a:pt x="5632" y="114267"/>
                </a:lnTo>
                <a:lnTo>
                  <a:pt x="0" y="155642"/>
                </a:lnTo>
                <a:lnTo>
                  <a:pt x="5632" y="197014"/>
                </a:lnTo>
                <a:lnTo>
                  <a:pt x="21526" y="234190"/>
                </a:lnTo>
                <a:lnTo>
                  <a:pt x="46177" y="265689"/>
                </a:lnTo>
                <a:lnTo>
                  <a:pt x="78083" y="290025"/>
                </a:lnTo>
                <a:lnTo>
                  <a:pt x="115739" y="305715"/>
                </a:lnTo>
                <a:lnTo>
                  <a:pt x="157641" y="311274"/>
                </a:lnTo>
                <a:close/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78484" y="1332098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 h="0">
                <a:moveTo>
                  <a:pt x="0" y="0"/>
                </a:moveTo>
                <a:lnTo>
                  <a:pt x="277484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55967" y="1083074"/>
            <a:ext cx="0" cy="498475"/>
          </a:xfrm>
          <a:custGeom>
            <a:avLst/>
            <a:gdLst/>
            <a:ahLst/>
            <a:cxnLst/>
            <a:rect l="l" t="t" r="r" b="b"/>
            <a:pathLst>
              <a:path w="0" h="498475">
                <a:moveTo>
                  <a:pt x="0" y="0"/>
                </a:moveTo>
                <a:lnTo>
                  <a:pt x="0" y="498037"/>
                </a:lnTo>
              </a:path>
            </a:pathLst>
          </a:custGeom>
          <a:ln w="240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148861" y="995615"/>
            <a:ext cx="22606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25" i="1">
                <a:latin typeface="Arial"/>
                <a:cs typeface="Arial"/>
              </a:rPr>
              <a:t>Т</a:t>
            </a:r>
            <a:r>
              <a:rPr dirty="0" sz="1000" spc="15" i="1">
                <a:latin typeface="Arial"/>
                <a:cs typeface="Arial"/>
              </a:rPr>
              <a:t>-</a:t>
            </a:r>
            <a:r>
              <a:rPr dirty="0" sz="1000" spc="25" i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017890" y="1592465"/>
            <a:ext cx="108585" cy="71755"/>
          </a:xfrm>
          <a:custGeom>
            <a:avLst/>
            <a:gdLst/>
            <a:ahLst/>
            <a:cxnLst/>
            <a:rect l="l" t="t" r="r" b="b"/>
            <a:pathLst>
              <a:path w="108585" h="71755">
                <a:moveTo>
                  <a:pt x="0" y="0"/>
                </a:moveTo>
                <a:lnTo>
                  <a:pt x="0" y="71156"/>
                </a:lnTo>
                <a:lnTo>
                  <a:pt x="108058" y="3557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427988" y="1749370"/>
            <a:ext cx="589280" cy="174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35" i="1">
                <a:latin typeface="Arial"/>
                <a:cs typeface="Arial"/>
              </a:rPr>
              <a:t>Q</a:t>
            </a:r>
            <a:r>
              <a:rPr dirty="0" baseline="-12820" sz="975" spc="15" i="1">
                <a:latin typeface="Arial"/>
                <a:cs typeface="Arial"/>
              </a:rPr>
              <a:t>0</a:t>
            </a:r>
            <a:r>
              <a:rPr dirty="0" sz="1000" spc="25" i="1">
                <a:latin typeface="Arial"/>
                <a:cs typeface="Arial"/>
              </a:rPr>
              <a:t>=</a:t>
            </a:r>
            <a:r>
              <a:rPr dirty="0" sz="1000" spc="25" i="1">
                <a:latin typeface="Arial"/>
                <a:cs typeface="Arial"/>
              </a:rPr>
              <a:t>0</a:t>
            </a:r>
            <a:r>
              <a:rPr dirty="0" sz="1000" spc="5" i="1">
                <a:latin typeface="Arial"/>
                <a:cs typeface="Arial"/>
              </a:rPr>
              <a:t>,</a:t>
            </a:r>
            <a:r>
              <a:rPr dirty="0" sz="1000" spc="25" i="1">
                <a:latin typeface="Arial"/>
                <a:cs typeface="Arial"/>
              </a:rPr>
              <a:t>218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57218" y="130114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568" y="0"/>
                </a:moveTo>
                <a:lnTo>
                  <a:pt x="7114" y="0"/>
                </a:lnTo>
                <a:lnTo>
                  <a:pt x="0" y="6994"/>
                </a:lnTo>
                <a:lnTo>
                  <a:pt x="0" y="24267"/>
                </a:lnTo>
                <a:lnTo>
                  <a:pt x="7114" y="31273"/>
                </a:lnTo>
                <a:lnTo>
                  <a:pt x="24568" y="31273"/>
                </a:lnTo>
                <a:lnTo>
                  <a:pt x="31683" y="24267"/>
                </a:lnTo>
                <a:lnTo>
                  <a:pt x="31683" y="6994"/>
                </a:lnTo>
                <a:lnTo>
                  <a:pt x="24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28688" y="131982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568" y="0"/>
                </a:moveTo>
                <a:lnTo>
                  <a:pt x="7114" y="0"/>
                </a:lnTo>
                <a:lnTo>
                  <a:pt x="0" y="6994"/>
                </a:lnTo>
                <a:lnTo>
                  <a:pt x="0" y="24267"/>
                </a:lnTo>
                <a:lnTo>
                  <a:pt x="7114" y="31273"/>
                </a:lnTo>
                <a:lnTo>
                  <a:pt x="24568" y="31273"/>
                </a:lnTo>
                <a:lnTo>
                  <a:pt x="31683" y="24267"/>
                </a:lnTo>
                <a:lnTo>
                  <a:pt x="31683" y="6994"/>
                </a:lnTo>
                <a:lnTo>
                  <a:pt x="24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940181" y="131646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568" y="0"/>
                </a:moveTo>
                <a:lnTo>
                  <a:pt x="7114" y="0"/>
                </a:lnTo>
                <a:lnTo>
                  <a:pt x="0" y="6994"/>
                </a:lnTo>
                <a:lnTo>
                  <a:pt x="0" y="24267"/>
                </a:lnTo>
                <a:lnTo>
                  <a:pt x="7114" y="31273"/>
                </a:lnTo>
                <a:lnTo>
                  <a:pt x="24568" y="31273"/>
                </a:lnTo>
                <a:lnTo>
                  <a:pt x="31683" y="24267"/>
                </a:lnTo>
                <a:lnTo>
                  <a:pt x="31683" y="6994"/>
                </a:lnTo>
                <a:lnTo>
                  <a:pt x="24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149362" y="1665087"/>
            <a:ext cx="723265" cy="174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20" i="1">
                <a:latin typeface="Arial"/>
                <a:cs typeface="Arial"/>
              </a:rPr>
              <a:t>T</a:t>
            </a:r>
            <a:r>
              <a:rPr dirty="0" baseline="-12820" sz="975" spc="30" i="1">
                <a:latin typeface="Arial"/>
                <a:cs typeface="Arial"/>
              </a:rPr>
              <a:t>jном</a:t>
            </a:r>
            <a:r>
              <a:rPr dirty="0" sz="1000" spc="20" i="1">
                <a:latin typeface="Arial"/>
                <a:cs typeface="Arial"/>
              </a:rPr>
              <a:t>=28.4</a:t>
            </a:r>
            <a:r>
              <a:rPr dirty="0" sz="1000" spc="-75" i="1">
                <a:latin typeface="Arial"/>
                <a:cs typeface="Arial"/>
              </a:rPr>
              <a:t> </a:t>
            </a:r>
            <a:r>
              <a:rPr dirty="0" sz="1000" spc="25" i="1">
                <a:latin typeface="Arial"/>
                <a:cs typeface="Arial"/>
              </a:rPr>
              <a:t>с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91624" y="1240517"/>
            <a:ext cx="126364" cy="125095"/>
          </a:xfrm>
          <a:custGeom>
            <a:avLst/>
            <a:gdLst/>
            <a:ahLst/>
            <a:cxnLst/>
            <a:rect l="l" t="t" r="r" b="b"/>
            <a:pathLst>
              <a:path w="126364" h="125094">
                <a:moveTo>
                  <a:pt x="0" y="0"/>
                </a:moveTo>
                <a:lnTo>
                  <a:pt x="0" y="124501"/>
                </a:lnTo>
                <a:lnTo>
                  <a:pt x="126068" y="124501"/>
                </a:lnTo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891624" y="1240517"/>
            <a:ext cx="126364" cy="125095"/>
          </a:xfrm>
          <a:custGeom>
            <a:avLst/>
            <a:gdLst/>
            <a:ahLst/>
            <a:cxnLst/>
            <a:rect l="l" t="t" r="r" b="b"/>
            <a:pathLst>
              <a:path w="126364" h="125094">
                <a:moveTo>
                  <a:pt x="0" y="0"/>
                </a:moveTo>
                <a:lnTo>
                  <a:pt x="126068" y="0"/>
                </a:lnTo>
                <a:lnTo>
                  <a:pt x="126068" y="124501"/>
                </a:lnTo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20805" y="1323006"/>
            <a:ext cx="215900" cy="0"/>
          </a:xfrm>
          <a:custGeom>
            <a:avLst/>
            <a:gdLst/>
            <a:ahLst/>
            <a:cxnLst/>
            <a:rect l="l" t="t" r="r" b="b"/>
            <a:pathLst>
              <a:path w="215900" h="0">
                <a:moveTo>
                  <a:pt x="0" y="0"/>
                </a:moveTo>
                <a:lnTo>
                  <a:pt x="215561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613461" y="1240517"/>
            <a:ext cx="126364" cy="125095"/>
          </a:xfrm>
          <a:custGeom>
            <a:avLst/>
            <a:gdLst/>
            <a:ahLst/>
            <a:cxnLst/>
            <a:rect l="l" t="t" r="r" b="b"/>
            <a:pathLst>
              <a:path w="126364" h="125094">
                <a:moveTo>
                  <a:pt x="0" y="0"/>
                </a:moveTo>
                <a:lnTo>
                  <a:pt x="0" y="124501"/>
                </a:lnTo>
                <a:lnTo>
                  <a:pt x="125957" y="124501"/>
                </a:lnTo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13461" y="1240517"/>
            <a:ext cx="126364" cy="125095"/>
          </a:xfrm>
          <a:custGeom>
            <a:avLst/>
            <a:gdLst/>
            <a:ahLst/>
            <a:cxnLst/>
            <a:rect l="l" t="t" r="r" b="b"/>
            <a:pathLst>
              <a:path w="126364" h="125094">
                <a:moveTo>
                  <a:pt x="0" y="0"/>
                </a:moveTo>
                <a:lnTo>
                  <a:pt x="125957" y="0"/>
                </a:lnTo>
                <a:lnTo>
                  <a:pt x="125957" y="124501"/>
                </a:lnTo>
              </a:path>
            </a:pathLst>
          </a:custGeom>
          <a:ln w="13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88902" y="1316779"/>
            <a:ext cx="97155" cy="6350"/>
          </a:xfrm>
          <a:custGeom>
            <a:avLst/>
            <a:gdLst/>
            <a:ahLst/>
            <a:cxnLst/>
            <a:rect l="l" t="t" r="r" b="b"/>
            <a:pathLst>
              <a:path w="97154" h="6350">
                <a:moveTo>
                  <a:pt x="0" y="0"/>
                </a:moveTo>
                <a:lnTo>
                  <a:pt x="0" y="6226"/>
                </a:lnTo>
                <a:lnTo>
                  <a:pt x="96608" y="6226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48541" y="130736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24568" y="0"/>
                </a:moveTo>
                <a:lnTo>
                  <a:pt x="7114" y="0"/>
                </a:lnTo>
                <a:lnTo>
                  <a:pt x="0" y="6994"/>
                </a:lnTo>
                <a:lnTo>
                  <a:pt x="0" y="24267"/>
                </a:lnTo>
                <a:lnTo>
                  <a:pt x="7114" y="31273"/>
                </a:lnTo>
                <a:lnTo>
                  <a:pt x="24568" y="31273"/>
                </a:lnTo>
                <a:lnTo>
                  <a:pt x="31683" y="24267"/>
                </a:lnTo>
                <a:lnTo>
                  <a:pt x="31683" y="6994"/>
                </a:lnTo>
                <a:lnTo>
                  <a:pt x="24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971210" y="1092357"/>
            <a:ext cx="115570" cy="165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960" u="sng"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35001" y="1089238"/>
            <a:ext cx="11493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30" i="1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91802" y="995615"/>
            <a:ext cx="225425" cy="2590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969"/>
              </a:lnSpc>
            </a:pPr>
            <a:r>
              <a:rPr dirty="0" sz="1000" spc="25" i="1">
                <a:latin typeface="Arial"/>
                <a:cs typeface="Arial"/>
              </a:rPr>
              <a:t>Т</a:t>
            </a:r>
            <a:r>
              <a:rPr dirty="0" sz="1000" spc="10" i="1">
                <a:latin typeface="Arial"/>
                <a:cs typeface="Arial"/>
              </a:rPr>
              <a:t>-</a:t>
            </a:r>
            <a:r>
              <a:rPr dirty="0" sz="1000" spc="25" i="1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algn="ctr" marL="73025">
              <a:lnSpc>
                <a:spcPts val="969"/>
              </a:lnSpc>
            </a:pPr>
            <a:r>
              <a:rPr dirty="0" sz="1000" spc="-960" u="sng"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78514" y="1612411"/>
            <a:ext cx="426084" cy="174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25" i="1">
                <a:latin typeface="Arial"/>
                <a:cs typeface="Arial"/>
              </a:rPr>
              <a:t>Р</a:t>
            </a:r>
            <a:r>
              <a:rPr dirty="0" baseline="-12820" sz="975" spc="22" i="1">
                <a:latin typeface="Arial"/>
                <a:cs typeface="Arial"/>
              </a:rPr>
              <a:t>0</a:t>
            </a:r>
            <a:r>
              <a:rPr dirty="0" sz="1000" spc="25" i="1">
                <a:latin typeface="Arial"/>
                <a:cs typeface="Arial"/>
              </a:rPr>
              <a:t>=</a:t>
            </a:r>
            <a:r>
              <a:rPr dirty="0" sz="1000" spc="20" i="1">
                <a:latin typeface="Arial"/>
                <a:cs typeface="Arial"/>
              </a:rPr>
              <a:t>0</a:t>
            </a:r>
            <a:r>
              <a:rPr dirty="0" sz="1000" spc="5" i="1">
                <a:latin typeface="Arial"/>
                <a:cs typeface="Arial"/>
              </a:rPr>
              <a:t>,</a:t>
            </a:r>
            <a:r>
              <a:rPr dirty="0" sz="1000" spc="25" i="1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073513" y="1278456"/>
            <a:ext cx="38735" cy="87630"/>
          </a:xfrm>
          <a:custGeom>
            <a:avLst/>
            <a:gdLst/>
            <a:ahLst/>
            <a:cxnLst/>
            <a:rect l="l" t="t" r="r" b="b"/>
            <a:pathLst>
              <a:path w="38735" h="87630">
                <a:moveTo>
                  <a:pt x="38576" y="0"/>
                </a:moveTo>
                <a:lnTo>
                  <a:pt x="0" y="87155"/>
                </a:lnTo>
              </a:path>
            </a:pathLst>
          </a:custGeom>
          <a:ln w="79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112090" y="1278456"/>
            <a:ext cx="38735" cy="87630"/>
          </a:xfrm>
          <a:custGeom>
            <a:avLst/>
            <a:gdLst/>
            <a:ahLst/>
            <a:cxnLst/>
            <a:rect l="l" t="t" r="r" b="b"/>
            <a:pathLst>
              <a:path w="38735" h="87630">
                <a:moveTo>
                  <a:pt x="0" y="0"/>
                </a:moveTo>
                <a:lnTo>
                  <a:pt x="38576" y="87155"/>
                </a:lnTo>
              </a:path>
            </a:pathLst>
          </a:custGeom>
          <a:ln w="79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322871" y="1280685"/>
            <a:ext cx="73660" cy="45085"/>
          </a:xfrm>
          <a:custGeom>
            <a:avLst/>
            <a:gdLst/>
            <a:ahLst/>
            <a:cxnLst/>
            <a:rect l="l" t="t" r="r" b="b"/>
            <a:pathLst>
              <a:path w="73660" h="45084">
                <a:moveTo>
                  <a:pt x="0" y="0"/>
                </a:moveTo>
                <a:lnTo>
                  <a:pt x="36686" y="44790"/>
                </a:lnTo>
                <a:lnTo>
                  <a:pt x="73484" y="0"/>
                </a:lnTo>
              </a:path>
            </a:pathLst>
          </a:custGeom>
          <a:ln w="79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359557" y="1325476"/>
            <a:ext cx="22225" cy="45085"/>
          </a:xfrm>
          <a:custGeom>
            <a:avLst/>
            <a:gdLst/>
            <a:ahLst/>
            <a:cxnLst/>
            <a:rect l="l" t="t" r="r" b="b"/>
            <a:pathLst>
              <a:path w="22225" h="45084">
                <a:moveTo>
                  <a:pt x="0" y="44790"/>
                </a:moveTo>
                <a:lnTo>
                  <a:pt x="0" y="0"/>
                </a:lnTo>
                <a:lnTo>
                  <a:pt x="22123" y="17920"/>
                </a:lnTo>
              </a:path>
            </a:pathLst>
          </a:custGeom>
          <a:ln w="79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485934" y="1278456"/>
            <a:ext cx="38735" cy="87630"/>
          </a:xfrm>
          <a:custGeom>
            <a:avLst/>
            <a:gdLst/>
            <a:ahLst/>
            <a:cxnLst/>
            <a:rect l="l" t="t" r="r" b="b"/>
            <a:pathLst>
              <a:path w="38735" h="87630">
                <a:moveTo>
                  <a:pt x="38576" y="0"/>
                </a:moveTo>
                <a:lnTo>
                  <a:pt x="0" y="87155"/>
                </a:lnTo>
              </a:path>
            </a:pathLst>
          </a:custGeom>
          <a:ln w="79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524511" y="1278456"/>
            <a:ext cx="38735" cy="87630"/>
          </a:xfrm>
          <a:custGeom>
            <a:avLst/>
            <a:gdLst/>
            <a:ahLst/>
            <a:cxnLst/>
            <a:rect l="l" t="t" r="r" b="b"/>
            <a:pathLst>
              <a:path w="38735" h="87630">
                <a:moveTo>
                  <a:pt x="0" y="0"/>
                </a:moveTo>
                <a:lnTo>
                  <a:pt x="38687" y="87155"/>
                </a:lnTo>
              </a:path>
            </a:pathLst>
          </a:custGeom>
          <a:ln w="798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238355" y="1280685"/>
            <a:ext cx="73660" cy="45085"/>
          </a:xfrm>
          <a:custGeom>
            <a:avLst/>
            <a:gdLst/>
            <a:ahLst/>
            <a:cxnLst/>
            <a:rect l="l" t="t" r="r" b="b"/>
            <a:pathLst>
              <a:path w="73660" h="45084">
                <a:moveTo>
                  <a:pt x="0" y="0"/>
                </a:moveTo>
                <a:lnTo>
                  <a:pt x="36686" y="44790"/>
                </a:lnTo>
                <a:lnTo>
                  <a:pt x="73484" y="0"/>
                </a:lnTo>
              </a:path>
            </a:pathLst>
          </a:custGeom>
          <a:ln w="79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275042" y="1325476"/>
            <a:ext cx="22225" cy="45085"/>
          </a:xfrm>
          <a:custGeom>
            <a:avLst/>
            <a:gdLst/>
            <a:ahLst/>
            <a:cxnLst/>
            <a:rect l="l" t="t" r="r" b="b"/>
            <a:pathLst>
              <a:path w="22225" h="45084">
                <a:moveTo>
                  <a:pt x="0" y="44790"/>
                </a:moveTo>
                <a:lnTo>
                  <a:pt x="0" y="0"/>
                </a:lnTo>
                <a:lnTo>
                  <a:pt x="22123" y="17920"/>
                </a:lnTo>
              </a:path>
            </a:pathLst>
          </a:custGeom>
          <a:ln w="79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164217" y="1163366"/>
            <a:ext cx="79375" cy="201295"/>
          </a:xfrm>
          <a:custGeom>
            <a:avLst/>
            <a:gdLst/>
            <a:ahLst/>
            <a:cxnLst/>
            <a:rect l="l" t="t" r="r" b="b"/>
            <a:pathLst>
              <a:path w="79375" h="201294">
                <a:moveTo>
                  <a:pt x="78820" y="0"/>
                </a:moveTo>
                <a:lnTo>
                  <a:pt x="0" y="123403"/>
                </a:lnTo>
                <a:lnTo>
                  <a:pt x="78820" y="123403"/>
                </a:lnTo>
                <a:lnTo>
                  <a:pt x="29126" y="201235"/>
                </a:lnTo>
              </a:path>
            </a:pathLst>
          </a:custGeom>
          <a:ln w="79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164217" y="1330989"/>
            <a:ext cx="69215" cy="79375"/>
          </a:xfrm>
          <a:custGeom>
            <a:avLst/>
            <a:gdLst/>
            <a:ahLst/>
            <a:cxnLst/>
            <a:rect l="l" t="t" r="r" b="b"/>
            <a:pathLst>
              <a:path w="69214" h="79375">
                <a:moveTo>
                  <a:pt x="8004" y="0"/>
                </a:moveTo>
                <a:lnTo>
                  <a:pt x="0" y="79172"/>
                </a:lnTo>
                <a:lnTo>
                  <a:pt x="68926" y="37960"/>
                </a:lnTo>
                <a:lnTo>
                  <a:pt x="50605" y="33999"/>
                </a:lnTo>
                <a:lnTo>
                  <a:pt x="33921" y="26087"/>
                </a:lnTo>
                <a:lnTo>
                  <a:pt x="19508" y="14622"/>
                </a:lnTo>
                <a:lnTo>
                  <a:pt x="80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243148" y="1323599"/>
            <a:ext cx="360680" cy="0"/>
          </a:xfrm>
          <a:custGeom>
            <a:avLst/>
            <a:gdLst/>
            <a:ahLst/>
            <a:cxnLst/>
            <a:rect l="l" t="t" r="r" b="b"/>
            <a:pathLst>
              <a:path w="360679" h="0">
                <a:moveTo>
                  <a:pt x="0" y="0"/>
                </a:moveTo>
                <a:lnTo>
                  <a:pt x="360084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2983438" y="1491381"/>
            <a:ext cx="628650" cy="175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5" i="1">
                <a:latin typeface="Times New Roman"/>
                <a:cs typeface="Times New Roman"/>
              </a:rPr>
              <a:t>x</a:t>
            </a:r>
            <a:r>
              <a:rPr dirty="0" baseline="-12820" sz="975" spc="22" i="1">
                <a:latin typeface="Times New Roman"/>
                <a:cs typeface="Times New Roman"/>
              </a:rPr>
              <a:t>Т-1</a:t>
            </a:r>
            <a:r>
              <a:rPr dirty="0" baseline="-12820" sz="975" spc="37" i="1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=0,159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929272" y="1478928"/>
            <a:ext cx="943610" cy="175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17880" algn="l"/>
              </a:tabLst>
            </a:pPr>
            <a:r>
              <a:rPr dirty="0" sz="1000" spc="15" i="1">
                <a:latin typeface="Times New Roman"/>
                <a:cs typeface="Times New Roman"/>
              </a:rPr>
              <a:t>x</a:t>
            </a:r>
            <a:r>
              <a:rPr dirty="0" baseline="-12820" sz="975" spc="22" i="1">
                <a:latin typeface="Times New Roman"/>
                <a:cs typeface="Times New Roman"/>
              </a:rPr>
              <a:t>Т-2</a:t>
            </a:r>
            <a:r>
              <a:rPr dirty="0" baseline="-12820" sz="975" spc="37" i="1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=0,187	</a:t>
            </a:r>
            <a:r>
              <a:rPr dirty="0" sz="1000" spc="25" i="1" u="sng">
                <a:latin typeface="Times New Roman"/>
                <a:cs typeface="Times New Roman"/>
              </a:rPr>
              <a:t> </a:t>
            </a:r>
            <a:r>
              <a:rPr dirty="0" sz="1000" spc="120" i="1" u="sng"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087729" y="1491381"/>
            <a:ext cx="529590" cy="175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5" i="1">
                <a:latin typeface="Times New Roman"/>
                <a:cs typeface="Times New Roman"/>
              </a:rPr>
              <a:t>x’</a:t>
            </a:r>
            <a:r>
              <a:rPr dirty="0" baseline="-12820" sz="975" spc="22" i="1">
                <a:latin typeface="Times New Roman"/>
                <a:cs typeface="Times New Roman"/>
              </a:rPr>
              <a:t>d</a:t>
            </a:r>
            <a:r>
              <a:rPr dirty="0" baseline="-12820" sz="975" spc="37" i="1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=0,48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890708" y="1104810"/>
            <a:ext cx="610870" cy="669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85090">
              <a:lnSpc>
                <a:spcPct val="100000"/>
              </a:lnSpc>
              <a:tabLst>
                <a:tab pos="392430" algn="l"/>
              </a:tabLst>
            </a:pPr>
            <a:r>
              <a:rPr dirty="0" baseline="5555" sz="1500" spc="44" i="1">
                <a:latin typeface="Arial"/>
                <a:cs typeface="Arial"/>
              </a:rPr>
              <a:t>В</a:t>
            </a:r>
            <a:r>
              <a:rPr dirty="0" baseline="5555" sz="1500" spc="44" i="1">
                <a:latin typeface="Arial"/>
                <a:cs typeface="Arial"/>
              </a:rPr>
              <a:t>	</a:t>
            </a:r>
            <a:r>
              <a:rPr dirty="0" sz="1000" spc="35" i="1">
                <a:latin typeface="Arial"/>
                <a:cs typeface="Arial"/>
              </a:rPr>
              <a:t>Л</a:t>
            </a:r>
            <a:endParaRPr sz="1000">
              <a:latin typeface="Arial"/>
              <a:cs typeface="Arial"/>
            </a:endParaRPr>
          </a:p>
          <a:p>
            <a:pPr algn="ctr" marR="165735">
              <a:lnSpc>
                <a:spcPts val="1200"/>
              </a:lnSpc>
              <a:spcBef>
                <a:spcPts val="515"/>
              </a:spcBef>
            </a:pPr>
            <a:r>
              <a:rPr dirty="0" sz="1000" spc="30" i="1">
                <a:latin typeface="Arial"/>
                <a:cs typeface="Arial"/>
              </a:rPr>
              <a:t>А</a:t>
            </a:r>
            <a:endParaRPr sz="1000">
              <a:latin typeface="Arial"/>
              <a:cs typeface="Arial"/>
            </a:endParaRPr>
          </a:p>
          <a:p>
            <a:pPr marL="48260" marR="5080" indent="-36195">
              <a:lnSpc>
                <a:spcPts val="980"/>
              </a:lnSpc>
              <a:spcBef>
                <a:spcPts val="215"/>
              </a:spcBef>
            </a:pPr>
            <a:r>
              <a:rPr dirty="0" sz="1000" spc="20" i="1">
                <a:latin typeface="Times New Roman"/>
                <a:cs typeface="Times New Roman"/>
              </a:rPr>
              <a:t>x</a:t>
            </a:r>
            <a:r>
              <a:rPr dirty="0" baseline="-12820" sz="975" spc="30" i="1">
                <a:latin typeface="Times New Roman"/>
                <a:cs typeface="Times New Roman"/>
              </a:rPr>
              <a:t>Л1 </a:t>
            </a:r>
            <a:r>
              <a:rPr dirty="0" sz="1000" spc="20" i="1">
                <a:latin typeface="Times New Roman"/>
                <a:cs typeface="Times New Roman"/>
              </a:rPr>
              <a:t>=0,151  </a:t>
            </a:r>
            <a:r>
              <a:rPr dirty="0" sz="1000" spc="20" i="1">
                <a:latin typeface="Times New Roman"/>
                <a:cs typeface="Times New Roman"/>
              </a:rPr>
              <a:t>x</a:t>
            </a:r>
            <a:r>
              <a:rPr dirty="0" baseline="-12820" sz="975" spc="30" i="1">
                <a:latin typeface="Times New Roman"/>
                <a:cs typeface="Times New Roman"/>
              </a:rPr>
              <a:t>Л0</a:t>
            </a:r>
            <a:r>
              <a:rPr dirty="0" baseline="-12820" sz="975" spc="15" i="1">
                <a:latin typeface="Times New Roman"/>
                <a:cs typeface="Times New Roman"/>
              </a:rPr>
              <a:t> </a:t>
            </a:r>
            <a:r>
              <a:rPr dirty="0" sz="1000" spc="20" i="1">
                <a:latin typeface="Times New Roman"/>
                <a:cs typeface="Times New Roman"/>
              </a:rPr>
              <a:t>=2x</a:t>
            </a:r>
            <a:r>
              <a:rPr dirty="0" baseline="-12820" sz="975" spc="30" i="1">
                <a:latin typeface="Times New Roman"/>
                <a:cs typeface="Times New Roman"/>
              </a:rPr>
              <a:t>Л1</a:t>
            </a:r>
            <a:endParaRPr baseline="-12820" sz="975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739418" y="1327673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 h="0">
                <a:moveTo>
                  <a:pt x="0" y="0"/>
                </a:moveTo>
                <a:lnTo>
                  <a:pt x="118842" y="0"/>
                </a:lnTo>
              </a:path>
            </a:pathLst>
          </a:custGeom>
          <a:ln w="131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462321" y="2854560"/>
            <a:ext cx="0" cy="2358390"/>
          </a:xfrm>
          <a:custGeom>
            <a:avLst/>
            <a:gdLst/>
            <a:ahLst/>
            <a:cxnLst/>
            <a:rect l="l" t="t" r="r" b="b"/>
            <a:pathLst>
              <a:path w="0" h="2358390">
                <a:moveTo>
                  <a:pt x="0" y="0"/>
                </a:moveTo>
                <a:lnTo>
                  <a:pt x="0" y="2358238"/>
                </a:lnTo>
              </a:path>
            </a:pathLst>
          </a:custGeom>
          <a:ln w="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425061" y="2752463"/>
            <a:ext cx="74930" cy="111760"/>
          </a:xfrm>
          <a:custGeom>
            <a:avLst/>
            <a:gdLst/>
            <a:ahLst/>
            <a:cxnLst/>
            <a:rect l="l" t="t" r="r" b="b"/>
            <a:pathLst>
              <a:path w="74930" h="111760">
                <a:moveTo>
                  <a:pt x="37260" y="0"/>
                </a:moveTo>
                <a:lnTo>
                  <a:pt x="0" y="111379"/>
                </a:lnTo>
                <a:lnTo>
                  <a:pt x="74520" y="111379"/>
                </a:lnTo>
                <a:lnTo>
                  <a:pt x="372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462321" y="5212799"/>
            <a:ext cx="2994660" cy="0"/>
          </a:xfrm>
          <a:custGeom>
            <a:avLst/>
            <a:gdLst/>
            <a:ahLst/>
            <a:cxnLst/>
            <a:rect l="l" t="t" r="r" b="b"/>
            <a:pathLst>
              <a:path w="2994660" h="0">
                <a:moveTo>
                  <a:pt x="0" y="0"/>
                </a:moveTo>
                <a:lnTo>
                  <a:pt x="2994420" y="0"/>
                </a:lnTo>
              </a:path>
            </a:pathLst>
          </a:custGeom>
          <a:ln w="82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447426" y="5175673"/>
            <a:ext cx="112395" cy="74295"/>
          </a:xfrm>
          <a:custGeom>
            <a:avLst/>
            <a:gdLst/>
            <a:ahLst/>
            <a:cxnLst/>
            <a:rect l="l" t="t" r="r" b="b"/>
            <a:pathLst>
              <a:path w="112395" h="74295">
                <a:moveTo>
                  <a:pt x="0" y="0"/>
                </a:moveTo>
                <a:lnTo>
                  <a:pt x="0" y="74252"/>
                </a:lnTo>
                <a:lnTo>
                  <a:pt x="111780" y="3712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2297153" y="5153175"/>
            <a:ext cx="102235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215158" y="4471068"/>
            <a:ext cx="2178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0</a:t>
            </a:r>
            <a:r>
              <a:rPr dirty="0" sz="1050" spc="10" i="1">
                <a:latin typeface="Arial"/>
                <a:cs typeface="Arial"/>
              </a:rPr>
              <a:t>.</a:t>
            </a:r>
            <a:r>
              <a:rPr dirty="0" sz="1050" spc="20" i="1"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15158" y="4146224"/>
            <a:ext cx="2178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0</a:t>
            </a:r>
            <a:r>
              <a:rPr dirty="0" sz="1050" spc="10" i="1">
                <a:latin typeface="Arial"/>
                <a:cs typeface="Arial"/>
              </a:rPr>
              <a:t>.</a:t>
            </a:r>
            <a:r>
              <a:rPr dirty="0" sz="1050" spc="20" i="1">
                <a:latin typeface="Arial"/>
                <a:cs typeface="Arial"/>
              </a:rPr>
              <a:t>6</a:t>
            </a:r>
            <a:endParaRPr sz="10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215158" y="3821482"/>
            <a:ext cx="2178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0</a:t>
            </a:r>
            <a:r>
              <a:rPr dirty="0" sz="1050" spc="10" i="1">
                <a:latin typeface="Arial"/>
                <a:cs typeface="Arial"/>
              </a:rPr>
              <a:t>.</a:t>
            </a:r>
            <a:r>
              <a:rPr dirty="0" sz="1050" spc="20" i="1"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215158" y="3496626"/>
            <a:ext cx="2178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1</a:t>
            </a:r>
            <a:r>
              <a:rPr dirty="0" sz="1050" spc="10" i="1">
                <a:latin typeface="Arial"/>
                <a:cs typeface="Arial"/>
              </a:rPr>
              <a:t>.</a:t>
            </a:r>
            <a:r>
              <a:rPr dirty="0" sz="1050" spc="20" i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215158" y="3171769"/>
            <a:ext cx="2178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1</a:t>
            </a:r>
            <a:r>
              <a:rPr dirty="0" sz="1050" spc="10" i="1">
                <a:latin typeface="Arial"/>
                <a:cs typeface="Arial"/>
              </a:rPr>
              <a:t>.</a:t>
            </a:r>
            <a:r>
              <a:rPr dirty="0" sz="1050" spc="20" i="1"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190711" y="2847028"/>
            <a:ext cx="2178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1</a:t>
            </a:r>
            <a:r>
              <a:rPr dirty="0" sz="1050" spc="10" i="1">
                <a:latin typeface="Arial"/>
                <a:cs typeface="Arial"/>
              </a:rPr>
              <a:t>.</a:t>
            </a:r>
            <a:r>
              <a:rPr dirty="0" sz="1050" spc="20" i="1"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462321" y="2994918"/>
            <a:ext cx="2607945" cy="2218055"/>
          </a:xfrm>
          <a:custGeom>
            <a:avLst/>
            <a:gdLst/>
            <a:ahLst/>
            <a:cxnLst/>
            <a:rect l="l" t="t" r="r" b="b"/>
            <a:pathLst>
              <a:path w="2607945" h="2218054">
                <a:moveTo>
                  <a:pt x="0" y="2217881"/>
                </a:moveTo>
                <a:lnTo>
                  <a:pt x="18082" y="2161706"/>
                </a:lnTo>
                <a:lnTo>
                  <a:pt x="36081" y="2106216"/>
                </a:lnTo>
                <a:lnTo>
                  <a:pt x="53997" y="2051414"/>
                </a:lnTo>
                <a:lnTo>
                  <a:pt x="71833" y="1997300"/>
                </a:lnTo>
                <a:lnTo>
                  <a:pt x="89590" y="1943876"/>
                </a:lnTo>
                <a:lnTo>
                  <a:pt x="107269" y="1891143"/>
                </a:lnTo>
                <a:lnTo>
                  <a:pt x="124872" y="1839102"/>
                </a:lnTo>
                <a:lnTo>
                  <a:pt x="142400" y="1787756"/>
                </a:lnTo>
                <a:lnTo>
                  <a:pt x="159855" y="1737105"/>
                </a:lnTo>
                <a:lnTo>
                  <a:pt x="177238" y="1687150"/>
                </a:lnTo>
                <a:lnTo>
                  <a:pt x="194552" y="1637894"/>
                </a:lnTo>
                <a:lnTo>
                  <a:pt x="211796" y="1589338"/>
                </a:lnTo>
                <a:lnTo>
                  <a:pt x="228974" y="1541482"/>
                </a:lnTo>
                <a:lnTo>
                  <a:pt x="246086" y="1494328"/>
                </a:lnTo>
                <a:lnTo>
                  <a:pt x="263134" y="1447878"/>
                </a:lnTo>
                <a:lnTo>
                  <a:pt x="280119" y="1402134"/>
                </a:lnTo>
                <a:lnTo>
                  <a:pt x="297043" y="1357095"/>
                </a:lnTo>
                <a:lnTo>
                  <a:pt x="313908" y="1312765"/>
                </a:lnTo>
                <a:lnTo>
                  <a:pt x="330714" y="1269143"/>
                </a:lnTo>
                <a:lnTo>
                  <a:pt x="347464" y="1226233"/>
                </a:lnTo>
                <a:lnTo>
                  <a:pt x="364159" y="1184034"/>
                </a:lnTo>
                <a:lnTo>
                  <a:pt x="380800" y="1142549"/>
                </a:lnTo>
                <a:lnTo>
                  <a:pt x="397390" y="1101778"/>
                </a:lnTo>
                <a:lnTo>
                  <a:pt x="413928" y="1061724"/>
                </a:lnTo>
                <a:lnTo>
                  <a:pt x="430418" y="1022387"/>
                </a:lnTo>
                <a:lnTo>
                  <a:pt x="446860" y="983769"/>
                </a:lnTo>
                <a:lnTo>
                  <a:pt x="463257" y="945871"/>
                </a:lnTo>
                <a:lnTo>
                  <a:pt x="479608" y="908695"/>
                </a:lnTo>
                <a:lnTo>
                  <a:pt x="495917" y="872242"/>
                </a:lnTo>
                <a:lnTo>
                  <a:pt x="512184" y="836513"/>
                </a:lnTo>
                <a:lnTo>
                  <a:pt x="528411" y="801511"/>
                </a:lnTo>
                <a:lnTo>
                  <a:pt x="560752" y="733688"/>
                </a:lnTo>
                <a:lnTo>
                  <a:pt x="592950" y="668786"/>
                </a:lnTo>
                <a:lnTo>
                  <a:pt x="625019" y="606815"/>
                </a:lnTo>
                <a:lnTo>
                  <a:pt x="656970" y="547786"/>
                </a:lnTo>
                <a:lnTo>
                  <a:pt x="688815" y="491710"/>
                </a:lnTo>
                <a:lnTo>
                  <a:pt x="720566" y="438599"/>
                </a:lnTo>
                <a:lnTo>
                  <a:pt x="752236" y="388463"/>
                </a:lnTo>
                <a:lnTo>
                  <a:pt x="783837" y="341314"/>
                </a:lnTo>
                <a:lnTo>
                  <a:pt x="815380" y="297162"/>
                </a:lnTo>
                <a:lnTo>
                  <a:pt x="846877" y="256019"/>
                </a:lnTo>
                <a:lnTo>
                  <a:pt x="878341" y="217896"/>
                </a:lnTo>
                <a:lnTo>
                  <a:pt x="909784" y="182804"/>
                </a:lnTo>
                <a:lnTo>
                  <a:pt x="941217" y="150754"/>
                </a:lnTo>
                <a:lnTo>
                  <a:pt x="972654" y="121756"/>
                </a:lnTo>
                <a:lnTo>
                  <a:pt x="1004105" y="95823"/>
                </a:lnTo>
                <a:lnTo>
                  <a:pt x="1035583" y="72966"/>
                </a:lnTo>
                <a:lnTo>
                  <a:pt x="1082877" y="44469"/>
                </a:lnTo>
                <a:lnTo>
                  <a:pt x="1130299" y="22955"/>
                </a:lnTo>
                <a:lnTo>
                  <a:pt x="1177891" y="8459"/>
                </a:lnTo>
                <a:lnTo>
                  <a:pt x="1225692" y="1020"/>
                </a:lnTo>
                <a:lnTo>
                  <a:pt x="1257696" y="0"/>
                </a:lnTo>
                <a:lnTo>
                  <a:pt x="1273743" y="675"/>
                </a:lnTo>
                <a:lnTo>
                  <a:pt x="1322086" y="7461"/>
                </a:lnTo>
                <a:lnTo>
                  <a:pt x="1370761" y="21416"/>
                </a:lnTo>
                <a:lnTo>
                  <a:pt x="1419807" y="42578"/>
                </a:lnTo>
                <a:lnTo>
                  <a:pt x="1469268" y="70983"/>
                </a:lnTo>
                <a:lnTo>
                  <a:pt x="1502491" y="93962"/>
                </a:lnTo>
                <a:lnTo>
                  <a:pt x="1535928" y="120189"/>
                </a:lnTo>
                <a:lnTo>
                  <a:pt x="1569590" y="149673"/>
                </a:lnTo>
                <a:lnTo>
                  <a:pt x="1603491" y="182427"/>
                </a:lnTo>
                <a:lnTo>
                  <a:pt x="1637641" y="218462"/>
                </a:lnTo>
                <a:lnTo>
                  <a:pt x="1672054" y="257788"/>
                </a:lnTo>
                <a:lnTo>
                  <a:pt x="1706741" y="300416"/>
                </a:lnTo>
                <a:lnTo>
                  <a:pt x="1741713" y="346358"/>
                </a:lnTo>
                <a:lnTo>
                  <a:pt x="1776984" y="395625"/>
                </a:lnTo>
                <a:lnTo>
                  <a:pt x="1812565" y="448228"/>
                </a:lnTo>
                <a:lnTo>
                  <a:pt x="1848469" y="504177"/>
                </a:lnTo>
                <a:lnTo>
                  <a:pt x="1884707" y="563485"/>
                </a:lnTo>
                <a:lnTo>
                  <a:pt x="1921291" y="626161"/>
                </a:lnTo>
                <a:lnTo>
                  <a:pt x="1958233" y="692218"/>
                </a:lnTo>
                <a:lnTo>
                  <a:pt x="1976843" y="726518"/>
                </a:lnTo>
                <a:lnTo>
                  <a:pt x="1995546" y="761666"/>
                </a:lnTo>
                <a:lnTo>
                  <a:pt x="2014346" y="797666"/>
                </a:lnTo>
                <a:lnTo>
                  <a:pt x="2033242" y="834517"/>
                </a:lnTo>
                <a:lnTo>
                  <a:pt x="2052237" y="872221"/>
                </a:lnTo>
                <a:lnTo>
                  <a:pt x="2071332" y="910781"/>
                </a:lnTo>
                <a:lnTo>
                  <a:pt x="2090529" y="950196"/>
                </a:lnTo>
                <a:lnTo>
                  <a:pt x="2109829" y="990469"/>
                </a:lnTo>
                <a:lnTo>
                  <a:pt x="2129234" y="1031601"/>
                </a:lnTo>
                <a:lnTo>
                  <a:pt x="2148745" y="1073593"/>
                </a:lnTo>
                <a:lnTo>
                  <a:pt x="2168364" y="1116447"/>
                </a:lnTo>
                <a:lnTo>
                  <a:pt x="2188092" y="1160164"/>
                </a:lnTo>
                <a:lnTo>
                  <a:pt x="2207930" y="1204746"/>
                </a:lnTo>
                <a:lnTo>
                  <a:pt x="2227881" y="1250193"/>
                </a:lnTo>
                <a:lnTo>
                  <a:pt x="2247946" y="1296507"/>
                </a:lnTo>
                <a:lnTo>
                  <a:pt x="2268125" y="1343690"/>
                </a:lnTo>
                <a:lnTo>
                  <a:pt x="2288422" y="1391743"/>
                </a:lnTo>
                <a:lnTo>
                  <a:pt x="2308837" y="1440668"/>
                </a:lnTo>
                <a:lnTo>
                  <a:pt x="2329371" y="1490465"/>
                </a:lnTo>
                <a:lnTo>
                  <a:pt x="2350027" y="1541136"/>
                </a:lnTo>
                <a:lnTo>
                  <a:pt x="2370805" y="1592683"/>
                </a:lnTo>
                <a:lnTo>
                  <a:pt x="2391708" y="1645107"/>
                </a:lnTo>
                <a:lnTo>
                  <a:pt x="2412737" y="1698409"/>
                </a:lnTo>
                <a:lnTo>
                  <a:pt x="2433893" y="1752591"/>
                </a:lnTo>
                <a:lnTo>
                  <a:pt x="2455177" y="1807654"/>
                </a:lnTo>
                <a:lnTo>
                  <a:pt x="2476592" y="1863599"/>
                </a:lnTo>
                <a:lnTo>
                  <a:pt x="2498139" y="1920428"/>
                </a:lnTo>
                <a:lnTo>
                  <a:pt x="2519819" y="1978143"/>
                </a:lnTo>
                <a:lnTo>
                  <a:pt x="2541634" y="2036744"/>
                </a:lnTo>
                <a:lnTo>
                  <a:pt x="2563585" y="2096233"/>
                </a:lnTo>
                <a:lnTo>
                  <a:pt x="2585674" y="2156611"/>
                </a:lnTo>
                <a:lnTo>
                  <a:pt x="2607903" y="2217881"/>
                </a:lnTo>
              </a:path>
            </a:pathLst>
          </a:custGeom>
          <a:ln w="137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3644167" y="5225686"/>
            <a:ext cx="179070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90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007614" y="5225686"/>
            <a:ext cx="255904" cy="172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0" i="1">
                <a:latin typeface="Arial"/>
                <a:cs typeface="Arial"/>
              </a:rPr>
              <a:t>180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462321" y="4025166"/>
            <a:ext cx="2607945" cy="1188085"/>
          </a:xfrm>
          <a:custGeom>
            <a:avLst/>
            <a:gdLst/>
            <a:ahLst/>
            <a:cxnLst/>
            <a:rect l="l" t="t" r="r" b="b"/>
            <a:pathLst>
              <a:path w="2607945" h="1188085">
                <a:moveTo>
                  <a:pt x="0" y="1187633"/>
                </a:moveTo>
                <a:lnTo>
                  <a:pt x="31868" y="1137381"/>
                </a:lnTo>
                <a:lnTo>
                  <a:pt x="63396" y="1088222"/>
                </a:lnTo>
                <a:lnTo>
                  <a:pt x="94590" y="1040153"/>
                </a:lnTo>
                <a:lnTo>
                  <a:pt x="125459" y="993175"/>
                </a:lnTo>
                <a:lnTo>
                  <a:pt x="156011" y="947287"/>
                </a:lnTo>
                <a:lnTo>
                  <a:pt x="186255" y="902490"/>
                </a:lnTo>
                <a:lnTo>
                  <a:pt x="216198" y="858782"/>
                </a:lnTo>
                <a:lnTo>
                  <a:pt x="245850" y="816164"/>
                </a:lnTo>
                <a:lnTo>
                  <a:pt x="275218" y="774634"/>
                </a:lnTo>
                <a:lnTo>
                  <a:pt x="304310" y="734194"/>
                </a:lnTo>
                <a:lnTo>
                  <a:pt x="333135" y="694841"/>
                </a:lnTo>
                <a:lnTo>
                  <a:pt x="361701" y="656577"/>
                </a:lnTo>
                <a:lnTo>
                  <a:pt x="390016" y="619400"/>
                </a:lnTo>
                <a:lnTo>
                  <a:pt x="418088" y="583311"/>
                </a:lnTo>
                <a:lnTo>
                  <a:pt x="445927" y="548308"/>
                </a:lnTo>
                <a:lnTo>
                  <a:pt x="473539" y="514392"/>
                </a:lnTo>
                <a:lnTo>
                  <a:pt x="500933" y="481562"/>
                </a:lnTo>
                <a:lnTo>
                  <a:pt x="528118" y="449818"/>
                </a:lnTo>
                <a:lnTo>
                  <a:pt x="555101" y="419160"/>
                </a:lnTo>
                <a:lnTo>
                  <a:pt x="581891" y="389586"/>
                </a:lnTo>
                <a:lnTo>
                  <a:pt x="608497" y="361098"/>
                </a:lnTo>
                <a:lnTo>
                  <a:pt x="661186" y="307373"/>
                </a:lnTo>
                <a:lnTo>
                  <a:pt x="713234" y="257984"/>
                </a:lnTo>
                <a:lnTo>
                  <a:pt x="764708" y="212927"/>
                </a:lnTo>
                <a:lnTo>
                  <a:pt x="815673" y="172199"/>
                </a:lnTo>
                <a:lnTo>
                  <a:pt x="866196" y="135797"/>
                </a:lnTo>
                <a:lnTo>
                  <a:pt x="916341" y="103719"/>
                </a:lnTo>
                <a:lnTo>
                  <a:pt x="966176" y="75962"/>
                </a:lnTo>
                <a:lnTo>
                  <a:pt x="1015766" y="52523"/>
                </a:lnTo>
                <a:lnTo>
                  <a:pt x="1065177" y="33400"/>
                </a:lnTo>
                <a:lnTo>
                  <a:pt x="1114474" y="18588"/>
                </a:lnTo>
                <a:lnTo>
                  <a:pt x="1163725" y="8086"/>
                </a:lnTo>
                <a:lnTo>
                  <a:pt x="1212994" y="1891"/>
                </a:lnTo>
                <a:lnTo>
                  <a:pt x="1262348" y="0"/>
                </a:lnTo>
                <a:lnTo>
                  <a:pt x="1287078" y="667"/>
                </a:lnTo>
                <a:lnTo>
                  <a:pt x="1336682" y="5226"/>
                </a:lnTo>
                <a:lnTo>
                  <a:pt x="1386537" y="14082"/>
                </a:lnTo>
                <a:lnTo>
                  <a:pt x="1436707" y="27232"/>
                </a:lnTo>
                <a:lnTo>
                  <a:pt x="1487258" y="44673"/>
                </a:lnTo>
                <a:lnTo>
                  <a:pt x="1538257" y="66403"/>
                </a:lnTo>
                <a:lnTo>
                  <a:pt x="1589769" y="92418"/>
                </a:lnTo>
                <a:lnTo>
                  <a:pt x="1641860" y="122716"/>
                </a:lnTo>
                <a:lnTo>
                  <a:pt x="1694596" y="157294"/>
                </a:lnTo>
                <a:lnTo>
                  <a:pt x="1748044" y="196149"/>
                </a:lnTo>
                <a:lnTo>
                  <a:pt x="1802269" y="239278"/>
                </a:lnTo>
                <a:lnTo>
                  <a:pt x="1857336" y="286679"/>
                </a:lnTo>
                <a:lnTo>
                  <a:pt x="1913313" y="338348"/>
                </a:lnTo>
                <a:lnTo>
                  <a:pt x="1941663" y="365783"/>
                </a:lnTo>
                <a:lnTo>
                  <a:pt x="1970264" y="394283"/>
                </a:lnTo>
                <a:lnTo>
                  <a:pt x="1999126" y="423849"/>
                </a:lnTo>
                <a:lnTo>
                  <a:pt x="2028256" y="454481"/>
                </a:lnTo>
                <a:lnTo>
                  <a:pt x="2057664" y="486178"/>
                </a:lnTo>
                <a:lnTo>
                  <a:pt x="2087355" y="518939"/>
                </a:lnTo>
                <a:lnTo>
                  <a:pt x="2117341" y="552765"/>
                </a:lnTo>
                <a:lnTo>
                  <a:pt x="2147627" y="587655"/>
                </a:lnTo>
                <a:lnTo>
                  <a:pt x="2178223" y="623608"/>
                </a:lnTo>
                <a:lnTo>
                  <a:pt x="2209138" y="660625"/>
                </a:lnTo>
                <a:lnTo>
                  <a:pt x="2240378" y="698705"/>
                </a:lnTo>
                <a:lnTo>
                  <a:pt x="2271952" y="737847"/>
                </a:lnTo>
                <a:lnTo>
                  <a:pt x="2303870" y="778051"/>
                </a:lnTo>
                <a:lnTo>
                  <a:pt x="2336138" y="819318"/>
                </a:lnTo>
                <a:lnTo>
                  <a:pt x="2368765" y="861645"/>
                </a:lnTo>
                <a:lnTo>
                  <a:pt x="2401760" y="905034"/>
                </a:lnTo>
                <a:lnTo>
                  <a:pt x="2435130" y="949484"/>
                </a:lnTo>
                <a:lnTo>
                  <a:pt x="2468884" y="994994"/>
                </a:lnTo>
                <a:lnTo>
                  <a:pt x="2503030" y="1041565"/>
                </a:lnTo>
                <a:lnTo>
                  <a:pt x="2537576" y="1089195"/>
                </a:lnTo>
                <a:lnTo>
                  <a:pt x="2572531" y="1137884"/>
                </a:lnTo>
                <a:lnTo>
                  <a:pt x="2607903" y="1187633"/>
                </a:lnTo>
              </a:path>
            </a:pathLst>
          </a:custGeom>
          <a:ln w="137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462321" y="4725572"/>
            <a:ext cx="2771140" cy="0"/>
          </a:xfrm>
          <a:custGeom>
            <a:avLst/>
            <a:gdLst/>
            <a:ahLst/>
            <a:cxnLst/>
            <a:rect l="l" t="t" r="r" b="b"/>
            <a:pathLst>
              <a:path w="2771140" h="0">
                <a:moveTo>
                  <a:pt x="0" y="0"/>
                </a:moveTo>
                <a:lnTo>
                  <a:pt x="2770859" y="0"/>
                </a:lnTo>
              </a:path>
            </a:pathLst>
          </a:custGeom>
          <a:ln w="82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690517" y="4725572"/>
            <a:ext cx="0" cy="487680"/>
          </a:xfrm>
          <a:custGeom>
            <a:avLst/>
            <a:gdLst/>
            <a:ahLst/>
            <a:cxnLst/>
            <a:rect l="l" t="t" r="r" b="b"/>
            <a:pathLst>
              <a:path w="0" h="487679">
                <a:moveTo>
                  <a:pt x="0" y="0"/>
                </a:moveTo>
                <a:lnTo>
                  <a:pt x="0" y="487227"/>
                </a:lnTo>
              </a:path>
            </a:pathLst>
          </a:custGeom>
          <a:ln w="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618802" y="4725572"/>
            <a:ext cx="0" cy="487680"/>
          </a:xfrm>
          <a:custGeom>
            <a:avLst/>
            <a:gdLst/>
            <a:ahLst/>
            <a:cxnLst/>
            <a:rect l="l" t="t" r="r" b="b"/>
            <a:pathLst>
              <a:path w="0" h="487679">
                <a:moveTo>
                  <a:pt x="0" y="487227"/>
                </a:moveTo>
                <a:lnTo>
                  <a:pt x="0" y="0"/>
                </a:lnTo>
              </a:path>
            </a:pathLst>
          </a:custGeom>
          <a:ln w="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089039" y="3201532"/>
            <a:ext cx="3810" cy="2011680"/>
          </a:xfrm>
          <a:custGeom>
            <a:avLst/>
            <a:gdLst/>
            <a:ahLst/>
            <a:cxnLst/>
            <a:rect l="l" t="t" r="r" b="b"/>
            <a:pathLst>
              <a:path w="3810" h="2011679">
                <a:moveTo>
                  <a:pt x="1610" y="0"/>
                </a:moveTo>
                <a:lnTo>
                  <a:pt x="1610" y="2011267"/>
                </a:lnTo>
              </a:path>
            </a:pathLst>
          </a:custGeom>
          <a:ln w="32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55740" y="3278650"/>
            <a:ext cx="1905" cy="1447165"/>
          </a:xfrm>
          <a:custGeom>
            <a:avLst/>
            <a:gdLst/>
            <a:ahLst/>
            <a:cxnLst/>
            <a:rect l="l" t="t" r="r" b="b"/>
            <a:pathLst>
              <a:path w="1904" h="1447164">
                <a:moveTo>
                  <a:pt x="862" y="0"/>
                </a:moveTo>
                <a:lnTo>
                  <a:pt x="862" y="144692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217725" y="3361382"/>
            <a:ext cx="5080" cy="1364615"/>
          </a:xfrm>
          <a:custGeom>
            <a:avLst/>
            <a:gdLst/>
            <a:ahLst/>
            <a:cxnLst/>
            <a:rect l="l" t="t" r="r" b="b"/>
            <a:pathLst>
              <a:path w="5079" h="1364614">
                <a:moveTo>
                  <a:pt x="4945" y="136419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287875" y="3458782"/>
            <a:ext cx="3810" cy="1266825"/>
          </a:xfrm>
          <a:custGeom>
            <a:avLst/>
            <a:gdLst/>
            <a:ahLst/>
            <a:cxnLst/>
            <a:rect l="l" t="t" r="r" b="b"/>
            <a:pathLst>
              <a:path w="3810" h="1266825">
                <a:moveTo>
                  <a:pt x="0" y="1266790"/>
                </a:moveTo>
                <a:lnTo>
                  <a:pt x="379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343880" y="3553087"/>
            <a:ext cx="10160" cy="1172845"/>
          </a:xfrm>
          <a:custGeom>
            <a:avLst/>
            <a:gdLst/>
            <a:ahLst/>
            <a:cxnLst/>
            <a:rect l="l" t="t" r="r" b="b"/>
            <a:pathLst>
              <a:path w="10160" h="1172845">
                <a:moveTo>
                  <a:pt x="9775" y="117248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416446" y="3675353"/>
            <a:ext cx="1905" cy="1050290"/>
          </a:xfrm>
          <a:custGeom>
            <a:avLst/>
            <a:gdLst/>
            <a:ahLst/>
            <a:cxnLst/>
            <a:rect l="l" t="t" r="r" b="b"/>
            <a:pathLst>
              <a:path w="1904" h="1050289">
                <a:moveTo>
                  <a:pt x="1840" y="1050219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482226" y="3776763"/>
            <a:ext cx="1270" cy="949325"/>
          </a:xfrm>
          <a:custGeom>
            <a:avLst/>
            <a:gdLst/>
            <a:ahLst/>
            <a:cxnLst/>
            <a:rect l="l" t="t" r="r" b="b"/>
            <a:pathLst>
              <a:path w="1270" h="949325">
                <a:moveTo>
                  <a:pt x="632" y="0"/>
                </a:moveTo>
                <a:lnTo>
                  <a:pt x="632" y="94880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548582" y="3922862"/>
            <a:ext cx="2540" cy="803275"/>
          </a:xfrm>
          <a:custGeom>
            <a:avLst/>
            <a:gdLst/>
            <a:ahLst/>
            <a:cxnLst/>
            <a:rect l="l" t="t" r="r" b="b"/>
            <a:pathLst>
              <a:path w="2539" h="803275">
                <a:moveTo>
                  <a:pt x="1092" y="0"/>
                </a:moveTo>
                <a:lnTo>
                  <a:pt x="1092" y="80271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612522" y="4062430"/>
            <a:ext cx="1270" cy="663575"/>
          </a:xfrm>
          <a:custGeom>
            <a:avLst/>
            <a:gdLst/>
            <a:ahLst/>
            <a:cxnLst/>
            <a:rect l="l" t="t" r="r" b="b"/>
            <a:pathLst>
              <a:path w="1270" h="663575">
                <a:moveTo>
                  <a:pt x="805" y="66314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678992" y="4226634"/>
            <a:ext cx="5080" cy="499109"/>
          </a:xfrm>
          <a:custGeom>
            <a:avLst/>
            <a:gdLst/>
            <a:ahLst/>
            <a:cxnLst/>
            <a:rect l="l" t="t" r="r" b="b"/>
            <a:pathLst>
              <a:path w="5079" h="499110">
                <a:moveTo>
                  <a:pt x="0" y="498938"/>
                </a:moveTo>
                <a:lnTo>
                  <a:pt x="0" y="0"/>
                </a:lnTo>
                <a:lnTo>
                  <a:pt x="506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743048" y="4368265"/>
            <a:ext cx="1270" cy="357505"/>
          </a:xfrm>
          <a:custGeom>
            <a:avLst/>
            <a:gdLst/>
            <a:ahLst/>
            <a:cxnLst/>
            <a:rect l="l" t="t" r="r" b="b"/>
            <a:pathLst>
              <a:path w="1270" h="357504">
                <a:moveTo>
                  <a:pt x="575" y="0"/>
                </a:moveTo>
                <a:lnTo>
                  <a:pt x="575" y="35730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690517" y="5082868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 h="0">
                <a:moveTo>
                  <a:pt x="0" y="0"/>
                </a:moveTo>
                <a:lnTo>
                  <a:pt x="1401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690517" y="5016820"/>
            <a:ext cx="1402080" cy="1270"/>
          </a:xfrm>
          <a:custGeom>
            <a:avLst/>
            <a:gdLst/>
            <a:ahLst/>
            <a:cxnLst/>
            <a:rect l="l" t="t" r="r" b="b"/>
            <a:pathLst>
              <a:path w="1402079" h="1270">
                <a:moveTo>
                  <a:pt x="0" y="1088"/>
                </a:moveTo>
                <a:lnTo>
                  <a:pt x="1401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690517" y="4952937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 h="0">
                <a:moveTo>
                  <a:pt x="0" y="0"/>
                </a:moveTo>
                <a:lnTo>
                  <a:pt x="1401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690517" y="4887977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 h="0">
                <a:moveTo>
                  <a:pt x="0" y="0"/>
                </a:moveTo>
                <a:lnTo>
                  <a:pt x="1401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690517" y="4823018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 h="0">
                <a:moveTo>
                  <a:pt x="0" y="0"/>
                </a:moveTo>
                <a:lnTo>
                  <a:pt x="1401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690517" y="4758058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 h="0">
                <a:moveTo>
                  <a:pt x="0" y="0"/>
                </a:moveTo>
                <a:lnTo>
                  <a:pt x="14017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 txBox="1"/>
          <p:nvPr/>
        </p:nvSpPr>
        <p:spPr>
          <a:xfrm>
            <a:off x="4063194" y="5229218"/>
            <a:ext cx="202565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Times New Roman"/>
                <a:cs typeface="Times New Roman"/>
              </a:rPr>
              <a:t>А</a:t>
            </a:r>
            <a:r>
              <a:rPr dirty="0" sz="700" spc="5" i="1">
                <a:latin typeface="Times New Roman"/>
                <a:cs typeface="Times New Roman"/>
              </a:rPr>
              <a:t>П</a:t>
            </a:r>
            <a:r>
              <a:rPr dirty="0" sz="700" spc="10" i="1">
                <a:latin typeface="Times New Roman"/>
                <a:cs typeface="Times New Roman"/>
              </a:rPr>
              <a:t>В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039564" y="5339009"/>
            <a:ext cx="198120" cy="119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00" spc="5" i="1">
                <a:latin typeface="Times New Roman"/>
                <a:cs typeface="Times New Roman"/>
              </a:rPr>
              <a:t>гран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940537" y="5222710"/>
            <a:ext cx="154940" cy="205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35" i="1">
                <a:latin typeface="Symbol"/>
                <a:cs typeface="Symbol"/>
              </a:rPr>
              <a:t>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809403" y="4537580"/>
            <a:ext cx="2540" cy="188595"/>
          </a:xfrm>
          <a:custGeom>
            <a:avLst/>
            <a:gdLst/>
            <a:ahLst/>
            <a:cxnLst/>
            <a:rect l="l" t="t" r="r" b="b"/>
            <a:pathLst>
              <a:path w="2539" h="188595">
                <a:moveTo>
                  <a:pt x="2300" y="0"/>
                </a:moveTo>
                <a:lnTo>
                  <a:pt x="2300" y="187992"/>
                </a:lnTo>
                <a:lnTo>
                  <a:pt x="0" y="18799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887718" y="4735312"/>
            <a:ext cx="0" cy="487680"/>
          </a:xfrm>
          <a:custGeom>
            <a:avLst/>
            <a:gdLst/>
            <a:ahLst/>
            <a:cxnLst/>
            <a:rect l="l" t="t" r="r" b="b"/>
            <a:pathLst>
              <a:path w="0" h="487679">
                <a:moveTo>
                  <a:pt x="0" y="0"/>
                </a:moveTo>
                <a:lnTo>
                  <a:pt x="0" y="487227"/>
                </a:lnTo>
              </a:path>
            </a:pathLst>
          </a:custGeom>
          <a:ln w="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4740376" y="5262216"/>
            <a:ext cx="217804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45"/>
              </a:lnSpc>
            </a:pPr>
            <a:r>
              <a:rPr dirty="0" baseline="14957" sz="1950" spc="-150" i="1">
                <a:latin typeface="Symbol"/>
                <a:cs typeface="Symbol"/>
              </a:rPr>
              <a:t></a:t>
            </a:r>
            <a:r>
              <a:rPr dirty="0" sz="750" spc="-100" i="1">
                <a:latin typeface="Times New Roman"/>
                <a:cs typeface="Times New Roman"/>
              </a:rPr>
              <a:t>кр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215158" y="4795879"/>
            <a:ext cx="3647440" cy="397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5" i="1">
                <a:latin typeface="Arial"/>
                <a:cs typeface="Arial"/>
              </a:rPr>
              <a:t>0.2</a:t>
            </a:r>
            <a:endParaRPr sz="10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45"/>
              </a:spcBef>
            </a:pPr>
            <a:r>
              <a:rPr dirty="0" sz="1300" spc="-25" i="1">
                <a:latin typeface="Symbol"/>
                <a:cs typeface="Symbol"/>
              </a:rPr>
              <a:t></a:t>
            </a:r>
            <a:r>
              <a:rPr dirty="0" sz="900" i="1">
                <a:latin typeface="Arial"/>
                <a:cs typeface="Arial"/>
              </a:rPr>
              <a:t>,</a:t>
            </a:r>
            <a:r>
              <a:rPr dirty="0" sz="900" i="1">
                <a:latin typeface="Arial"/>
                <a:cs typeface="Arial"/>
              </a:rPr>
              <a:t>гра</a:t>
            </a:r>
            <a:r>
              <a:rPr dirty="0" sz="900" i="1">
                <a:latin typeface="Arial"/>
                <a:cs typeface="Arial"/>
              </a:rPr>
              <a:t>д</a:t>
            </a:r>
            <a:endParaRPr sz="9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486422" y="5264273"/>
            <a:ext cx="474980" cy="18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90"/>
              </a:lnSpc>
            </a:pPr>
            <a:r>
              <a:rPr dirty="0" baseline="15555" sz="1875" spc="-240" i="1">
                <a:latin typeface="Symbol"/>
                <a:cs typeface="Symbol"/>
              </a:rPr>
              <a:t></a:t>
            </a:r>
            <a:r>
              <a:rPr dirty="0" baseline="3968" sz="1050" spc="-240" i="1">
                <a:latin typeface="Times New Roman"/>
                <a:cs typeface="Times New Roman"/>
              </a:rPr>
              <a:t>0         </a:t>
            </a:r>
            <a:r>
              <a:rPr dirty="0" baseline="13333" sz="1875" spc="-67" i="1">
                <a:latin typeface="Symbol"/>
                <a:cs typeface="Symbol"/>
              </a:rPr>
              <a:t></a:t>
            </a:r>
            <a:r>
              <a:rPr dirty="0" sz="700" spc="-45" i="1">
                <a:latin typeface="Times New Roman"/>
                <a:cs typeface="Times New Roman"/>
              </a:rPr>
              <a:t>відкл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188235" y="2714805"/>
            <a:ext cx="1259205" cy="245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4830" sz="1725" spc="44" i="1">
                <a:latin typeface="Times New Roman"/>
                <a:cs typeface="Times New Roman"/>
              </a:rPr>
              <a:t>P</a:t>
            </a:r>
            <a:r>
              <a:rPr dirty="0" baseline="51282" sz="975" spc="44" i="1">
                <a:latin typeface="Times New Roman"/>
                <a:cs typeface="Times New Roman"/>
              </a:rPr>
              <a:t>норм  </a:t>
            </a:r>
            <a:r>
              <a:rPr dirty="0" baseline="4830" sz="1725" spc="30">
                <a:latin typeface="Symbol"/>
                <a:cs typeface="Symbol"/>
              </a:rPr>
              <a:t></a:t>
            </a:r>
            <a:r>
              <a:rPr dirty="0" baseline="4830" sz="1725" spc="30">
                <a:latin typeface="Times New Roman"/>
                <a:cs typeface="Times New Roman"/>
              </a:rPr>
              <a:t> </a:t>
            </a:r>
            <a:r>
              <a:rPr dirty="0" baseline="4830" sz="1725" spc="75" i="1">
                <a:latin typeface="Times New Roman"/>
                <a:cs typeface="Times New Roman"/>
              </a:rPr>
              <a:t>P</a:t>
            </a:r>
            <a:r>
              <a:rPr dirty="0" baseline="51282" sz="975" spc="75" i="1">
                <a:latin typeface="Times New Roman"/>
                <a:cs typeface="Times New Roman"/>
              </a:rPr>
              <a:t>АПВ  </a:t>
            </a:r>
            <a:r>
              <a:rPr dirty="0" baseline="4830" sz="1725" spc="30">
                <a:latin typeface="Symbol"/>
                <a:cs typeface="Symbol"/>
              </a:rPr>
              <a:t></a:t>
            </a:r>
            <a:r>
              <a:rPr dirty="0" baseline="4830" sz="1725" spc="30">
                <a:latin typeface="Times New Roman"/>
                <a:cs typeface="Times New Roman"/>
              </a:rPr>
              <a:t>  </a:t>
            </a:r>
            <a:r>
              <a:rPr dirty="0" baseline="4830" sz="1725" spc="15" i="1">
                <a:latin typeface="Times New Roman"/>
                <a:cs typeface="Times New Roman"/>
              </a:rPr>
              <a:t>f </a:t>
            </a:r>
            <a:r>
              <a:rPr dirty="0" sz="1550" spc="-60">
                <a:latin typeface="Symbol"/>
                <a:cs typeface="Symbol"/>
              </a:rPr>
              <a:t></a:t>
            </a:r>
            <a:r>
              <a:rPr dirty="0" baseline="4629" sz="1800" spc="-89" i="1">
                <a:latin typeface="Symbol"/>
                <a:cs typeface="Symbol"/>
              </a:rPr>
              <a:t></a:t>
            </a:r>
            <a:r>
              <a:rPr dirty="0" baseline="4629" sz="1800" spc="-232" i="1">
                <a:latin typeface="Times New Roman"/>
                <a:cs typeface="Times New Roman"/>
              </a:rPr>
              <a:t> </a:t>
            </a:r>
            <a:r>
              <a:rPr dirty="0" sz="1550" spc="-130">
                <a:latin typeface="Symbol"/>
                <a:cs typeface="Symbol"/>
              </a:rPr>
              <a:t>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217725" y="2939126"/>
            <a:ext cx="438784" cy="422275"/>
          </a:xfrm>
          <a:custGeom>
            <a:avLst/>
            <a:gdLst/>
            <a:ahLst/>
            <a:cxnLst/>
            <a:rect l="l" t="t" r="r" b="b"/>
            <a:pathLst>
              <a:path w="438785" h="422275">
                <a:moveTo>
                  <a:pt x="0" y="422255"/>
                </a:moveTo>
                <a:lnTo>
                  <a:pt x="438497" y="0"/>
                </a:lnTo>
              </a:path>
            </a:pathLst>
          </a:custGeom>
          <a:ln w="826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4921517" y="3172311"/>
            <a:ext cx="724535" cy="245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4830" sz="1725" spc="67" i="1">
                <a:latin typeface="Times New Roman"/>
                <a:cs typeface="Times New Roman"/>
              </a:rPr>
              <a:t>P</a:t>
            </a:r>
            <a:r>
              <a:rPr dirty="0" baseline="51282" sz="975" spc="67" i="1">
                <a:latin typeface="Times New Roman"/>
                <a:cs typeface="Times New Roman"/>
              </a:rPr>
              <a:t>КЗ  </a:t>
            </a:r>
            <a:r>
              <a:rPr dirty="0" baseline="4830" sz="1725" spc="22">
                <a:latin typeface="Symbol"/>
                <a:cs typeface="Symbol"/>
              </a:rPr>
              <a:t></a:t>
            </a:r>
            <a:r>
              <a:rPr dirty="0" baseline="4830" sz="1725" spc="22">
                <a:latin typeface="Times New Roman"/>
                <a:cs typeface="Times New Roman"/>
              </a:rPr>
              <a:t>  </a:t>
            </a:r>
            <a:r>
              <a:rPr dirty="0" baseline="4830" sz="1725" spc="7" i="1">
                <a:latin typeface="Times New Roman"/>
                <a:cs typeface="Times New Roman"/>
              </a:rPr>
              <a:t>f</a:t>
            </a:r>
            <a:r>
              <a:rPr dirty="0" baseline="4830" sz="1725" spc="-142" i="1">
                <a:latin typeface="Times New Roman"/>
                <a:cs typeface="Times New Roman"/>
              </a:rPr>
              <a:t> </a:t>
            </a:r>
            <a:r>
              <a:rPr dirty="0" sz="1550" spc="-135">
                <a:latin typeface="Symbol"/>
                <a:cs typeface="Symbol"/>
              </a:rPr>
              <a:t></a:t>
            </a:r>
            <a:r>
              <a:rPr dirty="0" baseline="4629" sz="1800" spc="-202" i="1">
                <a:latin typeface="Symbol"/>
                <a:cs typeface="Symbol"/>
              </a:rPr>
              <a:t></a:t>
            </a:r>
            <a:r>
              <a:rPr dirty="0" sz="1550" spc="-135">
                <a:latin typeface="Symbol"/>
                <a:cs typeface="Symbol"/>
              </a:rPr>
              <a:t>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150909" y="4246572"/>
            <a:ext cx="1204595" cy="966469"/>
          </a:xfrm>
          <a:custGeom>
            <a:avLst/>
            <a:gdLst/>
            <a:ahLst/>
            <a:cxnLst/>
            <a:rect l="l" t="t" r="r" b="b"/>
            <a:pathLst>
              <a:path w="1204595" h="966470">
                <a:moveTo>
                  <a:pt x="1204401" y="0"/>
                </a:moveTo>
                <a:lnTo>
                  <a:pt x="0" y="966226"/>
                </a:lnTo>
              </a:path>
            </a:pathLst>
          </a:custGeom>
          <a:ln w="82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 txBox="1"/>
          <p:nvPr/>
        </p:nvSpPr>
        <p:spPr>
          <a:xfrm>
            <a:off x="5359299" y="4019970"/>
            <a:ext cx="560705" cy="264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5462" sz="1800" spc="15" i="1">
                <a:latin typeface="Times New Roman"/>
                <a:cs typeface="Times New Roman"/>
              </a:rPr>
              <a:t>P</a:t>
            </a:r>
            <a:r>
              <a:rPr dirty="0" sz="700" spc="10" i="1">
                <a:latin typeface="Times New Roman"/>
                <a:cs typeface="Times New Roman"/>
              </a:rPr>
              <a:t>відкл  </a:t>
            </a:r>
            <a:r>
              <a:rPr dirty="0" baseline="-25462" sz="1800" spc="15">
                <a:latin typeface="Symbol"/>
                <a:cs typeface="Symbol"/>
              </a:rPr>
              <a:t></a:t>
            </a:r>
            <a:r>
              <a:rPr dirty="0" baseline="-25462" sz="1800" spc="-195">
                <a:latin typeface="Times New Roman"/>
                <a:cs typeface="Times New Roman"/>
              </a:rPr>
              <a:t> </a:t>
            </a:r>
            <a:r>
              <a:rPr dirty="0" baseline="-25462" sz="1800" spc="15" i="1">
                <a:latin typeface="Times New Roman"/>
                <a:cs typeface="Times New Roman"/>
              </a:rPr>
              <a:t>0</a:t>
            </a:r>
            <a:endParaRPr baseline="-25462" sz="18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176018" y="4501623"/>
            <a:ext cx="498475" cy="222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05" i="1">
                <a:latin typeface="Times New Roman"/>
                <a:cs typeface="Times New Roman"/>
              </a:rPr>
              <a:t>P</a:t>
            </a:r>
            <a:r>
              <a:rPr dirty="0" baseline="-23809" sz="1050" spc="-157" i="1">
                <a:latin typeface="Times New Roman"/>
                <a:cs typeface="Times New Roman"/>
              </a:rPr>
              <a:t>0     </a:t>
            </a:r>
            <a:r>
              <a:rPr dirty="0" sz="1200" spc="10">
                <a:latin typeface="Symbol"/>
                <a:cs typeface="Symbol"/>
              </a:rPr>
              <a:t></a:t>
            </a:r>
            <a:r>
              <a:rPr dirty="0" sz="1200" spc="-110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0.3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368051" y="4490067"/>
            <a:ext cx="242570" cy="163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936" sz="1575" spc="22" i="1">
                <a:latin typeface="Arial"/>
                <a:cs typeface="Arial"/>
              </a:rPr>
              <a:t>S</a:t>
            </a:r>
            <a:r>
              <a:rPr dirty="0" sz="700" spc="-5" i="1">
                <a:latin typeface="Arial"/>
                <a:cs typeface="Arial"/>
              </a:rPr>
              <a:t>П</a:t>
            </a:r>
            <a:r>
              <a:rPr dirty="0" sz="700" i="1">
                <a:latin typeface="Arial"/>
                <a:cs typeface="Arial"/>
              </a:rPr>
              <a:t>Р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753417" y="3418133"/>
            <a:ext cx="241300" cy="163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936" sz="1575" spc="22" i="1">
                <a:latin typeface="Arial"/>
                <a:cs typeface="Arial"/>
              </a:rPr>
              <a:t>S</a:t>
            </a:r>
            <a:r>
              <a:rPr dirty="0" sz="700" spc="5" i="1">
                <a:latin typeface="Arial"/>
                <a:cs typeface="Arial"/>
              </a:rPr>
              <a:t>М</a:t>
            </a:r>
            <a:r>
              <a:rPr dirty="0" sz="700" i="1">
                <a:latin typeface="Arial"/>
                <a:cs typeface="Arial"/>
              </a:rPr>
              <a:t>Г</a:t>
            </a:r>
            <a:endParaRPr sz="700">
              <a:latin typeface="Arial"/>
              <a:cs typeface="Arial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3179499" y="4628127"/>
            <a:ext cx="228600" cy="227965"/>
          </a:xfrm>
          <a:custGeom>
            <a:avLst/>
            <a:gdLst/>
            <a:ahLst/>
            <a:cxnLst/>
            <a:rect l="l" t="t" r="r" b="b"/>
            <a:pathLst>
              <a:path w="228600" h="227964">
                <a:moveTo>
                  <a:pt x="228161" y="0"/>
                </a:moveTo>
                <a:lnTo>
                  <a:pt x="0" y="227365"/>
                </a:lnTo>
              </a:path>
            </a:pathLst>
          </a:custGeom>
          <a:ln w="82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994509" y="3523753"/>
            <a:ext cx="293370" cy="162560"/>
          </a:xfrm>
          <a:custGeom>
            <a:avLst/>
            <a:gdLst/>
            <a:ahLst/>
            <a:cxnLst/>
            <a:rect l="l" t="t" r="r" b="b"/>
            <a:pathLst>
              <a:path w="293370" h="162560">
                <a:moveTo>
                  <a:pt x="0" y="0"/>
                </a:moveTo>
                <a:lnTo>
                  <a:pt x="293366" y="162370"/>
                </a:lnTo>
              </a:path>
            </a:pathLst>
          </a:custGeom>
          <a:ln w="82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2121034" y="2110105"/>
            <a:ext cx="3477260" cy="620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24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Розрахункова </a:t>
            </a:r>
            <a:r>
              <a:rPr dirty="0" sz="1400" spc="5">
                <a:latin typeface="Times New Roman"/>
                <a:cs typeface="Times New Roman"/>
              </a:rPr>
              <a:t>схема </a:t>
            </a:r>
            <a:r>
              <a:rPr dirty="0" sz="1400" spc="-5">
                <a:latin typeface="Times New Roman"/>
                <a:cs typeface="Times New Roman"/>
              </a:rPr>
              <a:t>електричної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мережі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300" spc="10" i="1">
                <a:latin typeface="Times New Roman"/>
                <a:cs typeface="Times New Roman"/>
              </a:rPr>
              <a:t>P,в.о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2690517" y="5147828"/>
            <a:ext cx="1402080" cy="0"/>
          </a:xfrm>
          <a:custGeom>
            <a:avLst/>
            <a:gdLst/>
            <a:ahLst/>
            <a:cxnLst/>
            <a:rect l="l" t="t" r="r" b="b"/>
            <a:pathLst>
              <a:path w="1402079" h="0">
                <a:moveTo>
                  <a:pt x="140174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462321" y="5212799"/>
            <a:ext cx="2607945" cy="0"/>
          </a:xfrm>
          <a:custGeom>
            <a:avLst/>
            <a:gdLst/>
            <a:ahLst/>
            <a:cxnLst/>
            <a:rect l="l" t="t" r="r" b="b"/>
            <a:pathLst>
              <a:path w="2607945" h="0">
                <a:moveTo>
                  <a:pt x="0" y="0"/>
                </a:moveTo>
                <a:lnTo>
                  <a:pt x="2607903" y="0"/>
                </a:lnTo>
              </a:path>
            </a:pathLst>
          </a:custGeom>
          <a:ln w="137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643228" y="4729308"/>
            <a:ext cx="5080" cy="191135"/>
          </a:xfrm>
          <a:custGeom>
            <a:avLst/>
            <a:gdLst/>
            <a:ahLst/>
            <a:cxnLst/>
            <a:rect l="l" t="t" r="r" b="b"/>
            <a:pathLst>
              <a:path w="5080" h="191135">
                <a:moveTo>
                  <a:pt x="0" y="0"/>
                </a:moveTo>
                <a:lnTo>
                  <a:pt x="0" y="190937"/>
                </a:lnTo>
                <a:lnTo>
                  <a:pt x="4784" y="19093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3471896" y="4432563"/>
            <a:ext cx="67310" cy="97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20" i="1">
                <a:latin typeface="Arial"/>
                <a:cs typeface="Arial"/>
              </a:rPr>
              <a:t>2</a:t>
            </a:r>
            <a:endParaRPr sz="55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2553597" y="4413756"/>
            <a:ext cx="97790" cy="344805"/>
          </a:xfrm>
          <a:custGeom>
            <a:avLst/>
            <a:gdLst/>
            <a:ahLst/>
            <a:cxnLst/>
            <a:rect l="l" t="t" r="r" b="b"/>
            <a:pathLst>
              <a:path w="97789" h="344804">
                <a:moveTo>
                  <a:pt x="0" y="0"/>
                </a:moveTo>
                <a:lnTo>
                  <a:pt x="97796" y="344301"/>
                </a:lnTo>
              </a:path>
            </a:pathLst>
          </a:custGeom>
          <a:ln w="827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2559113" y="4237683"/>
            <a:ext cx="67310" cy="97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50" spc="20" i="1">
                <a:latin typeface="Arial"/>
                <a:cs typeface="Arial"/>
              </a:rPr>
              <a:t>1</a:t>
            </a:r>
            <a:endParaRPr sz="5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465077" y="4278916"/>
            <a:ext cx="242570" cy="163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7936" sz="1575" spc="30" i="1">
                <a:latin typeface="Arial"/>
                <a:cs typeface="Arial"/>
              </a:rPr>
              <a:t>S</a:t>
            </a:r>
            <a:r>
              <a:rPr dirty="0" sz="700" spc="-5" i="1">
                <a:latin typeface="Arial"/>
                <a:cs typeface="Arial"/>
              </a:rPr>
              <a:t>П</a:t>
            </a:r>
            <a:r>
              <a:rPr dirty="0" sz="700" i="1">
                <a:latin typeface="Arial"/>
                <a:cs typeface="Arial"/>
              </a:rPr>
              <a:t>Р</a:t>
            </a:r>
            <a:endParaRPr sz="700">
              <a:latin typeface="Arial"/>
              <a:cs typeface="Arial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157464" y="3393811"/>
            <a:ext cx="782955" cy="779780"/>
          </a:xfrm>
          <a:custGeom>
            <a:avLst/>
            <a:gdLst/>
            <a:ahLst/>
            <a:cxnLst/>
            <a:rect l="l" t="t" r="r" b="b"/>
            <a:pathLst>
              <a:path w="782954" h="779779">
                <a:moveTo>
                  <a:pt x="782349" y="0"/>
                </a:moveTo>
                <a:lnTo>
                  <a:pt x="0" y="779540"/>
                </a:lnTo>
              </a:path>
            </a:pathLst>
          </a:custGeom>
          <a:ln w="82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717242" y="5182067"/>
            <a:ext cx="0" cy="31115"/>
          </a:xfrm>
          <a:custGeom>
            <a:avLst/>
            <a:gdLst/>
            <a:ahLst/>
            <a:cxnLst/>
            <a:rect l="l" t="t" r="r" b="b"/>
            <a:pathLst>
              <a:path w="0" h="31114">
                <a:moveTo>
                  <a:pt x="0" y="0"/>
                </a:moveTo>
                <a:lnTo>
                  <a:pt x="0" y="30732"/>
                </a:lnTo>
              </a:path>
            </a:pathLst>
          </a:custGeom>
          <a:ln w="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664561" y="4726649"/>
            <a:ext cx="5715" cy="172720"/>
          </a:xfrm>
          <a:custGeom>
            <a:avLst/>
            <a:gdLst/>
            <a:ahLst/>
            <a:cxnLst/>
            <a:rect l="l" t="t" r="r" b="b"/>
            <a:pathLst>
              <a:path w="5714" h="172720">
                <a:moveTo>
                  <a:pt x="5175" y="0"/>
                </a:moveTo>
                <a:lnTo>
                  <a:pt x="5175" y="172374"/>
                </a:lnTo>
                <a:lnTo>
                  <a:pt x="0" y="1723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2590800" y="5742559"/>
            <a:ext cx="293179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Times New Roman"/>
                <a:cs typeface="Times New Roman"/>
              </a:rPr>
              <a:t>Кутові </a:t>
            </a:r>
            <a:r>
              <a:rPr dirty="0" sz="1400" spc="-35">
                <a:latin typeface="Times New Roman"/>
                <a:cs typeface="Times New Roman"/>
              </a:rPr>
              <a:t>характеристики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електропередачі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2507290" y="6412160"/>
            <a:ext cx="1779905" cy="0"/>
          </a:xfrm>
          <a:custGeom>
            <a:avLst/>
            <a:gdLst/>
            <a:ahLst/>
            <a:cxnLst/>
            <a:rect l="l" t="t" r="r" b="b"/>
            <a:pathLst>
              <a:path w="1779904" h="0">
                <a:moveTo>
                  <a:pt x="0" y="0"/>
                </a:moveTo>
                <a:lnTo>
                  <a:pt x="1779817" y="0"/>
                </a:lnTo>
              </a:path>
            </a:pathLst>
          </a:custGeom>
          <a:ln w="63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2511564" y="6382591"/>
            <a:ext cx="1739264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5">
                <a:latin typeface="Times New Roman"/>
                <a:cs typeface="Times New Roman"/>
              </a:rPr>
              <a:t>180</a:t>
            </a:r>
            <a:r>
              <a:rPr dirty="0" sz="1800" spc="-25">
                <a:latin typeface="Symbol"/>
                <a:cs typeface="Symbol"/>
              </a:rPr>
              <a:t></a:t>
            </a:r>
            <a:r>
              <a:rPr dirty="0" sz="1400" spc="-25">
                <a:latin typeface="Times New Roman"/>
                <a:cs typeface="Times New Roman"/>
              </a:rPr>
              <a:t>0.121</a:t>
            </a:r>
            <a:r>
              <a:rPr dirty="0" sz="1400" spc="-27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Symbol"/>
                <a:cs typeface="Symbol"/>
              </a:rPr>
              <a:t></a:t>
            </a:r>
            <a:r>
              <a:rPr dirty="0" sz="1400" spc="25">
                <a:latin typeface="Times New Roman"/>
                <a:cs typeface="Times New Roman"/>
              </a:rPr>
              <a:t>1.449</a:t>
            </a:r>
            <a:r>
              <a:rPr dirty="0" sz="1800" spc="25">
                <a:latin typeface="Symbol"/>
                <a:cs typeface="Symbol"/>
              </a:rPr>
              <a:t></a:t>
            </a:r>
            <a:r>
              <a:rPr dirty="0" sz="1400" spc="25">
                <a:latin typeface="Symbol"/>
                <a:cs typeface="Symbol"/>
              </a:rPr>
              <a:t></a:t>
            </a:r>
            <a:r>
              <a:rPr dirty="0" sz="1400" spc="25">
                <a:latin typeface="Times New Roman"/>
                <a:cs typeface="Times New Roman"/>
              </a:rPr>
              <a:t>10</a:t>
            </a:r>
            <a:r>
              <a:rPr dirty="0" baseline="36111" sz="1500" spc="37">
                <a:latin typeface="Symbol"/>
                <a:cs typeface="Symbol"/>
              </a:rPr>
              <a:t></a:t>
            </a:r>
            <a:r>
              <a:rPr dirty="0" baseline="36111" sz="1500" spc="37">
                <a:latin typeface="Times New Roman"/>
                <a:cs typeface="Times New Roman"/>
              </a:rPr>
              <a:t>2</a:t>
            </a:r>
            <a:endParaRPr baseline="36111" sz="1500">
              <a:latin typeface="Times New Roman"/>
              <a:cs typeface="Times New Roman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961608" y="6167918"/>
            <a:ext cx="4020820" cy="336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3730" sz="2100" spc="7" i="1">
                <a:latin typeface="Times New Roman"/>
                <a:cs typeface="Times New Roman"/>
              </a:rPr>
              <a:t>t </a:t>
            </a:r>
            <a:r>
              <a:rPr dirty="0" baseline="-13888" sz="1500" spc="-15" i="1">
                <a:latin typeface="Times New Roman"/>
                <a:cs typeface="Times New Roman"/>
              </a:rPr>
              <a:t>АПВ  </a:t>
            </a:r>
            <a:r>
              <a:rPr dirty="0" baseline="-33730" sz="2100" spc="22">
                <a:latin typeface="Symbol"/>
                <a:cs typeface="Symbol"/>
              </a:rPr>
              <a:t></a:t>
            </a:r>
            <a:r>
              <a:rPr dirty="0" baseline="-33730" sz="2100" spc="22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2(109.81</a:t>
            </a:r>
            <a:r>
              <a:rPr dirty="0" sz="1400" spc="-15">
                <a:latin typeface="Symbol"/>
                <a:cs typeface="Symbol"/>
              </a:rPr>
              <a:t>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Symbol"/>
                <a:cs typeface="Symbol"/>
              </a:rPr>
              <a:t></a:t>
            </a:r>
            <a:r>
              <a:rPr dirty="0" sz="1400" spc="5">
                <a:latin typeface="Times New Roman"/>
                <a:cs typeface="Times New Roman"/>
              </a:rPr>
              <a:t>15.879</a:t>
            </a:r>
            <a:r>
              <a:rPr dirty="0" sz="1400" spc="5">
                <a:latin typeface="Symbol"/>
                <a:cs typeface="Symbol"/>
              </a:rPr>
              <a:t></a:t>
            </a:r>
            <a:r>
              <a:rPr dirty="0" sz="1400" spc="5">
                <a:latin typeface="Times New Roman"/>
                <a:cs typeface="Times New Roman"/>
              </a:rPr>
              <a:t>)3.14 </a:t>
            </a:r>
            <a:r>
              <a:rPr dirty="0" baseline="-33730" sz="2100" spc="22">
                <a:latin typeface="Symbol"/>
                <a:cs typeface="Symbol"/>
              </a:rPr>
              <a:t></a:t>
            </a:r>
            <a:r>
              <a:rPr dirty="0" baseline="-33730" sz="2100" spc="22">
                <a:latin typeface="Times New Roman"/>
                <a:cs typeface="Times New Roman"/>
              </a:rPr>
              <a:t> </a:t>
            </a:r>
            <a:r>
              <a:rPr dirty="0" baseline="-33730" sz="2100" spc="-7">
                <a:latin typeface="Times New Roman"/>
                <a:cs typeface="Times New Roman"/>
              </a:rPr>
              <a:t>208.761 </a:t>
            </a:r>
            <a:r>
              <a:rPr dirty="0" baseline="-33730" sz="2100" i="1">
                <a:latin typeface="Times New Roman"/>
                <a:cs typeface="Times New Roman"/>
              </a:rPr>
              <a:t>рад </a:t>
            </a:r>
            <a:r>
              <a:rPr dirty="0" baseline="-33730" sz="2100" spc="22">
                <a:latin typeface="Symbol"/>
                <a:cs typeface="Symbol"/>
              </a:rPr>
              <a:t></a:t>
            </a:r>
            <a:r>
              <a:rPr dirty="0" baseline="-33730" sz="2100" spc="-135">
                <a:latin typeface="Times New Roman"/>
                <a:cs typeface="Times New Roman"/>
              </a:rPr>
              <a:t> </a:t>
            </a:r>
            <a:r>
              <a:rPr dirty="0" baseline="-33730" sz="2100" spc="-15">
                <a:latin typeface="Times New Roman"/>
                <a:cs typeface="Times New Roman"/>
              </a:rPr>
              <a:t>0,664</a:t>
            </a:r>
            <a:endParaRPr baseline="-33730" sz="210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2019351" y="6373948"/>
            <a:ext cx="26860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5" i="1">
                <a:latin typeface="Times New Roman"/>
                <a:cs typeface="Times New Roman"/>
              </a:rPr>
              <a:t>г</a:t>
            </a:r>
            <a:r>
              <a:rPr dirty="0" sz="1000" i="1">
                <a:latin typeface="Times New Roman"/>
                <a:cs typeface="Times New Roman"/>
              </a:rPr>
              <a:t>р</a:t>
            </a:r>
            <a:r>
              <a:rPr dirty="0" sz="1000" spc="-5" i="1">
                <a:latin typeface="Times New Roman"/>
                <a:cs typeface="Times New Roman"/>
              </a:rPr>
              <a:t>а</a:t>
            </a:r>
            <a:r>
              <a:rPr dirty="0" sz="1000" spc="10" i="1">
                <a:latin typeface="Times New Roman"/>
                <a:cs typeface="Times New Roman"/>
              </a:rPr>
              <a:t>н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024245" y="6276340"/>
            <a:ext cx="14287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30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13384" y="285750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7</a:t>
            </a:r>
            <a:endParaRPr sz="7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81275" y="499109"/>
            <a:ext cx="2943860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5" b="1">
                <a:latin typeface="Times New Roman"/>
                <a:cs typeface="Times New Roman"/>
              </a:rPr>
              <a:t>Статична </a:t>
            </a:r>
            <a:r>
              <a:rPr dirty="0" sz="1400" b="1">
                <a:latin typeface="Times New Roman"/>
                <a:cs typeface="Times New Roman"/>
              </a:rPr>
              <a:t>стійкість</a:t>
            </a:r>
            <a:r>
              <a:rPr dirty="0" sz="1400" spc="-1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електроприводу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20948" y="823746"/>
            <a:ext cx="3191510" cy="2056130"/>
          </a:xfrm>
          <a:custGeom>
            <a:avLst/>
            <a:gdLst/>
            <a:ahLst/>
            <a:cxnLst/>
            <a:rect l="l" t="t" r="r" b="b"/>
            <a:pathLst>
              <a:path w="3191510" h="2056130">
                <a:moveTo>
                  <a:pt x="0" y="0"/>
                </a:moveTo>
                <a:lnTo>
                  <a:pt x="0" y="2055581"/>
                </a:lnTo>
                <a:lnTo>
                  <a:pt x="3190965" y="2055581"/>
                </a:lnTo>
              </a:path>
            </a:pathLst>
          </a:custGeom>
          <a:ln w="15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48378" y="2916770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0" y="0"/>
                </a:moveTo>
                <a:lnTo>
                  <a:pt x="0" y="69989"/>
                </a:lnTo>
                <a:lnTo>
                  <a:pt x="104856" y="3499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892615" y="3150995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 h="0">
                <a:moveTo>
                  <a:pt x="0" y="0"/>
                </a:moveTo>
                <a:lnTo>
                  <a:pt x="27695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60835" y="3116000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0" y="0"/>
                </a:moveTo>
                <a:lnTo>
                  <a:pt x="0" y="69989"/>
                </a:lnTo>
                <a:lnTo>
                  <a:pt x="104856" y="3499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35367" y="2997043"/>
            <a:ext cx="340995" cy="0"/>
          </a:xfrm>
          <a:custGeom>
            <a:avLst/>
            <a:gdLst/>
            <a:ahLst/>
            <a:cxnLst/>
            <a:rect l="l" t="t" r="r" b="b"/>
            <a:pathLst>
              <a:path w="340995" h="0">
                <a:moveTo>
                  <a:pt x="0" y="0"/>
                </a:moveTo>
                <a:lnTo>
                  <a:pt x="3404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67034" y="2962048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0" y="0"/>
                </a:moveTo>
                <a:lnTo>
                  <a:pt x="0" y="69989"/>
                </a:lnTo>
                <a:lnTo>
                  <a:pt x="104856" y="3499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56755" y="2997043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 h="0">
                <a:moveTo>
                  <a:pt x="300779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60636" y="2962048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104856" y="0"/>
                </a:moveTo>
                <a:lnTo>
                  <a:pt x="0" y="34994"/>
                </a:lnTo>
                <a:lnTo>
                  <a:pt x="104856" y="69989"/>
                </a:lnTo>
                <a:lnTo>
                  <a:pt x="104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56755" y="3150995"/>
            <a:ext cx="634365" cy="0"/>
          </a:xfrm>
          <a:custGeom>
            <a:avLst/>
            <a:gdLst/>
            <a:ahLst/>
            <a:cxnLst/>
            <a:rect l="l" t="t" r="r" b="b"/>
            <a:pathLst>
              <a:path w="634364" h="0">
                <a:moveTo>
                  <a:pt x="63420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860636" y="3116000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104856" y="0"/>
                </a:moveTo>
                <a:lnTo>
                  <a:pt x="0" y="34994"/>
                </a:lnTo>
                <a:lnTo>
                  <a:pt x="104856" y="69989"/>
                </a:lnTo>
                <a:lnTo>
                  <a:pt x="104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20948" y="2879328"/>
            <a:ext cx="0" cy="299085"/>
          </a:xfrm>
          <a:custGeom>
            <a:avLst/>
            <a:gdLst/>
            <a:ahLst/>
            <a:cxnLst/>
            <a:rect l="l" t="t" r="r" b="b"/>
            <a:pathLst>
              <a:path w="0" h="299085">
                <a:moveTo>
                  <a:pt x="0" y="0"/>
                </a:moveTo>
                <a:lnTo>
                  <a:pt x="0" y="298825"/>
                </a:lnTo>
              </a:path>
            </a:pathLst>
          </a:custGeom>
          <a:ln w="15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678216" y="2000893"/>
            <a:ext cx="16510" cy="878840"/>
          </a:xfrm>
          <a:custGeom>
            <a:avLst/>
            <a:gdLst/>
            <a:ahLst/>
            <a:cxnLst/>
            <a:rect l="l" t="t" r="r" b="b"/>
            <a:pathLst>
              <a:path w="16510" h="878839">
                <a:moveTo>
                  <a:pt x="0" y="0"/>
                </a:moveTo>
                <a:lnTo>
                  <a:pt x="15956" y="878435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971891" y="1457585"/>
            <a:ext cx="0" cy="1421765"/>
          </a:xfrm>
          <a:custGeom>
            <a:avLst/>
            <a:gdLst/>
            <a:ahLst/>
            <a:cxnLst/>
            <a:rect l="l" t="t" r="r" b="b"/>
            <a:pathLst>
              <a:path w="0" h="1421764">
                <a:moveTo>
                  <a:pt x="0" y="0"/>
                </a:moveTo>
                <a:lnTo>
                  <a:pt x="0" y="142174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49736" y="1593380"/>
            <a:ext cx="0" cy="1286510"/>
          </a:xfrm>
          <a:custGeom>
            <a:avLst/>
            <a:gdLst/>
            <a:ahLst/>
            <a:cxnLst/>
            <a:rect l="l" t="t" r="r" b="b"/>
            <a:pathLst>
              <a:path w="0" h="1286510">
                <a:moveTo>
                  <a:pt x="0" y="0"/>
                </a:moveTo>
                <a:lnTo>
                  <a:pt x="0" y="128594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71891" y="1792699"/>
            <a:ext cx="556260" cy="0"/>
          </a:xfrm>
          <a:custGeom>
            <a:avLst/>
            <a:gdLst/>
            <a:ahLst/>
            <a:cxnLst/>
            <a:rect l="l" t="t" r="r" b="b"/>
            <a:pathLst>
              <a:path w="556260" h="0">
                <a:moveTo>
                  <a:pt x="0" y="0"/>
                </a:moveTo>
                <a:lnTo>
                  <a:pt x="555690" y="0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27581" y="1888935"/>
            <a:ext cx="0" cy="242570"/>
          </a:xfrm>
          <a:custGeom>
            <a:avLst/>
            <a:gdLst/>
            <a:ahLst/>
            <a:cxnLst/>
            <a:rect l="l" t="t" r="r" b="b"/>
            <a:pathLst>
              <a:path w="0" h="242569">
                <a:moveTo>
                  <a:pt x="0" y="24245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492629" y="1792699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34952" y="0"/>
                </a:moveTo>
                <a:lnTo>
                  <a:pt x="0" y="104984"/>
                </a:lnTo>
                <a:lnTo>
                  <a:pt x="69904" y="104984"/>
                </a:lnTo>
                <a:lnTo>
                  <a:pt x="349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19390" y="1729302"/>
            <a:ext cx="929005" cy="362585"/>
          </a:xfrm>
          <a:custGeom>
            <a:avLst/>
            <a:gdLst/>
            <a:ahLst/>
            <a:cxnLst/>
            <a:rect l="l" t="t" r="r" b="b"/>
            <a:pathLst>
              <a:path w="929004" h="362585">
                <a:moveTo>
                  <a:pt x="0" y="0"/>
                </a:moveTo>
                <a:lnTo>
                  <a:pt x="928692" y="362197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95699" y="2109605"/>
            <a:ext cx="984885" cy="371475"/>
          </a:xfrm>
          <a:custGeom>
            <a:avLst/>
            <a:gdLst/>
            <a:ahLst/>
            <a:cxnLst/>
            <a:rect l="l" t="t" r="r" b="b"/>
            <a:pathLst>
              <a:path w="984885" h="371475">
                <a:moveTo>
                  <a:pt x="0" y="0"/>
                </a:moveTo>
                <a:lnTo>
                  <a:pt x="984362" y="371275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22588" y="1140729"/>
            <a:ext cx="810260" cy="316865"/>
          </a:xfrm>
          <a:custGeom>
            <a:avLst/>
            <a:gdLst/>
            <a:ahLst/>
            <a:cxnLst/>
            <a:rect l="l" t="t" r="r" b="b"/>
            <a:pathLst>
              <a:path w="810260" h="316865">
                <a:moveTo>
                  <a:pt x="0" y="0"/>
                </a:moveTo>
                <a:lnTo>
                  <a:pt x="809664" y="316855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49736" y="1593380"/>
            <a:ext cx="1087755" cy="426084"/>
          </a:xfrm>
          <a:custGeom>
            <a:avLst/>
            <a:gdLst/>
            <a:ahLst/>
            <a:cxnLst/>
            <a:rect l="l" t="t" r="r" b="b"/>
            <a:pathLst>
              <a:path w="1087754" h="426085">
                <a:moveTo>
                  <a:pt x="0" y="0"/>
                </a:moveTo>
                <a:lnTo>
                  <a:pt x="1087573" y="425644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971891" y="1457585"/>
            <a:ext cx="277845" cy="335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71891" y="1457585"/>
            <a:ext cx="278130" cy="335280"/>
          </a:xfrm>
          <a:custGeom>
            <a:avLst/>
            <a:gdLst/>
            <a:ahLst/>
            <a:cxnLst/>
            <a:rect l="l" t="t" r="r" b="b"/>
            <a:pathLst>
              <a:path w="278129" h="335280">
                <a:moveTo>
                  <a:pt x="0" y="0"/>
                </a:moveTo>
                <a:lnTo>
                  <a:pt x="277845" y="135795"/>
                </a:lnTo>
                <a:lnTo>
                  <a:pt x="0" y="335114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940013" y="1788261"/>
            <a:ext cx="1038225" cy="756285"/>
          </a:xfrm>
          <a:custGeom>
            <a:avLst/>
            <a:gdLst/>
            <a:ahLst/>
            <a:cxnLst/>
            <a:rect l="l" t="t" r="r" b="b"/>
            <a:pathLst>
              <a:path w="1038225" h="756285">
                <a:moveTo>
                  <a:pt x="1038082" y="0"/>
                </a:moveTo>
                <a:lnTo>
                  <a:pt x="0" y="7560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49736" y="1185994"/>
            <a:ext cx="556260" cy="410845"/>
          </a:xfrm>
          <a:custGeom>
            <a:avLst/>
            <a:gdLst/>
            <a:ahLst/>
            <a:cxnLst/>
            <a:rect l="l" t="t" r="r" b="b"/>
            <a:pathLst>
              <a:path w="556260" h="410844">
                <a:moveTo>
                  <a:pt x="0" y="410429"/>
                </a:moveTo>
                <a:lnTo>
                  <a:pt x="55569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059079" y="1439453"/>
            <a:ext cx="2119630" cy="833755"/>
          </a:xfrm>
          <a:custGeom>
            <a:avLst/>
            <a:gdLst/>
            <a:ahLst/>
            <a:cxnLst/>
            <a:rect l="l" t="t" r="r" b="b"/>
            <a:pathLst>
              <a:path w="2119629" h="833755">
                <a:moveTo>
                  <a:pt x="0" y="0"/>
                </a:moveTo>
                <a:lnTo>
                  <a:pt x="2119425" y="8331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527581" y="2743494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5">
                <a:moveTo>
                  <a:pt x="0" y="0"/>
                </a:moveTo>
                <a:lnTo>
                  <a:pt x="0" y="3959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492629" y="2774343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69904" y="0"/>
                </a:moveTo>
                <a:lnTo>
                  <a:pt x="0" y="0"/>
                </a:lnTo>
                <a:lnTo>
                  <a:pt x="34952" y="104984"/>
                </a:lnTo>
                <a:lnTo>
                  <a:pt x="699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971891" y="1457585"/>
            <a:ext cx="1865630" cy="0"/>
          </a:xfrm>
          <a:custGeom>
            <a:avLst/>
            <a:gdLst/>
            <a:ahLst/>
            <a:cxnLst/>
            <a:rect l="l" t="t" r="r" b="b"/>
            <a:pathLst>
              <a:path w="1865629" h="0">
                <a:moveTo>
                  <a:pt x="0" y="0"/>
                </a:moveTo>
                <a:lnTo>
                  <a:pt x="1865387" y="0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57869" y="1679472"/>
            <a:ext cx="4445" cy="272415"/>
          </a:xfrm>
          <a:custGeom>
            <a:avLst/>
            <a:gdLst/>
            <a:ahLst/>
            <a:cxnLst/>
            <a:rect l="l" t="t" r="r" b="b"/>
            <a:pathLst>
              <a:path w="4445" h="272414">
                <a:moveTo>
                  <a:pt x="4179" y="27222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23043" y="1583236"/>
            <a:ext cx="70485" cy="106045"/>
          </a:xfrm>
          <a:custGeom>
            <a:avLst/>
            <a:gdLst/>
            <a:ahLst/>
            <a:cxnLst/>
            <a:rect l="l" t="t" r="r" b="b"/>
            <a:pathLst>
              <a:path w="70485" h="106044">
                <a:moveTo>
                  <a:pt x="33305" y="0"/>
                </a:moveTo>
                <a:lnTo>
                  <a:pt x="0" y="105491"/>
                </a:lnTo>
                <a:lnTo>
                  <a:pt x="69904" y="104477"/>
                </a:lnTo>
                <a:lnTo>
                  <a:pt x="333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464201" y="2562688"/>
            <a:ext cx="0" cy="220979"/>
          </a:xfrm>
          <a:custGeom>
            <a:avLst/>
            <a:gdLst/>
            <a:ahLst/>
            <a:cxnLst/>
            <a:rect l="l" t="t" r="r" b="b"/>
            <a:pathLst>
              <a:path w="0" h="220980">
                <a:moveTo>
                  <a:pt x="0" y="0"/>
                </a:moveTo>
                <a:lnTo>
                  <a:pt x="0" y="22040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429249" y="2774343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69904" y="0"/>
                </a:moveTo>
                <a:lnTo>
                  <a:pt x="0" y="0"/>
                </a:lnTo>
                <a:lnTo>
                  <a:pt x="34952" y="104984"/>
                </a:lnTo>
                <a:lnTo>
                  <a:pt x="699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774972" y="1553820"/>
            <a:ext cx="6985" cy="537845"/>
          </a:xfrm>
          <a:custGeom>
            <a:avLst/>
            <a:gdLst/>
            <a:ahLst/>
            <a:cxnLst/>
            <a:rect l="l" t="t" r="r" b="b"/>
            <a:pathLst>
              <a:path w="6985" h="537844">
                <a:moveTo>
                  <a:pt x="6838" y="53767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40147" y="1457585"/>
            <a:ext cx="70485" cy="106045"/>
          </a:xfrm>
          <a:custGeom>
            <a:avLst/>
            <a:gdLst/>
            <a:ahLst/>
            <a:cxnLst/>
            <a:rect l="l" t="t" r="r" b="b"/>
            <a:pathLst>
              <a:path w="70485" h="106044">
                <a:moveTo>
                  <a:pt x="33685" y="0"/>
                </a:moveTo>
                <a:lnTo>
                  <a:pt x="0" y="105491"/>
                </a:lnTo>
                <a:lnTo>
                  <a:pt x="69904" y="104604"/>
                </a:lnTo>
                <a:lnTo>
                  <a:pt x="336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81811" y="2363166"/>
            <a:ext cx="0" cy="420370"/>
          </a:xfrm>
          <a:custGeom>
            <a:avLst/>
            <a:gdLst/>
            <a:ahLst/>
            <a:cxnLst/>
            <a:rect l="l" t="t" r="r" b="b"/>
            <a:pathLst>
              <a:path w="0" h="420369">
                <a:moveTo>
                  <a:pt x="0" y="0"/>
                </a:moveTo>
                <a:lnTo>
                  <a:pt x="0" y="41992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46858" y="2774343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69904" y="0"/>
                </a:moveTo>
                <a:lnTo>
                  <a:pt x="0" y="0"/>
                </a:lnTo>
                <a:lnTo>
                  <a:pt x="34952" y="104984"/>
                </a:lnTo>
                <a:lnTo>
                  <a:pt x="699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41571" y="1037646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4">
                <a:moveTo>
                  <a:pt x="0" y="17548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706618" y="941410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09">
                <a:moveTo>
                  <a:pt x="34952" y="0"/>
                </a:moveTo>
                <a:lnTo>
                  <a:pt x="0" y="104984"/>
                </a:lnTo>
                <a:lnTo>
                  <a:pt x="69904" y="104984"/>
                </a:lnTo>
                <a:lnTo>
                  <a:pt x="349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2686700" y="758028"/>
            <a:ext cx="109855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537007" y="2787174"/>
            <a:ext cx="676910" cy="201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7815" algn="l"/>
                <a:tab pos="509270" algn="l"/>
              </a:tabLst>
            </a:pPr>
            <a:r>
              <a:rPr dirty="0" sz="1250" spc="-15" i="1" u="sng">
                <a:latin typeface="Times New Roman"/>
                <a:cs typeface="Times New Roman"/>
              </a:rPr>
              <a:t> </a:t>
            </a:r>
            <a:r>
              <a:rPr dirty="0" sz="1250" spc="-15" i="1" u="sng">
                <a:latin typeface="Times New Roman"/>
                <a:cs typeface="Times New Roman"/>
              </a:rPr>
              <a:t>	</a:t>
            </a:r>
            <a:r>
              <a:rPr dirty="0" sz="1250" spc="-15" i="1">
                <a:latin typeface="Times New Roman"/>
                <a:cs typeface="Times New Roman"/>
              </a:rPr>
              <a:t>	</a:t>
            </a:r>
            <a:r>
              <a:rPr dirty="0" sz="1250" spc="-40" i="1">
                <a:latin typeface="Symbol"/>
                <a:cs typeface="Symbol"/>
              </a:rPr>
              <a:t>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 rot="900000">
            <a:off x="3087439" y="948954"/>
            <a:ext cx="19838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95"/>
              </a:lnSpc>
            </a:pPr>
            <a:r>
              <a:rPr dirty="0" sz="1200" spc="-5" i="1">
                <a:latin typeface="Times New Roman"/>
                <a:cs typeface="Times New Roman"/>
              </a:rPr>
              <a:t>М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 rot="900000">
            <a:off x="3201333" y="1058948"/>
            <a:ext cx="9882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90"/>
              </a:lnSpc>
            </a:pPr>
            <a:r>
              <a:rPr dirty="0" sz="700" spc="-5" i="1">
                <a:latin typeface="Times New Roman"/>
                <a:cs typeface="Times New Roman"/>
              </a:rPr>
              <a:t>д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 rot="900000">
            <a:off x="3242133" y="984625"/>
            <a:ext cx="15494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95"/>
              </a:lnSpc>
            </a:pPr>
            <a:r>
              <a:rPr dirty="0" sz="1200" spc="-5">
                <a:latin typeface="Times New Roman"/>
                <a:cs typeface="Times New Roman"/>
              </a:rPr>
              <a:t>'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698858" y="1794854"/>
            <a:ext cx="273033" cy="3073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98858" y="1794854"/>
            <a:ext cx="273050" cy="307340"/>
          </a:xfrm>
          <a:custGeom>
            <a:avLst/>
            <a:gdLst/>
            <a:ahLst/>
            <a:cxnLst/>
            <a:rect l="l" t="t" r="r" b="b"/>
            <a:pathLst>
              <a:path w="273050" h="307339">
                <a:moveTo>
                  <a:pt x="273033" y="0"/>
                </a:moveTo>
                <a:lnTo>
                  <a:pt x="273033" y="307321"/>
                </a:lnTo>
                <a:lnTo>
                  <a:pt x="0" y="196782"/>
                </a:lnTo>
                <a:lnTo>
                  <a:pt x="273033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 rot="1800000">
            <a:off x="3030113" y="1249956"/>
            <a:ext cx="231308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95"/>
              </a:lnSpc>
            </a:pPr>
            <a:r>
              <a:rPr dirty="0" sz="1400" spc="-5" i="1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 rot="1800000">
            <a:off x="3154620" y="1405420"/>
            <a:ext cx="115297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05"/>
              </a:lnSpc>
            </a:pPr>
            <a:r>
              <a:rPr dirty="0" sz="800" i="1">
                <a:latin typeface="Times New Roman"/>
                <a:cs typeface="Times New Roman"/>
              </a:rPr>
              <a:t>д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 rot="900000">
            <a:off x="2922650" y="1546192"/>
            <a:ext cx="232202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" i="1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 rot="900000">
            <a:off x="3075455" y="1680082"/>
            <a:ext cx="115297" cy="102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10"/>
              </a:lnSpc>
            </a:pPr>
            <a:r>
              <a:rPr dirty="0" sz="800" i="1">
                <a:latin typeface="Times New Roman"/>
                <a:cs typeface="Times New Roman"/>
              </a:rPr>
              <a:t>д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 rot="900000">
            <a:off x="3138648" y="1598868"/>
            <a:ext cx="192799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">
                <a:latin typeface="Times New Roman"/>
                <a:cs typeface="Times New Roman"/>
              </a:rPr>
              <a:t>"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418464" y="2140692"/>
            <a:ext cx="236854" cy="673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25"/>
              </a:lnSpc>
            </a:pPr>
            <a:r>
              <a:rPr dirty="0" sz="1400" spc="114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С</a:t>
            </a:r>
            <a:r>
              <a:rPr dirty="0" baseline="-24305" sz="1200" i="1">
                <a:latin typeface="Times New Roman"/>
                <a:cs typeface="Times New Roman"/>
              </a:rPr>
              <a:t> </a:t>
            </a:r>
            <a:r>
              <a:rPr dirty="0" baseline="-24305" sz="1200" spc="112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130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д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41136" y="1862734"/>
            <a:ext cx="571500" cy="7816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530"/>
              </a:lnSpc>
            </a:pPr>
            <a:r>
              <a:rPr dirty="0" sz="1400" spc="110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С</a:t>
            </a:r>
            <a:r>
              <a:rPr dirty="0" baseline="-24305" sz="1200" i="1">
                <a:latin typeface="Times New Roman"/>
                <a:cs typeface="Times New Roman"/>
              </a:rPr>
              <a:t> </a:t>
            </a:r>
            <a:r>
              <a:rPr dirty="0" baseline="-24305" sz="1200" spc="-150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'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120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д</a:t>
            </a:r>
            <a:r>
              <a:rPr dirty="0" baseline="-24305" sz="1200" spc="82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'</a:t>
            </a:r>
            <a:endParaRPr sz="1400">
              <a:latin typeface="Times New Roman"/>
              <a:cs typeface="Times New Roman"/>
            </a:endParaRPr>
          </a:p>
          <a:p>
            <a:pPr algn="ctr" marL="78740">
              <a:lnSpc>
                <a:spcPts val="1660"/>
              </a:lnSpc>
              <a:spcBef>
                <a:spcPts val="1305"/>
              </a:spcBef>
            </a:pPr>
            <a:r>
              <a:rPr dirty="0" baseline="13888" sz="2100" spc="172" i="1">
                <a:latin typeface="Times New Roman"/>
                <a:cs typeface="Times New Roman"/>
              </a:rPr>
              <a:t>М</a:t>
            </a:r>
            <a:r>
              <a:rPr dirty="0" sz="800" spc="-10" i="1">
                <a:latin typeface="Times New Roman"/>
                <a:cs typeface="Times New Roman"/>
              </a:rPr>
              <a:t>O</a:t>
            </a:r>
            <a:r>
              <a:rPr dirty="0" sz="80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38804" y="936085"/>
            <a:ext cx="1638300" cy="558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62965">
              <a:lnSpc>
                <a:spcPct val="100000"/>
              </a:lnSpc>
            </a:pPr>
            <a:r>
              <a:rPr dirty="0" sz="1400" spc="55" i="1">
                <a:latin typeface="Times New Roman"/>
                <a:cs typeface="Times New Roman"/>
              </a:rPr>
              <a:t>М</a:t>
            </a:r>
            <a:r>
              <a:rPr dirty="0" baseline="-24305" sz="1200" spc="82" i="1">
                <a:latin typeface="Times New Roman"/>
                <a:cs typeface="Times New Roman"/>
              </a:rPr>
              <a:t>С</a:t>
            </a:r>
            <a:endParaRPr baseline="-24305"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  <a:tabLst>
                <a:tab pos="328295" algn="l"/>
                <a:tab pos="1624965" algn="l"/>
              </a:tabLst>
            </a:pPr>
            <a:r>
              <a:rPr dirty="0" sz="1400" spc="-5" i="1">
                <a:latin typeface="Times New Roman"/>
                <a:cs typeface="Times New Roman"/>
              </a:rPr>
              <a:t>b	</a:t>
            </a:r>
            <a:r>
              <a:rPr dirty="0" sz="1400" spc="-10" i="1" u="dash">
                <a:latin typeface="Times New Roman"/>
                <a:cs typeface="Times New Roman"/>
              </a:rPr>
              <a:t> </a:t>
            </a:r>
            <a:r>
              <a:rPr dirty="0" sz="1400" spc="-5" i="1" u="dash"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648906" y="1556126"/>
            <a:ext cx="720090" cy="440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1400" spc="-5" i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  <a:tabLst>
                <a:tab pos="347980" algn="l"/>
              </a:tabLst>
            </a:pPr>
            <a:r>
              <a:rPr dirty="0" sz="1400" spc="-5" i="1">
                <a:latin typeface="Times New Roman"/>
                <a:cs typeface="Times New Roman"/>
              </a:rPr>
              <a:t>d	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572220" y="2668092"/>
            <a:ext cx="41465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12420" algn="l"/>
              </a:tabLst>
            </a:pPr>
            <a:r>
              <a:rPr dirty="0" sz="1400" spc="-5" i="1">
                <a:latin typeface="Times New Roman"/>
                <a:cs typeface="Times New Roman"/>
              </a:rPr>
              <a:t>f</a:t>
            </a:r>
            <a:r>
              <a:rPr dirty="0" sz="1400" spc="-5" i="1">
                <a:latin typeface="Times New Roman"/>
                <a:cs typeface="Times New Roman"/>
              </a:rPr>
              <a:t>	</a:t>
            </a:r>
            <a:r>
              <a:rPr dirty="0" sz="1400" spc="-5" i="1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28250" y="2680611"/>
            <a:ext cx="11430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i="1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323793" y="2847818"/>
            <a:ext cx="162560" cy="256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30" i="1">
                <a:latin typeface="Times New Roman"/>
                <a:cs typeface="Times New Roman"/>
              </a:rPr>
              <a:t>n</a:t>
            </a:r>
            <a:r>
              <a:rPr dirty="0" baseline="-24305" sz="1200" i="1">
                <a:latin typeface="Times New Roman"/>
                <a:cs typeface="Times New Roman"/>
              </a:rPr>
              <a:t>a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680569" y="3027529"/>
            <a:ext cx="229235" cy="2565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 i="1">
                <a:latin typeface="Times New Roman"/>
                <a:cs typeface="Times New Roman"/>
              </a:rPr>
              <a:t>n</a:t>
            </a:r>
            <a:r>
              <a:rPr dirty="0" baseline="-24305" sz="1200" spc="-22" i="1">
                <a:latin typeface="Times New Roman"/>
                <a:cs typeface="Times New Roman"/>
              </a:rPr>
              <a:t>a</a:t>
            </a:r>
            <a:r>
              <a:rPr dirty="0" baseline="-24305" sz="1200" spc="-30" i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'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056612" y="1709776"/>
            <a:ext cx="86995" cy="62865"/>
          </a:xfrm>
          <a:custGeom>
            <a:avLst/>
            <a:gdLst/>
            <a:ahLst/>
            <a:cxnLst/>
            <a:rect l="l" t="t" r="r" b="b"/>
            <a:pathLst>
              <a:path w="86995" h="62864">
                <a:moveTo>
                  <a:pt x="0" y="62255"/>
                </a:moveTo>
                <a:lnTo>
                  <a:pt x="8674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115879" y="1653733"/>
            <a:ext cx="106045" cy="90170"/>
          </a:xfrm>
          <a:custGeom>
            <a:avLst/>
            <a:gdLst/>
            <a:ahLst/>
            <a:cxnLst/>
            <a:rect l="l" t="t" r="r" b="b"/>
            <a:pathLst>
              <a:path w="106045" h="90169">
                <a:moveTo>
                  <a:pt x="105616" y="0"/>
                </a:moveTo>
                <a:lnTo>
                  <a:pt x="0" y="32712"/>
                </a:lnTo>
                <a:lnTo>
                  <a:pt x="40777" y="89642"/>
                </a:lnTo>
                <a:lnTo>
                  <a:pt x="1056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176286" y="1512232"/>
            <a:ext cx="88900" cy="43815"/>
          </a:xfrm>
          <a:custGeom>
            <a:avLst/>
            <a:gdLst/>
            <a:ahLst/>
            <a:cxnLst/>
            <a:rect l="l" t="t" r="r" b="b"/>
            <a:pathLst>
              <a:path w="88900" h="43815">
                <a:moveTo>
                  <a:pt x="0" y="0"/>
                </a:moveTo>
                <a:lnTo>
                  <a:pt x="88520" y="433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089791" y="1470010"/>
            <a:ext cx="109855" cy="78105"/>
          </a:xfrm>
          <a:custGeom>
            <a:avLst/>
            <a:gdLst/>
            <a:ahLst/>
            <a:cxnLst/>
            <a:rect l="l" t="t" r="r" b="b"/>
            <a:pathLst>
              <a:path w="109854" h="78105">
                <a:moveTo>
                  <a:pt x="0" y="0"/>
                </a:moveTo>
                <a:lnTo>
                  <a:pt x="78895" y="77597"/>
                </a:lnTo>
                <a:lnTo>
                  <a:pt x="109669" y="147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699617" y="1994553"/>
            <a:ext cx="272415" cy="108585"/>
          </a:xfrm>
          <a:custGeom>
            <a:avLst/>
            <a:gdLst/>
            <a:ahLst/>
            <a:cxnLst/>
            <a:rect l="l" t="t" r="r" b="b"/>
            <a:pathLst>
              <a:path w="272414" h="108585">
                <a:moveTo>
                  <a:pt x="0" y="0"/>
                </a:moveTo>
                <a:lnTo>
                  <a:pt x="272273" y="108078"/>
                </a:lnTo>
              </a:path>
            </a:pathLst>
          </a:custGeom>
          <a:ln w="91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701264" y="1593507"/>
            <a:ext cx="549275" cy="394335"/>
          </a:xfrm>
          <a:custGeom>
            <a:avLst/>
            <a:gdLst/>
            <a:ahLst/>
            <a:cxnLst/>
            <a:rect l="l" t="t" r="r" b="b"/>
            <a:pathLst>
              <a:path w="549275" h="394335">
                <a:moveTo>
                  <a:pt x="0" y="394072"/>
                </a:moveTo>
                <a:lnTo>
                  <a:pt x="266447" y="204390"/>
                </a:lnTo>
                <a:lnTo>
                  <a:pt x="548725" y="0"/>
                </a:lnTo>
              </a:path>
            </a:pathLst>
          </a:custGeom>
          <a:ln w="91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970497" y="1457585"/>
            <a:ext cx="277495" cy="135255"/>
          </a:xfrm>
          <a:custGeom>
            <a:avLst/>
            <a:gdLst/>
            <a:ahLst/>
            <a:cxnLst/>
            <a:rect l="l" t="t" r="r" b="b"/>
            <a:pathLst>
              <a:path w="277495" h="135255">
                <a:moveTo>
                  <a:pt x="0" y="0"/>
                </a:moveTo>
                <a:lnTo>
                  <a:pt x="277465" y="135034"/>
                </a:lnTo>
              </a:path>
            </a:pathLst>
          </a:custGeom>
          <a:ln w="91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2667254" y="3397250"/>
            <a:ext cx="3227070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15">
                <a:latin typeface="Times New Roman"/>
                <a:cs typeface="Times New Roman"/>
              </a:rPr>
              <a:t>Робота </a:t>
            </a:r>
            <a:r>
              <a:rPr dirty="0" sz="1400" spc="-5">
                <a:latin typeface="Times New Roman"/>
                <a:cs typeface="Times New Roman"/>
              </a:rPr>
              <a:t>статично </a:t>
            </a:r>
            <a:r>
              <a:rPr dirty="0" sz="1400">
                <a:latin typeface="Times New Roman"/>
                <a:cs typeface="Times New Roman"/>
              </a:rPr>
              <a:t>стійкого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електроприводу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805483" y="3824046"/>
            <a:ext cx="3191510" cy="2056130"/>
          </a:xfrm>
          <a:custGeom>
            <a:avLst/>
            <a:gdLst/>
            <a:ahLst/>
            <a:cxnLst/>
            <a:rect l="l" t="t" r="r" b="b"/>
            <a:pathLst>
              <a:path w="3191510" h="2056129">
                <a:moveTo>
                  <a:pt x="0" y="0"/>
                </a:moveTo>
                <a:lnTo>
                  <a:pt x="0" y="2055793"/>
                </a:lnTo>
                <a:lnTo>
                  <a:pt x="3191154" y="2055793"/>
                </a:lnTo>
              </a:path>
            </a:pathLst>
          </a:custGeom>
          <a:ln w="15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732965" y="5917284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0" y="0"/>
                </a:moveTo>
                <a:lnTo>
                  <a:pt x="0" y="69994"/>
                </a:lnTo>
                <a:lnTo>
                  <a:pt x="104860" y="349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583442" y="6151053"/>
            <a:ext cx="277495" cy="0"/>
          </a:xfrm>
          <a:custGeom>
            <a:avLst/>
            <a:gdLst/>
            <a:ahLst/>
            <a:cxnLst/>
            <a:rect l="l" t="t" r="r" b="b"/>
            <a:pathLst>
              <a:path w="277495" h="0">
                <a:moveTo>
                  <a:pt x="0" y="0"/>
                </a:moveTo>
                <a:lnTo>
                  <a:pt x="27696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851674" y="6116055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0" y="0"/>
                </a:moveTo>
                <a:lnTo>
                  <a:pt x="0" y="69994"/>
                </a:lnTo>
                <a:lnTo>
                  <a:pt x="104860" y="349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941296" y="6151519"/>
            <a:ext cx="295910" cy="0"/>
          </a:xfrm>
          <a:custGeom>
            <a:avLst/>
            <a:gdLst/>
            <a:ahLst/>
            <a:cxnLst/>
            <a:rect l="l" t="t" r="r" b="b"/>
            <a:pathLst>
              <a:path w="295910" h="0">
                <a:moveTo>
                  <a:pt x="29577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845173" y="6116522"/>
            <a:ext cx="105410" cy="70485"/>
          </a:xfrm>
          <a:custGeom>
            <a:avLst/>
            <a:gdLst/>
            <a:ahLst/>
            <a:cxnLst/>
            <a:rect l="l" t="t" r="r" b="b"/>
            <a:pathLst>
              <a:path w="105410" h="70485">
                <a:moveTo>
                  <a:pt x="104860" y="0"/>
                </a:moveTo>
                <a:lnTo>
                  <a:pt x="0" y="34997"/>
                </a:lnTo>
                <a:lnTo>
                  <a:pt x="104860" y="69994"/>
                </a:lnTo>
                <a:lnTo>
                  <a:pt x="104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805483" y="5879839"/>
            <a:ext cx="0" cy="354330"/>
          </a:xfrm>
          <a:custGeom>
            <a:avLst/>
            <a:gdLst/>
            <a:ahLst/>
            <a:cxnLst/>
            <a:rect l="l" t="t" r="r" b="b"/>
            <a:pathLst>
              <a:path w="0" h="354329">
                <a:moveTo>
                  <a:pt x="0" y="0"/>
                </a:moveTo>
                <a:lnTo>
                  <a:pt x="0" y="354209"/>
                </a:lnTo>
              </a:path>
            </a:pathLst>
          </a:custGeom>
          <a:ln w="151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955036" y="4458057"/>
            <a:ext cx="1905" cy="1776095"/>
          </a:xfrm>
          <a:custGeom>
            <a:avLst/>
            <a:gdLst/>
            <a:ahLst/>
            <a:cxnLst/>
            <a:rect l="l" t="t" r="r" b="b"/>
            <a:pathLst>
              <a:path w="1904" h="1776095">
                <a:moveTo>
                  <a:pt x="1498" y="0"/>
                </a:moveTo>
                <a:lnTo>
                  <a:pt x="0" y="1775991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956535" y="4793068"/>
            <a:ext cx="556260" cy="0"/>
          </a:xfrm>
          <a:custGeom>
            <a:avLst/>
            <a:gdLst/>
            <a:ahLst/>
            <a:cxnLst/>
            <a:rect l="l" t="t" r="r" b="b"/>
            <a:pathLst>
              <a:path w="556260" h="0">
                <a:moveTo>
                  <a:pt x="0" y="0"/>
                </a:moveTo>
                <a:lnTo>
                  <a:pt x="555712" y="0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512247" y="4889311"/>
            <a:ext cx="0" cy="242570"/>
          </a:xfrm>
          <a:custGeom>
            <a:avLst/>
            <a:gdLst/>
            <a:ahLst/>
            <a:cxnLst/>
            <a:rect l="l" t="t" r="r" b="b"/>
            <a:pathLst>
              <a:path w="0" h="242570">
                <a:moveTo>
                  <a:pt x="0" y="24253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477293" y="4793068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34953" y="0"/>
                </a:moveTo>
                <a:lnTo>
                  <a:pt x="0" y="104992"/>
                </a:lnTo>
                <a:lnTo>
                  <a:pt x="69907" y="104992"/>
                </a:lnTo>
                <a:lnTo>
                  <a:pt x="349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003934" y="4729667"/>
            <a:ext cx="929005" cy="362585"/>
          </a:xfrm>
          <a:custGeom>
            <a:avLst/>
            <a:gdLst/>
            <a:ahLst/>
            <a:cxnLst/>
            <a:rect l="l" t="t" r="r" b="b"/>
            <a:pathLst>
              <a:path w="929004" h="362585">
                <a:moveTo>
                  <a:pt x="0" y="0"/>
                </a:moveTo>
                <a:lnTo>
                  <a:pt x="928792" y="362286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980344" y="5110061"/>
            <a:ext cx="984885" cy="371475"/>
          </a:xfrm>
          <a:custGeom>
            <a:avLst/>
            <a:gdLst/>
            <a:ahLst/>
            <a:cxnLst/>
            <a:rect l="l" t="t" r="r" b="b"/>
            <a:pathLst>
              <a:path w="984885" h="371475">
                <a:moveTo>
                  <a:pt x="0" y="0"/>
                </a:moveTo>
                <a:lnTo>
                  <a:pt x="984274" y="3713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107135" y="4141051"/>
            <a:ext cx="809625" cy="317500"/>
          </a:xfrm>
          <a:custGeom>
            <a:avLst/>
            <a:gdLst/>
            <a:ahLst/>
            <a:cxnLst/>
            <a:rect l="l" t="t" r="r" b="b"/>
            <a:pathLst>
              <a:path w="809625" h="317500">
                <a:moveTo>
                  <a:pt x="0" y="0"/>
                </a:moveTo>
                <a:lnTo>
                  <a:pt x="809633" y="317005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234391" y="4593862"/>
            <a:ext cx="1087755" cy="426084"/>
          </a:xfrm>
          <a:custGeom>
            <a:avLst/>
            <a:gdLst/>
            <a:ahLst/>
            <a:cxnLst/>
            <a:rect l="l" t="t" r="r" b="b"/>
            <a:pathLst>
              <a:path w="1087754" h="426085">
                <a:moveTo>
                  <a:pt x="0" y="0"/>
                </a:moveTo>
                <a:lnTo>
                  <a:pt x="1087489" y="425636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956535" y="4458057"/>
            <a:ext cx="277856" cy="335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956535" y="4458057"/>
            <a:ext cx="278130" cy="335280"/>
          </a:xfrm>
          <a:custGeom>
            <a:avLst/>
            <a:gdLst/>
            <a:ahLst/>
            <a:cxnLst/>
            <a:rect l="l" t="t" r="r" b="b"/>
            <a:pathLst>
              <a:path w="278129" h="335279">
                <a:moveTo>
                  <a:pt x="0" y="0"/>
                </a:moveTo>
                <a:lnTo>
                  <a:pt x="277856" y="135805"/>
                </a:lnTo>
                <a:lnTo>
                  <a:pt x="0" y="33501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924553" y="4788630"/>
            <a:ext cx="1038225" cy="756285"/>
          </a:xfrm>
          <a:custGeom>
            <a:avLst/>
            <a:gdLst/>
            <a:ahLst/>
            <a:cxnLst/>
            <a:rect l="l" t="t" r="r" b="b"/>
            <a:pathLst>
              <a:path w="1038225" h="756285">
                <a:moveTo>
                  <a:pt x="1038186" y="0"/>
                </a:moveTo>
                <a:lnTo>
                  <a:pt x="0" y="756121"/>
                </a:lnTo>
              </a:path>
            </a:pathLst>
          </a:custGeom>
          <a:ln w="15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234391" y="4186320"/>
            <a:ext cx="555625" cy="410845"/>
          </a:xfrm>
          <a:custGeom>
            <a:avLst/>
            <a:gdLst/>
            <a:ahLst/>
            <a:cxnLst/>
            <a:rect l="l" t="t" r="r" b="b"/>
            <a:pathLst>
              <a:path w="555625" h="410845">
                <a:moveTo>
                  <a:pt x="0" y="410585"/>
                </a:moveTo>
                <a:lnTo>
                  <a:pt x="555585" y="0"/>
                </a:lnTo>
              </a:path>
            </a:pathLst>
          </a:custGeom>
          <a:ln w="15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043624" y="4439924"/>
            <a:ext cx="2119630" cy="833755"/>
          </a:xfrm>
          <a:custGeom>
            <a:avLst/>
            <a:gdLst/>
            <a:ahLst/>
            <a:cxnLst/>
            <a:rect l="l" t="t" r="r" b="b"/>
            <a:pathLst>
              <a:path w="2119629" h="833754">
                <a:moveTo>
                  <a:pt x="0" y="0"/>
                </a:moveTo>
                <a:lnTo>
                  <a:pt x="2119445" y="83314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512247" y="5743996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6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477293" y="5774847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69907" y="0"/>
                </a:moveTo>
                <a:lnTo>
                  <a:pt x="0" y="0"/>
                </a:lnTo>
                <a:lnTo>
                  <a:pt x="34953" y="104992"/>
                </a:lnTo>
                <a:lnTo>
                  <a:pt x="699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956535" y="4458057"/>
            <a:ext cx="1865630" cy="0"/>
          </a:xfrm>
          <a:custGeom>
            <a:avLst/>
            <a:gdLst/>
            <a:ahLst/>
            <a:cxnLst/>
            <a:rect l="l" t="t" r="r" b="b"/>
            <a:pathLst>
              <a:path w="1865629" h="0">
                <a:moveTo>
                  <a:pt x="0" y="0"/>
                </a:moveTo>
                <a:lnTo>
                  <a:pt x="1865461" y="0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759687" y="4554300"/>
            <a:ext cx="6985" cy="537845"/>
          </a:xfrm>
          <a:custGeom>
            <a:avLst/>
            <a:gdLst/>
            <a:ahLst/>
            <a:cxnLst/>
            <a:rect l="l" t="t" r="r" b="b"/>
            <a:pathLst>
              <a:path w="6985" h="537845">
                <a:moveTo>
                  <a:pt x="6712" y="53765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724861" y="4458057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33560" y="0"/>
                </a:moveTo>
                <a:lnTo>
                  <a:pt x="0" y="105372"/>
                </a:lnTo>
                <a:lnTo>
                  <a:pt x="69907" y="104485"/>
                </a:lnTo>
                <a:lnTo>
                  <a:pt x="33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766399" y="5363628"/>
            <a:ext cx="0" cy="420370"/>
          </a:xfrm>
          <a:custGeom>
            <a:avLst/>
            <a:gdLst/>
            <a:ahLst/>
            <a:cxnLst/>
            <a:rect l="l" t="t" r="r" b="b"/>
            <a:pathLst>
              <a:path w="0" h="420370">
                <a:moveTo>
                  <a:pt x="0" y="0"/>
                </a:moveTo>
                <a:lnTo>
                  <a:pt x="0" y="41996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731446" y="5774847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69907" y="0"/>
                </a:moveTo>
                <a:lnTo>
                  <a:pt x="0" y="0"/>
                </a:lnTo>
                <a:lnTo>
                  <a:pt x="34953" y="104992"/>
                </a:lnTo>
                <a:lnTo>
                  <a:pt x="699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726103" y="4038088"/>
            <a:ext cx="0" cy="175895"/>
          </a:xfrm>
          <a:custGeom>
            <a:avLst/>
            <a:gdLst/>
            <a:ahLst/>
            <a:cxnLst/>
            <a:rect l="l" t="t" r="r" b="b"/>
            <a:pathLst>
              <a:path w="0" h="175895">
                <a:moveTo>
                  <a:pt x="0" y="17536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691149" y="3941845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34953" y="0"/>
                </a:moveTo>
                <a:lnTo>
                  <a:pt x="0" y="104992"/>
                </a:lnTo>
                <a:lnTo>
                  <a:pt x="69907" y="104992"/>
                </a:lnTo>
                <a:lnTo>
                  <a:pt x="349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6018812" y="5787690"/>
            <a:ext cx="179705" cy="198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-40" i="1">
                <a:latin typeface="Symbol"/>
                <a:cs typeface="Symbol"/>
              </a:rPr>
              <a:t>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100" name="object 100"/>
          <p:cNvSpPr txBox="1"/>
          <p:nvPr/>
        </p:nvSpPr>
        <p:spPr>
          <a:xfrm rot="900000">
            <a:off x="3026190" y="3927485"/>
            <a:ext cx="232202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" i="1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 rot="900000">
            <a:off x="3181296" y="4063151"/>
            <a:ext cx="123634" cy="102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10"/>
              </a:lnSpc>
            </a:pPr>
            <a:r>
              <a:rPr dirty="0" sz="800" spc="5" i="1">
                <a:latin typeface="Times New Roman"/>
                <a:cs typeface="Times New Roman"/>
              </a:rPr>
              <a:t>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 rot="900000">
            <a:off x="3256611" y="3982518"/>
            <a:ext cx="18135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">
                <a:latin typeface="Times New Roman"/>
                <a:cs typeface="Times New Roman"/>
              </a:rPr>
              <a:t>'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3683364" y="4795351"/>
            <a:ext cx="273170" cy="3072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683364" y="4795351"/>
            <a:ext cx="273685" cy="307340"/>
          </a:xfrm>
          <a:custGeom>
            <a:avLst/>
            <a:gdLst/>
            <a:ahLst/>
            <a:cxnLst/>
            <a:rect l="l" t="t" r="r" b="b"/>
            <a:pathLst>
              <a:path w="273685" h="307339">
                <a:moveTo>
                  <a:pt x="273170" y="0"/>
                </a:moveTo>
                <a:lnTo>
                  <a:pt x="273170" y="307279"/>
                </a:lnTo>
                <a:lnTo>
                  <a:pt x="0" y="196720"/>
                </a:lnTo>
                <a:lnTo>
                  <a:pt x="27317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 rot="1800000">
            <a:off x="3003548" y="4244004"/>
            <a:ext cx="231308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00"/>
              </a:lnSpc>
            </a:pPr>
            <a:r>
              <a:rPr dirty="0" sz="1400" spc="-5" i="1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 rot="1800000">
            <a:off x="3129731" y="4402654"/>
            <a:ext cx="123634" cy="102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10"/>
              </a:lnSpc>
            </a:pPr>
            <a:r>
              <a:rPr dirty="0" sz="800" i="1">
                <a:latin typeface="Times New Roman"/>
                <a:cs typeface="Times New Roman"/>
              </a:rPr>
              <a:t>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 rot="900000">
            <a:off x="2895125" y="4542952"/>
            <a:ext cx="231308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95"/>
              </a:lnSpc>
            </a:pPr>
            <a:r>
              <a:rPr dirty="0" sz="1400" spc="-5" i="1">
                <a:latin typeface="Times New Roman"/>
                <a:cs typeface="Times New Roman"/>
              </a:rPr>
              <a:t>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 rot="900000">
            <a:off x="3050193" y="4678962"/>
            <a:ext cx="123634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05"/>
              </a:lnSpc>
            </a:pPr>
            <a:r>
              <a:rPr dirty="0" sz="800" i="1">
                <a:latin typeface="Times New Roman"/>
                <a:cs typeface="Times New Roman"/>
              </a:rPr>
              <a:t>C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 rot="900000">
            <a:off x="3131444" y="4601120"/>
            <a:ext cx="191971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95"/>
              </a:lnSpc>
            </a:pPr>
            <a:r>
              <a:rPr dirty="0" sz="1400" spc="-5">
                <a:latin typeface="Times New Roman"/>
                <a:cs typeface="Times New Roman"/>
              </a:rPr>
              <a:t>"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402999" y="5141151"/>
            <a:ext cx="236854" cy="673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25"/>
              </a:lnSpc>
            </a:pPr>
            <a:r>
              <a:rPr dirty="0" sz="1400" spc="114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С</a:t>
            </a:r>
            <a:r>
              <a:rPr dirty="0" baseline="-24305" sz="1200" i="1">
                <a:latin typeface="Times New Roman"/>
                <a:cs typeface="Times New Roman"/>
              </a:rPr>
              <a:t> </a:t>
            </a:r>
            <a:r>
              <a:rPr dirty="0" baseline="-24305" sz="1200" spc="112" i="1">
                <a:latin typeface="Times New Roman"/>
                <a:cs typeface="Times New Roman"/>
              </a:rPr>
              <a:t> </a:t>
            </a:r>
            <a:r>
              <a:rPr dirty="0" sz="1400">
                <a:latin typeface="Symbol"/>
                <a:cs typeface="Symbol"/>
              </a:rPr>
              <a:t>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130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д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5662340" y="5059270"/>
            <a:ext cx="234950" cy="311785"/>
          </a:xfrm>
          <a:prstGeom prst="rect">
            <a:avLst/>
          </a:prstGeom>
        </p:spPr>
        <p:txBody>
          <a:bodyPr wrap="square" lIns="0" tIns="23495" rIns="0" bIns="0" rtlCol="0" vert="vert270">
            <a:spAutoFit/>
          </a:bodyPr>
          <a:lstStyle/>
          <a:p>
            <a:pPr marL="12700">
              <a:lnSpc>
                <a:spcPts val="1660"/>
              </a:lnSpc>
              <a:spcBef>
                <a:spcPts val="185"/>
              </a:spcBef>
            </a:pPr>
            <a:r>
              <a:rPr dirty="0" baseline="13888" sz="2100" spc="172" i="1">
                <a:latin typeface="Times New Roman"/>
                <a:cs typeface="Times New Roman"/>
              </a:rPr>
              <a:t>М</a:t>
            </a:r>
            <a:r>
              <a:rPr dirty="0" sz="800" spc="20" i="1">
                <a:latin typeface="Times New Roman"/>
                <a:cs typeface="Times New Roman"/>
              </a:rPr>
              <a:t>C</a:t>
            </a:r>
            <a:r>
              <a:rPr dirty="0" sz="80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857260" y="5668652"/>
            <a:ext cx="11430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i="1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531440" y="5668652"/>
            <a:ext cx="26733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54000" algn="l"/>
              </a:tabLst>
            </a:pPr>
            <a:r>
              <a:rPr dirty="0" sz="1400" spc="-5" i="1" u="sng">
                <a:latin typeface="Times New Roman"/>
                <a:cs typeface="Times New Roman"/>
              </a:rPr>
              <a:t> </a:t>
            </a:r>
            <a:r>
              <a:rPr dirty="0" sz="1400" spc="-5" i="1" u="sng"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3170001" y="5096772"/>
            <a:ext cx="175895" cy="133985"/>
          </a:xfrm>
          <a:custGeom>
            <a:avLst/>
            <a:gdLst/>
            <a:ahLst/>
            <a:cxnLst/>
            <a:rect l="l" t="t" r="r" b="b"/>
            <a:pathLst>
              <a:path w="175895" h="133985">
                <a:moveTo>
                  <a:pt x="175350" y="0"/>
                </a:moveTo>
                <a:lnTo>
                  <a:pt x="0" y="13339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093471" y="5197009"/>
            <a:ext cx="104775" cy="91440"/>
          </a:xfrm>
          <a:custGeom>
            <a:avLst/>
            <a:gdLst/>
            <a:ahLst/>
            <a:cxnLst/>
            <a:rect l="l" t="t" r="r" b="b"/>
            <a:pathLst>
              <a:path w="104775" h="91439">
                <a:moveTo>
                  <a:pt x="62346" y="0"/>
                </a:moveTo>
                <a:lnTo>
                  <a:pt x="0" y="91386"/>
                </a:lnTo>
                <a:lnTo>
                  <a:pt x="104645" y="55729"/>
                </a:lnTo>
                <a:lnTo>
                  <a:pt x="623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543296" y="4202677"/>
            <a:ext cx="88900" cy="43815"/>
          </a:xfrm>
          <a:custGeom>
            <a:avLst/>
            <a:gdLst/>
            <a:ahLst/>
            <a:cxnLst/>
            <a:rect l="l" t="t" r="r" b="b"/>
            <a:pathLst>
              <a:path w="88900" h="43814">
                <a:moveTo>
                  <a:pt x="0" y="0"/>
                </a:moveTo>
                <a:lnTo>
                  <a:pt x="88650" y="4336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456925" y="4160452"/>
            <a:ext cx="109855" cy="77470"/>
          </a:xfrm>
          <a:custGeom>
            <a:avLst/>
            <a:gdLst/>
            <a:ahLst/>
            <a:cxnLst/>
            <a:rect l="l" t="t" r="r" b="b"/>
            <a:pathLst>
              <a:path w="109854" h="77470">
                <a:moveTo>
                  <a:pt x="0" y="0"/>
                </a:moveTo>
                <a:lnTo>
                  <a:pt x="78899" y="77476"/>
                </a:lnTo>
                <a:lnTo>
                  <a:pt x="109673" y="1458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684124" y="4995014"/>
            <a:ext cx="272415" cy="108585"/>
          </a:xfrm>
          <a:custGeom>
            <a:avLst/>
            <a:gdLst/>
            <a:ahLst/>
            <a:cxnLst/>
            <a:rect l="l" t="t" r="r" b="b"/>
            <a:pathLst>
              <a:path w="272414" h="108585">
                <a:moveTo>
                  <a:pt x="0" y="0"/>
                </a:moveTo>
                <a:lnTo>
                  <a:pt x="272410" y="108073"/>
                </a:lnTo>
              </a:path>
            </a:pathLst>
          </a:custGeom>
          <a:ln w="91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685770" y="4593989"/>
            <a:ext cx="549275" cy="394335"/>
          </a:xfrm>
          <a:custGeom>
            <a:avLst/>
            <a:gdLst/>
            <a:ahLst/>
            <a:cxnLst/>
            <a:rect l="l" t="t" r="r" b="b"/>
            <a:pathLst>
              <a:path w="549275" h="394335">
                <a:moveTo>
                  <a:pt x="0" y="394075"/>
                </a:moveTo>
                <a:lnTo>
                  <a:pt x="266584" y="204278"/>
                </a:lnTo>
                <a:lnTo>
                  <a:pt x="548747" y="0"/>
                </a:lnTo>
              </a:path>
            </a:pathLst>
          </a:custGeom>
          <a:ln w="152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955015" y="4458057"/>
            <a:ext cx="278130" cy="135255"/>
          </a:xfrm>
          <a:custGeom>
            <a:avLst/>
            <a:gdLst/>
            <a:ahLst/>
            <a:cxnLst/>
            <a:rect l="l" t="t" r="r" b="b"/>
            <a:pathLst>
              <a:path w="278129" h="135254">
                <a:moveTo>
                  <a:pt x="0" y="0"/>
                </a:moveTo>
                <a:lnTo>
                  <a:pt x="277602" y="134917"/>
                </a:lnTo>
              </a:path>
            </a:pathLst>
          </a:custGeom>
          <a:ln w="91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2686567" y="5804093"/>
            <a:ext cx="9588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3667914" y="511107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 h="0">
                <a:moveTo>
                  <a:pt x="28798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3616157" y="5379922"/>
            <a:ext cx="234950" cy="322580"/>
          </a:xfrm>
          <a:prstGeom prst="rect">
            <a:avLst/>
          </a:prstGeom>
        </p:spPr>
        <p:txBody>
          <a:bodyPr wrap="square" lIns="0" tIns="23495" rIns="0" bIns="0" rtlCol="0" vert="vert270">
            <a:spAutoFit/>
          </a:bodyPr>
          <a:lstStyle/>
          <a:p>
            <a:pPr marL="12700">
              <a:lnSpc>
                <a:spcPts val="1660"/>
              </a:lnSpc>
              <a:spcBef>
                <a:spcPts val="185"/>
              </a:spcBef>
            </a:pPr>
            <a:r>
              <a:rPr dirty="0" baseline="13888" sz="2100" spc="172" i="1">
                <a:latin typeface="Times New Roman"/>
                <a:cs typeface="Times New Roman"/>
              </a:rPr>
              <a:t>М</a:t>
            </a:r>
            <a:r>
              <a:rPr dirty="0" sz="800" i="1">
                <a:latin typeface="Times New Roman"/>
                <a:cs typeface="Times New Roman"/>
              </a:rPr>
              <a:t>C</a:t>
            </a:r>
            <a:r>
              <a:rPr dirty="0" sz="800" spc="-90" i="1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3739720" y="5207318"/>
            <a:ext cx="0" cy="153035"/>
          </a:xfrm>
          <a:custGeom>
            <a:avLst/>
            <a:gdLst/>
            <a:ahLst/>
            <a:cxnLst/>
            <a:rect l="l" t="t" r="r" b="b"/>
            <a:pathLst>
              <a:path w="0" h="153035">
                <a:moveTo>
                  <a:pt x="0" y="15297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704767" y="5111076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34953" y="0"/>
                </a:moveTo>
                <a:lnTo>
                  <a:pt x="0" y="104992"/>
                </a:lnTo>
                <a:lnTo>
                  <a:pt x="69907" y="104992"/>
                </a:lnTo>
                <a:lnTo>
                  <a:pt x="349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739720" y="5715047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68549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704767" y="5774847"/>
            <a:ext cx="70485" cy="105410"/>
          </a:xfrm>
          <a:custGeom>
            <a:avLst/>
            <a:gdLst/>
            <a:ahLst/>
            <a:cxnLst/>
            <a:rect l="l" t="t" r="r" b="b"/>
            <a:pathLst>
              <a:path w="70485" h="105410">
                <a:moveTo>
                  <a:pt x="69907" y="0"/>
                </a:moveTo>
                <a:lnTo>
                  <a:pt x="0" y="0"/>
                </a:lnTo>
                <a:lnTo>
                  <a:pt x="34953" y="104992"/>
                </a:lnTo>
                <a:lnTo>
                  <a:pt x="699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2671230" y="3758331"/>
            <a:ext cx="2357120" cy="1548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  <a:p>
            <a:pPr marL="2127885">
              <a:lnSpc>
                <a:spcPct val="100000"/>
              </a:lnSpc>
              <a:spcBef>
                <a:spcPts val="440"/>
              </a:spcBef>
            </a:pPr>
            <a:r>
              <a:rPr dirty="0" sz="1400" spc="120" i="1">
                <a:latin typeface="Times New Roman"/>
                <a:cs typeface="Times New Roman"/>
              </a:rPr>
              <a:t>М</a:t>
            </a:r>
            <a:r>
              <a:rPr dirty="0" baseline="-24305" sz="1200" i="1">
                <a:latin typeface="Times New Roman"/>
                <a:cs typeface="Times New Roman"/>
              </a:rPr>
              <a:t>д</a:t>
            </a:r>
            <a:endParaRPr baseline="-24305" sz="1200">
              <a:latin typeface="Times New Roman"/>
              <a:cs typeface="Times New Roman"/>
            </a:endParaRPr>
          </a:p>
          <a:p>
            <a:pPr algn="ctr" marL="260985">
              <a:lnSpc>
                <a:spcPct val="100000"/>
              </a:lnSpc>
              <a:spcBef>
                <a:spcPts val="935"/>
              </a:spcBef>
            </a:pPr>
            <a:r>
              <a:rPr dirty="0" sz="1400" spc="-5" i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  <a:p>
            <a:pPr algn="r" marR="679450">
              <a:lnSpc>
                <a:spcPct val="100000"/>
              </a:lnSpc>
              <a:spcBef>
                <a:spcPts val="585"/>
              </a:spcBef>
            </a:pPr>
            <a:r>
              <a:rPr dirty="0" sz="1400" spc="-5" i="1">
                <a:latin typeface="Times New Roman"/>
                <a:cs typeface="Times New Roman"/>
              </a:rPr>
              <a:t>c</a:t>
            </a:r>
            <a:endParaRPr sz="1400">
              <a:latin typeface="Times New Roman"/>
              <a:cs typeface="Times New Roman"/>
            </a:endParaRPr>
          </a:p>
          <a:p>
            <a:pPr algn="ctr" marL="17145">
              <a:lnSpc>
                <a:spcPct val="100000"/>
              </a:lnSpc>
              <a:spcBef>
                <a:spcPts val="15"/>
              </a:spcBef>
              <a:tabLst>
                <a:tab pos="352425" algn="l"/>
              </a:tabLst>
            </a:pPr>
            <a:r>
              <a:rPr dirty="0" sz="1400" spc="-5" i="1">
                <a:latin typeface="Times New Roman"/>
                <a:cs typeface="Times New Roman"/>
              </a:rPr>
              <a:t>d	a</a:t>
            </a:r>
            <a:endParaRPr sz="1400">
              <a:latin typeface="Times New Roman"/>
              <a:cs typeface="Times New Roman"/>
            </a:endParaRPr>
          </a:p>
          <a:p>
            <a:pPr algn="ctr" marL="345440">
              <a:lnSpc>
                <a:spcPct val="100000"/>
              </a:lnSpc>
              <a:spcBef>
                <a:spcPts val="750"/>
              </a:spcBef>
            </a:pPr>
            <a:r>
              <a:rPr dirty="0" sz="1400" spc="-5" i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2581275" y="6004898"/>
            <a:ext cx="3414395" cy="526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85495">
              <a:lnSpc>
                <a:spcPct val="100000"/>
              </a:lnSpc>
            </a:pPr>
            <a:r>
              <a:rPr dirty="0" sz="1400" spc="-15" i="1">
                <a:latin typeface="Times New Roman"/>
                <a:cs typeface="Times New Roman"/>
              </a:rPr>
              <a:t>n</a:t>
            </a:r>
            <a:r>
              <a:rPr dirty="0" baseline="-24305" sz="1200" spc="-22" i="1">
                <a:latin typeface="Times New Roman"/>
                <a:cs typeface="Times New Roman"/>
              </a:rPr>
              <a:t>a</a:t>
            </a:r>
            <a:endParaRPr baseline="-24305"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1400" spc="15">
                <a:latin typeface="Times New Roman"/>
                <a:cs typeface="Times New Roman"/>
              </a:rPr>
              <a:t>Робота </a:t>
            </a:r>
            <a:r>
              <a:rPr dirty="0" sz="1400" spc="-5">
                <a:latin typeface="Times New Roman"/>
                <a:cs typeface="Times New Roman"/>
              </a:rPr>
              <a:t>статично </a:t>
            </a:r>
            <a:r>
              <a:rPr dirty="0" sz="1400" spc="-10">
                <a:latin typeface="Times New Roman"/>
                <a:cs typeface="Times New Roman"/>
              </a:rPr>
              <a:t>нестійкого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електроприводу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551305" y="9798276"/>
            <a:ext cx="5459095" cy="638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50825" marR="5080" indent="-238760">
              <a:lnSpc>
                <a:spcPct val="142900"/>
              </a:lnSpc>
            </a:pPr>
            <a:r>
              <a:rPr dirty="0" sz="1400">
                <a:latin typeface="Times New Roman"/>
                <a:cs typeface="Times New Roman"/>
              </a:rPr>
              <a:t>Визначення стійкості </a:t>
            </a:r>
            <a:r>
              <a:rPr dirty="0" sz="1400" spc="5">
                <a:latin typeface="Times New Roman"/>
                <a:cs typeface="Times New Roman"/>
              </a:rPr>
              <a:t>електроприводу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>
                <a:latin typeface="Times New Roman"/>
                <a:cs typeface="Times New Roman"/>
              </a:rPr>
              <a:t>асинхронним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електродвигуном  </a:t>
            </a:r>
            <a:r>
              <a:rPr dirty="0" sz="1400" spc="15">
                <a:latin typeface="Times New Roman"/>
                <a:cs typeface="Times New Roman"/>
              </a:rPr>
              <a:t>при </a:t>
            </a:r>
            <a:r>
              <a:rPr dirty="0" sz="1400" spc="-5">
                <a:latin typeface="Times New Roman"/>
                <a:cs typeface="Times New Roman"/>
              </a:rPr>
              <a:t>постійному моменті </a:t>
            </a:r>
            <a:r>
              <a:rPr dirty="0" sz="1400" spc="-15">
                <a:latin typeface="Times New Roman"/>
                <a:cs typeface="Times New Roman"/>
              </a:rPr>
              <a:t>МС </a:t>
            </a:r>
            <a:r>
              <a:rPr dirty="0" sz="1400" spc="5">
                <a:latin typeface="Times New Roman"/>
                <a:cs typeface="Times New Roman"/>
              </a:rPr>
              <a:t>і вентиляторному </a:t>
            </a:r>
            <a:r>
              <a:rPr dirty="0" sz="1400" spc="-5">
                <a:latin typeface="Times New Roman"/>
                <a:cs typeface="Times New Roman"/>
              </a:rPr>
              <a:t>моменті</a:t>
            </a:r>
            <a:r>
              <a:rPr dirty="0" sz="1400" spc="-19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М</a:t>
            </a:r>
            <a:r>
              <a:rPr dirty="0" baseline="-15432" sz="1350" spc="15">
                <a:latin typeface="Times New Roman"/>
                <a:cs typeface="Times New Roman"/>
              </a:rPr>
              <a:t>С</a:t>
            </a:r>
            <a:endParaRPr baseline="-15432" sz="1350"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46734" y="400050"/>
            <a:ext cx="1028700" cy="11430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54000">
              <a:lnSpc>
                <a:spcPts val="8850"/>
              </a:lnSpc>
            </a:pPr>
            <a:r>
              <a:rPr dirty="0" sz="7800">
                <a:latin typeface="Times New Roman"/>
                <a:cs typeface="Times New Roman"/>
              </a:rPr>
              <a:t>8</a:t>
            </a:r>
            <a:endParaRPr sz="7800">
              <a:latin typeface="Times New Roman"/>
              <a:cs typeface="Times New Roman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2267316" y="6953062"/>
            <a:ext cx="0" cy="2641600"/>
          </a:xfrm>
          <a:custGeom>
            <a:avLst/>
            <a:gdLst/>
            <a:ahLst/>
            <a:cxnLst/>
            <a:rect l="l" t="t" r="r" b="b"/>
            <a:pathLst>
              <a:path w="0" h="2641600">
                <a:moveTo>
                  <a:pt x="0" y="0"/>
                </a:moveTo>
                <a:lnTo>
                  <a:pt x="0" y="264151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2267316" y="9066381"/>
            <a:ext cx="3582670" cy="0"/>
          </a:xfrm>
          <a:custGeom>
            <a:avLst/>
            <a:gdLst/>
            <a:ahLst/>
            <a:cxnLst/>
            <a:rect l="l" t="t" r="r" b="b"/>
            <a:pathLst>
              <a:path w="3582670" h="0">
                <a:moveTo>
                  <a:pt x="0" y="0"/>
                </a:moveTo>
                <a:lnTo>
                  <a:pt x="358267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067819" y="7134121"/>
            <a:ext cx="2352675" cy="3175"/>
          </a:xfrm>
          <a:custGeom>
            <a:avLst/>
            <a:gdLst/>
            <a:ahLst/>
            <a:cxnLst/>
            <a:rect l="l" t="t" r="r" b="b"/>
            <a:pathLst>
              <a:path w="2352675" h="3175">
                <a:moveTo>
                  <a:pt x="53716" y="0"/>
                </a:moveTo>
                <a:lnTo>
                  <a:pt x="923" y="0"/>
                </a:lnTo>
                <a:lnTo>
                  <a:pt x="0" y="785"/>
                </a:lnTo>
                <a:lnTo>
                  <a:pt x="923" y="2692"/>
                </a:lnTo>
                <a:lnTo>
                  <a:pt x="53716" y="2692"/>
                </a:lnTo>
                <a:lnTo>
                  <a:pt x="54652" y="785"/>
                </a:lnTo>
                <a:lnTo>
                  <a:pt x="53716" y="0"/>
                </a:lnTo>
                <a:close/>
              </a:path>
              <a:path w="2352675" h="3175">
                <a:moveTo>
                  <a:pt x="134581" y="0"/>
                </a:moveTo>
                <a:lnTo>
                  <a:pt x="82131" y="0"/>
                </a:lnTo>
                <a:lnTo>
                  <a:pt x="80890" y="785"/>
                </a:lnTo>
                <a:lnTo>
                  <a:pt x="82131" y="2692"/>
                </a:lnTo>
                <a:lnTo>
                  <a:pt x="134581" y="2692"/>
                </a:lnTo>
                <a:lnTo>
                  <a:pt x="134581" y="0"/>
                </a:lnTo>
                <a:close/>
              </a:path>
              <a:path w="2352675" h="3175">
                <a:moveTo>
                  <a:pt x="215839" y="0"/>
                </a:moveTo>
                <a:lnTo>
                  <a:pt x="162047" y="0"/>
                </a:lnTo>
                <a:lnTo>
                  <a:pt x="162047" y="2692"/>
                </a:lnTo>
                <a:lnTo>
                  <a:pt x="215839" y="2692"/>
                </a:lnTo>
                <a:lnTo>
                  <a:pt x="215839" y="0"/>
                </a:lnTo>
                <a:close/>
              </a:path>
              <a:path w="2352675" h="3175">
                <a:moveTo>
                  <a:pt x="296717" y="0"/>
                </a:moveTo>
                <a:lnTo>
                  <a:pt x="243304" y="0"/>
                </a:lnTo>
                <a:lnTo>
                  <a:pt x="243304" y="2692"/>
                </a:lnTo>
                <a:lnTo>
                  <a:pt x="296717" y="2692"/>
                </a:lnTo>
                <a:lnTo>
                  <a:pt x="296717" y="0"/>
                </a:lnTo>
                <a:close/>
              </a:path>
              <a:path w="2352675" h="3175">
                <a:moveTo>
                  <a:pt x="376962" y="0"/>
                </a:moveTo>
                <a:lnTo>
                  <a:pt x="324183" y="0"/>
                </a:lnTo>
                <a:lnTo>
                  <a:pt x="324183" y="2692"/>
                </a:lnTo>
                <a:lnTo>
                  <a:pt x="376962" y="2692"/>
                </a:lnTo>
                <a:lnTo>
                  <a:pt x="377975" y="785"/>
                </a:lnTo>
                <a:lnTo>
                  <a:pt x="376962" y="0"/>
                </a:lnTo>
                <a:close/>
              </a:path>
              <a:path w="2352675" h="3175">
                <a:moveTo>
                  <a:pt x="457967" y="0"/>
                </a:moveTo>
                <a:lnTo>
                  <a:pt x="405440" y="0"/>
                </a:lnTo>
                <a:lnTo>
                  <a:pt x="404175" y="785"/>
                </a:lnTo>
                <a:lnTo>
                  <a:pt x="405440" y="2692"/>
                </a:lnTo>
                <a:lnTo>
                  <a:pt x="457967" y="2692"/>
                </a:lnTo>
                <a:lnTo>
                  <a:pt x="459106" y="785"/>
                </a:lnTo>
                <a:lnTo>
                  <a:pt x="457967" y="0"/>
                </a:lnTo>
                <a:close/>
              </a:path>
              <a:path w="2352675" h="3175">
                <a:moveTo>
                  <a:pt x="539098" y="0"/>
                </a:moveTo>
                <a:lnTo>
                  <a:pt x="486318" y="0"/>
                </a:lnTo>
                <a:lnTo>
                  <a:pt x="485432" y="785"/>
                </a:lnTo>
                <a:lnTo>
                  <a:pt x="486318" y="2692"/>
                </a:lnTo>
                <a:lnTo>
                  <a:pt x="539098" y="2692"/>
                </a:lnTo>
                <a:lnTo>
                  <a:pt x="539098" y="0"/>
                </a:lnTo>
                <a:close/>
              </a:path>
              <a:path w="2352675" h="3175">
                <a:moveTo>
                  <a:pt x="619976" y="0"/>
                </a:moveTo>
                <a:lnTo>
                  <a:pt x="566564" y="0"/>
                </a:lnTo>
                <a:lnTo>
                  <a:pt x="566564" y="2692"/>
                </a:lnTo>
                <a:lnTo>
                  <a:pt x="619976" y="2692"/>
                </a:lnTo>
                <a:lnTo>
                  <a:pt x="619976" y="0"/>
                </a:lnTo>
                <a:close/>
              </a:path>
              <a:path w="2352675" h="3175">
                <a:moveTo>
                  <a:pt x="701234" y="0"/>
                </a:moveTo>
                <a:lnTo>
                  <a:pt x="647442" y="0"/>
                </a:lnTo>
                <a:lnTo>
                  <a:pt x="647442" y="2692"/>
                </a:lnTo>
                <a:lnTo>
                  <a:pt x="701234" y="2692"/>
                </a:lnTo>
                <a:lnTo>
                  <a:pt x="701234" y="0"/>
                </a:lnTo>
                <a:close/>
              </a:path>
              <a:path w="2352675" h="3175">
                <a:moveTo>
                  <a:pt x="781226" y="0"/>
                </a:moveTo>
                <a:lnTo>
                  <a:pt x="728699" y="0"/>
                </a:lnTo>
                <a:lnTo>
                  <a:pt x="728699" y="2692"/>
                </a:lnTo>
                <a:lnTo>
                  <a:pt x="781226" y="2692"/>
                </a:lnTo>
                <a:lnTo>
                  <a:pt x="782492" y="785"/>
                </a:lnTo>
                <a:lnTo>
                  <a:pt x="781226" y="0"/>
                </a:lnTo>
                <a:close/>
              </a:path>
              <a:path w="2352675" h="3175">
                <a:moveTo>
                  <a:pt x="862357" y="0"/>
                </a:moveTo>
                <a:lnTo>
                  <a:pt x="809577" y="0"/>
                </a:lnTo>
                <a:lnTo>
                  <a:pt x="808691" y="785"/>
                </a:lnTo>
                <a:lnTo>
                  <a:pt x="809577" y="2692"/>
                </a:lnTo>
                <a:lnTo>
                  <a:pt x="862357" y="2692"/>
                </a:lnTo>
                <a:lnTo>
                  <a:pt x="863370" y="785"/>
                </a:lnTo>
                <a:lnTo>
                  <a:pt x="862357" y="0"/>
                </a:lnTo>
                <a:close/>
              </a:path>
              <a:path w="2352675" h="3175">
                <a:moveTo>
                  <a:pt x="943615" y="0"/>
                </a:moveTo>
                <a:lnTo>
                  <a:pt x="890835" y="0"/>
                </a:lnTo>
                <a:lnTo>
                  <a:pt x="889823" y="785"/>
                </a:lnTo>
                <a:lnTo>
                  <a:pt x="890835" y="2692"/>
                </a:lnTo>
                <a:lnTo>
                  <a:pt x="943615" y="2692"/>
                </a:lnTo>
                <a:lnTo>
                  <a:pt x="943615" y="0"/>
                </a:lnTo>
                <a:close/>
              </a:path>
              <a:path w="2352675" h="3175">
                <a:moveTo>
                  <a:pt x="1024493" y="0"/>
                </a:moveTo>
                <a:lnTo>
                  <a:pt x="970827" y="0"/>
                </a:lnTo>
                <a:lnTo>
                  <a:pt x="970827" y="2692"/>
                </a:lnTo>
                <a:lnTo>
                  <a:pt x="1024493" y="2692"/>
                </a:lnTo>
                <a:lnTo>
                  <a:pt x="1024493" y="0"/>
                </a:lnTo>
                <a:close/>
              </a:path>
              <a:path w="2352675" h="3175">
                <a:moveTo>
                  <a:pt x="1105751" y="0"/>
                </a:moveTo>
                <a:lnTo>
                  <a:pt x="1051959" y="0"/>
                </a:lnTo>
                <a:lnTo>
                  <a:pt x="1051959" y="2692"/>
                </a:lnTo>
                <a:lnTo>
                  <a:pt x="1105751" y="2692"/>
                </a:lnTo>
                <a:lnTo>
                  <a:pt x="1105751" y="0"/>
                </a:lnTo>
                <a:close/>
              </a:path>
              <a:path w="2352675" h="3175">
                <a:moveTo>
                  <a:pt x="1185743" y="0"/>
                </a:moveTo>
                <a:lnTo>
                  <a:pt x="1132837" y="0"/>
                </a:lnTo>
                <a:lnTo>
                  <a:pt x="1132837" y="2692"/>
                </a:lnTo>
                <a:lnTo>
                  <a:pt x="1185743" y="2692"/>
                </a:lnTo>
                <a:lnTo>
                  <a:pt x="1186629" y="785"/>
                </a:lnTo>
                <a:lnTo>
                  <a:pt x="1185743" y="0"/>
                </a:lnTo>
                <a:close/>
              </a:path>
              <a:path w="2352675" h="3175">
                <a:moveTo>
                  <a:pt x="1266874" y="0"/>
                </a:moveTo>
                <a:lnTo>
                  <a:pt x="1214094" y="0"/>
                </a:lnTo>
                <a:lnTo>
                  <a:pt x="1213208" y="785"/>
                </a:lnTo>
                <a:lnTo>
                  <a:pt x="1214094" y="2692"/>
                </a:lnTo>
                <a:lnTo>
                  <a:pt x="1266874" y="2692"/>
                </a:lnTo>
                <a:lnTo>
                  <a:pt x="1267760" y="785"/>
                </a:lnTo>
                <a:lnTo>
                  <a:pt x="1266874" y="0"/>
                </a:lnTo>
                <a:close/>
              </a:path>
              <a:path w="2352675" h="3175">
                <a:moveTo>
                  <a:pt x="1347752" y="0"/>
                </a:moveTo>
                <a:lnTo>
                  <a:pt x="1295352" y="0"/>
                </a:lnTo>
                <a:lnTo>
                  <a:pt x="1294086" y="785"/>
                </a:lnTo>
                <a:lnTo>
                  <a:pt x="1295352" y="2692"/>
                </a:lnTo>
                <a:lnTo>
                  <a:pt x="1347752" y="2692"/>
                </a:lnTo>
                <a:lnTo>
                  <a:pt x="1347752" y="0"/>
                </a:lnTo>
                <a:close/>
              </a:path>
              <a:path w="2352675" h="3175">
                <a:moveTo>
                  <a:pt x="1429010" y="0"/>
                </a:moveTo>
                <a:lnTo>
                  <a:pt x="1375218" y="0"/>
                </a:lnTo>
                <a:lnTo>
                  <a:pt x="1375218" y="2692"/>
                </a:lnTo>
                <a:lnTo>
                  <a:pt x="1429010" y="2692"/>
                </a:lnTo>
                <a:lnTo>
                  <a:pt x="1429010" y="0"/>
                </a:lnTo>
                <a:close/>
              </a:path>
              <a:path w="2352675" h="3175">
                <a:moveTo>
                  <a:pt x="1509888" y="0"/>
                </a:moveTo>
                <a:lnTo>
                  <a:pt x="1456222" y="0"/>
                </a:lnTo>
                <a:lnTo>
                  <a:pt x="1456222" y="2692"/>
                </a:lnTo>
                <a:lnTo>
                  <a:pt x="1509888" y="2692"/>
                </a:lnTo>
                <a:lnTo>
                  <a:pt x="1509888" y="0"/>
                </a:lnTo>
                <a:close/>
              </a:path>
              <a:path w="2352675" h="3175">
                <a:moveTo>
                  <a:pt x="1590133" y="0"/>
                </a:moveTo>
                <a:lnTo>
                  <a:pt x="1537353" y="0"/>
                </a:lnTo>
                <a:lnTo>
                  <a:pt x="1537353" y="2692"/>
                </a:lnTo>
                <a:lnTo>
                  <a:pt x="1590133" y="2692"/>
                </a:lnTo>
                <a:lnTo>
                  <a:pt x="1591146" y="785"/>
                </a:lnTo>
                <a:lnTo>
                  <a:pt x="1590133" y="0"/>
                </a:lnTo>
                <a:close/>
              </a:path>
              <a:path w="2352675" h="3175">
                <a:moveTo>
                  <a:pt x="1671138" y="0"/>
                </a:moveTo>
                <a:lnTo>
                  <a:pt x="1618611" y="0"/>
                </a:lnTo>
                <a:lnTo>
                  <a:pt x="1617346" y="785"/>
                </a:lnTo>
                <a:lnTo>
                  <a:pt x="1618611" y="2692"/>
                </a:lnTo>
                <a:lnTo>
                  <a:pt x="1671138" y="2692"/>
                </a:lnTo>
                <a:lnTo>
                  <a:pt x="1672277" y="785"/>
                </a:lnTo>
                <a:lnTo>
                  <a:pt x="1671138" y="0"/>
                </a:lnTo>
                <a:close/>
              </a:path>
              <a:path w="2352675" h="3175">
                <a:moveTo>
                  <a:pt x="1752269" y="0"/>
                </a:moveTo>
                <a:lnTo>
                  <a:pt x="1699489" y="0"/>
                </a:lnTo>
                <a:lnTo>
                  <a:pt x="1698603" y="785"/>
                </a:lnTo>
                <a:lnTo>
                  <a:pt x="1699489" y="2692"/>
                </a:lnTo>
                <a:lnTo>
                  <a:pt x="1752269" y="2692"/>
                </a:lnTo>
                <a:lnTo>
                  <a:pt x="1752269" y="0"/>
                </a:lnTo>
                <a:close/>
              </a:path>
              <a:path w="2352675" h="3175">
                <a:moveTo>
                  <a:pt x="1833147" y="0"/>
                </a:moveTo>
                <a:lnTo>
                  <a:pt x="1779481" y="0"/>
                </a:lnTo>
                <a:lnTo>
                  <a:pt x="1779481" y="2692"/>
                </a:lnTo>
                <a:lnTo>
                  <a:pt x="1833147" y="2692"/>
                </a:lnTo>
                <a:lnTo>
                  <a:pt x="1833147" y="0"/>
                </a:lnTo>
                <a:close/>
              </a:path>
              <a:path w="2352675" h="3175">
                <a:moveTo>
                  <a:pt x="1914405" y="0"/>
                </a:moveTo>
                <a:lnTo>
                  <a:pt x="1860613" y="0"/>
                </a:lnTo>
                <a:lnTo>
                  <a:pt x="1860613" y="2692"/>
                </a:lnTo>
                <a:lnTo>
                  <a:pt x="1914405" y="2692"/>
                </a:lnTo>
                <a:lnTo>
                  <a:pt x="1914405" y="0"/>
                </a:lnTo>
                <a:close/>
              </a:path>
              <a:path w="2352675" h="3175">
                <a:moveTo>
                  <a:pt x="1994397" y="0"/>
                </a:moveTo>
                <a:lnTo>
                  <a:pt x="1941870" y="0"/>
                </a:lnTo>
                <a:lnTo>
                  <a:pt x="1941870" y="2692"/>
                </a:lnTo>
                <a:lnTo>
                  <a:pt x="1994397" y="2692"/>
                </a:lnTo>
                <a:lnTo>
                  <a:pt x="1995662" y="785"/>
                </a:lnTo>
                <a:lnTo>
                  <a:pt x="1994397" y="0"/>
                </a:lnTo>
                <a:close/>
              </a:path>
              <a:path w="2352675" h="3175">
                <a:moveTo>
                  <a:pt x="2075528" y="0"/>
                </a:moveTo>
                <a:lnTo>
                  <a:pt x="2022748" y="0"/>
                </a:lnTo>
                <a:lnTo>
                  <a:pt x="2021862" y="785"/>
                </a:lnTo>
                <a:lnTo>
                  <a:pt x="2022748" y="2692"/>
                </a:lnTo>
                <a:lnTo>
                  <a:pt x="2075528" y="2692"/>
                </a:lnTo>
                <a:lnTo>
                  <a:pt x="2076541" y="785"/>
                </a:lnTo>
                <a:lnTo>
                  <a:pt x="2075528" y="0"/>
                </a:lnTo>
                <a:close/>
              </a:path>
              <a:path w="2352675" h="3175">
                <a:moveTo>
                  <a:pt x="2156533" y="0"/>
                </a:moveTo>
                <a:lnTo>
                  <a:pt x="2104006" y="0"/>
                </a:lnTo>
                <a:lnTo>
                  <a:pt x="2102740" y="785"/>
                </a:lnTo>
                <a:lnTo>
                  <a:pt x="2104006" y="2692"/>
                </a:lnTo>
                <a:lnTo>
                  <a:pt x="2156533" y="2692"/>
                </a:lnTo>
                <a:lnTo>
                  <a:pt x="2156533" y="0"/>
                </a:lnTo>
                <a:close/>
              </a:path>
              <a:path w="2352675" h="3175">
                <a:moveTo>
                  <a:pt x="2237664" y="0"/>
                </a:moveTo>
                <a:lnTo>
                  <a:pt x="2183998" y="0"/>
                </a:lnTo>
                <a:lnTo>
                  <a:pt x="2183998" y="2692"/>
                </a:lnTo>
                <a:lnTo>
                  <a:pt x="2237664" y="2692"/>
                </a:lnTo>
                <a:lnTo>
                  <a:pt x="2237664" y="0"/>
                </a:lnTo>
                <a:close/>
              </a:path>
              <a:path w="2352675" h="3175">
                <a:moveTo>
                  <a:pt x="2318922" y="0"/>
                </a:moveTo>
                <a:lnTo>
                  <a:pt x="2265129" y="0"/>
                </a:lnTo>
                <a:lnTo>
                  <a:pt x="2265129" y="2692"/>
                </a:lnTo>
                <a:lnTo>
                  <a:pt x="2318922" y="2692"/>
                </a:lnTo>
                <a:lnTo>
                  <a:pt x="2318922" y="0"/>
                </a:lnTo>
                <a:close/>
              </a:path>
              <a:path w="2352675" h="3175">
                <a:moveTo>
                  <a:pt x="2351323" y="0"/>
                </a:moveTo>
                <a:lnTo>
                  <a:pt x="2346007" y="0"/>
                </a:lnTo>
                <a:lnTo>
                  <a:pt x="2346007" y="2692"/>
                </a:lnTo>
                <a:lnTo>
                  <a:pt x="2351323" y="2692"/>
                </a:lnTo>
                <a:lnTo>
                  <a:pt x="2352589" y="785"/>
                </a:lnTo>
                <a:lnTo>
                  <a:pt x="23513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3067819" y="7134121"/>
            <a:ext cx="55244" cy="3175"/>
          </a:xfrm>
          <a:custGeom>
            <a:avLst/>
            <a:gdLst/>
            <a:ahLst/>
            <a:cxnLst/>
            <a:rect l="l" t="t" r="r" b="b"/>
            <a:pathLst>
              <a:path w="55244" h="3175">
                <a:moveTo>
                  <a:pt x="2151" y="0"/>
                </a:moveTo>
                <a:lnTo>
                  <a:pt x="52488" y="0"/>
                </a:lnTo>
                <a:lnTo>
                  <a:pt x="53716" y="0"/>
                </a:lnTo>
                <a:lnTo>
                  <a:pt x="54652" y="785"/>
                </a:lnTo>
                <a:lnTo>
                  <a:pt x="53716" y="2692"/>
                </a:lnTo>
                <a:lnTo>
                  <a:pt x="52488" y="2692"/>
                </a:lnTo>
                <a:lnTo>
                  <a:pt x="2151" y="2692"/>
                </a:lnTo>
                <a:lnTo>
                  <a:pt x="923" y="2692"/>
                </a:lnTo>
                <a:lnTo>
                  <a:pt x="0" y="785"/>
                </a:lnTo>
                <a:lnTo>
                  <a:pt x="923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148709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64" y="0"/>
                </a:moveTo>
                <a:lnTo>
                  <a:pt x="52804" y="0"/>
                </a:lnTo>
                <a:lnTo>
                  <a:pt x="53690" y="0"/>
                </a:lnTo>
                <a:lnTo>
                  <a:pt x="53690" y="785"/>
                </a:lnTo>
                <a:lnTo>
                  <a:pt x="53690" y="2692"/>
                </a:lnTo>
                <a:lnTo>
                  <a:pt x="52804" y="2692"/>
                </a:lnTo>
                <a:lnTo>
                  <a:pt x="2164" y="2692"/>
                </a:lnTo>
                <a:lnTo>
                  <a:pt x="1240" y="2692"/>
                </a:lnTo>
                <a:lnTo>
                  <a:pt x="0" y="785"/>
                </a:lnTo>
                <a:lnTo>
                  <a:pt x="1240" y="0"/>
                </a:lnTo>
                <a:lnTo>
                  <a:pt x="2164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229866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278" y="0"/>
                </a:moveTo>
                <a:lnTo>
                  <a:pt x="52526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2526" y="2692"/>
                </a:lnTo>
                <a:lnTo>
                  <a:pt x="2278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2278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311124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885" y="0"/>
                </a:moveTo>
                <a:lnTo>
                  <a:pt x="51513" y="0"/>
                </a:lnTo>
                <a:lnTo>
                  <a:pt x="53412" y="0"/>
                </a:lnTo>
                <a:lnTo>
                  <a:pt x="53412" y="785"/>
                </a:lnTo>
                <a:lnTo>
                  <a:pt x="53412" y="2692"/>
                </a:lnTo>
                <a:lnTo>
                  <a:pt x="51513" y="2692"/>
                </a:lnTo>
                <a:lnTo>
                  <a:pt x="885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88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3392002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265" y="0"/>
                </a:moveTo>
                <a:lnTo>
                  <a:pt x="51640" y="0"/>
                </a:lnTo>
                <a:lnTo>
                  <a:pt x="52779" y="0"/>
                </a:lnTo>
                <a:lnTo>
                  <a:pt x="53792" y="785"/>
                </a:lnTo>
                <a:lnTo>
                  <a:pt x="52779" y="2692"/>
                </a:lnTo>
                <a:lnTo>
                  <a:pt x="51640" y="2692"/>
                </a:lnTo>
                <a:lnTo>
                  <a:pt x="1265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26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3471994" y="7134121"/>
            <a:ext cx="55244" cy="3175"/>
          </a:xfrm>
          <a:custGeom>
            <a:avLst/>
            <a:gdLst/>
            <a:ahLst/>
            <a:cxnLst/>
            <a:rect l="l" t="t" r="r" b="b"/>
            <a:pathLst>
              <a:path w="55245" h="3175">
                <a:moveTo>
                  <a:pt x="2151" y="0"/>
                </a:moveTo>
                <a:lnTo>
                  <a:pt x="52779" y="0"/>
                </a:lnTo>
                <a:lnTo>
                  <a:pt x="53792" y="0"/>
                </a:lnTo>
                <a:lnTo>
                  <a:pt x="54931" y="785"/>
                </a:lnTo>
                <a:lnTo>
                  <a:pt x="53792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1265" y="2692"/>
                </a:lnTo>
                <a:lnTo>
                  <a:pt x="0" y="785"/>
                </a:lnTo>
                <a:lnTo>
                  <a:pt x="126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3553252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399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2399" y="2692"/>
                </a:lnTo>
                <a:lnTo>
                  <a:pt x="2151" y="2692"/>
                </a:lnTo>
                <a:lnTo>
                  <a:pt x="885" y="2692"/>
                </a:lnTo>
                <a:lnTo>
                  <a:pt x="0" y="785"/>
                </a:lnTo>
                <a:lnTo>
                  <a:pt x="88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634383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898" y="0"/>
                </a:moveTo>
                <a:lnTo>
                  <a:pt x="52526" y="0"/>
                </a:lnTo>
                <a:lnTo>
                  <a:pt x="53412" y="0"/>
                </a:lnTo>
                <a:lnTo>
                  <a:pt x="53412" y="785"/>
                </a:lnTo>
                <a:lnTo>
                  <a:pt x="53412" y="2692"/>
                </a:lnTo>
                <a:lnTo>
                  <a:pt x="52526" y="2692"/>
                </a:lnTo>
                <a:lnTo>
                  <a:pt x="1898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898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3715261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265" y="0"/>
                </a:moveTo>
                <a:lnTo>
                  <a:pt x="51640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1640" y="2692"/>
                </a:lnTo>
                <a:lnTo>
                  <a:pt x="1265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26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3796519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885" y="0"/>
                </a:moveTo>
                <a:lnTo>
                  <a:pt x="51513" y="0"/>
                </a:lnTo>
                <a:lnTo>
                  <a:pt x="52526" y="0"/>
                </a:lnTo>
                <a:lnTo>
                  <a:pt x="53792" y="785"/>
                </a:lnTo>
                <a:lnTo>
                  <a:pt x="52526" y="2692"/>
                </a:lnTo>
                <a:lnTo>
                  <a:pt x="51513" y="2692"/>
                </a:lnTo>
                <a:lnTo>
                  <a:pt x="885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88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876511" y="7134121"/>
            <a:ext cx="55244" cy="3175"/>
          </a:xfrm>
          <a:custGeom>
            <a:avLst/>
            <a:gdLst/>
            <a:ahLst/>
            <a:cxnLst/>
            <a:rect l="l" t="t" r="r" b="b"/>
            <a:pathLst>
              <a:path w="55245" h="3175">
                <a:moveTo>
                  <a:pt x="2151" y="0"/>
                </a:moveTo>
                <a:lnTo>
                  <a:pt x="52526" y="0"/>
                </a:lnTo>
                <a:lnTo>
                  <a:pt x="53665" y="0"/>
                </a:lnTo>
                <a:lnTo>
                  <a:pt x="54678" y="785"/>
                </a:lnTo>
                <a:lnTo>
                  <a:pt x="53665" y="2692"/>
                </a:lnTo>
                <a:lnTo>
                  <a:pt x="52526" y="2692"/>
                </a:lnTo>
                <a:lnTo>
                  <a:pt x="2151" y="2692"/>
                </a:lnTo>
                <a:lnTo>
                  <a:pt x="885" y="2692"/>
                </a:lnTo>
                <a:lnTo>
                  <a:pt x="0" y="785"/>
                </a:lnTo>
                <a:lnTo>
                  <a:pt x="88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957642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898" y="0"/>
                </a:moveTo>
                <a:lnTo>
                  <a:pt x="52526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2526" y="2692"/>
                </a:lnTo>
                <a:lnTo>
                  <a:pt x="1898" y="2692"/>
                </a:lnTo>
                <a:lnTo>
                  <a:pt x="1012" y="2692"/>
                </a:lnTo>
                <a:lnTo>
                  <a:pt x="0" y="785"/>
                </a:lnTo>
                <a:lnTo>
                  <a:pt x="1012" y="0"/>
                </a:lnTo>
                <a:lnTo>
                  <a:pt x="1898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038646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779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119778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012" y="0"/>
                </a:moveTo>
                <a:lnTo>
                  <a:pt x="51640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1640" y="2692"/>
                </a:lnTo>
                <a:lnTo>
                  <a:pt x="1012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012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200656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265" y="0"/>
                </a:moveTo>
                <a:lnTo>
                  <a:pt x="51893" y="0"/>
                </a:lnTo>
                <a:lnTo>
                  <a:pt x="52906" y="0"/>
                </a:lnTo>
                <a:lnTo>
                  <a:pt x="53792" y="785"/>
                </a:lnTo>
                <a:lnTo>
                  <a:pt x="52906" y="2692"/>
                </a:lnTo>
                <a:lnTo>
                  <a:pt x="51893" y="2692"/>
                </a:lnTo>
                <a:lnTo>
                  <a:pt x="1265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26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281028" y="7134121"/>
            <a:ext cx="54610" cy="3175"/>
          </a:xfrm>
          <a:custGeom>
            <a:avLst/>
            <a:gdLst/>
            <a:ahLst/>
            <a:cxnLst/>
            <a:rect l="l" t="t" r="r" b="b"/>
            <a:pathLst>
              <a:path w="54610" h="3175">
                <a:moveTo>
                  <a:pt x="1771" y="0"/>
                </a:moveTo>
                <a:lnTo>
                  <a:pt x="52399" y="0"/>
                </a:lnTo>
                <a:lnTo>
                  <a:pt x="53665" y="0"/>
                </a:lnTo>
                <a:lnTo>
                  <a:pt x="54551" y="785"/>
                </a:lnTo>
                <a:lnTo>
                  <a:pt x="53665" y="2692"/>
                </a:lnTo>
                <a:lnTo>
                  <a:pt x="52399" y="2692"/>
                </a:lnTo>
                <a:lnTo>
                  <a:pt x="1771" y="2692"/>
                </a:lnTo>
                <a:lnTo>
                  <a:pt x="885" y="2692"/>
                </a:lnTo>
                <a:lnTo>
                  <a:pt x="0" y="785"/>
                </a:lnTo>
                <a:lnTo>
                  <a:pt x="885" y="0"/>
                </a:lnTo>
                <a:lnTo>
                  <a:pt x="177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4361906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779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1265" y="2692"/>
                </a:lnTo>
                <a:lnTo>
                  <a:pt x="0" y="785"/>
                </a:lnTo>
                <a:lnTo>
                  <a:pt x="126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4443037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278" y="0"/>
                </a:moveTo>
                <a:lnTo>
                  <a:pt x="52526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2526" y="2692"/>
                </a:lnTo>
                <a:lnTo>
                  <a:pt x="2278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2278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524042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139" y="0"/>
                </a:moveTo>
                <a:lnTo>
                  <a:pt x="51767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1767" y="2692"/>
                </a:lnTo>
                <a:lnTo>
                  <a:pt x="1139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139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605173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012" y="0"/>
                </a:moveTo>
                <a:lnTo>
                  <a:pt x="51640" y="0"/>
                </a:lnTo>
                <a:lnTo>
                  <a:pt x="52779" y="0"/>
                </a:lnTo>
                <a:lnTo>
                  <a:pt x="53792" y="785"/>
                </a:lnTo>
                <a:lnTo>
                  <a:pt x="52779" y="2692"/>
                </a:lnTo>
                <a:lnTo>
                  <a:pt x="51640" y="2692"/>
                </a:lnTo>
                <a:lnTo>
                  <a:pt x="1012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012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685165" y="7134121"/>
            <a:ext cx="55244" cy="3175"/>
          </a:xfrm>
          <a:custGeom>
            <a:avLst/>
            <a:gdLst/>
            <a:ahLst/>
            <a:cxnLst/>
            <a:rect l="l" t="t" r="r" b="b"/>
            <a:pathLst>
              <a:path w="55245" h="3175">
                <a:moveTo>
                  <a:pt x="2151" y="0"/>
                </a:moveTo>
                <a:lnTo>
                  <a:pt x="52779" y="0"/>
                </a:lnTo>
                <a:lnTo>
                  <a:pt x="53792" y="0"/>
                </a:lnTo>
                <a:lnTo>
                  <a:pt x="54931" y="785"/>
                </a:lnTo>
                <a:lnTo>
                  <a:pt x="53792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1265" y="2692"/>
                </a:lnTo>
                <a:lnTo>
                  <a:pt x="0" y="785"/>
                </a:lnTo>
                <a:lnTo>
                  <a:pt x="126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766423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399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2399" y="2692"/>
                </a:lnTo>
                <a:lnTo>
                  <a:pt x="2151" y="2692"/>
                </a:lnTo>
                <a:lnTo>
                  <a:pt x="885" y="2692"/>
                </a:lnTo>
                <a:lnTo>
                  <a:pt x="0" y="785"/>
                </a:lnTo>
                <a:lnTo>
                  <a:pt x="88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847301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779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928432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012" y="0"/>
                </a:moveTo>
                <a:lnTo>
                  <a:pt x="51640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1640" y="2692"/>
                </a:lnTo>
                <a:lnTo>
                  <a:pt x="1012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012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009689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885" y="0"/>
                </a:moveTo>
                <a:lnTo>
                  <a:pt x="51513" y="0"/>
                </a:lnTo>
                <a:lnTo>
                  <a:pt x="52526" y="0"/>
                </a:lnTo>
                <a:lnTo>
                  <a:pt x="53792" y="785"/>
                </a:lnTo>
                <a:lnTo>
                  <a:pt x="52526" y="2692"/>
                </a:lnTo>
                <a:lnTo>
                  <a:pt x="51513" y="2692"/>
                </a:lnTo>
                <a:lnTo>
                  <a:pt x="885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885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089681" y="7134121"/>
            <a:ext cx="55244" cy="3175"/>
          </a:xfrm>
          <a:custGeom>
            <a:avLst/>
            <a:gdLst/>
            <a:ahLst/>
            <a:cxnLst/>
            <a:rect l="l" t="t" r="r" b="b"/>
            <a:pathLst>
              <a:path w="55245" h="3175">
                <a:moveTo>
                  <a:pt x="2151" y="0"/>
                </a:moveTo>
                <a:lnTo>
                  <a:pt x="52526" y="0"/>
                </a:lnTo>
                <a:lnTo>
                  <a:pt x="53665" y="0"/>
                </a:lnTo>
                <a:lnTo>
                  <a:pt x="54678" y="785"/>
                </a:lnTo>
                <a:lnTo>
                  <a:pt x="53665" y="2692"/>
                </a:lnTo>
                <a:lnTo>
                  <a:pt x="52526" y="2692"/>
                </a:lnTo>
                <a:lnTo>
                  <a:pt x="2151" y="2692"/>
                </a:lnTo>
                <a:lnTo>
                  <a:pt x="885" y="2692"/>
                </a:lnTo>
                <a:lnTo>
                  <a:pt x="0" y="785"/>
                </a:lnTo>
                <a:lnTo>
                  <a:pt x="88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170560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779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1265" y="2692"/>
                </a:lnTo>
                <a:lnTo>
                  <a:pt x="0" y="785"/>
                </a:lnTo>
                <a:lnTo>
                  <a:pt x="1265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251817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2151" y="0"/>
                </a:moveTo>
                <a:lnTo>
                  <a:pt x="52779" y="0"/>
                </a:lnTo>
                <a:lnTo>
                  <a:pt x="53665" y="0"/>
                </a:lnTo>
                <a:lnTo>
                  <a:pt x="53665" y="785"/>
                </a:lnTo>
                <a:lnTo>
                  <a:pt x="53665" y="2692"/>
                </a:lnTo>
                <a:lnTo>
                  <a:pt x="52779" y="2692"/>
                </a:lnTo>
                <a:lnTo>
                  <a:pt x="2151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2151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332949" y="7134121"/>
            <a:ext cx="53975" cy="3175"/>
          </a:xfrm>
          <a:custGeom>
            <a:avLst/>
            <a:gdLst/>
            <a:ahLst/>
            <a:cxnLst/>
            <a:rect l="l" t="t" r="r" b="b"/>
            <a:pathLst>
              <a:path w="53975" h="3175">
                <a:moveTo>
                  <a:pt x="1012" y="0"/>
                </a:moveTo>
                <a:lnTo>
                  <a:pt x="51640" y="0"/>
                </a:lnTo>
                <a:lnTo>
                  <a:pt x="53792" y="0"/>
                </a:lnTo>
                <a:lnTo>
                  <a:pt x="53792" y="785"/>
                </a:lnTo>
                <a:lnTo>
                  <a:pt x="53792" y="2692"/>
                </a:lnTo>
                <a:lnTo>
                  <a:pt x="51640" y="2692"/>
                </a:lnTo>
                <a:lnTo>
                  <a:pt x="1012" y="2692"/>
                </a:lnTo>
                <a:lnTo>
                  <a:pt x="0" y="2692"/>
                </a:lnTo>
                <a:lnTo>
                  <a:pt x="0" y="785"/>
                </a:lnTo>
                <a:lnTo>
                  <a:pt x="0" y="0"/>
                </a:lnTo>
                <a:lnTo>
                  <a:pt x="1012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703870" y="7942729"/>
            <a:ext cx="4935" cy="11224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265885" y="7133235"/>
            <a:ext cx="2939898" cy="19412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235055" y="8097256"/>
            <a:ext cx="106503" cy="1228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653115" y="7868991"/>
            <a:ext cx="106503" cy="1239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631626" y="7050165"/>
            <a:ext cx="106250" cy="1228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072848" y="7868991"/>
            <a:ext cx="106250" cy="1239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108294" y="7118080"/>
            <a:ext cx="0" cy="222885"/>
          </a:xfrm>
          <a:custGeom>
            <a:avLst/>
            <a:gdLst/>
            <a:ahLst/>
            <a:cxnLst/>
            <a:rect l="l" t="t" r="r" b="b"/>
            <a:pathLst>
              <a:path w="0" h="222884">
                <a:moveTo>
                  <a:pt x="0" y="222789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069399" y="7023960"/>
            <a:ext cx="78105" cy="102870"/>
          </a:xfrm>
          <a:custGeom>
            <a:avLst/>
            <a:gdLst/>
            <a:ahLst/>
            <a:cxnLst/>
            <a:rect l="l" t="t" r="r" b="b"/>
            <a:pathLst>
              <a:path w="78105" h="102870">
                <a:moveTo>
                  <a:pt x="38894" y="0"/>
                </a:moveTo>
                <a:lnTo>
                  <a:pt x="0" y="102644"/>
                </a:lnTo>
                <a:lnTo>
                  <a:pt x="77802" y="102644"/>
                </a:lnTo>
                <a:lnTo>
                  <a:pt x="38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5252830" y="9172571"/>
            <a:ext cx="252095" cy="0"/>
          </a:xfrm>
          <a:custGeom>
            <a:avLst/>
            <a:gdLst/>
            <a:ahLst/>
            <a:cxnLst/>
            <a:rect l="l" t="t" r="r" b="b"/>
            <a:pathLst>
              <a:path w="252095" h="0">
                <a:moveTo>
                  <a:pt x="0" y="0"/>
                </a:moveTo>
                <a:lnTo>
                  <a:pt x="25162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494072" y="9138087"/>
            <a:ext cx="116839" cy="67945"/>
          </a:xfrm>
          <a:custGeom>
            <a:avLst/>
            <a:gdLst/>
            <a:ahLst/>
            <a:cxnLst/>
            <a:rect l="l" t="t" r="r" b="b"/>
            <a:pathLst>
              <a:path w="116839" h="67945">
                <a:moveTo>
                  <a:pt x="0" y="0"/>
                </a:moveTo>
                <a:lnTo>
                  <a:pt x="0" y="67869"/>
                </a:lnTo>
                <a:lnTo>
                  <a:pt x="116697" y="344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146710" y="9173390"/>
            <a:ext cx="116205" cy="68580"/>
          </a:xfrm>
          <a:custGeom>
            <a:avLst/>
            <a:gdLst/>
            <a:ahLst/>
            <a:cxnLst/>
            <a:rect l="l" t="t" r="r" b="b"/>
            <a:pathLst>
              <a:path w="116204" h="68579">
                <a:moveTo>
                  <a:pt x="0" y="0"/>
                </a:moveTo>
                <a:lnTo>
                  <a:pt x="0" y="68149"/>
                </a:lnTo>
                <a:lnTo>
                  <a:pt x="115811" y="3366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267316" y="9173390"/>
            <a:ext cx="116205" cy="68580"/>
          </a:xfrm>
          <a:custGeom>
            <a:avLst/>
            <a:gdLst/>
            <a:ahLst/>
            <a:cxnLst/>
            <a:rect l="l" t="t" r="r" b="b"/>
            <a:pathLst>
              <a:path w="116205" h="68579">
                <a:moveTo>
                  <a:pt x="115785" y="0"/>
                </a:moveTo>
                <a:lnTo>
                  <a:pt x="0" y="33665"/>
                </a:lnTo>
                <a:lnTo>
                  <a:pt x="115785" y="68149"/>
                </a:lnTo>
                <a:lnTo>
                  <a:pt x="115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583628" y="9278761"/>
            <a:ext cx="117475" cy="69215"/>
          </a:xfrm>
          <a:custGeom>
            <a:avLst/>
            <a:gdLst/>
            <a:ahLst/>
            <a:cxnLst/>
            <a:rect l="l" t="t" r="r" b="b"/>
            <a:pathLst>
              <a:path w="117475" h="69215">
                <a:moveTo>
                  <a:pt x="0" y="0"/>
                </a:moveTo>
                <a:lnTo>
                  <a:pt x="0" y="68968"/>
                </a:lnTo>
                <a:lnTo>
                  <a:pt x="117077" y="344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704756" y="9000015"/>
            <a:ext cx="3175" cy="320040"/>
          </a:xfrm>
          <a:custGeom>
            <a:avLst/>
            <a:gdLst/>
            <a:ahLst/>
            <a:cxnLst/>
            <a:rect l="l" t="t" r="r" b="b"/>
            <a:pathLst>
              <a:path w="3175" h="320040">
                <a:moveTo>
                  <a:pt x="3164" y="0"/>
                </a:moveTo>
                <a:lnTo>
                  <a:pt x="1012" y="0"/>
                </a:lnTo>
                <a:lnTo>
                  <a:pt x="0" y="1918"/>
                </a:lnTo>
                <a:lnTo>
                  <a:pt x="0" y="46801"/>
                </a:lnTo>
                <a:lnTo>
                  <a:pt x="1012" y="47620"/>
                </a:lnTo>
                <a:lnTo>
                  <a:pt x="3164" y="47620"/>
                </a:lnTo>
                <a:lnTo>
                  <a:pt x="3164" y="0"/>
                </a:lnTo>
                <a:close/>
              </a:path>
              <a:path w="3175" h="320040">
                <a:moveTo>
                  <a:pt x="3164" y="71974"/>
                </a:moveTo>
                <a:lnTo>
                  <a:pt x="1012" y="71974"/>
                </a:lnTo>
                <a:lnTo>
                  <a:pt x="0" y="72804"/>
                </a:lnTo>
                <a:lnTo>
                  <a:pt x="0" y="117407"/>
                </a:lnTo>
                <a:lnTo>
                  <a:pt x="1012" y="118507"/>
                </a:lnTo>
                <a:lnTo>
                  <a:pt x="2278" y="119326"/>
                </a:lnTo>
                <a:lnTo>
                  <a:pt x="3164" y="118507"/>
                </a:lnTo>
                <a:lnTo>
                  <a:pt x="3164" y="71974"/>
                </a:lnTo>
                <a:close/>
              </a:path>
              <a:path w="3175" h="320040">
                <a:moveTo>
                  <a:pt x="3164" y="143680"/>
                </a:moveTo>
                <a:lnTo>
                  <a:pt x="1012" y="143680"/>
                </a:lnTo>
                <a:lnTo>
                  <a:pt x="0" y="144499"/>
                </a:lnTo>
                <a:lnTo>
                  <a:pt x="0" y="189113"/>
                </a:lnTo>
                <a:lnTo>
                  <a:pt x="1012" y="190212"/>
                </a:lnTo>
                <a:lnTo>
                  <a:pt x="2278" y="191031"/>
                </a:lnTo>
                <a:lnTo>
                  <a:pt x="3164" y="190212"/>
                </a:lnTo>
                <a:lnTo>
                  <a:pt x="3164" y="143680"/>
                </a:lnTo>
                <a:close/>
              </a:path>
              <a:path w="3175" h="320040">
                <a:moveTo>
                  <a:pt x="2278" y="214286"/>
                </a:moveTo>
                <a:lnTo>
                  <a:pt x="1012" y="215386"/>
                </a:lnTo>
                <a:lnTo>
                  <a:pt x="0" y="216205"/>
                </a:lnTo>
                <a:lnTo>
                  <a:pt x="0" y="261088"/>
                </a:lnTo>
                <a:lnTo>
                  <a:pt x="1012" y="261907"/>
                </a:lnTo>
                <a:lnTo>
                  <a:pt x="2278" y="262737"/>
                </a:lnTo>
                <a:lnTo>
                  <a:pt x="3164" y="261907"/>
                </a:lnTo>
                <a:lnTo>
                  <a:pt x="3164" y="215386"/>
                </a:lnTo>
                <a:lnTo>
                  <a:pt x="2278" y="214286"/>
                </a:lnTo>
                <a:close/>
              </a:path>
              <a:path w="3175" h="320040">
                <a:moveTo>
                  <a:pt x="2278" y="286272"/>
                </a:moveTo>
                <a:lnTo>
                  <a:pt x="1012" y="287091"/>
                </a:lnTo>
                <a:lnTo>
                  <a:pt x="0" y="287910"/>
                </a:lnTo>
                <a:lnTo>
                  <a:pt x="0" y="318838"/>
                </a:lnTo>
                <a:lnTo>
                  <a:pt x="1012" y="319657"/>
                </a:lnTo>
                <a:lnTo>
                  <a:pt x="3164" y="319657"/>
                </a:lnTo>
                <a:lnTo>
                  <a:pt x="3164" y="287091"/>
                </a:lnTo>
                <a:lnTo>
                  <a:pt x="2278" y="286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04756" y="9000015"/>
            <a:ext cx="3175" cy="47625"/>
          </a:xfrm>
          <a:custGeom>
            <a:avLst/>
            <a:gdLst/>
            <a:ahLst/>
            <a:cxnLst/>
            <a:rect l="l" t="t" r="r" b="b"/>
            <a:pathLst>
              <a:path w="3175" h="47625">
                <a:moveTo>
                  <a:pt x="3164" y="1918"/>
                </a:moveTo>
                <a:lnTo>
                  <a:pt x="3164" y="46801"/>
                </a:lnTo>
                <a:lnTo>
                  <a:pt x="3164" y="47620"/>
                </a:lnTo>
                <a:lnTo>
                  <a:pt x="2278" y="47620"/>
                </a:lnTo>
                <a:lnTo>
                  <a:pt x="1012" y="47620"/>
                </a:lnTo>
                <a:lnTo>
                  <a:pt x="0" y="46801"/>
                </a:lnTo>
                <a:lnTo>
                  <a:pt x="0" y="1918"/>
                </a:lnTo>
                <a:lnTo>
                  <a:pt x="1012" y="0"/>
                </a:lnTo>
                <a:lnTo>
                  <a:pt x="2278" y="0"/>
                </a:lnTo>
                <a:lnTo>
                  <a:pt x="3164" y="0"/>
                </a:lnTo>
                <a:lnTo>
                  <a:pt x="3164" y="19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704756" y="9071990"/>
            <a:ext cx="3175" cy="47625"/>
          </a:xfrm>
          <a:custGeom>
            <a:avLst/>
            <a:gdLst/>
            <a:ahLst/>
            <a:cxnLst/>
            <a:rect l="l" t="t" r="r" b="b"/>
            <a:pathLst>
              <a:path w="3175" h="47625">
                <a:moveTo>
                  <a:pt x="3164" y="830"/>
                </a:moveTo>
                <a:lnTo>
                  <a:pt x="3164" y="45433"/>
                </a:lnTo>
                <a:lnTo>
                  <a:pt x="3164" y="46532"/>
                </a:lnTo>
                <a:lnTo>
                  <a:pt x="2278" y="47351"/>
                </a:lnTo>
                <a:lnTo>
                  <a:pt x="1012" y="46532"/>
                </a:lnTo>
                <a:lnTo>
                  <a:pt x="0" y="45433"/>
                </a:lnTo>
                <a:lnTo>
                  <a:pt x="0" y="830"/>
                </a:lnTo>
                <a:lnTo>
                  <a:pt x="1012" y="0"/>
                </a:lnTo>
                <a:lnTo>
                  <a:pt x="2278" y="0"/>
                </a:lnTo>
                <a:lnTo>
                  <a:pt x="3164" y="0"/>
                </a:lnTo>
                <a:lnTo>
                  <a:pt x="3164" y="83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704756" y="9143696"/>
            <a:ext cx="3175" cy="47625"/>
          </a:xfrm>
          <a:custGeom>
            <a:avLst/>
            <a:gdLst/>
            <a:ahLst/>
            <a:cxnLst/>
            <a:rect l="l" t="t" r="r" b="b"/>
            <a:pathLst>
              <a:path w="3175" h="47625">
                <a:moveTo>
                  <a:pt x="3164" y="818"/>
                </a:moveTo>
                <a:lnTo>
                  <a:pt x="3164" y="45433"/>
                </a:lnTo>
                <a:lnTo>
                  <a:pt x="3164" y="46532"/>
                </a:lnTo>
                <a:lnTo>
                  <a:pt x="2278" y="47351"/>
                </a:lnTo>
                <a:lnTo>
                  <a:pt x="1012" y="46532"/>
                </a:lnTo>
                <a:lnTo>
                  <a:pt x="0" y="45433"/>
                </a:lnTo>
                <a:lnTo>
                  <a:pt x="0" y="818"/>
                </a:lnTo>
                <a:lnTo>
                  <a:pt x="1012" y="0"/>
                </a:lnTo>
                <a:lnTo>
                  <a:pt x="2278" y="0"/>
                </a:lnTo>
                <a:lnTo>
                  <a:pt x="3164" y="0"/>
                </a:lnTo>
                <a:lnTo>
                  <a:pt x="3164" y="8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704756" y="9214302"/>
            <a:ext cx="3175" cy="48895"/>
          </a:xfrm>
          <a:custGeom>
            <a:avLst/>
            <a:gdLst/>
            <a:ahLst/>
            <a:cxnLst/>
            <a:rect l="l" t="t" r="r" b="b"/>
            <a:pathLst>
              <a:path w="3175" h="48895">
                <a:moveTo>
                  <a:pt x="3164" y="1918"/>
                </a:moveTo>
                <a:lnTo>
                  <a:pt x="3164" y="46801"/>
                </a:lnTo>
                <a:lnTo>
                  <a:pt x="3164" y="47620"/>
                </a:lnTo>
                <a:lnTo>
                  <a:pt x="2278" y="48450"/>
                </a:lnTo>
                <a:lnTo>
                  <a:pt x="1012" y="47620"/>
                </a:lnTo>
                <a:lnTo>
                  <a:pt x="0" y="46801"/>
                </a:lnTo>
                <a:lnTo>
                  <a:pt x="0" y="1918"/>
                </a:lnTo>
                <a:lnTo>
                  <a:pt x="1012" y="1099"/>
                </a:lnTo>
                <a:lnTo>
                  <a:pt x="2278" y="0"/>
                </a:lnTo>
                <a:lnTo>
                  <a:pt x="3164" y="1099"/>
                </a:lnTo>
                <a:lnTo>
                  <a:pt x="3164" y="19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704756" y="9286288"/>
            <a:ext cx="3175" cy="33655"/>
          </a:xfrm>
          <a:custGeom>
            <a:avLst/>
            <a:gdLst/>
            <a:ahLst/>
            <a:cxnLst/>
            <a:rect l="l" t="t" r="r" b="b"/>
            <a:pathLst>
              <a:path w="3175" h="33654">
                <a:moveTo>
                  <a:pt x="3164" y="1637"/>
                </a:moveTo>
                <a:lnTo>
                  <a:pt x="3164" y="32565"/>
                </a:lnTo>
                <a:lnTo>
                  <a:pt x="3164" y="33384"/>
                </a:lnTo>
                <a:lnTo>
                  <a:pt x="2278" y="33384"/>
                </a:lnTo>
                <a:lnTo>
                  <a:pt x="1012" y="33384"/>
                </a:lnTo>
                <a:lnTo>
                  <a:pt x="0" y="32565"/>
                </a:lnTo>
                <a:lnTo>
                  <a:pt x="0" y="1637"/>
                </a:lnTo>
                <a:lnTo>
                  <a:pt x="1012" y="818"/>
                </a:lnTo>
                <a:lnTo>
                  <a:pt x="2278" y="0"/>
                </a:lnTo>
                <a:lnTo>
                  <a:pt x="3164" y="818"/>
                </a:lnTo>
                <a:lnTo>
                  <a:pt x="3164" y="163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659851" y="9070902"/>
            <a:ext cx="3810" cy="390525"/>
          </a:xfrm>
          <a:custGeom>
            <a:avLst/>
            <a:gdLst/>
            <a:ahLst/>
            <a:cxnLst/>
            <a:rect l="l" t="t" r="r" b="b"/>
            <a:pathLst>
              <a:path w="3810" h="390525">
                <a:moveTo>
                  <a:pt x="3417" y="0"/>
                </a:moveTo>
                <a:lnTo>
                  <a:pt x="1265" y="0"/>
                </a:lnTo>
                <a:lnTo>
                  <a:pt x="0" y="1088"/>
                </a:lnTo>
                <a:lnTo>
                  <a:pt x="0" y="45702"/>
                </a:lnTo>
                <a:lnTo>
                  <a:pt x="1265" y="46521"/>
                </a:lnTo>
                <a:lnTo>
                  <a:pt x="2151" y="47620"/>
                </a:lnTo>
                <a:lnTo>
                  <a:pt x="3417" y="46521"/>
                </a:lnTo>
                <a:lnTo>
                  <a:pt x="3417" y="0"/>
                </a:lnTo>
                <a:close/>
              </a:path>
              <a:path w="3810" h="390525">
                <a:moveTo>
                  <a:pt x="2151" y="70875"/>
                </a:moveTo>
                <a:lnTo>
                  <a:pt x="1265" y="71705"/>
                </a:lnTo>
                <a:lnTo>
                  <a:pt x="0" y="72793"/>
                </a:lnTo>
                <a:lnTo>
                  <a:pt x="0" y="117407"/>
                </a:lnTo>
                <a:lnTo>
                  <a:pt x="1265" y="118226"/>
                </a:lnTo>
                <a:lnTo>
                  <a:pt x="2151" y="119326"/>
                </a:lnTo>
                <a:lnTo>
                  <a:pt x="3417" y="118226"/>
                </a:lnTo>
                <a:lnTo>
                  <a:pt x="3417" y="71705"/>
                </a:lnTo>
                <a:lnTo>
                  <a:pt x="2151" y="70875"/>
                </a:lnTo>
                <a:close/>
              </a:path>
              <a:path w="3810" h="390525">
                <a:moveTo>
                  <a:pt x="2151" y="142581"/>
                </a:moveTo>
                <a:lnTo>
                  <a:pt x="1265" y="143400"/>
                </a:lnTo>
                <a:lnTo>
                  <a:pt x="0" y="144499"/>
                </a:lnTo>
                <a:lnTo>
                  <a:pt x="0" y="189113"/>
                </a:lnTo>
                <a:lnTo>
                  <a:pt x="1265" y="190201"/>
                </a:lnTo>
                <a:lnTo>
                  <a:pt x="3417" y="190201"/>
                </a:lnTo>
                <a:lnTo>
                  <a:pt x="3417" y="143400"/>
                </a:lnTo>
                <a:lnTo>
                  <a:pt x="2151" y="142581"/>
                </a:lnTo>
                <a:close/>
              </a:path>
              <a:path w="3810" h="390525">
                <a:moveTo>
                  <a:pt x="3417" y="214286"/>
                </a:moveTo>
                <a:lnTo>
                  <a:pt x="1265" y="214286"/>
                </a:lnTo>
                <a:lnTo>
                  <a:pt x="0" y="216205"/>
                </a:lnTo>
                <a:lnTo>
                  <a:pt x="0" y="260807"/>
                </a:lnTo>
                <a:lnTo>
                  <a:pt x="1265" y="261907"/>
                </a:lnTo>
                <a:lnTo>
                  <a:pt x="3417" y="261907"/>
                </a:lnTo>
                <a:lnTo>
                  <a:pt x="3417" y="214286"/>
                </a:lnTo>
                <a:close/>
              </a:path>
              <a:path w="3810" h="390525">
                <a:moveTo>
                  <a:pt x="3417" y="285992"/>
                </a:moveTo>
                <a:lnTo>
                  <a:pt x="1265" y="285992"/>
                </a:lnTo>
                <a:lnTo>
                  <a:pt x="0" y="287080"/>
                </a:lnTo>
                <a:lnTo>
                  <a:pt x="0" y="331694"/>
                </a:lnTo>
                <a:lnTo>
                  <a:pt x="1265" y="332513"/>
                </a:lnTo>
                <a:lnTo>
                  <a:pt x="2151" y="333612"/>
                </a:lnTo>
                <a:lnTo>
                  <a:pt x="3417" y="332513"/>
                </a:lnTo>
                <a:lnTo>
                  <a:pt x="3417" y="285992"/>
                </a:lnTo>
                <a:close/>
              </a:path>
              <a:path w="3810" h="390525">
                <a:moveTo>
                  <a:pt x="3417" y="357697"/>
                </a:moveTo>
                <a:lnTo>
                  <a:pt x="1265" y="357697"/>
                </a:lnTo>
                <a:lnTo>
                  <a:pt x="0" y="358786"/>
                </a:lnTo>
                <a:lnTo>
                  <a:pt x="0" y="388614"/>
                </a:lnTo>
                <a:lnTo>
                  <a:pt x="1265" y="389444"/>
                </a:lnTo>
                <a:lnTo>
                  <a:pt x="2151" y="390533"/>
                </a:lnTo>
                <a:lnTo>
                  <a:pt x="3417" y="389444"/>
                </a:lnTo>
                <a:lnTo>
                  <a:pt x="3417" y="3576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659851" y="9070902"/>
            <a:ext cx="3810" cy="47625"/>
          </a:xfrm>
          <a:custGeom>
            <a:avLst/>
            <a:gdLst/>
            <a:ahLst/>
            <a:cxnLst/>
            <a:rect l="l" t="t" r="r" b="b"/>
            <a:pathLst>
              <a:path w="3810" h="47625">
                <a:moveTo>
                  <a:pt x="3417" y="1088"/>
                </a:moveTo>
                <a:lnTo>
                  <a:pt x="3417" y="45702"/>
                </a:lnTo>
                <a:lnTo>
                  <a:pt x="3417" y="46521"/>
                </a:lnTo>
                <a:lnTo>
                  <a:pt x="2151" y="47620"/>
                </a:lnTo>
                <a:lnTo>
                  <a:pt x="1265" y="46521"/>
                </a:lnTo>
                <a:lnTo>
                  <a:pt x="0" y="45702"/>
                </a:lnTo>
                <a:lnTo>
                  <a:pt x="0" y="1088"/>
                </a:lnTo>
                <a:lnTo>
                  <a:pt x="1265" y="0"/>
                </a:lnTo>
                <a:lnTo>
                  <a:pt x="2151" y="0"/>
                </a:lnTo>
                <a:lnTo>
                  <a:pt x="3417" y="0"/>
                </a:lnTo>
                <a:lnTo>
                  <a:pt x="3417" y="10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659851" y="9141778"/>
            <a:ext cx="3810" cy="48895"/>
          </a:xfrm>
          <a:custGeom>
            <a:avLst/>
            <a:gdLst/>
            <a:ahLst/>
            <a:cxnLst/>
            <a:rect l="l" t="t" r="r" b="b"/>
            <a:pathLst>
              <a:path w="3810" h="48895">
                <a:moveTo>
                  <a:pt x="3417" y="1918"/>
                </a:moveTo>
                <a:lnTo>
                  <a:pt x="3417" y="46532"/>
                </a:lnTo>
                <a:lnTo>
                  <a:pt x="3417" y="47351"/>
                </a:lnTo>
                <a:lnTo>
                  <a:pt x="2151" y="48450"/>
                </a:lnTo>
                <a:lnTo>
                  <a:pt x="1265" y="47351"/>
                </a:lnTo>
                <a:lnTo>
                  <a:pt x="0" y="46532"/>
                </a:lnTo>
                <a:lnTo>
                  <a:pt x="0" y="1918"/>
                </a:lnTo>
                <a:lnTo>
                  <a:pt x="1265" y="830"/>
                </a:lnTo>
                <a:lnTo>
                  <a:pt x="2151" y="0"/>
                </a:lnTo>
                <a:lnTo>
                  <a:pt x="3417" y="830"/>
                </a:lnTo>
                <a:lnTo>
                  <a:pt x="3417" y="19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659851" y="9213483"/>
            <a:ext cx="3810" cy="47625"/>
          </a:xfrm>
          <a:custGeom>
            <a:avLst/>
            <a:gdLst/>
            <a:ahLst/>
            <a:cxnLst/>
            <a:rect l="l" t="t" r="r" b="b"/>
            <a:pathLst>
              <a:path w="3810" h="47625">
                <a:moveTo>
                  <a:pt x="3417" y="1918"/>
                </a:moveTo>
                <a:lnTo>
                  <a:pt x="3417" y="46532"/>
                </a:lnTo>
                <a:lnTo>
                  <a:pt x="3417" y="47620"/>
                </a:lnTo>
                <a:lnTo>
                  <a:pt x="2151" y="47620"/>
                </a:lnTo>
                <a:lnTo>
                  <a:pt x="1265" y="47620"/>
                </a:lnTo>
                <a:lnTo>
                  <a:pt x="0" y="46532"/>
                </a:lnTo>
                <a:lnTo>
                  <a:pt x="0" y="1918"/>
                </a:lnTo>
                <a:lnTo>
                  <a:pt x="1265" y="818"/>
                </a:lnTo>
                <a:lnTo>
                  <a:pt x="2151" y="0"/>
                </a:lnTo>
                <a:lnTo>
                  <a:pt x="3417" y="818"/>
                </a:lnTo>
                <a:lnTo>
                  <a:pt x="3417" y="19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659851" y="9285189"/>
            <a:ext cx="3810" cy="47625"/>
          </a:xfrm>
          <a:custGeom>
            <a:avLst/>
            <a:gdLst/>
            <a:ahLst/>
            <a:cxnLst/>
            <a:rect l="l" t="t" r="r" b="b"/>
            <a:pathLst>
              <a:path w="3810" h="47625">
                <a:moveTo>
                  <a:pt x="3417" y="1918"/>
                </a:moveTo>
                <a:lnTo>
                  <a:pt x="3417" y="46521"/>
                </a:lnTo>
                <a:lnTo>
                  <a:pt x="3417" y="47620"/>
                </a:lnTo>
                <a:lnTo>
                  <a:pt x="2151" y="47620"/>
                </a:lnTo>
                <a:lnTo>
                  <a:pt x="1265" y="47620"/>
                </a:lnTo>
                <a:lnTo>
                  <a:pt x="0" y="46521"/>
                </a:lnTo>
                <a:lnTo>
                  <a:pt x="0" y="1918"/>
                </a:lnTo>
                <a:lnTo>
                  <a:pt x="1265" y="0"/>
                </a:lnTo>
                <a:lnTo>
                  <a:pt x="2151" y="0"/>
                </a:lnTo>
                <a:lnTo>
                  <a:pt x="3417" y="0"/>
                </a:lnTo>
                <a:lnTo>
                  <a:pt x="3417" y="191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659851" y="9356894"/>
            <a:ext cx="3810" cy="47625"/>
          </a:xfrm>
          <a:custGeom>
            <a:avLst/>
            <a:gdLst/>
            <a:ahLst/>
            <a:cxnLst/>
            <a:rect l="l" t="t" r="r" b="b"/>
            <a:pathLst>
              <a:path w="3810" h="47625">
                <a:moveTo>
                  <a:pt x="3417" y="1088"/>
                </a:moveTo>
                <a:lnTo>
                  <a:pt x="3417" y="45702"/>
                </a:lnTo>
                <a:lnTo>
                  <a:pt x="3417" y="46521"/>
                </a:lnTo>
                <a:lnTo>
                  <a:pt x="2151" y="47620"/>
                </a:lnTo>
                <a:lnTo>
                  <a:pt x="1265" y="46521"/>
                </a:lnTo>
                <a:lnTo>
                  <a:pt x="0" y="45702"/>
                </a:lnTo>
                <a:lnTo>
                  <a:pt x="0" y="1088"/>
                </a:lnTo>
                <a:lnTo>
                  <a:pt x="1265" y="0"/>
                </a:lnTo>
                <a:lnTo>
                  <a:pt x="2151" y="0"/>
                </a:lnTo>
                <a:lnTo>
                  <a:pt x="3417" y="0"/>
                </a:lnTo>
                <a:lnTo>
                  <a:pt x="3417" y="10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4659851" y="9428600"/>
            <a:ext cx="3810" cy="33020"/>
          </a:xfrm>
          <a:custGeom>
            <a:avLst/>
            <a:gdLst/>
            <a:ahLst/>
            <a:cxnLst/>
            <a:rect l="l" t="t" r="r" b="b"/>
            <a:pathLst>
              <a:path w="3810" h="33020">
                <a:moveTo>
                  <a:pt x="3417" y="1088"/>
                </a:moveTo>
                <a:lnTo>
                  <a:pt x="3417" y="30916"/>
                </a:lnTo>
                <a:lnTo>
                  <a:pt x="3417" y="31747"/>
                </a:lnTo>
                <a:lnTo>
                  <a:pt x="2151" y="32835"/>
                </a:lnTo>
                <a:lnTo>
                  <a:pt x="1265" y="31747"/>
                </a:lnTo>
                <a:lnTo>
                  <a:pt x="0" y="30916"/>
                </a:lnTo>
                <a:lnTo>
                  <a:pt x="0" y="1088"/>
                </a:lnTo>
                <a:lnTo>
                  <a:pt x="1265" y="0"/>
                </a:lnTo>
                <a:lnTo>
                  <a:pt x="2151" y="0"/>
                </a:lnTo>
                <a:lnTo>
                  <a:pt x="3417" y="0"/>
                </a:lnTo>
                <a:lnTo>
                  <a:pt x="3417" y="10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5093858" y="9025335"/>
            <a:ext cx="0" cy="534035"/>
          </a:xfrm>
          <a:custGeom>
            <a:avLst/>
            <a:gdLst/>
            <a:ahLst/>
            <a:cxnLst/>
            <a:rect l="l" t="t" r="r" b="b"/>
            <a:pathLst>
              <a:path w="0" h="534034">
                <a:moveTo>
                  <a:pt x="0" y="0"/>
                </a:moveTo>
                <a:lnTo>
                  <a:pt x="0" y="5336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976781" y="9524525"/>
            <a:ext cx="117475" cy="69215"/>
          </a:xfrm>
          <a:custGeom>
            <a:avLst/>
            <a:gdLst/>
            <a:ahLst/>
            <a:cxnLst/>
            <a:rect l="l" t="t" r="r" b="b"/>
            <a:pathLst>
              <a:path w="117475" h="69215">
                <a:moveTo>
                  <a:pt x="0" y="0"/>
                </a:moveTo>
                <a:lnTo>
                  <a:pt x="0" y="68962"/>
                </a:lnTo>
                <a:lnTo>
                  <a:pt x="117077" y="344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267316" y="9524525"/>
            <a:ext cx="116205" cy="69215"/>
          </a:xfrm>
          <a:custGeom>
            <a:avLst/>
            <a:gdLst/>
            <a:ahLst/>
            <a:cxnLst/>
            <a:rect l="l" t="t" r="r" b="b"/>
            <a:pathLst>
              <a:path w="116205" h="69215">
                <a:moveTo>
                  <a:pt x="115785" y="0"/>
                </a:moveTo>
                <a:lnTo>
                  <a:pt x="0" y="34484"/>
                </a:lnTo>
                <a:lnTo>
                  <a:pt x="115785" y="68962"/>
                </a:lnTo>
                <a:lnTo>
                  <a:pt x="115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859677" y="9453908"/>
            <a:ext cx="690245" cy="0"/>
          </a:xfrm>
          <a:custGeom>
            <a:avLst/>
            <a:gdLst/>
            <a:ahLst/>
            <a:cxnLst/>
            <a:rect l="l" t="t" r="r" b="b"/>
            <a:pathLst>
              <a:path w="690245" h="0">
                <a:moveTo>
                  <a:pt x="0" y="0"/>
                </a:moveTo>
                <a:lnTo>
                  <a:pt x="68980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538977" y="9419424"/>
            <a:ext cx="116839" cy="69215"/>
          </a:xfrm>
          <a:custGeom>
            <a:avLst/>
            <a:gdLst/>
            <a:ahLst/>
            <a:cxnLst/>
            <a:rect l="l" t="t" r="r" b="b"/>
            <a:pathLst>
              <a:path w="116839" h="69215">
                <a:moveTo>
                  <a:pt x="0" y="0"/>
                </a:moveTo>
                <a:lnTo>
                  <a:pt x="0" y="68968"/>
                </a:lnTo>
                <a:lnTo>
                  <a:pt x="116697" y="344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2373850" y="9453908"/>
            <a:ext cx="1247140" cy="0"/>
          </a:xfrm>
          <a:custGeom>
            <a:avLst/>
            <a:gdLst/>
            <a:ahLst/>
            <a:cxnLst/>
            <a:rect l="l" t="t" r="r" b="b"/>
            <a:pathLst>
              <a:path w="1247139" h="0">
                <a:moveTo>
                  <a:pt x="124686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2267316" y="9419424"/>
            <a:ext cx="116205" cy="69215"/>
          </a:xfrm>
          <a:custGeom>
            <a:avLst/>
            <a:gdLst/>
            <a:ahLst/>
            <a:cxnLst/>
            <a:rect l="l" t="t" r="r" b="b"/>
            <a:pathLst>
              <a:path w="116205" h="69215">
                <a:moveTo>
                  <a:pt x="115785" y="0"/>
                </a:moveTo>
                <a:lnTo>
                  <a:pt x="0" y="34484"/>
                </a:lnTo>
                <a:lnTo>
                  <a:pt x="115785" y="68968"/>
                </a:lnTo>
                <a:lnTo>
                  <a:pt x="115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373850" y="9313245"/>
            <a:ext cx="530860" cy="0"/>
          </a:xfrm>
          <a:custGeom>
            <a:avLst/>
            <a:gdLst/>
            <a:ahLst/>
            <a:cxnLst/>
            <a:rect l="l" t="t" r="r" b="b"/>
            <a:pathLst>
              <a:path w="530860" h="0">
                <a:moveTo>
                  <a:pt x="53078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267316" y="9278761"/>
            <a:ext cx="116205" cy="69215"/>
          </a:xfrm>
          <a:custGeom>
            <a:avLst/>
            <a:gdLst/>
            <a:ahLst/>
            <a:cxnLst/>
            <a:rect l="l" t="t" r="r" b="b"/>
            <a:pathLst>
              <a:path w="116205" h="69215">
                <a:moveTo>
                  <a:pt x="115785" y="0"/>
                </a:moveTo>
                <a:lnTo>
                  <a:pt x="0" y="34484"/>
                </a:lnTo>
                <a:lnTo>
                  <a:pt x="115785" y="68968"/>
                </a:lnTo>
                <a:lnTo>
                  <a:pt x="1157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3908110" y="9273158"/>
            <a:ext cx="188595" cy="218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155" i="1">
                <a:latin typeface="Times New Roman"/>
                <a:cs typeface="Times New Roman"/>
              </a:rPr>
              <a:t>M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5651735" y="9032205"/>
            <a:ext cx="39624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114" i="1">
                <a:latin typeface="Times New Roman"/>
                <a:cs typeface="Times New Roman"/>
              </a:rPr>
              <a:t>n</a:t>
            </a:r>
            <a:r>
              <a:rPr dirty="0" sz="1350">
                <a:latin typeface="Times New Roman"/>
                <a:cs typeface="Times New Roman"/>
              </a:rPr>
              <a:t>(</a:t>
            </a:r>
            <a:r>
              <a:rPr dirty="0" sz="1450" spc="150" i="1">
                <a:latin typeface="Symbol"/>
                <a:cs typeface="Symbol"/>
              </a:rPr>
              <a:t></a:t>
            </a:r>
            <a:r>
              <a:rPr dirty="0" sz="1350" spc="60">
                <a:latin typeface="Times New Roman"/>
                <a:cs typeface="Times New Roman"/>
              </a:rPr>
              <a:t>)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4605003" y="6893568"/>
            <a:ext cx="111760" cy="218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80" i="1">
                <a:latin typeface="Times New Roman"/>
                <a:cs typeface="Times New Roman"/>
              </a:rPr>
              <a:t>c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3050942" y="7738622"/>
            <a:ext cx="2413635" cy="443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88010" algn="l"/>
                <a:tab pos="2072005" algn="l"/>
                <a:tab pos="2400300" algn="l"/>
              </a:tabLst>
            </a:pPr>
            <a:r>
              <a:rPr dirty="0" baseline="2057" sz="2025" spc="67" i="1" u="sng">
                <a:latin typeface="Times New Roman"/>
                <a:cs typeface="Times New Roman"/>
              </a:rPr>
              <a:t> </a:t>
            </a:r>
            <a:r>
              <a:rPr dirty="0" baseline="2057" sz="2025" spc="67" i="1" u="sng">
                <a:latin typeface="Times New Roman"/>
                <a:cs typeface="Times New Roman"/>
              </a:rPr>
              <a:t>	</a:t>
            </a:r>
            <a:r>
              <a:rPr dirty="0" baseline="2057" sz="2025" spc="135" i="1" u="sng">
                <a:latin typeface="Times New Roman"/>
                <a:cs typeface="Times New Roman"/>
              </a:rPr>
              <a:t>b	</a:t>
            </a:r>
            <a:r>
              <a:rPr dirty="0" sz="1350" spc="90" i="1" u="sng">
                <a:latin typeface="Times New Roman"/>
                <a:cs typeface="Times New Roman"/>
              </a:rPr>
              <a:t>a	</a:t>
            </a:r>
            <a:endParaRPr sz="135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  <a:spcBef>
                <a:spcPts val="155"/>
              </a:spcBef>
            </a:pPr>
            <a:r>
              <a:rPr dirty="0" sz="1350" spc="90" i="1">
                <a:latin typeface="Times New Roman"/>
                <a:cs typeface="Times New Roman"/>
              </a:rPr>
              <a:t>d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2077684" y="8409427"/>
            <a:ext cx="167005" cy="218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135" i="1">
                <a:latin typeface="Times New Roman"/>
                <a:cs typeface="Times New Roman"/>
              </a:rPr>
              <a:t>Q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2127401" y="8927497"/>
            <a:ext cx="1087755" cy="218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46379" algn="l"/>
                <a:tab pos="543560" algn="l"/>
                <a:tab pos="776605" algn="l"/>
                <a:tab pos="1074420" algn="l"/>
              </a:tabLst>
            </a:pPr>
            <a:r>
              <a:rPr dirty="0" sz="1350" spc="90">
                <a:latin typeface="Times New Roman"/>
                <a:cs typeface="Times New Roman"/>
              </a:rPr>
              <a:t>0	</a:t>
            </a:r>
            <a:r>
              <a:rPr dirty="0" sz="1350" spc="130" u="sng">
                <a:latin typeface="Times New Roman"/>
                <a:cs typeface="Times New Roman"/>
              </a:rPr>
              <a:t> </a:t>
            </a:r>
            <a:r>
              <a:rPr dirty="0" sz="1350" spc="90" u="sng">
                <a:latin typeface="Times New Roman"/>
                <a:cs typeface="Times New Roman"/>
              </a:rPr>
              <a:t>	</a:t>
            </a:r>
            <a:r>
              <a:rPr dirty="0" sz="1350" spc="90">
                <a:latin typeface="Times New Roman"/>
                <a:cs typeface="Times New Roman"/>
              </a:rPr>
              <a:t>	</a:t>
            </a:r>
            <a:r>
              <a:rPr dirty="0" sz="1350" spc="130" u="sng">
                <a:latin typeface="Times New Roman"/>
                <a:cs typeface="Times New Roman"/>
              </a:rPr>
              <a:t> </a:t>
            </a:r>
            <a:r>
              <a:rPr dirty="0" sz="1350" spc="90" u="sng">
                <a:latin typeface="Times New Roman"/>
                <a:cs typeface="Times New Roman"/>
              </a:rPr>
              <a:t>	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677941" y="9078301"/>
            <a:ext cx="176530" cy="248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65" i="1">
                <a:latin typeface="Times New Roman"/>
                <a:cs typeface="Times New Roman"/>
              </a:rPr>
              <a:t>n</a:t>
            </a:r>
            <a:r>
              <a:rPr dirty="0" baseline="-25925" sz="1125" spc="97" i="1">
                <a:latin typeface="Times New Roman"/>
                <a:cs typeface="Times New Roman"/>
              </a:rPr>
              <a:t>d</a:t>
            </a:r>
            <a:endParaRPr baseline="-25925" sz="1125">
              <a:latin typeface="Times New Roman"/>
              <a:cs typeface="Times New Roman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3130921" y="9199384"/>
            <a:ext cx="501015" cy="127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87680" algn="l"/>
              </a:tabLst>
            </a:pPr>
            <a:r>
              <a:rPr dirty="0" sz="750" spc="30" i="1" u="sng">
                <a:latin typeface="Times New Roman"/>
                <a:cs typeface="Times New Roman"/>
              </a:rPr>
              <a:t> </a:t>
            </a:r>
            <a:r>
              <a:rPr dirty="0" sz="750" spc="30" i="1" u="sng">
                <a:latin typeface="Times New Roman"/>
                <a:cs typeface="Times New Roman"/>
              </a:rPr>
              <a:t>	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2945345" y="9171624"/>
            <a:ext cx="172720" cy="248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35" i="1">
                <a:latin typeface="Times New Roman"/>
                <a:cs typeface="Times New Roman"/>
              </a:rPr>
              <a:t>n</a:t>
            </a:r>
            <a:r>
              <a:rPr dirty="0" baseline="-25925" sz="1125" spc="97" i="1">
                <a:latin typeface="Times New Roman"/>
                <a:cs typeface="Times New Roman"/>
              </a:rPr>
              <a:t>b</a:t>
            </a:r>
            <a:endParaRPr baseline="-25925" sz="1125">
              <a:latin typeface="Times New Roman"/>
              <a:cs typeface="Times New Roman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3310068" y="9430522"/>
            <a:ext cx="175260" cy="248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55" i="1">
                <a:latin typeface="Times New Roman"/>
                <a:cs typeface="Times New Roman"/>
              </a:rPr>
              <a:t>n</a:t>
            </a:r>
            <a:r>
              <a:rPr dirty="0" baseline="-25925" sz="1125" spc="97" i="1">
                <a:latin typeface="Times New Roman"/>
                <a:cs typeface="Times New Roman"/>
              </a:rPr>
              <a:t>a</a:t>
            </a:r>
            <a:endParaRPr baseline="-25925" sz="1125">
              <a:latin typeface="Times New Roman"/>
              <a:cs typeface="Times New Roman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3767871" y="9427570"/>
            <a:ext cx="1231265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17930" algn="l"/>
              </a:tabLst>
            </a:pPr>
            <a:r>
              <a:rPr dirty="0" sz="800" spc="40" i="1" u="sng">
                <a:latin typeface="Times New Roman"/>
                <a:cs typeface="Times New Roman"/>
              </a:rPr>
              <a:t>c	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2361150" y="9313117"/>
            <a:ext cx="1438275" cy="218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06780" algn="l"/>
                <a:tab pos="1179830" algn="l"/>
              </a:tabLst>
            </a:pPr>
            <a:r>
              <a:rPr dirty="0" sz="1350" spc="45" i="1" u="sng">
                <a:latin typeface="Times New Roman"/>
                <a:cs typeface="Times New Roman"/>
              </a:rPr>
              <a:t> </a:t>
            </a:r>
            <a:r>
              <a:rPr dirty="0" sz="1350" spc="45" i="1" u="sng">
                <a:latin typeface="Times New Roman"/>
                <a:cs typeface="Times New Roman"/>
              </a:rPr>
              <a:t>	</a:t>
            </a:r>
            <a:r>
              <a:rPr dirty="0" sz="1350" spc="45" i="1">
                <a:latin typeface="Times New Roman"/>
                <a:cs typeface="Times New Roman"/>
              </a:rPr>
              <a:t>	</a:t>
            </a:r>
            <a:r>
              <a:rPr dirty="0" sz="1350" spc="45" i="1" u="sng">
                <a:latin typeface="Times New Roman"/>
                <a:cs typeface="Times New Roman"/>
              </a:rPr>
              <a:t> </a:t>
            </a:r>
            <a:r>
              <a:rPr dirty="0" sz="1350" spc="45" i="1" u="sng">
                <a:latin typeface="Times New Roman"/>
                <a:cs typeface="Times New Roman"/>
              </a:rPr>
              <a:t> </a:t>
            </a:r>
            <a:r>
              <a:rPr dirty="0" sz="1350" spc="100" i="1" u="sng">
                <a:latin typeface="Times New Roman"/>
                <a:cs typeface="Times New Roman"/>
              </a:rPr>
              <a:t> </a:t>
            </a:r>
            <a:r>
              <a:rPr dirty="0" sz="1350" spc="90" i="1" u="sng">
                <a:latin typeface="Times New Roman"/>
                <a:cs typeface="Times New Roman"/>
              </a:rPr>
              <a:t>n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5467703" y="7811203"/>
            <a:ext cx="281305" cy="248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290" i="1">
                <a:latin typeface="Times New Roman"/>
                <a:cs typeface="Times New Roman"/>
              </a:rPr>
              <a:t>M</a:t>
            </a:r>
            <a:r>
              <a:rPr dirty="0" baseline="-24305" sz="1200" spc="89" i="1">
                <a:latin typeface="Times New Roman"/>
                <a:cs typeface="Times New Roman"/>
              </a:rPr>
              <a:t>C</a:t>
            </a:r>
            <a:endParaRPr baseline="-24305" sz="1200">
              <a:latin typeface="Times New Roman"/>
              <a:cs typeface="Times New Roman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5437199" y="7013713"/>
            <a:ext cx="360045" cy="2495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175" i="1">
                <a:latin typeface="Times New Roman"/>
                <a:cs typeface="Times New Roman"/>
              </a:rPr>
              <a:t>M</a:t>
            </a:r>
            <a:r>
              <a:rPr dirty="0" baseline="-24305" sz="1200" spc="262" i="1">
                <a:latin typeface="Times New Roman"/>
                <a:cs typeface="Times New Roman"/>
              </a:rPr>
              <a:t>C</a:t>
            </a:r>
            <a:r>
              <a:rPr dirty="0" baseline="-24305" sz="1200" spc="52" i="1">
                <a:latin typeface="Times New Roman"/>
                <a:cs typeface="Times New Roman"/>
              </a:rPr>
              <a:t> </a:t>
            </a:r>
            <a:r>
              <a:rPr dirty="0" sz="1350" spc="35">
                <a:latin typeface="Times New Roman"/>
                <a:cs typeface="Times New Roman"/>
              </a:rPr>
              <a:t>'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3557385" y="7340719"/>
            <a:ext cx="394970" cy="248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190" i="1">
                <a:latin typeface="Times New Roman"/>
                <a:cs typeface="Times New Roman"/>
              </a:rPr>
              <a:t>M</a:t>
            </a:r>
            <a:r>
              <a:rPr dirty="0" baseline="-25925" sz="1125" spc="284" i="1">
                <a:latin typeface="Times New Roman"/>
                <a:cs typeface="Times New Roman"/>
              </a:rPr>
              <a:t>C</a:t>
            </a:r>
            <a:r>
              <a:rPr dirty="0" baseline="-25925" sz="1125" spc="-22" i="1">
                <a:latin typeface="Times New Roman"/>
                <a:cs typeface="Times New Roman"/>
              </a:rPr>
              <a:t> </a:t>
            </a:r>
            <a:r>
              <a:rPr dirty="0" sz="1350" spc="75">
                <a:latin typeface="Times New Roman"/>
                <a:cs typeface="Times New Roman"/>
              </a:rPr>
              <a:t>"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5230637" y="8869758"/>
            <a:ext cx="144780" cy="218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50" spc="114" i="1">
                <a:latin typeface="Times New Roman"/>
                <a:cs typeface="Times New Roman"/>
              </a:rPr>
              <a:t>P</a:t>
            </a:r>
            <a:endParaRPr sz="1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4600" y="289306"/>
            <a:ext cx="3074670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Динамічна </a:t>
            </a:r>
            <a:r>
              <a:rPr dirty="0" sz="1400" spc="5" b="1">
                <a:latin typeface="Times New Roman"/>
                <a:cs typeface="Times New Roman"/>
              </a:rPr>
              <a:t>стійкість</a:t>
            </a:r>
            <a:r>
              <a:rPr dirty="0" sz="1400" spc="-1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електродвигунів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5094" y="3511578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 h="0">
                <a:moveTo>
                  <a:pt x="0" y="0"/>
                </a:moveTo>
                <a:lnTo>
                  <a:pt x="176044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05094" y="1629233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 h="0">
                <a:moveTo>
                  <a:pt x="0" y="0"/>
                </a:moveTo>
                <a:lnTo>
                  <a:pt x="176044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05094" y="2570406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 h="0">
                <a:moveTo>
                  <a:pt x="0" y="0"/>
                </a:moveTo>
                <a:lnTo>
                  <a:pt x="176044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89599" y="3511578"/>
            <a:ext cx="3662045" cy="0"/>
          </a:xfrm>
          <a:custGeom>
            <a:avLst/>
            <a:gdLst/>
            <a:ahLst/>
            <a:cxnLst/>
            <a:rect l="l" t="t" r="r" b="b"/>
            <a:pathLst>
              <a:path w="3662045" h="0">
                <a:moveTo>
                  <a:pt x="0" y="0"/>
                </a:moveTo>
                <a:lnTo>
                  <a:pt x="3661853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52988" y="4358667"/>
            <a:ext cx="0" cy="196215"/>
          </a:xfrm>
          <a:custGeom>
            <a:avLst/>
            <a:gdLst/>
            <a:ahLst/>
            <a:cxnLst/>
            <a:rect l="l" t="t" r="r" b="b"/>
            <a:pathLst>
              <a:path w="0" h="196214">
                <a:moveTo>
                  <a:pt x="0" y="0"/>
                </a:moveTo>
                <a:lnTo>
                  <a:pt x="0" y="19607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79648" y="4350820"/>
            <a:ext cx="0" cy="196215"/>
          </a:xfrm>
          <a:custGeom>
            <a:avLst/>
            <a:gdLst/>
            <a:ahLst/>
            <a:cxnLst/>
            <a:rect l="l" t="t" r="r" b="b"/>
            <a:pathLst>
              <a:path w="0" h="196214">
                <a:moveTo>
                  <a:pt x="0" y="196081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606408" y="4350820"/>
            <a:ext cx="0" cy="196215"/>
          </a:xfrm>
          <a:custGeom>
            <a:avLst/>
            <a:gdLst/>
            <a:ahLst/>
            <a:cxnLst/>
            <a:rect l="l" t="t" r="r" b="b"/>
            <a:pathLst>
              <a:path w="0" h="196214">
                <a:moveTo>
                  <a:pt x="0" y="196081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69738" y="4350820"/>
            <a:ext cx="0" cy="196215"/>
          </a:xfrm>
          <a:custGeom>
            <a:avLst/>
            <a:gdLst/>
            <a:ahLst/>
            <a:cxnLst/>
            <a:rect l="l" t="t" r="r" b="b"/>
            <a:pathLst>
              <a:path w="0" h="196214">
                <a:moveTo>
                  <a:pt x="0" y="196081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52988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64212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06408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89599" y="1735029"/>
            <a:ext cx="3380740" cy="2717800"/>
          </a:xfrm>
          <a:custGeom>
            <a:avLst/>
            <a:gdLst/>
            <a:ahLst/>
            <a:cxnLst/>
            <a:rect l="l" t="t" r="r" b="b"/>
            <a:pathLst>
              <a:path w="3380740" h="2717800">
                <a:moveTo>
                  <a:pt x="0" y="2717755"/>
                </a:moveTo>
                <a:lnTo>
                  <a:pt x="30123" y="2665882"/>
                </a:lnTo>
                <a:lnTo>
                  <a:pt x="59076" y="2616278"/>
                </a:lnTo>
                <a:lnTo>
                  <a:pt x="86923" y="2568819"/>
                </a:lnTo>
                <a:lnTo>
                  <a:pt x="113726" y="2523381"/>
                </a:lnTo>
                <a:lnTo>
                  <a:pt x="139546" y="2479840"/>
                </a:lnTo>
                <a:lnTo>
                  <a:pt x="164446" y="2438073"/>
                </a:lnTo>
                <a:lnTo>
                  <a:pt x="188490" y="2397956"/>
                </a:lnTo>
                <a:lnTo>
                  <a:pt x="211738" y="2359364"/>
                </a:lnTo>
                <a:lnTo>
                  <a:pt x="234253" y="2322175"/>
                </a:lnTo>
                <a:lnTo>
                  <a:pt x="256098" y="2286265"/>
                </a:lnTo>
                <a:lnTo>
                  <a:pt x="277336" y="2251509"/>
                </a:lnTo>
                <a:lnTo>
                  <a:pt x="298027" y="2217785"/>
                </a:lnTo>
                <a:lnTo>
                  <a:pt x="318236" y="2184968"/>
                </a:lnTo>
                <a:lnTo>
                  <a:pt x="357453" y="2121560"/>
                </a:lnTo>
                <a:lnTo>
                  <a:pt x="395486" y="2060297"/>
                </a:lnTo>
                <a:lnTo>
                  <a:pt x="414215" y="2030160"/>
                </a:lnTo>
                <a:lnTo>
                  <a:pt x="432834" y="2000187"/>
                </a:lnTo>
                <a:lnTo>
                  <a:pt x="469996" y="1940242"/>
                </a:lnTo>
                <a:lnTo>
                  <a:pt x="512667" y="1870978"/>
                </a:lnTo>
                <a:lnTo>
                  <a:pt x="536867" y="1831461"/>
                </a:lnTo>
                <a:lnTo>
                  <a:pt x="561231" y="1791534"/>
                </a:lnTo>
                <a:lnTo>
                  <a:pt x="585724" y="1751264"/>
                </a:lnTo>
                <a:lnTo>
                  <a:pt x="610316" y="1710716"/>
                </a:lnTo>
                <a:lnTo>
                  <a:pt x="634971" y="1669954"/>
                </a:lnTo>
                <a:lnTo>
                  <a:pt x="659658" y="1629044"/>
                </a:lnTo>
                <a:lnTo>
                  <a:pt x="684344" y="1588052"/>
                </a:lnTo>
                <a:lnTo>
                  <a:pt x="708996" y="1547042"/>
                </a:lnTo>
                <a:lnTo>
                  <a:pt x="733581" y="1506080"/>
                </a:lnTo>
                <a:lnTo>
                  <a:pt x="758067" y="1465232"/>
                </a:lnTo>
                <a:lnTo>
                  <a:pt x="782419" y="1424562"/>
                </a:lnTo>
                <a:lnTo>
                  <a:pt x="806606" y="1384135"/>
                </a:lnTo>
                <a:lnTo>
                  <a:pt x="830595" y="1344018"/>
                </a:lnTo>
                <a:lnTo>
                  <a:pt x="854353" y="1304275"/>
                </a:lnTo>
                <a:lnTo>
                  <a:pt x="877846" y="1264971"/>
                </a:lnTo>
                <a:lnTo>
                  <a:pt x="901043" y="1226173"/>
                </a:lnTo>
                <a:lnTo>
                  <a:pt x="923909" y="1187944"/>
                </a:lnTo>
                <a:lnTo>
                  <a:pt x="946413" y="1150351"/>
                </a:lnTo>
                <a:lnTo>
                  <a:pt x="968522" y="1113459"/>
                </a:lnTo>
                <a:lnTo>
                  <a:pt x="990202" y="1077332"/>
                </a:lnTo>
                <a:lnTo>
                  <a:pt x="1011421" y="1042037"/>
                </a:lnTo>
                <a:lnTo>
                  <a:pt x="1032146" y="1007638"/>
                </a:lnTo>
                <a:lnTo>
                  <a:pt x="1052344" y="974201"/>
                </a:lnTo>
                <a:lnTo>
                  <a:pt x="1091027" y="910473"/>
                </a:lnTo>
                <a:lnTo>
                  <a:pt x="1127208" y="851376"/>
                </a:lnTo>
                <a:lnTo>
                  <a:pt x="1160624" y="797431"/>
                </a:lnTo>
                <a:lnTo>
                  <a:pt x="1191012" y="749161"/>
                </a:lnTo>
                <a:lnTo>
                  <a:pt x="1214294" y="712965"/>
                </a:lnTo>
                <a:lnTo>
                  <a:pt x="1236077" y="680072"/>
                </a:lnTo>
                <a:lnTo>
                  <a:pt x="1278513" y="619731"/>
                </a:lnTo>
                <a:lnTo>
                  <a:pt x="1325051" y="559211"/>
                </a:lnTo>
                <a:lnTo>
                  <a:pt x="1351962" y="526095"/>
                </a:lnTo>
                <a:lnTo>
                  <a:pt x="1382424" y="489586"/>
                </a:lnTo>
                <a:lnTo>
                  <a:pt x="1417278" y="448570"/>
                </a:lnTo>
                <a:lnTo>
                  <a:pt x="1464812" y="393496"/>
                </a:lnTo>
                <a:lnTo>
                  <a:pt x="1490860" y="363885"/>
                </a:lnTo>
                <a:lnTo>
                  <a:pt x="1518180" y="333359"/>
                </a:lnTo>
                <a:lnTo>
                  <a:pt x="1546585" y="302271"/>
                </a:lnTo>
                <a:lnTo>
                  <a:pt x="1575890" y="270971"/>
                </a:lnTo>
                <a:lnTo>
                  <a:pt x="1605907" y="239811"/>
                </a:lnTo>
                <a:lnTo>
                  <a:pt x="1636451" y="209142"/>
                </a:lnTo>
                <a:lnTo>
                  <a:pt x="1667334" y="179316"/>
                </a:lnTo>
                <a:lnTo>
                  <a:pt x="1698371" y="150684"/>
                </a:lnTo>
                <a:lnTo>
                  <a:pt x="1729375" y="123597"/>
                </a:lnTo>
                <a:lnTo>
                  <a:pt x="1760159" y="98407"/>
                </a:lnTo>
                <a:lnTo>
                  <a:pt x="1820323" y="55123"/>
                </a:lnTo>
                <a:lnTo>
                  <a:pt x="1859062" y="32487"/>
                </a:lnTo>
                <a:lnTo>
                  <a:pt x="1896610" y="15510"/>
                </a:lnTo>
                <a:lnTo>
                  <a:pt x="1933171" y="4559"/>
                </a:lnTo>
                <a:lnTo>
                  <a:pt x="1968944" y="0"/>
                </a:lnTo>
                <a:lnTo>
                  <a:pt x="2004133" y="2197"/>
                </a:lnTo>
                <a:lnTo>
                  <a:pt x="2061198" y="21437"/>
                </a:lnTo>
                <a:lnTo>
                  <a:pt x="2105425" y="50091"/>
                </a:lnTo>
                <a:lnTo>
                  <a:pt x="2149162" y="89647"/>
                </a:lnTo>
                <a:lnTo>
                  <a:pt x="2192288" y="139083"/>
                </a:lnTo>
                <a:lnTo>
                  <a:pt x="2234680" y="197376"/>
                </a:lnTo>
                <a:lnTo>
                  <a:pt x="2255562" y="229525"/>
                </a:lnTo>
                <a:lnTo>
                  <a:pt x="2276216" y="263505"/>
                </a:lnTo>
                <a:lnTo>
                  <a:pt x="2296626" y="299188"/>
                </a:lnTo>
                <a:lnTo>
                  <a:pt x="2316776" y="336447"/>
                </a:lnTo>
                <a:lnTo>
                  <a:pt x="2336651" y="375154"/>
                </a:lnTo>
                <a:lnTo>
                  <a:pt x="2356236" y="415180"/>
                </a:lnTo>
                <a:lnTo>
                  <a:pt x="2375517" y="456399"/>
                </a:lnTo>
                <a:lnTo>
                  <a:pt x="2394477" y="498683"/>
                </a:lnTo>
                <a:lnTo>
                  <a:pt x="2413102" y="541903"/>
                </a:lnTo>
                <a:lnTo>
                  <a:pt x="2431375" y="585932"/>
                </a:lnTo>
                <a:lnTo>
                  <a:pt x="2449283" y="630643"/>
                </a:lnTo>
                <a:lnTo>
                  <a:pt x="2466810" y="675907"/>
                </a:lnTo>
                <a:lnTo>
                  <a:pt x="2483941" y="721596"/>
                </a:lnTo>
                <a:lnTo>
                  <a:pt x="2500660" y="767584"/>
                </a:lnTo>
                <a:lnTo>
                  <a:pt x="2516952" y="813741"/>
                </a:lnTo>
                <a:lnTo>
                  <a:pt x="2532802" y="859941"/>
                </a:lnTo>
                <a:lnTo>
                  <a:pt x="2548195" y="906056"/>
                </a:lnTo>
                <a:lnTo>
                  <a:pt x="2563116" y="951957"/>
                </a:lnTo>
                <a:lnTo>
                  <a:pt x="2577548" y="997518"/>
                </a:lnTo>
                <a:lnTo>
                  <a:pt x="2591479" y="1042609"/>
                </a:lnTo>
                <a:lnTo>
                  <a:pt x="2604891" y="1087105"/>
                </a:lnTo>
                <a:lnTo>
                  <a:pt x="2617770" y="1130876"/>
                </a:lnTo>
                <a:lnTo>
                  <a:pt x="2630524" y="1175289"/>
                </a:lnTo>
                <a:lnTo>
                  <a:pt x="2642819" y="1218913"/>
                </a:lnTo>
                <a:lnTo>
                  <a:pt x="2654775" y="1261870"/>
                </a:lnTo>
                <a:lnTo>
                  <a:pt x="2666516" y="1304283"/>
                </a:lnTo>
                <a:lnTo>
                  <a:pt x="2678163" y="1346274"/>
                </a:lnTo>
                <a:lnTo>
                  <a:pt x="2689839" y="1387965"/>
                </a:lnTo>
                <a:lnTo>
                  <a:pt x="2701665" y="1429480"/>
                </a:lnTo>
                <a:lnTo>
                  <a:pt x="2713764" y="1470939"/>
                </a:lnTo>
                <a:lnTo>
                  <a:pt x="2726258" y="1512467"/>
                </a:lnTo>
                <a:lnTo>
                  <a:pt x="2739269" y="1554184"/>
                </a:lnTo>
                <a:lnTo>
                  <a:pt x="2752919" y="1596214"/>
                </a:lnTo>
                <a:lnTo>
                  <a:pt x="2767330" y="1638679"/>
                </a:lnTo>
                <a:lnTo>
                  <a:pt x="2782625" y="1681701"/>
                </a:lnTo>
                <a:lnTo>
                  <a:pt x="2799044" y="1725762"/>
                </a:lnTo>
                <a:lnTo>
                  <a:pt x="2816359" y="1770270"/>
                </a:lnTo>
                <a:lnTo>
                  <a:pt x="2834434" y="1814983"/>
                </a:lnTo>
                <a:lnTo>
                  <a:pt x="2853138" y="1859657"/>
                </a:lnTo>
                <a:lnTo>
                  <a:pt x="2872336" y="1904047"/>
                </a:lnTo>
                <a:lnTo>
                  <a:pt x="2891895" y="1947912"/>
                </a:lnTo>
                <a:lnTo>
                  <a:pt x="2911682" y="1991007"/>
                </a:lnTo>
                <a:lnTo>
                  <a:pt x="2931563" y="2033090"/>
                </a:lnTo>
                <a:lnTo>
                  <a:pt x="2951405" y="2073915"/>
                </a:lnTo>
                <a:lnTo>
                  <a:pt x="2971075" y="2113241"/>
                </a:lnTo>
                <a:lnTo>
                  <a:pt x="2990439" y="2150824"/>
                </a:lnTo>
                <a:lnTo>
                  <a:pt x="3009363" y="2186419"/>
                </a:lnTo>
                <a:lnTo>
                  <a:pt x="3045360" y="2250677"/>
                </a:lnTo>
                <a:lnTo>
                  <a:pt x="3067139" y="2287046"/>
                </a:lnTo>
                <a:lnTo>
                  <a:pt x="3087951" y="2320406"/>
                </a:lnTo>
                <a:lnTo>
                  <a:pt x="3108256" y="2352317"/>
                </a:lnTo>
                <a:lnTo>
                  <a:pt x="3128519" y="2384340"/>
                </a:lnTo>
                <a:lnTo>
                  <a:pt x="3149202" y="2418038"/>
                </a:lnTo>
                <a:lnTo>
                  <a:pt x="3169523" y="2452346"/>
                </a:lnTo>
                <a:lnTo>
                  <a:pt x="3190739" y="2487956"/>
                </a:lnTo>
                <a:lnTo>
                  <a:pt x="3212923" y="2523285"/>
                </a:lnTo>
                <a:lnTo>
                  <a:pt x="3236151" y="2556746"/>
                </a:lnTo>
                <a:lnTo>
                  <a:pt x="3281611" y="2611065"/>
                </a:lnTo>
                <a:lnTo>
                  <a:pt x="3309064" y="2640685"/>
                </a:lnTo>
                <a:lnTo>
                  <a:pt x="3341458" y="2675387"/>
                </a:lnTo>
                <a:lnTo>
                  <a:pt x="3380138" y="2717755"/>
                </a:lnTo>
              </a:path>
            </a:pathLst>
          </a:custGeom>
          <a:ln w="76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07197" y="1907796"/>
            <a:ext cx="3362960" cy="2545080"/>
          </a:xfrm>
          <a:custGeom>
            <a:avLst/>
            <a:gdLst/>
            <a:ahLst/>
            <a:cxnLst/>
            <a:rect l="l" t="t" r="r" b="b"/>
            <a:pathLst>
              <a:path w="3362960" h="2545079">
                <a:moveTo>
                  <a:pt x="0" y="2514641"/>
                </a:moveTo>
                <a:lnTo>
                  <a:pt x="34674" y="2455821"/>
                </a:lnTo>
                <a:lnTo>
                  <a:pt x="67129" y="2401350"/>
                </a:lnTo>
                <a:lnTo>
                  <a:pt x="97538" y="2350904"/>
                </a:lnTo>
                <a:lnTo>
                  <a:pt x="126074" y="2304159"/>
                </a:lnTo>
                <a:lnTo>
                  <a:pt x="152913" y="2260792"/>
                </a:lnTo>
                <a:lnTo>
                  <a:pt x="178227" y="2220477"/>
                </a:lnTo>
                <a:lnTo>
                  <a:pt x="202191" y="2182892"/>
                </a:lnTo>
                <a:lnTo>
                  <a:pt x="224978" y="2147711"/>
                </a:lnTo>
                <a:lnTo>
                  <a:pt x="246763" y="2114612"/>
                </a:lnTo>
                <a:lnTo>
                  <a:pt x="288020" y="2053360"/>
                </a:lnTo>
                <a:lnTo>
                  <a:pt x="327352" y="1996544"/>
                </a:lnTo>
                <a:lnTo>
                  <a:pt x="366151" y="1941572"/>
                </a:lnTo>
                <a:lnTo>
                  <a:pt x="405807" y="1885851"/>
                </a:lnTo>
                <a:lnTo>
                  <a:pt x="426392" y="1856900"/>
                </a:lnTo>
                <a:lnTo>
                  <a:pt x="470078" y="1794995"/>
                </a:lnTo>
                <a:lnTo>
                  <a:pt x="493300" y="1761797"/>
                </a:lnTo>
                <a:lnTo>
                  <a:pt x="517310" y="1727302"/>
                </a:lnTo>
                <a:lnTo>
                  <a:pt x="542041" y="1691616"/>
                </a:lnTo>
                <a:lnTo>
                  <a:pt x="567423" y="1654845"/>
                </a:lnTo>
                <a:lnTo>
                  <a:pt x="593391" y="1617094"/>
                </a:lnTo>
                <a:lnTo>
                  <a:pt x="619876" y="1578469"/>
                </a:lnTo>
                <a:lnTo>
                  <a:pt x="646809" y="1539076"/>
                </a:lnTo>
                <a:lnTo>
                  <a:pt x="674124" y="1499021"/>
                </a:lnTo>
                <a:lnTo>
                  <a:pt x="701752" y="1458410"/>
                </a:lnTo>
                <a:lnTo>
                  <a:pt x="729625" y="1417348"/>
                </a:lnTo>
                <a:lnTo>
                  <a:pt x="757677" y="1375941"/>
                </a:lnTo>
                <a:lnTo>
                  <a:pt x="785838" y="1334295"/>
                </a:lnTo>
                <a:lnTo>
                  <a:pt x="814042" y="1292516"/>
                </a:lnTo>
                <a:lnTo>
                  <a:pt x="842220" y="1250709"/>
                </a:lnTo>
                <a:lnTo>
                  <a:pt x="870304" y="1208981"/>
                </a:lnTo>
                <a:lnTo>
                  <a:pt x="898227" y="1167437"/>
                </a:lnTo>
                <a:lnTo>
                  <a:pt x="925921" y="1126182"/>
                </a:lnTo>
                <a:lnTo>
                  <a:pt x="953317" y="1085324"/>
                </a:lnTo>
                <a:lnTo>
                  <a:pt x="980349" y="1044967"/>
                </a:lnTo>
                <a:lnTo>
                  <a:pt x="1006949" y="1005218"/>
                </a:lnTo>
                <a:lnTo>
                  <a:pt x="1033048" y="966182"/>
                </a:lnTo>
                <a:lnTo>
                  <a:pt x="1058579" y="927964"/>
                </a:lnTo>
                <a:lnTo>
                  <a:pt x="1083473" y="890672"/>
                </a:lnTo>
                <a:lnTo>
                  <a:pt x="1107664" y="854410"/>
                </a:lnTo>
                <a:lnTo>
                  <a:pt x="1131083" y="819284"/>
                </a:lnTo>
                <a:lnTo>
                  <a:pt x="1153662" y="785401"/>
                </a:lnTo>
                <a:lnTo>
                  <a:pt x="1175335" y="752865"/>
                </a:lnTo>
                <a:lnTo>
                  <a:pt x="1215685" y="692261"/>
                </a:lnTo>
                <a:lnTo>
                  <a:pt x="1234229" y="664404"/>
                </a:lnTo>
                <a:lnTo>
                  <a:pt x="1251593" y="638318"/>
                </a:lnTo>
                <a:lnTo>
                  <a:pt x="1282515" y="591883"/>
                </a:lnTo>
                <a:lnTo>
                  <a:pt x="1326306" y="526435"/>
                </a:lnTo>
                <a:lnTo>
                  <a:pt x="1349589" y="492880"/>
                </a:lnTo>
                <a:lnTo>
                  <a:pt x="1391273" y="440478"/>
                </a:lnTo>
                <a:lnTo>
                  <a:pt x="1417861" y="411350"/>
                </a:lnTo>
                <a:lnTo>
                  <a:pt x="1453737" y="373417"/>
                </a:lnTo>
                <a:lnTo>
                  <a:pt x="1501720" y="323055"/>
                </a:lnTo>
                <a:lnTo>
                  <a:pt x="1529457" y="294202"/>
                </a:lnTo>
                <a:lnTo>
                  <a:pt x="1559002" y="263752"/>
                </a:lnTo>
                <a:lnTo>
                  <a:pt x="1589836" y="232345"/>
                </a:lnTo>
                <a:lnTo>
                  <a:pt x="1621441" y="200618"/>
                </a:lnTo>
                <a:lnTo>
                  <a:pt x="1653300" y="169211"/>
                </a:lnTo>
                <a:lnTo>
                  <a:pt x="1684894" y="138761"/>
                </a:lnTo>
                <a:lnTo>
                  <a:pt x="1715707" y="109908"/>
                </a:lnTo>
                <a:lnTo>
                  <a:pt x="1745219" y="83290"/>
                </a:lnTo>
                <a:lnTo>
                  <a:pt x="1812471" y="29197"/>
                </a:lnTo>
                <a:lnTo>
                  <a:pt x="1848870" y="8912"/>
                </a:lnTo>
                <a:lnTo>
                  <a:pt x="1884803" y="0"/>
                </a:lnTo>
                <a:lnTo>
                  <a:pt x="1922963" y="3766"/>
                </a:lnTo>
                <a:lnTo>
                  <a:pt x="1963170" y="19896"/>
                </a:lnTo>
                <a:lnTo>
                  <a:pt x="2007102" y="47683"/>
                </a:lnTo>
                <a:lnTo>
                  <a:pt x="2054075" y="86170"/>
                </a:lnTo>
                <a:lnTo>
                  <a:pt x="2103402" y="134406"/>
                </a:lnTo>
                <a:lnTo>
                  <a:pt x="2154399" y="191435"/>
                </a:lnTo>
                <a:lnTo>
                  <a:pt x="2180309" y="222948"/>
                </a:lnTo>
                <a:lnTo>
                  <a:pt x="2206380" y="256302"/>
                </a:lnTo>
                <a:lnTo>
                  <a:pt x="2232526" y="291378"/>
                </a:lnTo>
                <a:lnTo>
                  <a:pt x="2258660" y="328055"/>
                </a:lnTo>
                <a:lnTo>
                  <a:pt x="2284699" y="366215"/>
                </a:lnTo>
                <a:lnTo>
                  <a:pt x="2310554" y="405738"/>
                </a:lnTo>
                <a:lnTo>
                  <a:pt x="2336142" y="446506"/>
                </a:lnTo>
                <a:lnTo>
                  <a:pt x="2361377" y="488398"/>
                </a:lnTo>
                <a:lnTo>
                  <a:pt x="2386172" y="531296"/>
                </a:lnTo>
                <a:lnTo>
                  <a:pt x="2410442" y="575080"/>
                </a:lnTo>
                <a:lnTo>
                  <a:pt x="2434102" y="619631"/>
                </a:lnTo>
                <a:lnTo>
                  <a:pt x="2457065" y="664830"/>
                </a:lnTo>
                <a:lnTo>
                  <a:pt x="2479247" y="710557"/>
                </a:lnTo>
                <a:lnTo>
                  <a:pt x="2500561" y="756694"/>
                </a:lnTo>
                <a:lnTo>
                  <a:pt x="2520922" y="803120"/>
                </a:lnTo>
                <a:lnTo>
                  <a:pt x="2540243" y="849717"/>
                </a:lnTo>
                <a:lnTo>
                  <a:pt x="2558441" y="896366"/>
                </a:lnTo>
                <a:lnTo>
                  <a:pt x="2575428" y="942946"/>
                </a:lnTo>
                <a:lnTo>
                  <a:pt x="2589147" y="983224"/>
                </a:lnTo>
                <a:lnTo>
                  <a:pt x="2602046" y="1023399"/>
                </a:lnTo>
                <a:lnTo>
                  <a:pt x="2614279" y="1063509"/>
                </a:lnTo>
                <a:lnTo>
                  <a:pt x="2626002" y="1103590"/>
                </a:lnTo>
                <a:lnTo>
                  <a:pt x="2637371" y="1143680"/>
                </a:lnTo>
                <a:lnTo>
                  <a:pt x="2648542" y="1183815"/>
                </a:lnTo>
                <a:lnTo>
                  <a:pt x="2659669" y="1224031"/>
                </a:lnTo>
                <a:lnTo>
                  <a:pt x="2670909" y="1264366"/>
                </a:lnTo>
                <a:lnTo>
                  <a:pt x="2682417" y="1304856"/>
                </a:lnTo>
                <a:lnTo>
                  <a:pt x="2694349" y="1345539"/>
                </a:lnTo>
                <a:lnTo>
                  <a:pt x="2706860" y="1386450"/>
                </a:lnTo>
                <a:lnTo>
                  <a:pt x="2720106" y="1427627"/>
                </a:lnTo>
                <a:lnTo>
                  <a:pt x="2734243" y="1469107"/>
                </a:lnTo>
                <a:lnTo>
                  <a:pt x="2749425" y="1510926"/>
                </a:lnTo>
                <a:lnTo>
                  <a:pt x="2767196" y="1556805"/>
                </a:lnTo>
                <a:lnTo>
                  <a:pt x="2786160" y="1602862"/>
                </a:lnTo>
                <a:lnTo>
                  <a:pt x="2806095" y="1648826"/>
                </a:lnTo>
                <a:lnTo>
                  <a:pt x="2826778" y="1694427"/>
                </a:lnTo>
                <a:lnTo>
                  <a:pt x="2847985" y="1739397"/>
                </a:lnTo>
                <a:lnTo>
                  <a:pt x="2869493" y="1783464"/>
                </a:lnTo>
                <a:lnTo>
                  <a:pt x="2891078" y="1826360"/>
                </a:lnTo>
                <a:lnTo>
                  <a:pt x="2912517" y="1867814"/>
                </a:lnTo>
                <a:lnTo>
                  <a:pt x="2933586" y="1907556"/>
                </a:lnTo>
                <a:lnTo>
                  <a:pt x="2954063" y="1945316"/>
                </a:lnTo>
                <a:lnTo>
                  <a:pt x="2973724" y="1980826"/>
                </a:lnTo>
                <a:lnTo>
                  <a:pt x="3009703" y="2044011"/>
                </a:lnTo>
                <a:lnTo>
                  <a:pt x="3048202" y="2109061"/>
                </a:lnTo>
                <a:lnTo>
                  <a:pt x="3069311" y="2143646"/>
                </a:lnTo>
                <a:lnTo>
                  <a:pt x="3091854" y="2180349"/>
                </a:lnTo>
                <a:lnTo>
                  <a:pt x="3118785" y="2224619"/>
                </a:lnTo>
                <a:lnTo>
                  <a:pt x="3159386" y="2291741"/>
                </a:lnTo>
                <a:lnTo>
                  <a:pt x="3181560" y="2327349"/>
                </a:lnTo>
                <a:lnTo>
                  <a:pt x="3203823" y="2361606"/>
                </a:lnTo>
                <a:lnTo>
                  <a:pt x="3247490" y="2421123"/>
                </a:lnTo>
                <a:lnTo>
                  <a:pt x="3295160" y="2473735"/>
                </a:lnTo>
                <a:lnTo>
                  <a:pt x="3325239" y="2505166"/>
                </a:lnTo>
                <a:lnTo>
                  <a:pt x="3362540" y="2544988"/>
                </a:lnTo>
              </a:path>
            </a:pathLst>
          </a:custGeom>
          <a:ln w="76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63716" y="1981176"/>
            <a:ext cx="635" cy="1530985"/>
          </a:xfrm>
          <a:custGeom>
            <a:avLst/>
            <a:gdLst/>
            <a:ahLst/>
            <a:cxnLst/>
            <a:rect l="l" t="t" r="r" b="b"/>
            <a:pathLst>
              <a:path w="635" h="1530985">
                <a:moveTo>
                  <a:pt x="496" y="1530401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89599" y="1414193"/>
            <a:ext cx="0" cy="3039110"/>
          </a:xfrm>
          <a:custGeom>
            <a:avLst/>
            <a:gdLst/>
            <a:ahLst/>
            <a:cxnLst/>
            <a:rect l="l" t="t" r="r" b="b"/>
            <a:pathLst>
              <a:path w="0" h="3039110">
                <a:moveTo>
                  <a:pt x="0" y="3038591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757403" y="1315582"/>
            <a:ext cx="64769" cy="107950"/>
          </a:xfrm>
          <a:custGeom>
            <a:avLst/>
            <a:gdLst/>
            <a:ahLst/>
            <a:cxnLst/>
            <a:rect l="l" t="t" r="r" b="b"/>
            <a:pathLst>
              <a:path w="64769" h="107950">
                <a:moveTo>
                  <a:pt x="32195" y="0"/>
                </a:moveTo>
                <a:lnTo>
                  <a:pt x="0" y="107575"/>
                </a:lnTo>
                <a:lnTo>
                  <a:pt x="64391" y="107575"/>
                </a:lnTo>
                <a:lnTo>
                  <a:pt x="32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789599" y="4452784"/>
            <a:ext cx="3573779" cy="0"/>
          </a:xfrm>
          <a:custGeom>
            <a:avLst/>
            <a:gdLst/>
            <a:ahLst/>
            <a:cxnLst/>
            <a:rect l="l" t="t" r="r" b="b"/>
            <a:pathLst>
              <a:path w="3573779" h="0">
                <a:moveTo>
                  <a:pt x="0" y="0"/>
                </a:moveTo>
                <a:lnTo>
                  <a:pt x="3573314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354864" y="4416926"/>
            <a:ext cx="97155" cy="71755"/>
          </a:xfrm>
          <a:custGeom>
            <a:avLst/>
            <a:gdLst/>
            <a:ahLst/>
            <a:cxnLst/>
            <a:rect l="l" t="t" r="r" b="b"/>
            <a:pathLst>
              <a:path w="97154" h="71754">
                <a:moveTo>
                  <a:pt x="0" y="0"/>
                </a:moveTo>
                <a:lnTo>
                  <a:pt x="0" y="71716"/>
                </a:lnTo>
                <a:lnTo>
                  <a:pt x="96587" y="3585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23342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493796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64249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34604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705057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775511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45865" y="3511578"/>
            <a:ext cx="0" cy="408305"/>
          </a:xfrm>
          <a:custGeom>
            <a:avLst/>
            <a:gdLst/>
            <a:ahLst/>
            <a:cxnLst/>
            <a:rect l="l" t="t" r="r" b="b"/>
            <a:pathLst>
              <a:path w="0" h="408304">
                <a:moveTo>
                  <a:pt x="0" y="0"/>
                </a:moveTo>
                <a:lnTo>
                  <a:pt x="0" y="407878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845865" y="4204940"/>
            <a:ext cx="0" cy="248285"/>
          </a:xfrm>
          <a:custGeom>
            <a:avLst/>
            <a:gdLst/>
            <a:ahLst/>
            <a:cxnLst/>
            <a:rect l="l" t="t" r="r" b="b"/>
            <a:pathLst>
              <a:path w="0" h="248285">
                <a:moveTo>
                  <a:pt x="0" y="0"/>
                </a:moveTo>
                <a:lnTo>
                  <a:pt x="0" y="247843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16318" y="3511578"/>
            <a:ext cx="0" cy="408305"/>
          </a:xfrm>
          <a:custGeom>
            <a:avLst/>
            <a:gdLst/>
            <a:ahLst/>
            <a:cxnLst/>
            <a:rect l="l" t="t" r="r" b="b"/>
            <a:pathLst>
              <a:path w="0" h="408304">
                <a:moveTo>
                  <a:pt x="0" y="0"/>
                </a:moveTo>
                <a:lnTo>
                  <a:pt x="0" y="407878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916318" y="4204940"/>
            <a:ext cx="0" cy="248285"/>
          </a:xfrm>
          <a:custGeom>
            <a:avLst/>
            <a:gdLst/>
            <a:ahLst/>
            <a:cxnLst/>
            <a:rect l="l" t="t" r="r" b="b"/>
            <a:pathLst>
              <a:path w="0" h="248285">
                <a:moveTo>
                  <a:pt x="0" y="0"/>
                </a:moveTo>
                <a:lnTo>
                  <a:pt x="0" y="247843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986772" y="3511578"/>
            <a:ext cx="0" cy="408305"/>
          </a:xfrm>
          <a:custGeom>
            <a:avLst/>
            <a:gdLst/>
            <a:ahLst/>
            <a:cxnLst/>
            <a:rect l="l" t="t" r="r" b="b"/>
            <a:pathLst>
              <a:path w="0" h="408304">
                <a:moveTo>
                  <a:pt x="0" y="0"/>
                </a:moveTo>
                <a:lnTo>
                  <a:pt x="0" y="407878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986772" y="4204940"/>
            <a:ext cx="0" cy="248285"/>
          </a:xfrm>
          <a:custGeom>
            <a:avLst/>
            <a:gdLst/>
            <a:ahLst/>
            <a:cxnLst/>
            <a:rect l="l" t="t" r="r" b="b"/>
            <a:pathLst>
              <a:path w="0" h="248285">
                <a:moveTo>
                  <a:pt x="0" y="0"/>
                </a:moveTo>
                <a:lnTo>
                  <a:pt x="0" y="247843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57126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27579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198033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68387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338840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409294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479648" y="3511578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205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619263" y="1937239"/>
            <a:ext cx="1905" cy="1574800"/>
          </a:xfrm>
          <a:custGeom>
            <a:avLst/>
            <a:gdLst/>
            <a:ahLst/>
            <a:cxnLst/>
            <a:rect l="l" t="t" r="r" b="b"/>
            <a:pathLst>
              <a:path w="1904" h="1574800">
                <a:moveTo>
                  <a:pt x="1291" y="1574339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689319" y="1908021"/>
            <a:ext cx="1905" cy="1604010"/>
          </a:xfrm>
          <a:custGeom>
            <a:avLst/>
            <a:gdLst/>
            <a:ahLst/>
            <a:cxnLst/>
            <a:rect l="l" t="t" r="r" b="b"/>
            <a:pathLst>
              <a:path w="1904" h="1604010">
                <a:moveTo>
                  <a:pt x="1589" y="1603557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759972" y="1922519"/>
            <a:ext cx="1905" cy="1589405"/>
          </a:xfrm>
          <a:custGeom>
            <a:avLst/>
            <a:gdLst/>
            <a:ahLst/>
            <a:cxnLst/>
            <a:rect l="l" t="t" r="r" b="b"/>
            <a:pathLst>
              <a:path w="1904" h="1589404">
                <a:moveTo>
                  <a:pt x="1391" y="1589059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27544" y="2281722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827544" y="319966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7850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98593" y="231437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353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898593" y="319966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353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969047" y="2354434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47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969047" y="3199661"/>
            <a:ext cx="8255" cy="0"/>
          </a:xfrm>
          <a:custGeom>
            <a:avLst/>
            <a:gdLst/>
            <a:ahLst/>
            <a:cxnLst/>
            <a:rect l="l" t="t" r="r" b="b"/>
            <a:pathLst>
              <a:path w="8254" h="0">
                <a:moveTo>
                  <a:pt x="0" y="0"/>
                </a:moveTo>
                <a:lnTo>
                  <a:pt x="8247" y="0"/>
                </a:lnTo>
              </a:path>
            </a:pathLst>
          </a:custGeom>
          <a:ln w="79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043078" y="2205845"/>
            <a:ext cx="1905" cy="1306195"/>
          </a:xfrm>
          <a:custGeom>
            <a:avLst/>
            <a:gdLst/>
            <a:ahLst/>
            <a:cxnLst/>
            <a:rect l="l" t="t" r="r" b="b"/>
            <a:pathLst>
              <a:path w="1904" h="1306195">
                <a:moveTo>
                  <a:pt x="0" y="1305733"/>
                </a:moveTo>
                <a:lnTo>
                  <a:pt x="149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113432" y="2307001"/>
            <a:ext cx="635" cy="1204595"/>
          </a:xfrm>
          <a:custGeom>
            <a:avLst/>
            <a:gdLst/>
            <a:ahLst/>
            <a:cxnLst/>
            <a:rect l="l" t="t" r="r" b="b"/>
            <a:pathLst>
              <a:path w="635" h="1204595">
                <a:moveTo>
                  <a:pt x="0" y="1204577"/>
                </a:moveTo>
                <a:lnTo>
                  <a:pt x="99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182991" y="2420996"/>
            <a:ext cx="1270" cy="1090930"/>
          </a:xfrm>
          <a:custGeom>
            <a:avLst/>
            <a:gdLst/>
            <a:ahLst/>
            <a:cxnLst/>
            <a:rect l="l" t="t" r="r" b="b"/>
            <a:pathLst>
              <a:path w="1270" h="1090929">
                <a:moveTo>
                  <a:pt x="894" y="1090582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254339" y="2570406"/>
            <a:ext cx="0" cy="941705"/>
          </a:xfrm>
          <a:custGeom>
            <a:avLst/>
            <a:gdLst/>
            <a:ahLst/>
            <a:cxnLst/>
            <a:rect l="l" t="t" r="r" b="b"/>
            <a:pathLst>
              <a:path w="0" h="941704">
                <a:moveTo>
                  <a:pt x="0" y="941172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324693" y="2727341"/>
            <a:ext cx="0" cy="784225"/>
          </a:xfrm>
          <a:custGeom>
            <a:avLst/>
            <a:gdLst/>
            <a:ahLst/>
            <a:cxnLst/>
            <a:rect l="l" t="t" r="r" b="b"/>
            <a:pathLst>
              <a:path w="0" h="784225">
                <a:moveTo>
                  <a:pt x="0" y="784236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391668" y="2877305"/>
            <a:ext cx="3810" cy="634365"/>
          </a:xfrm>
          <a:custGeom>
            <a:avLst/>
            <a:gdLst/>
            <a:ahLst/>
            <a:cxnLst/>
            <a:rect l="l" t="t" r="r" b="b"/>
            <a:pathLst>
              <a:path w="3810" h="634364">
                <a:moveTo>
                  <a:pt x="3477" y="634273"/>
                </a:moveTo>
                <a:lnTo>
                  <a:pt x="0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465600" y="3130306"/>
            <a:ext cx="1270" cy="381635"/>
          </a:xfrm>
          <a:custGeom>
            <a:avLst/>
            <a:gdLst/>
            <a:ahLst/>
            <a:cxnLst/>
            <a:rect l="l" t="t" r="r" b="b"/>
            <a:pathLst>
              <a:path w="1270" h="381635">
                <a:moveTo>
                  <a:pt x="0" y="381272"/>
                </a:moveTo>
                <a:lnTo>
                  <a:pt x="794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535954" y="3361947"/>
            <a:ext cx="635" cy="149860"/>
          </a:xfrm>
          <a:custGeom>
            <a:avLst/>
            <a:gdLst/>
            <a:ahLst/>
            <a:cxnLst/>
            <a:rect l="l" t="t" r="r" b="b"/>
            <a:pathLst>
              <a:path w="635" h="149860">
                <a:moveTo>
                  <a:pt x="0" y="149631"/>
                </a:moveTo>
                <a:lnTo>
                  <a:pt x="298" y="0"/>
                </a:lnTo>
              </a:path>
            </a:pathLst>
          </a:custGeom>
          <a:ln w="71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2574849" y="1535725"/>
            <a:ext cx="920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65">
                <a:latin typeface="Arial"/>
                <a:cs typeface="Arial"/>
              </a:rPr>
              <a:t>3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321217" y="3418182"/>
            <a:ext cx="3740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70" i="1">
                <a:latin typeface="Arial"/>
                <a:cs typeface="Arial"/>
              </a:rPr>
              <a:t>Ро </a:t>
            </a:r>
            <a:r>
              <a:rPr dirty="0" sz="1050" spc="-65">
                <a:latin typeface="Arial"/>
                <a:cs typeface="Arial"/>
              </a:rPr>
              <a:t>=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287920" y="4578887"/>
            <a:ext cx="1581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70">
                <a:latin typeface="Arial"/>
                <a:cs typeface="Arial"/>
              </a:rPr>
              <a:t>θ</a:t>
            </a:r>
            <a:r>
              <a:rPr dirty="0" sz="1050" spc="-65">
                <a:latin typeface="Arial"/>
                <a:cs typeface="Arial"/>
              </a:rPr>
              <a:t>о</a:t>
            </a:r>
            <a:endParaRPr sz="105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044568" y="2037178"/>
            <a:ext cx="365125" cy="168910"/>
          </a:xfrm>
          <a:custGeom>
            <a:avLst/>
            <a:gdLst/>
            <a:ahLst/>
            <a:cxnLst/>
            <a:rect l="l" t="t" r="r" b="b"/>
            <a:pathLst>
              <a:path w="365125" h="168910">
                <a:moveTo>
                  <a:pt x="0" y="168667"/>
                </a:moveTo>
                <a:lnTo>
                  <a:pt x="364688" y="0"/>
                </a:lnTo>
              </a:path>
            </a:pathLst>
          </a:custGeom>
          <a:ln w="78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033240" y="1786169"/>
            <a:ext cx="347980" cy="160020"/>
          </a:xfrm>
          <a:custGeom>
            <a:avLst/>
            <a:gdLst/>
            <a:ahLst/>
            <a:cxnLst/>
            <a:rect l="l" t="t" r="r" b="b"/>
            <a:pathLst>
              <a:path w="347979" h="160019">
                <a:moveTo>
                  <a:pt x="0" y="159813"/>
                </a:moveTo>
                <a:lnTo>
                  <a:pt x="347795" y="0"/>
                </a:lnTo>
              </a:path>
            </a:pathLst>
          </a:custGeom>
          <a:ln w="78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5478538" y="1661230"/>
            <a:ext cx="5905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35">
                <a:latin typeface="Arial"/>
                <a:cs typeface="Arial"/>
              </a:rPr>
              <a:t>І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902170" y="4452784"/>
            <a:ext cx="140970" cy="314325"/>
          </a:xfrm>
          <a:custGeom>
            <a:avLst/>
            <a:gdLst/>
            <a:ahLst/>
            <a:cxnLst/>
            <a:rect l="l" t="t" r="r" b="b"/>
            <a:pathLst>
              <a:path w="140970" h="314325">
                <a:moveTo>
                  <a:pt x="0" y="0"/>
                </a:moveTo>
                <a:lnTo>
                  <a:pt x="140907" y="313716"/>
                </a:lnTo>
              </a:path>
            </a:pathLst>
          </a:custGeom>
          <a:ln w="72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4246247" y="4548032"/>
            <a:ext cx="2503170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95400" algn="l"/>
                <a:tab pos="1906905" algn="l"/>
                <a:tab pos="2145030" algn="l"/>
              </a:tabLst>
            </a:pPr>
            <a:r>
              <a:rPr dirty="0" sz="1050" spc="-55">
                <a:latin typeface="Times New Roman"/>
                <a:cs typeface="Times New Roman"/>
              </a:rPr>
              <a:t>π</a:t>
            </a:r>
            <a:r>
              <a:rPr dirty="0" sz="1050" spc="-55">
                <a:latin typeface="Arial"/>
                <a:cs typeface="Arial"/>
              </a:rPr>
              <a:t>/2   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65">
                <a:latin typeface="Arial"/>
                <a:cs typeface="Arial"/>
              </a:rPr>
              <a:t>θдоп	θкр	</a:t>
            </a:r>
            <a:r>
              <a:rPr dirty="0" sz="1050" spc="-60">
                <a:latin typeface="Times New Roman"/>
                <a:cs typeface="Times New Roman"/>
              </a:rPr>
              <a:t>π	</a:t>
            </a:r>
            <a:r>
              <a:rPr dirty="0" sz="1050" spc="-60">
                <a:latin typeface="Arial"/>
                <a:cs typeface="Arial"/>
              </a:rPr>
              <a:t>θ,град</a:t>
            </a:r>
            <a:endParaRPr sz="1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279690" y="1253507"/>
            <a:ext cx="40068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75" i="1">
                <a:latin typeface="Arial"/>
                <a:cs typeface="Arial"/>
              </a:rPr>
              <a:t>Р </a:t>
            </a:r>
            <a:r>
              <a:rPr dirty="0" sz="1050" spc="-35">
                <a:latin typeface="Arial"/>
                <a:cs typeface="Arial"/>
              </a:rPr>
              <a:t>,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0">
                <a:latin typeface="Arial"/>
                <a:cs typeface="Arial"/>
              </a:rPr>
              <a:t>в.о.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747252" y="2598683"/>
            <a:ext cx="295910" cy="285750"/>
          </a:xfrm>
          <a:custGeom>
            <a:avLst/>
            <a:gdLst/>
            <a:ahLst/>
            <a:cxnLst/>
            <a:rect l="l" t="t" r="r" b="b"/>
            <a:pathLst>
              <a:path w="295910" h="285750">
                <a:moveTo>
                  <a:pt x="0" y="285483"/>
                </a:moveTo>
                <a:lnTo>
                  <a:pt x="295765" y="285483"/>
                </a:lnTo>
                <a:lnTo>
                  <a:pt x="295765" y="0"/>
                </a:lnTo>
                <a:lnTo>
                  <a:pt x="0" y="0"/>
                </a:lnTo>
                <a:lnTo>
                  <a:pt x="0" y="285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2574849" y="2006312"/>
            <a:ext cx="3122295" cy="813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09265">
              <a:lnSpc>
                <a:spcPct val="100000"/>
              </a:lnSpc>
            </a:pPr>
            <a:r>
              <a:rPr dirty="0" sz="1050" spc="-40">
                <a:latin typeface="Arial"/>
                <a:cs typeface="Arial"/>
              </a:rPr>
              <a:t>ІІ</a:t>
            </a:r>
            <a:r>
              <a:rPr dirty="0" sz="1050" spc="-35">
                <a:latin typeface="Arial"/>
                <a:cs typeface="Arial"/>
              </a:rPr>
              <a:t>І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65">
                <a:latin typeface="Arial"/>
                <a:cs typeface="Arial"/>
              </a:rPr>
              <a:t>2</a:t>
            </a:r>
            <a:endParaRPr sz="1050">
              <a:latin typeface="Arial"/>
              <a:cs typeface="Arial"/>
            </a:endParaRPr>
          </a:p>
          <a:p>
            <a:pPr algn="r" marR="688340">
              <a:lnSpc>
                <a:spcPct val="100000"/>
              </a:lnSpc>
              <a:spcBef>
                <a:spcPts val="85"/>
              </a:spcBef>
            </a:pPr>
            <a:r>
              <a:rPr dirty="0" sz="1050" spc="-80" i="1">
                <a:latin typeface="Arial"/>
                <a:cs typeface="Arial"/>
              </a:rPr>
              <a:t>S</a:t>
            </a:r>
            <a:r>
              <a:rPr dirty="0" sz="1050" spc="-65" i="1">
                <a:latin typeface="Arial"/>
                <a:cs typeface="Arial"/>
              </a:rPr>
              <a:t>п</a:t>
            </a:r>
            <a:r>
              <a:rPr dirty="0" sz="1050" spc="-65" i="1">
                <a:latin typeface="Arial"/>
                <a:cs typeface="Arial"/>
              </a:rPr>
              <a:t>р</a:t>
            </a:r>
            <a:endParaRPr sz="105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775511" y="3919457"/>
            <a:ext cx="295910" cy="285750"/>
          </a:xfrm>
          <a:custGeom>
            <a:avLst/>
            <a:gdLst/>
            <a:ahLst/>
            <a:cxnLst/>
            <a:rect l="l" t="t" r="r" b="b"/>
            <a:pathLst>
              <a:path w="295910" h="285750">
                <a:moveTo>
                  <a:pt x="0" y="285483"/>
                </a:moveTo>
                <a:lnTo>
                  <a:pt x="295765" y="285483"/>
                </a:lnTo>
                <a:lnTo>
                  <a:pt x="295765" y="0"/>
                </a:lnTo>
                <a:lnTo>
                  <a:pt x="0" y="0"/>
                </a:lnTo>
                <a:lnTo>
                  <a:pt x="0" y="2854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 txBox="1"/>
          <p:nvPr/>
        </p:nvSpPr>
        <p:spPr>
          <a:xfrm>
            <a:off x="2659254" y="3968697"/>
            <a:ext cx="1346200" cy="608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94435">
              <a:lnSpc>
                <a:spcPct val="100000"/>
              </a:lnSpc>
            </a:pPr>
            <a:r>
              <a:rPr dirty="0" sz="1050" spc="-80" i="1">
                <a:latin typeface="Arial"/>
                <a:cs typeface="Arial"/>
              </a:rPr>
              <a:t>S</a:t>
            </a:r>
            <a:r>
              <a:rPr dirty="0" sz="1050" spc="-55" i="1">
                <a:latin typeface="Arial"/>
                <a:cs typeface="Arial"/>
              </a:rPr>
              <a:t>г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50" spc="-65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245477" y="3323998"/>
            <a:ext cx="1873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75" i="1">
                <a:latin typeface="Arial"/>
                <a:cs typeface="Arial"/>
              </a:rPr>
              <a:t>Р</a:t>
            </a:r>
            <a:r>
              <a:rPr dirty="0" sz="1050" spc="-80" i="1">
                <a:latin typeface="Arial"/>
                <a:cs typeface="Arial"/>
              </a:rPr>
              <a:t>м</a:t>
            </a:r>
            <a:endParaRPr sz="105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356106" y="7548543"/>
            <a:ext cx="3683635" cy="0"/>
          </a:xfrm>
          <a:custGeom>
            <a:avLst/>
            <a:gdLst/>
            <a:ahLst/>
            <a:cxnLst/>
            <a:rect l="l" t="t" r="r" b="b"/>
            <a:pathLst>
              <a:path w="3683635" h="0">
                <a:moveTo>
                  <a:pt x="0" y="0"/>
                </a:moveTo>
                <a:lnTo>
                  <a:pt x="3683405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047854" y="8581890"/>
            <a:ext cx="0" cy="140970"/>
          </a:xfrm>
          <a:custGeom>
            <a:avLst/>
            <a:gdLst/>
            <a:ahLst/>
            <a:cxnLst/>
            <a:rect l="l" t="t" r="r" b="b"/>
            <a:pathLst>
              <a:path w="0" h="140970">
                <a:moveTo>
                  <a:pt x="0" y="140395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356106" y="8671742"/>
            <a:ext cx="3594735" cy="0"/>
          </a:xfrm>
          <a:custGeom>
            <a:avLst/>
            <a:gdLst/>
            <a:ahLst/>
            <a:cxnLst/>
            <a:rect l="l" t="t" r="r" b="b"/>
            <a:pathLst>
              <a:path w="3594735" h="0">
                <a:moveTo>
                  <a:pt x="0" y="0"/>
                </a:moveTo>
                <a:lnTo>
                  <a:pt x="3594344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942354" y="8646065"/>
            <a:ext cx="97155" cy="51435"/>
          </a:xfrm>
          <a:custGeom>
            <a:avLst/>
            <a:gdLst/>
            <a:ahLst/>
            <a:cxnLst/>
            <a:rect l="l" t="t" r="r" b="b"/>
            <a:pathLst>
              <a:path w="97154" h="51434">
                <a:moveTo>
                  <a:pt x="0" y="0"/>
                </a:moveTo>
                <a:lnTo>
                  <a:pt x="0" y="51352"/>
                </a:lnTo>
                <a:lnTo>
                  <a:pt x="97156" y="256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1885040" y="7481901"/>
            <a:ext cx="37592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14" i="1">
                <a:latin typeface="Arial"/>
                <a:cs typeface="Arial"/>
              </a:rPr>
              <a:t>Ро </a:t>
            </a:r>
            <a:r>
              <a:rPr dirty="0" sz="750" spc="110">
                <a:latin typeface="Arial"/>
                <a:cs typeface="Arial"/>
              </a:rPr>
              <a:t>=</a:t>
            </a:r>
            <a:r>
              <a:rPr dirty="0" sz="750" spc="-105">
                <a:latin typeface="Arial"/>
                <a:cs typeface="Arial"/>
              </a:rPr>
              <a:t> </a:t>
            </a:r>
            <a:r>
              <a:rPr dirty="0" sz="750" spc="105">
                <a:latin typeface="Arial"/>
                <a:cs typeface="Arial"/>
              </a:rPr>
              <a:t>1</a:t>
            </a:r>
            <a:endParaRPr sz="7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2225058" y="8627488"/>
            <a:ext cx="9271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5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857426" y="8751044"/>
            <a:ext cx="15875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0">
                <a:latin typeface="Arial"/>
                <a:cs typeface="Arial"/>
              </a:rPr>
              <a:t>θ</a:t>
            </a:r>
            <a:r>
              <a:rPr dirty="0" sz="750" spc="105">
                <a:latin typeface="Arial"/>
                <a:cs typeface="Arial"/>
              </a:rPr>
              <a:t>о</a:t>
            </a:r>
            <a:endParaRPr sz="7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994218" y="8751044"/>
            <a:ext cx="29400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5">
                <a:latin typeface="Arial"/>
                <a:cs typeface="Arial"/>
              </a:rPr>
              <a:t>θ</a:t>
            </a:r>
            <a:r>
              <a:rPr dirty="0" sz="750" spc="110">
                <a:latin typeface="Arial"/>
                <a:cs typeface="Arial"/>
              </a:rPr>
              <a:t>д</a:t>
            </a:r>
            <a:r>
              <a:rPr dirty="0" sz="750" spc="105">
                <a:latin typeface="Arial"/>
                <a:cs typeface="Arial"/>
              </a:rPr>
              <a:t>о</a:t>
            </a:r>
            <a:r>
              <a:rPr dirty="0" sz="750" spc="105">
                <a:latin typeface="Arial"/>
                <a:cs typeface="Arial"/>
              </a:rPr>
              <a:t>п</a:t>
            </a:r>
            <a:endParaRPr sz="7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942195" y="8728577"/>
            <a:ext cx="211454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0">
                <a:latin typeface="Arial"/>
                <a:cs typeface="Arial"/>
              </a:rPr>
              <a:t>θ</a:t>
            </a:r>
            <a:r>
              <a:rPr dirty="0" sz="750" spc="80">
                <a:latin typeface="Arial"/>
                <a:cs typeface="Arial"/>
              </a:rPr>
              <a:t>к</a:t>
            </a:r>
            <a:r>
              <a:rPr dirty="0" sz="750" spc="105">
                <a:latin typeface="Arial"/>
                <a:cs typeface="Arial"/>
              </a:rPr>
              <a:t>р</a:t>
            </a:r>
            <a:endParaRPr sz="7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834343" y="6336132"/>
            <a:ext cx="5905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50">
                <a:latin typeface="Arial"/>
                <a:cs typeface="Arial"/>
              </a:rPr>
              <a:t>І</a:t>
            </a:r>
            <a:endParaRPr sz="7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900014" y="6470933"/>
            <a:ext cx="12573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45">
                <a:latin typeface="Arial"/>
                <a:cs typeface="Arial"/>
              </a:rPr>
              <a:t>ІІ</a:t>
            </a:r>
            <a:r>
              <a:rPr dirty="0" sz="750" spc="50">
                <a:latin typeface="Arial"/>
                <a:cs typeface="Arial"/>
              </a:rPr>
              <a:t>І</a:t>
            </a:r>
            <a:endParaRPr sz="750">
              <a:latin typeface="Arial"/>
              <a:cs typeface="Arial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481107" y="8671742"/>
            <a:ext cx="142240" cy="224790"/>
          </a:xfrm>
          <a:custGeom>
            <a:avLst/>
            <a:gdLst/>
            <a:ahLst/>
            <a:cxnLst/>
            <a:rect l="l" t="t" r="r" b="b"/>
            <a:pathLst>
              <a:path w="142239" h="224790">
                <a:moveTo>
                  <a:pt x="0" y="0"/>
                </a:moveTo>
                <a:lnTo>
                  <a:pt x="141736" y="224644"/>
                </a:lnTo>
              </a:path>
            </a:pathLst>
          </a:custGeom>
          <a:ln w="677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 txBox="1"/>
          <p:nvPr/>
        </p:nvSpPr>
        <p:spPr>
          <a:xfrm>
            <a:off x="3991320" y="8470616"/>
            <a:ext cx="186055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95">
                <a:latin typeface="Times New Roman"/>
                <a:cs typeface="Times New Roman"/>
              </a:rPr>
              <a:t>π</a:t>
            </a:r>
            <a:r>
              <a:rPr dirty="0" sz="750" spc="50">
                <a:latin typeface="Arial"/>
                <a:cs typeface="Arial"/>
              </a:rPr>
              <a:t>/</a:t>
            </a:r>
            <a:r>
              <a:rPr dirty="0" sz="750" spc="105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571414" y="8717347"/>
            <a:ext cx="86360" cy="127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95">
                <a:latin typeface="Times New Roman"/>
                <a:cs typeface="Times New Roman"/>
              </a:rPr>
              <a:t>π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38051" y="8728577"/>
            <a:ext cx="37274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5">
                <a:latin typeface="Arial"/>
                <a:cs typeface="Arial"/>
              </a:rPr>
              <a:t>θ</a:t>
            </a:r>
            <a:r>
              <a:rPr dirty="0" sz="750" spc="45">
                <a:latin typeface="Arial"/>
                <a:cs typeface="Arial"/>
              </a:rPr>
              <a:t>,</a:t>
            </a:r>
            <a:r>
              <a:rPr dirty="0" sz="750" spc="65">
                <a:latin typeface="Arial"/>
                <a:cs typeface="Arial"/>
              </a:rPr>
              <a:t>г</a:t>
            </a:r>
            <a:r>
              <a:rPr dirty="0" sz="750" spc="105">
                <a:latin typeface="Arial"/>
                <a:cs typeface="Arial"/>
              </a:rPr>
              <a:t>ра</a:t>
            </a:r>
            <a:r>
              <a:rPr dirty="0" sz="750" spc="110">
                <a:latin typeface="Arial"/>
                <a:cs typeface="Arial"/>
              </a:rPr>
              <a:t>д</a:t>
            </a:r>
            <a:endParaRPr sz="7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04010" y="7391955"/>
            <a:ext cx="18796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25" i="1">
                <a:latin typeface="Arial"/>
                <a:cs typeface="Arial"/>
              </a:rPr>
              <a:t>Р</a:t>
            </a:r>
            <a:r>
              <a:rPr dirty="0" sz="750" spc="130" i="1">
                <a:latin typeface="Arial"/>
                <a:cs typeface="Arial"/>
              </a:rPr>
              <a:t>м</a:t>
            </a:r>
            <a:endParaRPr sz="75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285267" y="6986911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166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356106" y="5822043"/>
            <a:ext cx="0" cy="2849880"/>
          </a:xfrm>
          <a:custGeom>
            <a:avLst/>
            <a:gdLst/>
            <a:ahLst/>
            <a:cxnLst/>
            <a:rect l="l" t="t" r="r" b="b"/>
            <a:pathLst>
              <a:path w="0" h="2849879">
                <a:moveTo>
                  <a:pt x="0" y="2849698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323720" y="5751433"/>
            <a:ext cx="64769" cy="77470"/>
          </a:xfrm>
          <a:custGeom>
            <a:avLst/>
            <a:gdLst/>
            <a:ahLst/>
            <a:cxnLst/>
            <a:rect l="l" t="t" r="r" b="b"/>
            <a:pathLst>
              <a:path w="64769" h="77470">
                <a:moveTo>
                  <a:pt x="32385" y="0"/>
                </a:moveTo>
                <a:lnTo>
                  <a:pt x="0" y="77029"/>
                </a:lnTo>
                <a:lnTo>
                  <a:pt x="64771" y="77029"/>
                </a:lnTo>
                <a:lnTo>
                  <a:pt x="323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285267" y="8110173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166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285267" y="7548543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166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285267" y="6425359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166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85267" y="5976022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166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922802" y="8615586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5">
                <a:moveTo>
                  <a:pt x="0" y="112318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056096" y="8615586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5">
                <a:moveTo>
                  <a:pt x="0" y="112318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614501" y="8615586"/>
            <a:ext cx="0" cy="112395"/>
          </a:xfrm>
          <a:custGeom>
            <a:avLst/>
            <a:gdLst/>
            <a:ahLst/>
            <a:cxnLst/>
            <a:rect l="l" t="t" r="r" b="b"/>
            <a:pathLst>
              <a:path w="0" h="112395">
                <a:moveTo>
                  <a:pt x="0" y="0"/>
                </a:moveTo>
                <a:lnTo>
                  <a:pt x="0" y="112318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047854" y="7548543"/>
            <a:ext cx="0" cy="1101090"/>
          </a:xfrm>
          <a:custGeom>
            <a:avLst/>
            <a:gdLst/>
            <a:ahLst/>
            <a:cxnLst/>
            <a:rect l="l" t="t" r="r" b="b"/>
            <a:pathLst>
              <a:path w="0" h="1101090">
                <a:moveTo>
                  <a:pt x="0" y="1100740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922802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347813" y="7548543"/>
            <a:ext cx="0" cy="418465"/>
          </a:xfrm>
          <a:custGeom>
            <a:avLst/>
            <a:gdLst/>
            <a:ahLst/>
            <a:cxnLst/>
            <a:rect l="l" t="t" r="r" b="b"/>
            <a:pathLst>
              <a:path w="0" h="418465">
                <a:moveTo>
                  <a:pt x="0" y="0"/>
                </a:moveTo>
                <a:lnTo>
                  <a:pt x="0" y="418112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347813" y="8166281"/>
            <a:ext cx="0" cy="505459"/>
          </a:xfrm>
          <a:custGeom>
            <a:avLst/>
            <a:gdLst/>
            <a:ahLst/>
            <a:cxnLst/>
            <a:rect l="l" t="t" r="r" b="b"/>
            <a:pathLst>
              <a:path w="0" h="505459">
                <a:moveTo>
                  <a:pt x="0" y="0"/>
                </a:moveTo>
                <a:lnTo>
                  <a:pt x="0" y="50546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276944" y="7548543"/>
            <a:ext cx="0" cy="418465"/>
          </a:xfrm>
          <a:custGeom>
            <a:avLst/>
            <a:gdLst/>
            <a:ahLst/>
            <a:cxnLst/>
            <a:rect l="l" t="t" r="r" b="b"/>
            <a:pathLst>
              <a:path w="0" h="418465">
                <a:moveTo>
                  <a:pt x="0" y="0"/>
                </a:moveTo>
                <a:lnTo>
                  <a:pt x="0" y="418112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276944" y="8166281"/>
            <a:ext cx="0" cy="505459"/>
          </a:xfrm>
          <a:custGeom>
            <a:avLst/>
            <a:gdLst/>
            <a:ahLst/>
            <a:cxnLst/>
            <a:rect l="l" t="t" r="r" b="b"/>
            <a:pathLst>
              <a:path w="0" h="505459">
                <a:moveTo>
                  <a:pt x="0" y="0"/>
                </a:moveTo>
                <a:lnTo>
                  <a:pt x="0" y="50546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206076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135308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064439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997169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843591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418581" y="7548543"/>
            <a:ext cx="0" cy="418465"/>
          </a:xfrm>
          <a:custGeom>
            <a:avLst/>
            <a:gdLst/>
            <a:ahLst/>
            <a:cxnLst/>
            <a:rect l="l" t="t" r="r" b="b"/>
            <a:pathLst>
              <a:path w="0" h="418465">
                <a:moveTo>
                  <a:pt x="0" y="0"/>
                </a:moveTo>
                <a:lnTo>
                  <a:pt x="0" y="418112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418581" y="8166281"/>
            <a:ext cx="0" cy="505459"/>
          </a:xfrm>
          <a:custGeom>
            <a:avLst/>
            <a:gdLst/>
            <a:ahLst/>
            <a:cxnLst/>
            <a:rect l="l" t="t" r="r" b="b"/>
            <a:pathLst>
              <a:path w="0" h="505459">
                <a:moveTo>
                  <a:pt x="0" y="0"/>
                </a:moveTo>
                <a:lnTo>
                  <a:pt x="0" y="50546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772823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701955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631086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560318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89450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985328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914460" y="7548543"/>
            <a:ext cx="0" cy="1123315"/>
          </a:xfrm>
          <a:custGeom>
            <a:avLst/>
            <a:gdLst/>
            <a:ahLst/>
            <a:cxnLst/>
            <a:rect l="l" t="t" r="r" b="b"/>
            <a:pathLst>
              <a:path w="0" h="1123315">
                <a:moveTo>
                  <a:pt x="0" y="112319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356106" y="5976022"/>
            <a:ext cx="1615440" cy="0"/>
          </a:xfrm>
          <a:custGeom>
            <a:avLst/>
            <a:gdLst/>
            <a:ahLst/>
            <a:cxnLst/>
            <a:rect l="l" t="t" r="r" b="b"/>
            <a:pathLst>
              <a:path w="1615439" h="0">
                <a:moveTo>
                  <a:pt x="0" y="0"/>
                </a:moveTo>
                <a:lnTo>
                  <a:pt x="1615028" y="0"/>
                </a:lnTo>
              </a:path>
            </a:pathLst>
          </a:custGeom>
          <a:ln w="570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985328" y="5976022"/>
            <a:ext cx="0" cy="1572895"/>
          </a:xfrm>
          <a:custGeom>
            <a:avLst/>
            <a:gdLst/>
            <a:ahLst/>
            <a:cxnLst/>
            <a:rect l="l" t="t" r="r" b="b"/>
            <a:pathLst>
              <a:path w="0" h="1572895">
                <a:moveTo>
                  <a:pt x="0" y="1572520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356106" y="5976022"/>
            <a:ext cx="1629410" cy="2696210"/>
          </a:xfrm>
          <a:custGeom>
            <a:avLst/>
            <a:gdLst/>
            <a:ahLst/>
            <a:cxnLst/>
            <a:rect l="l" t="t" r="r" b="b"/>
            <a:pathLst>
              <a:path w="1629410" h="2696209">
                <a:moveTo>
                  <a:pt x="0" y="2695719"/>
                </a:moveTo>
                <a:lnTo>
                  <a:pt x="29646" y="2642411"/>
                </a:lnTo>
                <a:lnTo>
                  <a:pt x="59469" y="2587967"/>
                </a:lnTo>
                <a:lnTo>
                  <a:pt x="89488" y="2532377"/>
                </a:lnTo>
                <a:lnTo>
                  <a:pt x="119722" y="2475634"/>
                </a:lnTo>
                <a:lnTo>
                  <a:pt x="150188" y="2417729"/>
                </a:lnTo>
                <a:lnTo>
                  <a:pt x="180906" y="2358652"/>
                </a:lnTo>
                <a:lnTo>
                  <a:pt x="211895" y="2298397"/>
                </a:lnTo>
                <a:lnTo>
                  <a:pt x="243173" y="2236954"/>
                </a:lnTo>
                <a:lnTo>
                  <a:pt x="274758" y="2174314"/>
                </a:lnTo>
                <a:lnTo>
                  <a:pt x="306670" y="2110470"/>
                </a:lnTo>
                <a:lnTo>
                  <a:pt x="338927" y="2045412"/>
                </a:lnTo>
                <a:lnTo>
                  <a:pt x="370442" y="1981372"/>
                </a:lnTo>
                <a:lnTo>
                  <a:pt x="401004" y="1918852"/>
                </a:lnTo>
                <a:lnTo>
                  <a:pt x="431331" y="1856434"/>
                </a:lnTo>
                <a:lnTo>
                  <a:pt x="461049" y="1794899"/>
                </a:lnTo>
                <a:lnTo>
                  <a:pt x="489783" y="1735027"/>
                </a:lnTo>
                <a:lnTo>
                  <a:pt x="517158" y="1677600"/>
                </a:lnTo>
                <a:lnTo>
                  <a:pt x="542800" y="1623399"/>
                </a:lnTo>
                <a:lnTo>
                  <a:pt x="566333" y="1573205"/>
                </a:lnTo>
                <a:lnTo>
                  <a:pt x="593590" y="1514323"/>
                </a:lnTo>
                <a:lnTo>
                  <a:pt x="622235" y="1450887"/>
                </a:lnTo>
                <a:lnTo>
                  <a:pt x="647375" y="1393018"/>
                </a:lnTo>
                <a:lnTo>
                  <a:pt x="671447" y="1335199"/>
                </a:lnTo>
                <a:lnTo>
                  <a:pt x="694039" y="1279151"/>
                </a:lnTo>
                <a:lnTo>
                  <a:pt x="715685" y="1224685"/>
                </a:lnTo>
                <a:lnTo>
                  <a:pt x="727176" y="1195748"/>
                </a:lnTo>
                <a:lnTo>
                  <a:pt x="751592" y="1134715"/>
                </a:lnTo>
                <a:lnTo>
                  <a:pt x="778051" y="1069799"/>
                </a:lnTo>
                <a:lnTo>
                  <a:pt x="805078" y="1005198"/>
                </a:lnTo>
                <a:lnTo>
                  <a:pt x="832281" y="942011"/>
                </a:lnTo>
                <a:lnTo>
                  <a:pt x="860995" y="877432"/>
                </a:lnTo>
                <a:lnTo>
                  <a:pt x="891052" y="812293"/>
                </a:lnTo>
                <a:lnTo>
                  <a:pt x="921062" y="749741"/>
                </a:lnTo>
                <a:lnTo>
                  <a:pt x="952215" y="687683"/>
                </a:lnTo>
                <a:lnTo>
                  <a:pt x="984617" y="626391"/>
                </a:lnTo>
                <a:lnTo>
                  <a:pt x="1018375" y="566133"/>
                </a:lnTo>
                <a:lnTo>
                  <a:pt x="1053596" y="507180"/>
                </a:lnTo>
                <a:lnTo>
                  <a:pt x="1090387" y="449804"/>
                </a:lnTo>
                <a:lnTo>
                  <a:pt x="1128854" y="394273"/>
                </a:lnTo>
                <a:lnTo>
                  <a:pt x="1169104" y="340859"/>
                </a:lnTo>
                <a:lnTo>
                  <a:pt x="1211244" y="289832"/>
                </a:lnTo>
                <a:lnTo>
                  <a:pt x="1255380" y="241463"/>
                </a:lnTo>
                <a:lnTo>
                  <a:pt x="1301621" y="196021"/>
                </a:lnTo>
                <a:lnTo>
                  <a:pt x="1350072" y="153778"/>
                </a:lnTo>
                <a:lnTo>
                  <a:pt x="1400840" y="115003"/>
                </a:lnTo>
                <a:lnTo>
                  <a:pt x="1454033" y="79968"/>
                </a:lnTo>
                <a:lnTo>
                  <a:pt x="1509756" y="48942"/>
                </a:lnTo>
                <a:lnTo>
                  <a:pt x="1568117" y="22195"/>
                </a:lnTo>
                <a:lnTo>
                  <a:pt x="1598320" y="10512"/>
                </a:lnTo>
                <a:lnTo>
                  <a:pt x="1629222" y="0"/>
                </a:lnTo>
              </a:path>
            </a:pathLst>
          </a:custGeom>
          <a:ln w="6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985328" y="5976022"/>
            <a:ext cx="1629410" cy="2696210"/>
          </a:xfrm>
          <a:custGeom>
            <a:avLst/>
            <a:gdLst/>
            <a:ahLst/>
            <a:cxnLst/>
            <a:rect l="l" t="t" r="r" b="b"/>
            <a:pathLst>
              <a:path w="1629410" h="2696209">
                <a:moveTo>
                  <a:pt x="1629172" y="2695719"/>
                </a:moveTo>
                <a:lnTo>
                  <a:pt x="1599520" y="2642411"/>
                </a:lnTo>
                <a:lnTo>
                  <a:pt x="1569691" y="2587967"/>
                </a:lnTo>
                <a:lnTo>
                  <a:pt x="1539666" y="2532377"/>
                </a:lnTo>
                <a:lnTo>
                  <a:pt x="1509427" y="2475634"/>
                </a:lnTo>
                <a:lnTo>
                  <a:pt x="1478955" y="2417729"/>
                </a:lnTo>
                <a:lnTo>
                  <a:pt x="1448231" y="2358652"/>
                </a:lnTo>
                <a:lnTo>
                  <a:pt x="1417238" y="2298397"/>
                </a:lnTo>
                <a:lnTo>
                  <a:pt x="1385956" y="2236954"/>
                </a:lnTo>
                <a:lnTo>
                  <a:pt x="1354367" y="2174314"/>
                </a:lnTo>
                <a:lnTo>
                  <a:pt x="1322453" y="2110470"/>
                </a:lnTo>
                <a:lnTo>
                  <a:pt x="1290195" y="2045412"/>
                </a:lnTo>
                <a:lnTo>
                  <a:pt x="1258679" y="1981372"/>
                </a:lnTo>
                <a:lnTo>
                  <a:pt x="1228118" y="1918852"/>
                </a:lnTo>
                <a:lnTo>
                  <a:pt x="1197791" y="1856434"/>
                </a:lnTo>
                <a:lnTo>
                  <a:pt x="1168073" y="1794899"/>
                </a:lnTo>
                <a:lnTo>
                  <a:pt x="1139339" y="1735027"/>
                </a:lnTo>
                <a:lnTo>
                  <a:pt x="1111964" y="1677600"/>
                </a:lnTo>
                <a:lnTo>
                  <a:pt x="1086322" y="1623399"/>
                </a:lnTo>
                <a:lnTo>
                  <a:pt x="1062789" y="1573205"/>
                </a:lnTo>
                <a:lnTo>
                  <a:pt x="1035560" y="1514323"/>
                </a:lnTo>
                <a:lnTo>
                  <a:pt x="1006931" y="1450887"/>
                </a:lnTo>
                <a:lnTo>
                  <a:pt x="981773" y="1393018"/>
                </a:lnTo>
                <a:lnTo>
                  <a:pt x="957678" y="1335199"/>
                </a:lnTo>
                <a:lnTo>
                  <a:pt x="935109" y="1279151"/>
                </a:lnTo>
                <a:lnTo>
                  <a:pt x="913480" y="1224685"/>
                </a:lnTo>
                <a:lnTo>
                  <a:pt x="901986" y="1195748"/>
                </a:lnTo>
                <a:lnTo>
                  <a:pt x="877552" y="1134715"/>
                </a:lnTo>
                <a:lnTo>
                  <a:pt x="851074" y="1069799"/>
                </a:lnTo>
                <a:lnTo>
                  <a:pt x="824043" y="1005198"/>
                </a:lnTo>
                <a:lnTo>
                  <a:pt x="796840" y="942011"/>
                </a:lnTo>
                <a:lnTo>
                  <a:pt x="768126" y="877432"/>
                </a:lnTo>
                <a:lnTo>
                  <a:pt x="738070" y="812293"/>
                </a:lnTo>
                <a:lnTo>
                  <a:pt x="708075" y="749741"/>
                </a:lnTo>
                <a:lnTo>
                  <a:pt x="676934" y="687683"/>
                </a:lnTo>
                <a:lnTo>
                  <a:pt x="644541" y="626391"/>
                </a:lnTo>
                <a:lnTo>
                  <a:pt x="610789" y="566133"/>
                </a:lnTo>
                <a:lnTo>
                  <a:pt x="575572" y="507180"/>
                </a:lnTo>
                <a:lnTo>
                  <a:pt x="538784" y="449804"/>
                </a:lnTo>
                <a:lnTo>
                  <a:pt x="500318" y="394273"/>
                </a:lnTo>
                <a:lnTo>
                  <a:pt x="460068" y="340859"/>
                </a:lnTo>
                <a:lnTo>
                  <a:pt x="417928" y="289832"/>
                </a:lnTo>
                <a:lnTo>
                  <a:pt x="373791" y="241463"/>
                </a:lnTo>
                <a:lnTo>
                  <a:pt x="327552" y="196021"/>
                </a:lnTo>
                <a:lnTo>
                  <a:pt x="279103" y="153778"/>
                </a:lnTo>
                <a:lnTo>
                  <a:pt x="228339" y="115003"/>
                </a:lnTo>
                <a:lnTo>
                  <a:pt x="175153" y="79968"/>
                </a:lnTo>
                <a:lnTo>
                  <a:pt x="119438" y="48942"/>
                </a:lnTo>
                <a:lnTo>
                  <a:pt x="61089" y="22195"/>
                </a:lnTo>
                <a:lnTo>
                  <a:pt x="30894" y="10512"/>
                </a:lnTo>
                <a:lnTo>
                  <a:pt x="0" y="0"/>
                </a:lnTo>
              </a:path>
            </a:pathLst>
          </a:custGeom>
          <a:ln w="67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056096" y="6002491"/>
            <a:ext cx="635" cy="1546225"/>
          </a:xfrm>
          <a:custGeom>
            <a:avLst/>
            <a:gdLst/>
            <a:ahLst/>
            <a:cxnLst/>
            <a:rect l="l" t="t" r="r" b="b"/>
            <a:pathLst>
              <a:path w="635" h="1546225">
                <a:moveTo>
                  <a:pt x="0" y="1546051"/>
                </a:moveTo>
                <a:lnTo>
                  <a:pt x="299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125466" y="6035934"/>
            <a:ext cx="1905" cy="1513205"/>
          </a:xfrm>
          <a:custGeom>
            <a:avLst/>
            <a:gdLst/>
            <a:ahLst/>
            <a:cxnLst/>
            <a:rect l="l" t="t" r="r" b="b"/>
            <a:pathLst>
              <a:path w="1904" h="1513204">
                <a:moveTo>
                  <a:pt x="1499" y="1512608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191836" y="6550594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95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191836" y="7389072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 h="0">
                <a:moveTo>
                  <a:pt x="0" y="0"/>
                </a:moveTo>
                <a:lnTo>
                  <a:pt x="9595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265004" y="6578688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79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265004" y="7389072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79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335872" y="6610942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79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35872" y="7389072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79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405241" y="6647595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69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405241" y="7389072"/>
            <a:ext cx="8890" cy="0"/>
          </a:xfrm>
          <a:custGeom>
            <a:avLst/>
            <a:gdLst/>
            <a:ahLst/>
            <a:cxnLst/>
            <a:rect l="l" t="t" r="r" b="b"/>
            <a:pathLst>
              <a:path w="8889" h="0">
                <a:moveTo>
                  <a:pt x="0" y="0"/>
                </a:moveTo>
                <a:lnTo>
                  <a:pt x="8696" y="0"/>
                </a:lnTo>
              </a:path>
            </a:pathLst>
          </a:custGeom>
          <a:ln w="5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481107" y="6369172"/>
            <a:ext cx="0" cy="657225"/>
          </a:xfrm>
          <a:custGeom>
            <a:avLst/>
            <a:gdLst/>
            <a:ahLst/>
            <a:cxnLst/>
            <a:rect l="l" t="t" r="r" b="b"/>
            <a:pathLst>
              <a:path w="0" h="657225">
                <a:moveTo>
                  <a:pt x="0" y="0"/>
                </a:moveTo>
                <a:lnTo>
                  <a:pt x="0" y="657204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481107" y="7226003"/>
            <a:ext cx="0" cy="322580"/>
          </a:xfrm>
          <a:custGeom>
            <a:avLst/>
            <a:gdLst/>
            <a:ahLst/>
            <a:cxnLst/>
            <a:rect l="l" t="t" r="r" b="b"/>
            <a:pathLst>
              <a:path w="0" h="322579">
                <a:moveTo>
                  <a:pt x="0" y="0"/>
                </a:moveTo>
                <a:lnTo>
                  <a:pt x="0" y="322539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551975" y="6481467"/>
            <a:ext cx="0" cy="1067435"/>
          </a:xfrm>
          <a:custGeom>
            <a:avLst/>
            <a:gdLst/>
            <a:ahLst/>
            <a:cxnLst/>
            <a:rect l="l" t="t" r="r" b="b"/>
            <a:pathLst>
              <a:path w="0" h="1067434">
                <a:moveTo>
                  <a:pt x="0" y="1067075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622843" y="6590750"/>
            <a:ext cx="1270" cy="958215"/>
          </a:xfrm>
          <a:custGeom>
            <a:avLst/>
            <a:gdLst/>
            <a:ahLst/>
            <a:cxnLst/>
            <a:rect l="l" t="t" r="r" b="b"/>
            <a:pathLst>
              <a:path w="1270" h="958215">
                <a:moveTo>
                  <a:pt x="0" y="957792"/>
                </a:moveTo>
                <a:lnTo>
                  <a:pt x="699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693512" y="6725868"/>
            <a:ext cx="635" cy="822960"/>
          </a:xfrm>
          <a:custGeom>
            <a:avLst/>
            <a:gdLst/>
            <a:ahLst/>
            <a:cxnLst/>
            <a:rect l="l" t="t" r="r" b="b"/>
            <a:pathLst>
              <a:path w="635" h="822959">
                <a:moveTo>
                  <a:pt x="99" y="822674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764480" y="6880560"/>
            <a:ext cx="1270" cy="668020"/>
          </a:xfrm>
          <a:custGeom>
            <a:avLst/>
            <a:gdLst/>
            <a:ahLst/>
            <a:cxnLst/>
            <a:rect l="l" t="t" r="r" b="b"/>
            <a:pathLst>
              <a:path w="1270" h="668020">
                <a:moveTo>
                  <a:pt x="0" y="667982"/>
                </a:moveTo>
                <a:lnTo>
                  <a:pt x="1199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834649" y="7041513"/>
            <a:ext cx="1270" cy="507365"/>
          </a:xfrm>
          <a:custGeom>
            <a:avLst/>
            <a:gdLst/>
            <a:ahLst/>
            <a:cxnLst/>
            <a:rect l="l" t="t" r="r" b="b"/>
            <a:pathLst>
              <a:path w="1270" h="507365">
                <a:moveTo>
                  <a:pt x="699" y="507029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906117" y="7234007"/>
            <a:ext cx="0" cy="314960"/>
          </a:xfrm>
          <a:custGeom>
            <a:avLst/>
            <a:gdLst/>
            <a:ahLst/>
            <a:cxnLst/>
            <a:rect l="l" t="t" r="r" b="b"/>
            <a:pathLst>
              <a:path w="0" h="314959">
                <a:moveTo>
                  <a:pt x="0" y="314535"/>
                </a:moveTo>
                <a:lnTo>
                  <a:pt x="0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976985" y="7392978"/>
            <a:ext cx="635" cy="155575"/>
          </a:xfrm>
          <a:custGeom>
            <a:avLst/>
            <a:gdLst/>
            <a:ahLst/>
            <a:cxnLst/>
            <a:rect l="l" t="t" r="r" b="b"/>
            <a:pathLst>
              <a:path w="635" h="155575">
                <a:moveTo>
                  <a:pt x="0" y="155564"/>
                </a:moveTo>
                <a:lnTo>
                  <a:pt x="399" y="0"/>
                </a:lnTo>
              </a:path>
            </a:pathLst>
          </a:custGeom>
          <a:ln w="71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3255654" y="7966655"/>
            <a:ext cx="241300" cy="200025"/>
          </a:xfrm>
          <a:custGeom>
            <a:avLst/>
            <a:gdLst/>
            <a:ahLst/>
            <a:cxnLst/>
            <a:rect l="l" t="t" r="r" b="b"/>
            <a:pathLst>
              <a:path w="241300" h="200025">
                <a:moveTo>
                  <a:pt x="0" y="199625"/>
                </a:moveTo>
                <a:lnTo>
                  <a:pt x="240832" y="199625"/>
                </a:lnTo>
                <a:lnTo>
                  <a:pt x="240832" y="0"/>
                </a:lnTo>
                <a:lnTo>
                  <a:pt x="0" y="0"/>
                </a:lnTo>
                <a:lnTo>
                  <a:pt x="0" y="199625"/>
                </a:lnTo>
                <a:close/>
              </a:path>
            </a:pathLst>
          </a:custGeom>
          <a:ln w="6313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3293831" y="7999787"/>
            <a:ext cx="16510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25" i="1">
                <a:latin typeface="Arial"/>
                <a:cs typeface="Arial"/>
              </a:rPr>
              <a:t>S</a:t>
            </a:r>
            <a:r>
              <a:rPr dirty="0" sz="750" spc="95" i="1">
                <a:latin typeface="Arial"/>
                <a:cs typeface="Arial"/>
              </a:rPr>
              <a:t>г</a:t>
            </a:r>
            <a:endParaRPr sz="750">
              <a:latin typeface="Arial"/>
              <a:cs typeface="Arial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4623543" y="6425359"/>
            <a:ext cx="208915" cy="165735"/>
          </a:xfrm>
          <a:custGeom>
            <a:avLst/>
            <a:gdLst/>
            <a:ahLst/>
            <a:cxnLst/>
            <a:rect l="l" t="t" r="r" b="b"/>
            <a:pathLst>
              <a:path w="208914" h="165734">
                <a:moveTo>
                  <a:pt x="0" y="165390"/>
                </a:moveTo>
                <a:lnTo>
                  <a:pt x="208606" y="0"/>
                </a:lnTo>
              </a:path>
            </a:pathLst>
          </a:custGeom>
          <a:ln w="6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4693512" y="6557228"/>
            <a:ext cx="212725" cy="168910"/>
          </a:xfrm>
          <a:custGeom>
            <a:avLst/>
            <a:gdLst/>
            <a:ahLst/>
            <a:cxnLst/>
            <a:rect l="l" t="t" r="r" b="b"/>
            <a:pathLst>
              <a:path w="212725" h="168909">
                <a:moveTo>
                  <a:pt x="0" y="168639"/>
                </a:moveTo>
                <a:lnTo>
                  <a:pt x="212605" y="0"/>
                </a:lnTo>
              </a:path>
            </a:pathLst>
          </a:custGeom>
          <a:ln w="62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 txBox="1"/>
          <p:nvPr/>
        </p:nvSpPr>
        <p:spPr>
          <a:xfrm>
            <a:off x="2140056" y="6358639"/>
            <a:ext cx="92710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5">
                <a:latin typeface="Arial"/>
                <a:cs typeface="Arial"/>
              </a:rPr>
              <a:t>2</a:t>
            </a:r>
            <a:endParaRPr sz="7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2033374" y="6920190"/>
            <a:ext cx="2446655" cy="265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85">
                <a:latin typeface="Arial"/>
                <a:cs typeface="Arial"/>
              </a:rPr>
              <a:t>1.5</a:t>
            </a:r>
            <a:endParaRPr sz="75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95"/>
              </a:spcBef>
            </a:pPr>
            <a:r>
              <a:rPr dirty="0" sz="750" spc="125" i="1">
                <a:latin typeface="Arial"/>
                <a:cs typeface="Arial"/>
              </a:rPr>
              <a:t>S</a:t>
            </a:r>
            <a:r>
              <a:rPr dirty="0" sz="750" spc="105" i="1">
                <a:latin typeface="Arial"/>
                <a:cs typeface="Arial"/>
              </a:rPr>
              <a:t>п</a:t>
            </a:r>
            <a:r>
              <a:rPr dirty="0" sz="750" spc="105" i="1">
                <a:latin typeface="Arial"/>
                <a:cs typeface="Arial"/>
              </a:rPr>
              <a:t>р</a:t>
            </a:r>
            <a:endParaRPr sz="7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2047528" y="8043453"/>
            <a:ext cx="192405" cy="126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50" spc="105">
                <a:latin typeface="Arial"/>
                <a:cs typeface="Arial"/>
              </a:rPr>
              <a:t>0</a:t>
            </a:r>
            <a:r>
              <a:rPr dirty="0" sz="750" spc="50">
                <a:latin typeface="Arial"/>
                <a:cs typeface="Arial"/>
              </a:rPr>
              <a:t>.</a:t>
            </a:r>
            <a:r>
              <a:rPr dirty="0" sz="750" spc="105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1112837" y="4735746"/>
            <a:ext cx="5876925" cy="1322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1849120">
              <a:lnSpc>
                <a:spcPct val="100000"/>
              </a:lnSpc>
            </a:pPr>
            <a:r>
              <a:rPr dirty="0" sz="1050" spc="-40">
                <a:latin typeface="Arial"/>
                <a:cs typeface="Arial"/>
              </a:rPr>
              <a:t>І</a:t>
            </a:r>
            <a:r>
              <a:rPr dirty="0" sz="1050" spc="-35">
                <a:latin typeface="Arial"/>
                <a:cs typeface="Arial"/>
              </a:rPr>
              <a:t>І</a:t>
            </a:r>
            <a:endParaRPr sz="1050">
              <a:latin typeface="Arial"/>
              <a:cs typeface="Arial"/>
            </a:endParaRPr>
          </a:p>
          <a:p>
            <a:pPr algn="ctr" marL="12700" marR="5080" indent="-4445">
              <a:lnSpc>
                <a:spcPct val="96100"/>
              </a:lnSpc>
              <a:spcBef>
                <a:spcPts val="800"/>
              </a:spcBef>
            </a:pPr>
            <a:r>
              <a:rPr dirty="0" sz="1400" spc="10">
                <a:latin typeface="Times New Roman"/>
                <a:cs typeface="Times New Roman"/>
              </a:rPr>
              <a:t>Кутові </a:t>
            </a:r>
            <a:r>
              <a:rPr dirty="0" sz="1400">
                <a:latin typeface="Times New Roman"/>
                <a:cs typeface="Times New Roman"/>
              </a:rPr>
              <a:t>характеристики </a:t>
            </a:r>
            <a:r>
              <a:rPr dirty="0" sz="1400" spc="-5">
                <a:latin typeface="Times New Roman"/>
                <a:cs typeface="Times New Roman"/>
              </a:rPr>
              <a:t>синхронного </a:t>
            </a:r>
            <a:r>
              <a:rPr dirty="0" sz="1400" spc="15">
                <a:latin typeface="Times New Roman"/>
                <a:cs typeface="Times New Roman"/>
              </a:rPr>
              <a:t>двигуна </a:t>
            </a:r>
            <a:r>
              <a:rPr dirty="0" sz="1400" spc="25">
                <a:latin typeface="Times New Roman"/>
                <a:cs typeface="Times New Roman"/>
              </a:rPr>
              <a:t>СДН </a:t>
            </a:r>
            <a:r>
              <a:rPr dirty="0" sz="1400" spc="-10">
                <a:latin typeface="Times New Roman"/>
                <a:cs typeface="Times New Roman"/>
              </a:rPr>
              <a:t>17-59-10 </a:t>
            </a:r>
            <a:r>
              <a:rPr dirty="0" sz="1400" spc="5">
                <a:latin typeface="Times New Roman"/>
                <a:cs typeface="Times New Roman"/>
              </a:rPr>
              <a:t>: І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15">
                <a:latin typeface="Times New Roman"/>
                <a:cs typeface="Times New Roman"/>
              </a:rPr>
              <a:t>при  </a:t>
            </a:r>
            <a:r>
              <a:rPr dirty="0" sz="1400" spc="5">
                <a:latin typeface="Times New Roman"/>
                <a:cs typeface="Times New Roman"/>
              </a:rPr>
              <a:t>нормальному </a:t>
            </a:r>
            <a:r>
              <a:rPr dirty="0" sz="1400" spc="-10">
                <a:latin typeface="Times New Roman"/>
                <a:cs typeface="Times New Roman"/>
              </a:rPr>
              <a:t>режимі; ІІ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15">
                <a:latin typeface="Times New Roman"/>
                <a:cs typeface="Times New Roman"/>
              </a:rPr>
              <a:t>при </a:t>
            </a:r>
            <a:r>
              <a:rPr dirty="0" sz="1400" spc="-5">
                <a:latin typeface="Times New Roman"/>
                <a:cs typeface="Times New Roman"/>
              </a:rPr>
              <a:t>відключенні </a:t>
            </a:r>
            <a:r>
              <a:rPr dirty="0" sz="1400">
                <a:latin typeface="Times New Roman"/>
                <a:cs typeface="Times New Roman"/>
              </a:rPr>
              <a:t>живлення; </a:t>
            </a:r>
            <a:r>
              <a:rPr dirty="0" sz="1400" spc="-15">
                <a:latin typeface="Times New Roman"/>
                <a:cs typeface="Times New Roman"/>
              </a:rPr>
              <a:t>ІІІ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15">
                <a:latin typeface="Times New Roman"/>
                <a:cs typeface="Times New Roman"/>
              </a:rPr>
              <a:t>при </a:t>
            </a:r>
            <a:r>
              <a:rPr dirty="0" sz="1400" spc="-10">
                <a:latin typeface="Times New Roman"/>
                <a:cs typeface="Times New Roman"/>
              </a:rPr>
              <a:t>відновленні  </a:t>
            </a:r>
            <a:r>
              <a:rPr dirty="0" sz="1400" spc="-5">
                <a:latin typeface="Times New Roman"/>
                <a:cs typeface="Times New Roman"/>
              </a:rPr>
              <a:t>живлення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-10">
                <a:latin typeface="Times New Roman"/>
                <a:cs typeface="Times New Roman"/>
              </a:rPr>
              <a:t>пониженою </a:t>
            </a:r>
            <a:r>
              <a:rPr dirty="0" sz="1400">
                <a:latin typeface="Times New Roman"/>
                <a:cs typeface="Times New Roman"/>
              </a:rPr>
              <a:t>напругою </a:t>
            </a:r>
            <a:r>
              <a:rPr dirty="0" sz="1400" spc="25">
                <a:latin typeface="Times New Roman"/>
                <a:cs typeface="Times New Roman"/>
              </a:rPr>
              <a:t>за </a:t>
            </a:r>
            <a:r>
              <a:rPr dirty="0" sz="1400">
                <a:latin typeface="Times New Roman"/>
                <a:cs typeface="Times New Roman"/>
              </a:rPr>
              <a:t>рахунок спаду напруги </a:t>
            </a:r>
            <a:r>
              <a:rPr dirty="0" sz="1400" spc="10">
                <a:latin typeface="Times New Roman"/>
                <a:cs typeface="Times New Roman"/>
              </a:rPr>
              <a:t>в </a:t>
            </a:r>
            <a:r>
              <a:rPr dirty="0" sz="1400">
                <a:latin typeface="Times New Roman"/>
                <a:cs typeface="Times New Roman"/>
              </a:rPr>
              <a:t>колі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живлення</a:t>
            </a:r>
            <a:endParaRPr sz="1400">
              <a:latin typeface="Times New Roman"/>
              <a:cs typeface="Times New Roman"/>
            </a:endParaRPr>
          </a:p>
          <a:p>
            <a:pPr marL="799465">
              <a:lnSpc>
                <a:spcPct val="100000"/>
              </a:lnSpc>
              <a:spcBef>
                <a:spcPts val="740"/>
              </a:spcBef>
            </a:pPr>
            <a:r>
              <a:rPr dirty="0" sz="750" spc="125" i="1">
                <a:latin typeface="Arial"/>
                <a:cs typeface="Arial"/>
              </a:rPr>
              <a:t>Р </a:t>
            </a:r>
            <a:r>
              <a:rPr dirty="0" sz="750" spc="50">
                <a:latin typeface="Arial"/>
                <a:cs typeface="Arial"/>
              </a:rPr>
              <a:t>,</a:t>
            </a:r>
            <a:r>
              <a:rPr dirty="0" sz="750" spc="-105">
                <a:latin typeface="Arial"/>
                <a:cs typeface="Arial"/>
              </a:rPr>
              <a:t> </a:t>
            </a:r>
            <a:r>
              <a:rPr dirty="0" sz="750" spc="75">
                <a:latin typeface="Arial"/>
                <a:cs typeface="Arial"/>
              </a:rPr>
              <a:t>в.о.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50">
              <a:latin typeface="Times New Roman"/>
              <a:cs typeface="Times New Roman"/>
            </a:endParaRPr>
          </a:p>
          <a:p>
            <a:pPr marL="961390">
              <a:lnSpc>
                <a:spcPct val="100000"/>
              </a:lnSpc>
              <a:tabLst>
                <a:tab pos="3068320" algn="l"/>
              </a:tabLst>
            </a:pPr>
            <a:r>
              <a:rPr dirty="0" baseline="7407" sz="1125" spc="127">
                <a:latin typeface="Arial"/>
                <a:cs typeface="Arial"/>
              </a:rPr>
              <a:t>2.4	</a:t>
            </a:r>
            <a:r>
              <a:rPr dirty="0" sz="750" spc="114" i="1">
                <a:latin typeface="Arial"/>
                <a:cs typeface="Arial"/>
              </a:rPr>
              <a:t>Рд</a:t>
            </a:r>
            <a:endParaRPr sz="7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064894" y="8863362"/>
            <a:ext cx="5348605" cy="1128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1692910">
              <a:lnSpc>
                <a:spcPct val="100000"/>
              </a:lnSpc>
            </a:pPr>
            <a:r>
              <a:rPr dirty="0" sz="750" spc="45">
                <a:latin typeface="Arial"/>
                <a:cs typeface="Arial"/>
              </a:rPr>
              <a:t>І</a:t>
            </a:r>
            <a:r>
              <a:rPr dirty="0" sz="750" spc="50">
                <a:latin typeface="Arial"/>
                <a:cs typeface="Arial"/>
              </a:rPr>
              <a:t>І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1195070">
              <a:lnSpc>
                <a:spcPct val="100000"/>
              </a:lnSpc>
              <a:spcBef>
                <a:spcPts val="520"/>
              </a:spcBef>
            </a:pPr>
            <a:r>
              <a:rPr dirty="0" sz="1400" spc="10">
                <a:latin typeface="Times New Roman"/>
                <a:cs typeface="Times New Roman"/>
              </a:rPr>
              <a:t>Кутова </a:t>
            </a:r>
            <a:r>
              <a:rPr dirty="0" sz="1400" spc="-5">
                <a:latin typeface="Times New Roman"/>
                <a:cs typeface="Times New Roman"/>
              </a:rPr>
              <a:t>характеристика </a:t>
            </a:r>
            <a:r>
              <a:rPr dirty="0" sz="1400" spc="5">
                <a:latin typeface="Times New Roman"/>
                <a:cs typeface="Times New Roman"/>
              </a:rPr>
              <a:t>двигуна</a:t>
            </a:r>
            <a:r>
              <a:rPr dirty="0" sz="1400" spc="-17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СТМП-4000-2: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2480"/>
              </a:lnSpc>
              <a:spcBef>
                <a:spcPts val="135"/>
              </a:spcBef>
            </a:pP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-10">
                <a:latin typeface="Times New Roman"/>
                <a:cs typeface="Times New Roman"/>
              </a:rPr>
              <a:t>при </a:t>
            </a:r>
            <a:r>
              <a:rPr dirty="0" sz="1400">
                <a:latin typeface="Times New Roman"/>
                <a:cs typeface="Times New Roman"/>
              </a:rPr>
              <a:t>нормальному </a:t>
            </a:r>
            <a:r>
              <a:rPr dirty="0" sz="1400" spc="-10">
                <a:latin typeface="Times New Roman"/>
                <a:cs typeface="Times New Roman"/>
              </a:rPr>
              <a:t>режимі; ІІ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-10">
                <a:latin typeface="Times New Roman"/>
                <a:cs typeface="Times New Roman"/>
              </a:rPr>
              <a:t>при </a:t>
            </a:r>
            <a:r>
              <a:rPr dirty="0" sz="1400" spc="-5">
                <a:latin typeface="Times New Roman"/>
                <a:cs typeface="Times New Roman"/>
              </a:rPr>
              <a:t>вимкненому </a:t>
            </a:r>
            <a:r>
              <a:rPr dirty="0" sz="1400" spc="-15">
                <a:latin typeface="Times New Roman"/>
                <a:cs typeface="Times New Roman"/>
              </a:rPr>
              <a:t>живленні; ІІІ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15">
                <a:latin typeface="Times New Roman"/>
                <a:cs typeface="Times New Roman"/>
              </a:rPr>
              <a:t>при  </a:t>
            </a:r>
            <a:r>
              <a:rPr dirty="0" sz="1400" spc="-5">
                <a:latin typeface="Times New Roman"/>
                <a:cs typeface="Times New Roman"/>
              </a:rPr>
              <a:t>відновленні</a:t>
            </a:r>
            <a:r>
              <a:rPr dirty="0" sz="1400" spc="-1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живлення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699134" y="552450"/>
            <a:ext cx="1028700" cy="1143000"/>
          </a:xfrm>
          <a:prstGeom prst="rect">
            <a:avLst/>
          </a:prstGeom>
          <a:ln w="1904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311150">
              <a:lnSpc>
                <a:spcPts val="6984"/>
              </a:lnSpc>
            </a:pPr>
            <a:r>
              <a:rPr dirty="0" sz="6000">
                <a:latin typeface="Times New Roman"/>
                <a:cs typeface="Times New Roman"/>
              </a:rPr>
              <a:t>9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0201" y="909066"/>
            <a:ext cx="824865" cy="226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30" b="1">
                <a:latin typeface="Times New Roman"/>
                <a:cs typeface="Times New Roman"/>
              </a:rPr>
              <a:t>В</a:t>
            </a:r>
            <a:r>
              <a:rPr dirty="0" sz="1400" spc="15" b="1">
                <a:latin typeface="Times New Roman"/>
                <a:cs typeface="Times New Roman"/>
              </a:rPr>
              <a:t>и</a:t>
            </a:r>
            <a:r>
              <a:rPr dirty="0" sz="1400" spc="-25" b="1">
                <a:latin typeface="Times New Roman"/>
                <a:cs typeface="Times New Roman"/>
              </a:rPr>
              <a:t>с</a:t>
            </a:r>
            <a:r>
              <a:rPr dirty="0" sz="1400" spc="15" b="1">
                <a:latin typeface="Times New Roman"/>
                <a:cs typeface="Times New Roman"/>
              </a:rPr>
              <a:t>н</a:t>
            </a:r>
            <a:r>
              <a:rPr dirty="0" sz="1400" spc="45" b="1">
                <a:latin typeface="Times New Roman"/>
                <a:cs typeface="Times New Roman"/>
              </a:rPr>
              <a:t>о</a:t>
            </a:r>
            <a:r>
              <a:rPr dirty="0" sz="1400" spc="-90" b="1">
                <a:latin typeface="Times New Roman"/>
                <a:cs typeface="Times New Roman"/>
              </a:rPr>
              <a:t>в</a:t>
            </a:r>
            <a:r>
              <a:rPr dirty="0" sz="1400" spc="15" b="1">
                <a:latin typeface="Times New Roman"/>
                <a:cs typeface="Times New Roman"/>
              </a:rPr>
              <a:t>ки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4894" y="1549333"/>
            <a:ext cx="5977890" cy="8099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8890" indent="448309">
              <a:lnSpc>
                <a:spcPct val="143900"/>
              </a:lnSpc>
            </a:pPr>
            <a:r>
              <a:rPr dirty="0" sz="1400" spc="10">
                <a:latin typeface="Times New Roman"/>
                <a:cs typeface="Times New Roman"/>
              </a:rPr>
              <a:t>1 </a:t>
            </a:r>
            <a:r>
              <a:rPr dirty="0" sz="1400">
                <a:latin typeface="Times New Roman"/>
                <a:cs typeface="Times New Roman"/>
              </a:rPr>
              <a:t>Наведені </a:t>
            </a:r>
            <a:r>
              <a:rPr dirty="0" sz="1400" spc="5">
                <a:latin typeface="Times New Roman"/>
                <a:cs typeface="Times New Roman"/>
              </a:rPr>
              <a:t>критерії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статичної стійкості </a:t>
            </a:r>
            <a:r>
              <a:rPr dirty="0" sz="1400" spc="5">
                <a:latin typeface="Times New Roman"/>
                <a:cs typeface="Times New Roman"/>
              </a:rPr>
              <a:t>електропривода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власних  </a:t>
            </a:r>
            <a:r>
              <a:rPr dirty="0" sz="1400" spc="10">
                <a:latin typeface="Times New Roman"/>
                <a:cs typeface="Times New Roman"/>
              </a:rPr>
              <a:t>потреб </a:t>
            </a:r>
            <a:r>
              <a:rPr dirty="0" sz="1400">
                <a:latin typeface="Times New Roman"/>
                <a:cs typeface="Times New Roman"/>
              </a:rPr>
              <a:t>електричних </a:t>
            </a:r>
            <a:r>
              <a:rPr dirty="0" sz="1400" spc="-10">
                <a:latin typeface="Times New Roman"/>
                <a:cs typeface="Times New Roman"/>
              </a:rPr>
              <a:t>станцій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>
                <a:latin typeface="Times New Roman"/>
                <a:cs typeface="Times New Roman"/>
              </a:rPr>
              <a:t>асинхронними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 spc="-5">
                <a:latin typeface="Times New Roman"/>
                <a:cs typeface="Times New Roman"/>
              </a:rPr>
              <a:t>синхронними двигунами </a:t>
            </a:r>
            <a:r>
              <a:rPr dirty="0" sz="1400" spc="10">
                <a:latin typeface="Times New Roman"/>
                <a:cs typeface="Times New Roman"/>
              </a:rPr>
              <a:t>в  </a:t>
            </a:r>
            <a:r>
              <a:rPr dirty="0" sz="1400" spc="5">
                <a:latin typeface="Times New Roman"/>
                <a:cs typeface="Times New Roman"/>
              </a:rPr>
              <a:t>залежності </a:t>
            </a:r>
            <a:r>
              <a:rPr dirty="0" sz="1400" spc="-25">
                <a:latin typeface="Times New Roman"/>
                <a:cs typeface="Times New Roman"/>
              </a:rPr>
              <a:t>від </a:t>
            </a:r>
            <a:r>
              <a:rPr dirty="0" sz="1400" spc="-5">
                <a:latin typeface="Times New Roman"/>
                <a:cs typeface="Times New Roman"/>
              </a:rPr>
              <a:t>механічних </a:t>
            </a:r>
            <a:r>
              <a:rPr dirty="0" sz="1400" spc="5">
                <a:latin typeface="Times New Roman"/>
                <a:cs typeface="Times New Roman"/>
              </a:rPr>
              <a:t>характеристик </a:t>
            </a:r>
            <a:r>
              <a:rPr dirty="0" sz="1400" spc="-5">
                <a:latin typeface="Times New Roman"/>
                <a:cs typeface="Times New Roman"/>
              </a:rPr>
              <a:t>робочої машини </a:t>
            </a:r>
            <a:r>
              <a:rPr dirty="0" sz="1400" spc="5">
                <a:latin typeface="Times New Roman"/>
                <a:cs typeface="Times New Roman"/>
              </a:rPr>
              <a:t>і приводного  </a:t>
            </a:r>
            <a:r>
              <a:rPr dirty="0" sz="1400" spc="-5">
                <a:latin typeface="Times New Roman"/>
                <a:cs typeface="Times New Roman"/>
              </a:rPr>
              <a:t>агрегату. </a:t>
            </a:r>
            <a:r>
              <a:rPr dirty="0" sz="1400" spc="5">
                <a:latin typeface="Times New Roman"/>
                <a:cs typeface="Times New Roman"/>
              </a:rPr>
              <a:t>Розглянуті </a:t>
            </a:r>
            <a:r>
              <a:rPr dirty="0" sz="1400" spc="-5">
                <a:latin typeface="Times New Roman"/>
                <a:cs typeface="Times New Roman"/>
              </a:rPr>
              <a:t>критерії </a:t>
            </a:r>
            <a:r>
              <a:rPr dirty="0" sz="1400" spc="5">
                <a:latin typeface="Times New Roman"/>
                <a:cs typeface="Times New Roman"/>
              </a:rPr>
              <a:t>можуть застосовуватися </a:t>
            </a:r>
            <a:r>
              <a:rPr dirty="0" sz="1400" spc="-10">
                <a:latin typeface="Times New Roman"/>
                <a:cs typeface="Times New Roman"/>
              </a:rPr>
              <a:t>при </a:t>
            </a:r>
            <a:r>
              <a:rPr dirty="0" sz="1400">
                <a:latin typeface="Times New Roman"/>
                <a:cs typeface="Times New Roman"/>
              </a:rPr>
              <a:t>аналітичному  </a:t>
            </a:r>
            <a:r>
              <a:rPr dirty="0" sz="1400" spc="10">
                <a:latin typeface="Times New Roman"/>
                <a:cs typeface="Times New Roman"/>
              </a:rPr>
              <a:t>виразі </a:t>
            </a:r>
            <a:r>
              <a:rPr dirty="0" sz="1400" spc="-5">
                <a:latin typeface="Times New Roman"/>
                <a:cs typeface="Times New Roman"/>
              </a:rPr>
              <a:t>механічних </a:t>
            </a:r>
            <a:r>
              <a:rPr dirty="0" sz="1400">
                <a:latin typeface="Times New Roman"/>
                <a:cs typeface="Times New Roman"/>
              </a:rPr>
              <a:t>характеристик, так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 spc="15">
                <a:latin typeface="Times New Roman"/>
                <a:cs typeface="Times New Roman"/>
              </a:rPr>
              <a:t>при </a:t>
            </a:r>
            <a:r>
              <a:rPr dirty="0" sz="1400" spc="5">
                <a:latin typeface="Times New Roman"/>
                <a:cs typeface="Times New Roman"/>
              </a:rPr>
              <a:t>заданні </a:t>
            </a:r>
            <a:r>
              <a:rPr dirty="0" sz="1400" spc="35">
                <a:latin typeface="Times New Roman"/>
                <a:cs typeface="Times New Roman"/>
              </a:rPr>
              <a:t>їх </a:t>
            </a:r>
            <a:r>
              <a:rPr dirty="0" sz="1400" spc="5">
                <a:latin typeface="Times New Roman"/>
                <a:cs typeface="Times New Roman"/>
              </a:rPr>
              <a:t>деякими </a:t>
            </a:r>
            <a:r>
              <a:rPr dirty="0" sz="1400" spc="-10">
                <a:latin typeface="Times New Roman"/>
                <a:cs typeface="Times New Roman"/>
              </a:rPr>
              <a:t>графічними  </a:t>
            </a:r>
            <a:r>
              <a:rPr dirty="0" sz="1400" spc="5">
                <a:latin typeface="Times New Roman"/>
                <a:cs typeface="Times New Roman"/>
              </a:rPr>
              <a:t>кривими.</a:t>
            </a:r>
            <a:endParaRPr sz="1400">
              <a:latin typeface="Times New Roman"/>
              <a:cs typeface="Times New Roman"/>
            </a:endParaRPr>
          </a:p>
          <a:p>
            <a:pPr algn="just" marL="12700" marR="7620" indent="448309">
              <a:lnSpc>
                <a:spcPts val="2400"/>
              </a:lnSpc>
              <a:spcBef>
                <a:spcPts val="200"/>
              </a:spcBef>
              <a:buAutoNum type="arabicPeriod" startAt="2"/>
              <a:tabLst>
                <a:tab pos="775970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Коефіцієнт </a:t>
            </a:r>
            <a:r>
              <a:rPr dirty="0" sz="1400" spc="10">
                <a:latin typeface="Times New Roman"/>
                <a:cs typeface="Times New Roman"/>
              </a:rPr>
              <a:t>запасу статичної </a:t>
            </a:r>
            <a:r>
              <a:rPr dirty="0" sz="1400" spc="-10">
                <a:latin typeface="Times New Roman"/>
                <a:cs typeface="Times New Roman"/>
              </a:rPr>
              <a:t>стійкості, </a:t>
            </a:r>
            <a:r>
              <a:rPr dirty="0" sz="1400" spc="5">
                <a:latin typeface="Times New Roman"/>
                <a:cs typeface="Times New Roman"/>
              </a:rPr>
              <a:t>який </a:t>
            </a:r>
            <a:r>
              <a:rPr dirty="0" sz="1400" spc="10">
                <a:latin typeface="Times New Roman"/>
                <a:cs typeface="Times New Roman"/>
              </a:rPr>
              <a:t>є </a:t>
            </a:r>
            <a:r>
              <a:rPr dirty="0" sz="1400" spc="5">
                <a:latin typeface="Times New Roman"/>
                <a:cs typeface="Times New Roman"/>
              </a:rPr>
              <a:t>кількісною  характеристикою </a:t>
            </a:r>
            <a:r>
              <a:rPr dirty="0" sz="1400">
                <a:latin typeface="Times New Roman"/>
                <a:cs typeface="Times New Roman"/>
              </a:rPr>
              <a:t>статичної стійкості </a:t>
            </a:r>
            <a:r>
              <a:rPr dirty="0" sz="1400" spc="-5">
                <a:latin typeface="Times New Roman"/>
                <a:cs typeface="Times New Roman"/>
              </a:rPr>
              <a:t>залежить </a:t>
            </a:r>
            <a:r>
              <a:rPr dirty="0" sz="1400" spc="-25">
                <a:latin typeface="Times New Roman"/>
                <a:cs typeface="Times New Roman"/>
              </a:rPr>
              <a:t>від </a:t>
            </a:r>
            <a:r>
              <a:rPr dirty="0" sz="1400">
                <a:latin typeface="Times New Roman"/>
                <a:cs typeface="Times New Roman"/>
              </a:rPr>
              <a:t>типу </a:t>
            </a:r>
            <a:r>
              <a:rPr dirty="0" sz="1400" spc="-5">
                <a:latin typeface="Times New Roman"/>
                <a:cs typeface="Times New Roman"/>
              </a:rPr>
              <a:t>генераторів, </a:t>
            </a:r>
            <a:r>
              <a:rPr dirty="0" sz="1400" spc="10">
                <a:latin typeface="Times New Roman"/>
                <a:cs typeface="Times New Roman"/>
              </a:rPr>
              <a:t>системи  </a:t>
            </a:r>
            <a:r>
              <a:rPr dirty="0" sz="1400" spc="5">
                <a:latin typeface="Times New Roman"/>
                <a:cs typeface="Times New Roman"/>
              </a:rPr>
              <a:t>АРЗ і </a:t>
            </a:r>
            <a:r>
              <a:rPr dirty="0" sz="1400">
                <a:latin typeface="Times New Roman"/>
                <a:cs typeface="Times New Roman"/>
              </a:rPr>
              <a:t>величини </a:t>
            </a:r>
            <a:r>
              <a:rPr dirty="0" sz="1400" spc="-10">
                <a:latin typeface="Times New Roman"/>
                <a:cs typeface="Times New Roman"/>
              </a:rPr>
              <a:t>передаваємої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потужності.</a:t>
            </a:r>
            <a:endParaRPr sz="1400">
              <a:latin typeface="Times New Roman"/>
              <a:cs typeface="Times New Roman"/>
            </a:endParaRPr>
          </a:p>
          <a:p>
            <a:pPr algn="just" marL="12700" marR="17145" indent="457834">
              <a:lnSpc>
                <a:spcPts val="2400"/>
              </a:lnSpc>
              <a:buAutoNum type="arabicPeriod" startAt="2"/>
              <a:tabLst>
                <a:tab pos="718185" algn="l"/>
              </a:tabLst>
            </a:pPr>
            <a:r>
              <a:rPr dirty="0" sz="1400" spc="-15">
                <a:latin typeface="Times New Roman"/>
                <a:cs typeface="Times New Roman"/>
              </a:rPr>
              <a:t>Коефіцієнт </a:t>
            </a:r>
            <a:r>
              <a:rPr dirty="0" sz="1400" spc="10">
                <a:latin typeface="Times New Roman"/>
                <a:cs typeface="Times New Roman"/>
              </a:rPr>
              <a:t>запасу статичної </a:t>
            </a:r>
            <a:r>
              <a:rPr dirty="0" sz="1400">
                <a:latin typeface="Times New Roman"/>
                <a:cs typeface="Times New Roman"/>
              </a:rPr>
              <a:t>стійкості </a:t>
            </a:r>
            <a:r>
              <a:rPr dirty="0" sz="1400" spc="5">
                <a:latin typeface="Times New Roman"/>
                <a:cs typeface="Times New Roman"/>
              </a:rPr>
              <a:t>для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простої </a:t>
            </a:r>
            <a:r>
              <a:rPr dirty="0" sz="1400" spc="-10">
                <a:latin typeface="Times New Roman"/>
                <a:cs typeface="Times New Roman"/>
              </a:rPr>
              <a:t>електричної  </a:t>
            </a:r>
            <a:r>
              <a:rPr dirty="0" sz="1400">
                <a:latin typeface="Times New Roman"/>
                <a:cs typeface="Times New Roman"/>
              </a:rPr>
              <a:t>мережі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-5">
                <a:latin typeface="Times New Roman"/>
                <a:cs typeface="Times New Roman"/>
              </a:rPr>
              <a:t>гідрогенераторами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складає:</a:t>
            </a:r>
            <a:endParaRPr sz="1400">
              <a:latin typeface="Times New Roman"/>
              <a:cs typeface="Times New Roman"/>
            </a:endParaRPr>
          </a:p>
          <a:p>
            <a:pPr marL="1414780">
              <a:lnSpc>
                <a:spcPct val="100000"/>
              </a:lnSpc>
              <a:spcBef>
                <a:spcPts val="670"/>
              </a:spcBef>
              <a:tabLst>
                <a:tab pos="1643380" algn="l"/>
              </a:tabLst>
            </a:pPr>
            <a:r>
              <a:rPr dirty="0" sz="1400" spc="10">
                <a:latin typeface="Times New Roman"/>
                <a:cs typeface="Times New Roman"/>
              </a:rPr>
              <a:t>–	</a:t>
            </a: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-20">
                <a:latin typeface="Times New Roman"/>
                <a:cs typeface="Times New Roman"/>
              </a:rPr>
              <a:t>без </a:t>
            </a:r>
            <a:r>
              <a:rPr dirty="0" sz="1400" spc="-5">
                <a:latin typeface="Times New Roman"/>
                <a:cs typeface="Times New Roman"/>
              </a:rPr>
              <a:t>АРЗ; </a:t>
            </a:r>
            <a:r>
              <a:rPr dirty="0" sz="1200" spc="80" i="1">
                <a:latin typeface="Times New Roman"/>
                <a:cs typeface="Times New Roman"/>
              </a:rPr>
              <a:t>Ê</a:t>
            </a:r>
            <a:r>
              <a:rPr dirty="0" baseline="-23809" sz="1050" spc="120" i="1">
                <a:latin typeface="Times New Roman"/>
                <a:cs typeface="Times New Roman"/>
              </a:rPr>
              <a:t>ç </a:t>
            </a:r>
            <a:r>
              <a:rPr dirty="0" sz="1200" spc="20">
                <a:latin typeface="Symbol"/>
                <a:cs typeface="Symbol"/>
              </a:rPr>
              <a:t>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2,86;</a:t>
            </a:r>
            <a:endParaRPr sz="1200">
              <a:latin typeface="Times New Roman"/>
              <a:cs typeface="Times New Roman"/>
            </a:endParaRPr>
          </a:p>
          <a:p>
            <a:pPr marL="1643380" indent="-228600">
              <a:lnSpc>
                <a:spcPct val="100000"/>
              </a:lnSpc>
              <a:spcBef>
                <a:spcPts val="1019"/>
              </a:spcBef>
              <a:buFont typeface="Times New Roman"/>
              <a:buChar char="–"/>
              <a:tabLst>
                <a:tab pos="1643380" algn="l"/>
                <a:tab pos="1644014" algn="l"/>
              </a:tabLst>
            </a:pP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5">
                <a:latin typeface="Times New Roman"/>
                <a:cs typeface="Times New Roman"/>
              </a:rPr>
              <a:t>АРЗ </a:t>
            </a:r>
            <a:r>
              <a:rPr dirty="0" sz="1400" spc="-5">
                <a:latin typeface="Times New Roman"/>
                <a:cs typeface="Times New Roman"/>
              </a:rPr>
              <a:t>ПД; </a:t>
            </a:r>
            <a:r>
              <a:rPr dirty="0" sz="1200" spc="80" i="1">
                <a:latin typeface="Times New Roman"/>
                <a:cs typeface="Times New Roman"/>
              </a:rPr>
              <a:t>Ê</a:t>
            </a:r>
            <a:r>
              <a:rPr dirty="0" baseline="-23809" sz="1050" spc="120" i="1">
                <a:latin typeface="Times New Roman"/>
                <a:cs typeface="Times New Roman"/>
              </a:rPr>
              <a:t>ç </a:t>
            </a:r>
            <a:r>
              <a:rPr dirty="0" sz="1200" spc="20">
                <a:latin typeface="Symbol"/>
                <a:cs typeface="Symbol"/>
              </a:rPr>
              <a:t>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4,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66;</a:t>
            </a:r>
            <a:endParaRPr sz="1200">
              <a:latin typeface="Times New Roman"/>
              <a:cs typeface="Times New Roman"/>
            </a:endParaRPr>
          </a:p>
          <a:p>
            <a:pPr marL="1643380" indent="-228600">
              <a:lnSpc>
                <a:spcPct val="100000"/>
              </a:lnSpc>
              <a:spcBef>
                <a:spcPts val="1019"/>
              </a:spcBef>
              <a:buFont typeface="Times New Roman"/>
              <a:buChar char="–"/>
              <a:tabLst>
                <a:tab pos="1643380" algn="l"/>
                <a:tab pos="1644014" algn="l"/>
              </a:tabLst>
            </a:pPr>
            <a:r>
              <a:rPr dirty="0" sz="1400" spc="15">
                <a:latin typeface="Times New Roman"/>
                <a:cs typeface="Times New Roman"/>
              </a:rPr>
              <a:t>ГГ </a:t>
            </a:r>
            <a:r>
              <a:rPr dirty="0" sz="1400" spc="10">
                <a:latin typeface="Times New Roman"/>
                <a:cs typeface="Times New Roman"/>
              </a:rPr>
              <a:t>з </a:t>
            </a:r>
            <a:r>
              <a:rPr dirty="0" sz="1400" spc="5">
                <a:latin typeface="Times New Roman"/>
                <a:cs typeface="Times New Roman"/>
              </a:rPr>
              <a:t>АРЗ </a:t>
            </a:r>
            <a:r>
              <a:rPr dirty="0" sz="1400" spc="-5">
                <a:latin typeface="Times New Roman"/>
                <a:cs typeface="Times New Roman"/>
              </a:rPr>
              <a:t>СД; </a:t>
            </a:r>
            <a:r>
              <a:rPr dirty="0" sz="1200" spc="85" i="1">
                <a:latin typeface="Times New Roman"/>
                <a:cs typeface="Times New Roman"/>
              </a:rPr>
              <a:t>Ê</a:t>
            </a:r>
            <a:r>
              <a:rPr dirty="0" baseline="-23809" sz="1050" spc="127" i="1">
                <a:latin typeface="Times New Roman"/>
                <a:cs typeface="Times New Roman"/>
              </a:rPr>
              <a:t>ç </a:t>
            </a:r>
            <a:r>
              <a:rPr dirty="0" sz="1200" spc="25">
                <a:latin typeface="Symbol"/>
                <a:cs typeface="Symbol"/>
              </a:rPr>
              <a:t>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15">
                <a:latin typeface="Times New Roman"/>
                <a:cs typeface="Times New Roman"/>
              </a:rPr>
              <a:t>9,81.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457834">
              <a:lnSpc>
                <a:spcPct val="145100"/>
              </a:lnSpc>
              <a:spcBef>
                <a:spcPts val="190"/>
              </a:spcBef>
              <a:buAutoNum type="arabicPeriod" startAt="4"/>
              <a:tabLst>
                <a:tab pos="756920" algn="l"/>
              </a:tabLst>
            </a:pPr>
            <a:r>
              <a:rPr dirty="0" sz="1400" spc="-5">
                <a:latin typeface="Times New Roman"/>
                <a:cs typeface="Times New Roman"/>
              </a:rPr>
              <a:t>Дослідження динамічної </a:t>
            </a:r>
            <a:r>
              <a:rPr dirty="0" sz="1400">
                <a:latin typeface="Times New Roman"/>
                <a:cs typeface="Times New Roman"/>
              </a:rPr>
              <a:t>стійкості </a:t>
            </a:r>
            <a:r>
              <a:rPr dirty="0" sz="1400" spc="25">
                <a:latin typeface="Times New Roman"/>
                <a:cs typeface="Times New Roman"/>
              </a:rPr>
              <a:t>за </a:t>
            </a:r>
            <a:r>
              <a:rPr dirty="0" sz="1400" spc="5">
                <a:latin typeface="Times New Roman"/>
                <a:cs typeface="Times New Roman"/>
              </a:rPr>
              <a:t>спрощеною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методикою  здійснюється </a:t>
            </a:r>
            <a:r>
              <a:rPr dirty="0" sz="1400" spc="25">
                <a:latin typeface="Times New Roman"/>
                <a:cs typeface="Times New Roman"/>
              </a:rPr>
              <a:t>за </a:t>
            </a:r>
            <a:r>
              <a:rPr dirty="0" sz="1400" spc="5">
                <a:latin typeface="Times New Roman"/>
                <a:cs typeface="Times New Roman"/>
              </a:rPr>
              <a:t>допомогою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методу площин, </a:t>
            </a:r>
            <a:r>
              <a:rPr dirty="0" sz="1400" spc="15">
                <a:latin typeface="Times New Roman"/>
                <a:cs typeface="Times New Roman"/>
              </a:rPr>
              <a:t>при </a:t>
            </a:r>
            <a:r>
              <a:rPr dirty="0" sz="1400" spc="5">
                <a:latin typeface="Times New Roman"/>
                <a:cs typeface="Times New Roman"/>
              </a:rPr>
              <a:t>детальному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аналізу  </a:t>
            </a:r>
            <a:r>
              <a:rPr dirty="0" sz="1400">
                <a:latin typeface="Times New Roman"/>
                <a:cs typeface="Times New Roman"/>
              </a:rPr>
              <a:t>застосовується </a:t>
            </a:r>
            <a:r>
              <a:rPr dirty="0" sz="1400" spc="5">
                <a:latin typeface="Times New Roman"/>
                <a:cs typeface="Times New Roman"/>
              </a:rPr>
              <a:t>метод </a:t>
            </a:r>
            <a:r>
              <a:rPr dirty="0" sz="1400">
                <a:latin typeface="Times New Roman"/>
                <a:cs typeface="Times New Roman"/>
              </a:rPr>
              <a:t>послідовних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інтервалів.</a:t>
            </a:r>
            <a:endParaRPr sz="1400">
              <a:latin typeface="Times New Roman"/>
              <a:cs typeface="Times New Roman"/>
            </a:endParaRPr>
          </a:p>
          <a:p>
            <a:pPr algn="just" marL="12700" marR="15875" indent="457834">
              <a:lnSpc>
                <a:spcPct val="143000"/>
              </a:lnSpc>
              <a:buAutoNum type="arabicPeriod" startAt="4"/>
              <a:tabLst>
                <a:tab pos="661035" algn="l"/>
              </a:tabLst>
            </a:pPr>
            <a:r>
              <a:rPr dirty="0" sz="1400">
                <a:latin typeface="Times New Roman"/>
                <a:cs typeface="Times New Roman"/>
              </a:rPr>
              <a:t>Для </a:t>
            </a:r>
            <a:r>
              <a:rPr dirty="0" sz="1400" spc="-5">
                <a:latin typeface="Times New Roman"/>
                <a:cs typeface="Times New Roman"/>
              </a:rPr>
              <a:t>збереження динамічної </a:t>
            </a:r>
            <a:r>
              <a:rPr dirty="0" sz="1400">
                <a:latin typeface="Times New Roman"/>
                <a:cs typeface="Times New Roman"/>
              </a:rPr>
              <a:t>стійкості </a:t>
            </a:r>
            <a:r>
              <a:rPr dirty="0" sz="1400" spc="5">
                <a:latin typeface="Times New Roman"/>
                <a:cs typeface="Times New Roman"/>
              </a:rPr>
              <a:t>був визначений </a:t>
            </a:r>
            <a:r>
              <a:rPr dirty="0" sz="1400">
                <a:latin typeface="Times New Roman"/>
                <a:cs typeface="Times New Roman"/>
              </a:rPr>
              <a:t>граничний </a:t>
            </a:r>
            <a:r>
              <a:rPr dirty="0" sz="1400" spc="10">
                <a:latin typeface="Times New Roman"/>
                <a:cs typeface="Times New Roman"/>
              </a:rPr>
              <a:t>час  </a:t>
            </a:r>
            <a:r>
              <a:rPr dirty="0" sz="1400" spc="-5">
                <a:latin typeface="Times New Roman"/>
                <a:cs typeface="Times New Roman"/>
              </a:rPr>
              <a:t>відключення </a:t>
            </a:r>
            <a:r>
              <a:rPr dirty="0" sz="1400" spc="5">
                <a:latin typeface="Times New Roman"/>
                <a:cs typeface="Times New Roman"/>
              </a:rPr>
              <a:t>коротких </a:t>
            </a:r>
            <a:r>
              <a:rPr dirty="0" sz="1400">
                <a:latin typeface="Times New Roman"/>
                <a:cs typeface="Times New Roman"/>
              </a:rPr>
              <a:t>замикань, </a:t>
            </a:r>
            <a:r>
              <a:rPr dirty="0" sz="1400" spc="5">
                <a:latin typeface="Times New Roman"/>
                <a:cs typeface="Times New Roman"/>
              </a:rPr>
              <a:t>який</a:t>
            </a:r>
            <a:r>
              <a:rPr dirty="0" sz="1400" spc="-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складає:</a:t>
            </a:r>
            <a:endParaRPr sz="1400">
              <a:latin typeface="Times New Roman"/>
              <a:cs typeface="Times New Roman"/>
            </a:endParaRPr>
          </a:p>
          <a:p>
            <a:pPr lvl="1" marL="1595755" indent="-228600">
              <a:lnSpc>
                <a:spcPct val="100000"/>
              </a:lnSpc>
              <a:spcBef>
                <a:spcPts val="720"/>
              </a:spcBef>
              <a:buChar char="–"/>
              <a:tabLst>
                <a:tab pos="1595755" algn="l"/>
                <a:tab pos="1596390" algn="l"/>
              </a:tabLst>
            </a:pPr>
            <a:r>
              <a:rPr dirty="0" sz="1400" spc="15">
                <a:latin typeface="Times New Roman"/>
                <a:cs typeface="Times New Roman"/>
              </a:rPr>
              <a:t>при </a:t>
            </a:r>
            <a:r>
              <a:rPr dirty="0" sz="1400">
                <a:latin typeface="Times New Roman"/>
                <a:cs typeface="Times New Roman"/>
              </a:rPr>
              <a:t>трифазному </a:t>
            </a:r>
            <a:r>
              <a:rPr dirty="0" sz="1400" spc="25">
                <a:latin typeface="Times New Roman"/>
                <a:cs typeface="Times New Roman"/>
              </a:rPr>
              <a:t>КЗ</a:t>
            </a:r>
            <a:r>
              <a:rPr dirty="0" sz="1400" spc="-229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– </a:t>
            </a:r>
            <a:r>
              <a:rPr dirty="0" sz="1400" spc="-5">
                <a:latin typeface="Times New Roman"/>
                <a:cs typeface="Times New Roman"/>
              </a:rPr>
              <a:t>t=0,797 </a:t>
            </a:r>
            <a:r>
              <a:rPr dirty="0" sz="1400" spc="30">
                <a:latin typeface="Times New Roman"/>
                <a:cs typeface="Times New Roman"/>
              </a:rPr>
              <a:t>с;</a:t>
            </a:r>
            <a:endParaRPr sz="1400">
              <a:latin typeface="Times New Roman"/>
              <a:cs typeface="Times New Roman"/>
            </a:endParaRPr>
          </a:p>
          <a:p>
            <a:pPr lvl="1" marL="1595755" indent="-228600">
              <a:lnSpc>
                <a:spcPct val="100000"/>
              </a:lnSpc>
              <a:spcBef>
                <a:spcPts val="720"/>
              </a:spcBef>
              <a:buChar char="–"/>
              <a:tabLst>
                <a:tab pos="1595755" algn="l"/>
                <a:tab pos="1596390" algn="l"/>
              </a:tabLst>
            </a:pPr>
            <a:r>
              <a:rPr dirty="0" sz="1400" spc="15">
                <a:latin typeface="Times New Roman"/>
                <a:cs typeface="Times New Roman"/>
              </a:rPr>
              <a:t>при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двофазному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КЗ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на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землю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–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t=1,8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с.</a:t>
            </a:r>
            <a:endParaRPr sz="1400">
              <a:latin typeface="Times New Roman"/>
              <a:cs typeface="Times New Roman"/>
            </a:endParaRPr>
          </a:p>
          <a:p>
            <a:pPr marL="12700" marR="391160" indent="457834">
              <a:lnSpc>
                <a:spcPct val="143000"/>
              </a:lnSpc>
              <a:spcBef>
                <a:spcPts val="75"/>
              </a:spcBef>
              <a:buAutoNum type="arabicPeriod" startAt="4"/>
              <a:tabLst>
                <a:tab pos="642620" algn="l"/>
              </a:tabLst>
            </a:pPr>
            <a:r>
              <a:rPr dirty="0" sz="1400" spc="-5">
                <a:latin typeface="Times New Roman"/>
                <a:cs typeface="Times New Roman"/>
              </a:rPr>
              <a:t>Застосування </a:t>
            </a:r>
            <a:r>
              <a:rPr dirty="0" sz="1400" spc="-25">
                <a:latin typeface="Times New Roman"/>
                <a:cs typeface="Times New Roman"/>
              </a:rPr>
              <a:t>АПВ </a:t>
            </a:r>
            <a:r>
              <a:rPr dirty="0" sz="1400">
                <a:latin typeface="Times New Roman"/>
                <a:cs typeface="Times New Roman"/>
              </a:rPr>
              <a:t>суттєво </a:t>
            </a:r>
            <a:r>
              <a:rPr dirty="0" sz="1400" spc="-10">
                <a:latin typeface="Times New Roman"/>
                <a:cs typeface="Times New Roman"/>
              </a:rPr>
              <a:t>підвищує </a:t>
            </a:r>
            <a:r>
              <a:rPr dirty="0" sz="1400" spc="-5">
                <a:latin typeface="Times New Roman"/>
                <a:cs typeface="Times New Roman"/>
              </a:rPr>
              <a:t>динамічну стійкість  </a:t>
            </a:r>
            <a:r>
              <a:rPr dirty="0" sz="1400">
                <a:latin typeface="Times New Roman"/>
                <a:cs typeface="Times New Roman"/>
              </a:rPr>
              <a:t>електричних систем, </a:t>
            </a:r>
            <a:r>
              <a:rPr dirty="0" sz="1400" spc="10">
                <a:latin typeface="Times New Roman"/>
                <a:cs typeface="Times New Roman"/>
              </a:rPr>
              <a:t>а в </a:t>
            </a:r>
            <a:r>
              <a:rPr dirty="0" sz="1400" spc="5">
                <a:latin typeface="Times New Roman"/>
                <a:cs typeface="Times New Roman"/>
              </a:rPr>
              <a:t>деяких </a:t>
            </a:r>
            <a:r>
              <a:rPr dirty="0" sz="1400">
                <a:latin typeface="Times New Roman"/>
                <a:cs typeface="Times New Roman"/>
              </a:rPr>
              <a:t>випадках </a:t>
            </a:r>
            <a:r>
              <a:rPr dirty="0" sz="1400" spc="10">
                <a:latin typeface="Times New Roman"/>
                <a:cs typeface="Times New Roman"/>
              </a:rPr>
              <a:t>є </a:t>
            </a:r>
            <a:r>
              <a:rPr dirty="0" sz="1400" spc="-5">
                <a:latin typeface="Times New Roman"/>
                <a:cs typeface="Times New Roman"/>
              </a:rPr>
              <a:t>єдиним </a:t>
            </a:r>
            <a:r>
              <a:rPr dirty="0" sz="1400">
                <a:latin typeface="Times New Roman"/>
                <a:cs typeface="Times New Roman"/>
              </a:rPr>
              <a:t>способом</a:t>
            </a:r>
            <a:r>
              <a:rPr dirty="0" sz="1400" spc="-1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збереження  </a:t>
            </a:r>
            <a:r>
              <a:rPr dirty="0" sz="1400">
                <a:latin typeface="Times New Roman"/>
                <a:cs typeface="Times New Roman"/>
              </a:rPr>
              <a:t>безперебійного </a:t>
            </a:r>
            <a:r>
              <a:rPr dirty="0" sz="1400" spc="-5">
                <a:latin typeface="Times New Roman"/>
                <a:cs typeface="Times New Roman"/>
              </a:rPr>
              <a:t>електропостачання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споживачів.</a:t>
            </a:r>
            <a:endParaRPr sz="1400">
              <a:latin typeface="Times New Roman"/>
              <a:cs typeface="Times New Roman"/>
            </a:endParaRPr>
          </a:p>
          <a:p>
            <a:pPr marL="12700" marR="173355" indent="448309">
              <a:lnSpc>
                <a:spcPts val="2400"/>
              </a:lnSpc>
              <a:spcBef>
                <a:spcPts val="200"/>
              </a:spcBef>
              <a:buAutoNum type="arabicPeriod" startAt="4"/>
              <a:tabLst>
                <a:tab pos="641985" algn="l"/>
              </a:tabLst>
            </a:pPr>
            <a:r>
              <a:rPr dirty="0" sz="1400" spc="-5">
                <a:latin typeface="Times New Roman"/>
                <a:cs typeface="Times New Roman"/>
              </a:rPr>
              <a:t>Застосування пристрою </a:t>
            </a:r>
            <a:r>
              <a:rPr dirty="0" sz="1400" spc="-25">
                <a:latin typeface="Times New Roman"/>
                <a:cs typeface="Times New Roman"/>
              </a:rPr>
              <a:t>АВР </a:t>
            </a:r>
            <a:r>
              <a:rPr dirty="0" sz="1400" spc="-5">
                <a:latin typeface="Times New Roman"/>
                <a:cs typeface="Times New Roman"/>
              </a:rPr>
              <a:t>дозволяє </a:t>
            </a:r>
            <a:r>
              <a:rPr dirty="0" sz="1400">
                <a:latin typeface="Times New Roman"/>
                <a:cs typeface="Times New Roman"/>
              </a:rPr>
              <a:t>зберегти </a:t>
            </a:r>
            <a:r>
              <a:rPr dirty="0" sz="1400" spc="-5">
                <a:latin typeface="Times New Roman"/>
                <a:cs typeface="Times New Roman"/>
              </a:rPr>
              <a:t>динамічну </a:t>
            </a:r>
            <a:r>
              <a:rPr dirty="0" sz="1400" spc="-15">
                <a:latin typeface="Times New Roman"/>
                <a:cs typeface="Times New Roman"/>
              </a:rPr>
              <a:t>стійкість  </a:t>
            </a:r>
            <a:r>
              <a:rPr dirty="0" sz="1400" spc="-5">
                <a:latin typeface="Times New Roman"/>
                <a:cs typeface="Times New Roman"/>
              </a:rPr>
              <a:t>електродвигунів </a:t>
            </a:r>
            <a:r>
              <a:rPr dirty="0" sz="1400" spc="5">
                <a:latin typeface="Times New Roman"/>
                <a:cs typeface="Times New Roman"/>
              </a:rPr>
              <a:t>і </a:t>
            </a:r>
            <a:r>
              <a:rPr dirty="0" sz="1400">
                <a:latin typeface="Times New Roman"/>
                <a:cs typeface="Times New Roman"/>
              </a:rPr>
              <a:t>здійснити </a:t>
            </a:r>
            <a:r>
              <a:rPr dirty="0" sz="1400" spc="-15">
                <a:latin typeface="Times New Roman"/>
                <a:cs typeface="Times New Roman"/>
              </a:rPr>
              <a:t>успішний </a:t>
            </a:r>
            <a:r>
              <a:rPr dirty="0" sz="1400" spc="5">
                <a:latin typeface="Times New Roman"/>
                <a:cs typeface="Times New Roman"/>
              </a:rPr>
              <a:t>режим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ресинхронізації.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184" y="224154"/>
            <a:ext cx="1028700" cy="1143000"/>
          </a:xfrm>
          <a:prstGeom prst="rect">
            <a:avLst/>
          </a:prstGeom>
          <a:ln w="1904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20650">
              <a:lnSpc>
                <a:spcPts val="6945"/>
              </a:lnSpc>
            </a:pPr>
            <a:r>
              <a:rPr dirty="0" sz="6000">
                <a:latin typeface="Times New Roman"/>
                <a:cs typeface="Times New Roman"/>
              </a:rPr>
              <a:t>10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Vavan</dc:creator>
  <dcterms:created xsi:type="dcterms:W3CDTF">2016-04-27T17:52:40Z</dcterms:created>
  <dcterms:modified xsi:type="dcterms:W3CDTF">2016-04-27T17:52:40Z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2015-06-14T00:00:00Z</vt:filetime>
  </property>
  <property fmtid="{D5CDD505-2E9C-101B-9397-08002B2CF9AE}" pid="3" name="Creator">
    <vt:lpwstr>Microsoft® Office Word 2007</vt:lpwstr>
  </property>
  <property fmtid="{D5CDD505-2E9C-101B-9397-08002B2CF9AE}" pid="4" name="LastSaved">
    <vt:filetime>2016-04-27T00:00:00Z</vt:filetime>
  </property>
</Properties>
</file>