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56" r:id="rId3"/>
    <p:sldId id="257" r:id="rId4"/>
    <p:sldId id="272" r:id="rId5"/>
    <p:sldId id="266" r:id="rId6"/>
    <p:sldId id="267" r:id="rId7"/>
    <p:sldId id="298" r:id="rId8"/>
    <p:sldId id="274" r:id="rId9"/>
    <p:sldId id="275" r:id="rId10"/>
    <p:sldId id="258" r:id="rId11"/>
    <p:sldId id="262" r:id="rId12"/>
    <p:sldId id="264" r:id="rId13"/>
    <p:sldId id="271" r:id="rId14"/>
    <p:sldId id="280" r:id="rId15"/>
    <p:sldId id="269" r:id="rId16"/>
    <p:sldId id="265" r:id="rId17"/>
    <p:sldId id="281" r:id="rId18"/>
    <p:sldId id="273" r:id="rId19"/>
    <p:sldId id="285" r:id="rId20"/>
    <p:sldId id="276" r:id="rId21"/>
    <p:sldId id="282" r:id="rId22"/>
    <p:sldId id="284" r:id="rId23"/>
    <p:sldId id="286" r:id="rId24"/>
    <p:sldId id="287" r:id="rId25"/>
    <p:sldId id="296" r:id="rId26"/>
    <p:sldId id="291" r:id="rId27"/>
    <p:sldId id="290" r:id="rId28"/>
    <p:sldId id="288" r:id="rId29"/>
    <p:sldId id="292" r:id="rId30"/>
    <p:sldId id="289" r:id="rId31"/>
    <p:sldId id="279" r:id="rId32"/>
    <p:sldId id="270" r:id="rId33"/>
    <p:sldId id="260" r:id="rId34"/>
    <p:sldId id="299" r:id="rId35"/>
    <p:sldId id="294" r:id="rId36"/>
    <p:sldId id="295" r:id="rId37"/>
  </p:sldIdLst>
  <p:sldSz cx="9144000" cy="6858000" type="screen4x3"/>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p:scale>
          <a:sx n="60" d="100"/>
          <a:sy n="60" d="100"/>
        </p:scale>
        <p:origin x="-1434"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uk-UA"/>
          </a:p>
        </p:txBody>
      </p:sp>
      <p:sp>
        <p:nvSpPr>
          <p:cNvPr id="4" name="Дата 3"/>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Дата 4"/>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7" name="Дата 6"/>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8" name="Нижний колонтитул 7"/>
          <p:cNvSpPr>
            <a:spLocks noGrp="1"/>
          </p:cNvSpPr>
          <p:nvPr>
            <p:ph type="ftr" sz="quarter" idx="11"/>
          </p:nvPr>
        </p:nvSpPr>
        <p:spPr/>
        <p:txBody>
          <a:bodyPr/>
          <a:lstStyle/>
          <a:p>
            <a:endParaRPr lang="uk-UA"/>
          </a:p>
        </p:txBody>
      </p:sp>
      <p:sp>
        <p:nvSpPr>
          <p:cNvPr id="9" name="Номер слайда 8"/>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Дата 2"/>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4" name="Нижний колонтитул 3"/>
          <p:cNvSpPr>
            <a:spLocks noGrp="1"/>
          </p:cNvSpPr>
          <p:nvPr>
            <p:ph type="ftr" sz="quarter" idx="11"/>
          </p:nvPr>
        </p:nvSpPr>
        <p:spPr/>
        <p:txBody>
          <a:bodyPr/>
          <a:lstStyle/>
          <a:p>
            <a:endParaRPr lang="uk-UA"/>
          </a:p>
        </p:txBody>
      </p:sp>
      <p:sp>
        <p:nvSpPr>
          <p:cNvPr id="5" name="Номер слайда 4"/>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3" name="Нижний колонтитул 2"/>
          <p:cNvSpPr>
            <a:spLocks noGrp="1"/>
          </p:cNvSpPr>
          <p:nvPr>
            <p:ph type="ftr" sz="quarter" idx="11"/>
          </p:nvPr>
        </p:nvSpPr>
        <p:spPr/>
        <p:txBody>
          <a:bodyPr/>
          <a:lstStyle/>
          <a:p>
            <a:endParaRPr lang="uk-UA"/>
          </a:p>
        </p:txBody>
      </p:sp>
      <p:sp>
        <p:nvSpPr>
          <p:cNvPr id="4" name="Номер слайда 3"/>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6" name="Нижний колонтитул 5"/>
          <p:cNvSpPr>
            <a:spLocks noGrp="1"/>
          </p:cNvSpPr>
          <p:nvPr>
            <p:ph type="ftr" sz="quarter" idx="11"/>
          </p:nvPr>
        </p:nvSpPr>
        <p:spPr/>
        <p:txBody>
          <a:bodyPr/>
          <a:lstStyle/>
          <a:p>
            <a:endParaRPr lang="uk-UA"/>
          </a:p>
        </p:txBody>
      </p:sp>
      <p:sp>
        <p:nvSpPr>
          <p:cNvPr id="7" name="Номер слайда 6"/>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10"/>
          </p:nvPr>
        </p:nvSpPr>
        <p:spPr/>
        <p:txBody>
          <a:body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11"/>
          </p:nvPr>
        </p:nvSpPr>
        <p:spPr/>
        <p:txBody>
          <a:bodyPr/>
          <a:lstStyle/>
          <a:p>
            <a:endParaRPr lang="uk-UA"/>
          </a:p>
        </p:txBody>
      </p:sp>
      <p:sp>
        <p:nvSpPr>
          <p:cNvPr id="6" name="Номер слайда 5"/>
          <p:cNvSpPr>
            <a:spLocks noGrp="1"/>
          </p:cNvSpPr>
          <p:nvPr>
            <p:ph type="sldNum" sz="quarter" idx="12"/>
          </p:nvPr>
        </p:nvSpPr>
        <p:spPr/>
        <p:txBody>
          <a:bodyPr/>
          <a:lstStyle/>
          <a:p>
            <a:fld id="{11CEB40F-B5FB-43E8-89FB-133A2DC14BB8}" type="slidenum">
              <a:rPr lang="uk-UA" smtClean="0"/>
              <a:pPr/>
              <a:t>‹#›</a:t>
            </a:fld>
            <a:endParaRPr lang="uk-U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971038-5021-4DCB-B718-6A33D0FA9CA3}" type="datetimeFigureOut">
              <a:rPr lang="uk-UA" smtClean="0"/>
              <a:pPr/>
              <a:t>25.02.2019</a:t>
            </a:fld>
            <a:endParaRPr lang="uk-UA"/>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CEB40F-B5FB-43E8-89FB-133A2DC14BB8}" type="slidenum">
              <a:rPr lang="uk-UA" smtClean="0"/>
              <a:pPr/>
              <a:t>‹#›</a:t>
            </a:fld>
            <a:endParaRPr lang="uk-U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hyperlink" Target="https://bit.ly/2RFYYrE" TargetMode="External"/><Relationship Id="rId2" Type="http://schemas.openxmlformats.org/officeDocument/2006/relationships/hyperlink" Target="https://bit.ly/2RFYvpo" TargetMode="External"/><Relationship Id="rId1" Type="http://schemas.openxmlformats.org/officeDocument/2006/relationships/slideLayout" Target="../slideLayouts/slideLayout7.xml"/><Relationship Id="rId6" Type="http://schemas.openxmlformats.org/officeDocument/2006/relationships/hyperlink" Target="http://library.kpi.kharkov.ua/vustavki/mendeleev/index.html" TargetMode="External"/><Relationship Id="rId5" Type="http://schemas.openxmlformats.org/officeDocument/2006/relationships/hyperlink" Target="https://bit.ly/2DeV4Bc" TargetMode="External"/><Relationship Id="rId4" Type="http://schemas.openxmlformats.org/officeDocument/2006/relationships/hyperlink" Target="https://bit.ly/2RU5IYd"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00100" y="5260975"/>
            <a:ext cx="7734810" cy="954107"/>
          </a:xfrm>
          <a:prstGeom prst="rect">
            <a:avLst/>
          </a:prstGeom>
          <a:noFill/>
        </p:spPr>
        <p:txBody>
          <a:bodyPr wrap="none" rtlCol="0">
            <a:spAutoFit/>
          </a:bodyPr>
          <a:lstStyle/>
          <a:p>
            <a:pPr algn="ctr"/>
            <a:r>
              <a:rPr lang="uk-UA" sz="2800" b="1" dirty="0" smtClean="0">
                <a:solidFill>
                  <a:schemeClr val="bg1"/>
                </a:solidFill>
                <a:latin typeface="Comic Sans MS" pitchFamily="66" charset="0"/>
              </a:rPr>
              <a:t>(150 років з опублікування першої схеми </a:t>
            </a:r>
          </a:p>
          <a:p>
            <a:pPr algn="ctr"/>
            <a:r>
              <a:rPr lang="uk-UA" sz="2800" b="1" dirty="0" smtClean="0">
                <a:solidFill>
                  <a:schemeClr val="bg1"/>
                </a:solidFill>
                <a:latin typeface="Comic Sans MS" pitchFamily="66" charset="0"/>
              </a:rPr>
              <a:t>Періодичної таблиці)</a:t>
            </a:r>
            <a:endParaRPr lang="uk-UA" sz="2800" b="1" dirty="0">
              <a:solidFill>
                <a:schemeClr val="bg1"/>
              </a:solidFill>
              <a:latin typeface="Comic Sans MS" pitchFamily="66" charset="0"/>
            </a:endParaRPr>
          </a:p>
        </p:txBody>
      </p:sp>
      <p:sp>
        <p:nvSpPr>
          <p:cNvPr id="34819" name="Rectangle 3"/>
          <p:cNvSpPr>
            <a:spLocks noChangeArrowheads="1"/>
          </p:cNvSpPr>
          <p:nvPr/>
        </p:nvSpPr>
        <p:spPr bwMode="auto">
          <a:xfrm>
            <a:off x="928662" y="357166"/>
            <a:ext cx="7532831" cy="1754326"/>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uk-UA" sz="3600" b="1" i="1"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Періодична система елементів </a:t>
            </a: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3600" b="1" i="1"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Д. Менделєєва </a:t>
            </a:r>
          </a:p>
          <a:p>
            <a:pPr marL="0" marR="0" lvl="0" indent="0" algn="ctr" defTabSz="914400" rtl="0" eaLnBrk="0" fontAlgn="base" latinLnBrk="0" hangingPunct="0">
              <a:lnSpc>
                <a:spcPct val="100000"/>
              </a:lnSpc>
              <a:spcBef>
                <a:spcPct val="0"/>
              </a:spcBef>
              <a:spcAft>
                <a:spcPct val="0"/>
              </a:spcAft>
              <a:buClrTx/>
              <a:buSzTx/>
              <a:buFontTx/>
              <a:buNone/>
              <a:tabLst/>
            </a:pPr>
            <a:r>
              <a:rPr kumimoji="0" lang="uk-UA" sz="3600" b="1" i="1"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та історія її створення</a:t>
            </a:r>
            <a:r>
              <a:rPr kumimoji="0" lang="uk-UA" sz="2000" b="1" i="1" u="none" strike="noStrike" cap="none" normalizeH="0" baseline="0" dirty="0" smtClean="0">
                <a:ln>
                  <a:noFill/>
                </a:ln>
                <a:solidFill>
                  <a:schemeClr val="bg1"/>
                </a:solidFill>
                <a:effectLst/>
                <a:latin typeface="Comic Sans MS" pitchFamily="66" charset="0"/>
                <a:cs typeface="Arial" pitchFamily="34" charset="0"/>
              </a:rPr>
              <a:t> </a:t>
            </a:r>
            <a:endParaRPr kumimoji="0" lang="uk-UA" sz="4800" b="1" i="1" u="none" strike="noStrike" cap="none" normalizeH="0" baseline="0" dirty="0" smtClean="0">
              <a:ln>
                <a:noFill/>
              </a:ln>
              <a:solidFill>
                <a:schemeClr val="bg1"/>
              </a:solidFill>
              <a:effectLst/>
              <a:latin typeface="Comic Sans MS" pitchFamily="66" charset="0"/>
              <a:cs typeface="Arial" pitchFamily="34" charset="0"/>
            </a:endParaRPr>
          </a:p>
        </p:txBody>
      </p:sp>
      <p:pic>
        <p:nvPicPr>
          <p:cNvPr id="1026" name="Picture 2" descr="D:\А.Ф\Презентації\Періодична система\на сайт\заставка2.png"/>
          <p:cNvPicPr>
            <a:picLocks noChangeAspect="1" noChangeArrowheads="1"/>
          </p:cNvPicPr>
          <p:nvPr/>
        </p:nvPicPr>
        <p:blipFill>
          <a:blip r:embed="rId2"/>
          <a:srcRect/>
          <a:stretch>
            <a:fillRect/>
          </a:stretch>
        </p:blipFill>
        <p:spPr bwMode="auto">
          <a:xfrm>
            <a:off x="2071670" y="2143116"/>
            <a:ext cx="4959028" cy="2928958"/>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А.Ф\Презентації\Періодична система\заставка.png"/>
          <p:cNvPicPr>
            <a:picLocks noChangeAspect="1" noChangeArrowheads="1"/>
          </p:cNvPicPr>
          <p:nvPr/>
        </p:nvPicPr>
        <p:blipFill>
          <a:blip r:embed="rId2"/>
          <a:srcRect/>
          <a:stretch>
            <a:fillRect/>
          </a:stretch>
        </p:blipFill>
        <p:spPr bwMode="auto">
          <a:xfrm>
            <a:off x="2071670" y="285728"/>
            <a:ext cx="4919279" cy="3000396"/>
          </a:xfrm>
          <a:prstGeom prst="rect">
            <a:avLst/>
          </a:prstGeom>
          <a:noFill/>
        </p:spPr>
      </p:pic>
      <p:sp>
        <p:nvSpPr>
          <p:cNvPr id="5" name="Прямоугольник 4"/>
          <p:cNvSpPr/>
          <p:nvPr/>
        </p:nvSpPr>
        <p:spPr>
          <a:xfrm>
            <a:off x="428596" y="3643314"/>
            <a:ext cx="8429684" cy="2677656"/>
          </a:xfrm>
          <a:prstGeom prst="rect">
            <a:avLst/>
          </a:prstGeom>
        </p:spPr>
        <p:txBody>
          <a:bodyPr wrap="square">
            <a:spAutoFit/>
          </a:bodyPr>
          <a:lstStyle/>
          <a:p>
            <a:pPr algn="just"/>
            <a:r>
              <a:rPr lang="uk-UA" sz="2400" b="1" dirty="0" smtClean="0">
                <a:solidFill>
                  <a:schemeClr val="bg1"/>
                </a:solidFill>
                <a:latin typeface="Comic Sans MS" pitchFamily="66" charset="0"/>
              </a:rPr>
              <a:t>Організація Об'єднаних Націй назвала 2019 рік роком Періодичної таблиці хімічних елементів у зв’язку зі 150-річчям з дня створення цієї таблиці Дмитром Івановичем Менделєєвим.</a:t>
            </a:r>
          </a:p>
          <a:p>
            <a:pPr algn="just"/>
            <a:r>
              <a:rPr lang="uk-UA" sz="2400" b="1" dirty="0" smtClean="0">
                <a:solidFill>
                  <a:schemeClr val="bg1"/>
                </a:solidFill>
                <a:latin typeface="Comic Sans MS" pitchFamily="66" charset="0"/>
              </a:rPr>
              <a:t>Рішення було рекомендовано Генеральній асамблеї в доповіді Другого комітету і прийнято за підсумками голосування. Документ опубліковано на сайті ООН.</a:t>
            </a:r>
            <a:endParaRPr lang="uk-UA" sz="40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D:\А.Ф\Презентації\Періодична система\заставка1.png"/>
          <p:cNvPicPr>
            <a:picLocks noChangeAspect="1" noChangeArrowheads="1"/>
          </p:cNvPicPr>
          <p:nvPr/>
        </p:nvPicPr>
        <p:blipFill>
          <a:blip r:embed="rId2"/>
          <a:srcRect/>
          <a:stretch>
            <a:fillRect/>
          </a:stretch>
        </p:blipFill>
        <p:spPr bwMode="auto">
          <a:xfrm>
            <a:off x="285720" y="714356"/>
            <a:ext cx="3903905" cy="3500462"/>
          </a:xfrm>
          <a:prstGeom prst="rect">
            <a:avLst/>
          </a:prstGeom>
          <a:noFill/>
        </p:spPr>
      </p:pic>
      <p:sp>
        <p:nvSpPr>
          <p:cNvPr id="6" name="Прямоугольник 5"/>
          <p:cNvSpPr/>
          <p:nvPr/>
        </p:nvSpPr>
        <p:spPr>
          <a:xfrm>
            <a:off x="428596" y="5143512"/>
            <a:ext cx="8429684" cy="1200329"/>
          </a:xfrm>
          <a:prstGeom prst="rect">
            <a:avLst/>
          </a:prstGeom>
        </p:spPr>
        <p:txBody>
          <a:bodyPr wrap="square">
            <a:spAutoFit/>
          </a:bodyPr>
          <a:lstStyle/>
          <a:p>
            <a:pPr lvl="0" fontAlgn="base">
              <a:spcBef>
                <a:spcPct val="0"/>
              </a:spcBef>
              <a:spcAft>
                <a:spcPct val="0"/>
              </a:spcAft>
            </a:pPr>
            <a:r>
              <a:rPr kumimoji="0" lang="uk-UA" sz="2400" b="1" i="0" u="none" strike="noStrike" cap="none" normalizeH="0" baseline="0" dirty="0" smtClean="0">
                <a:ln>
                  <a:noFill/>
                </a:ln>
                <a:solidFill>
                  <a:schemeClr val="bg1"/>
                </a:solidFill>
                <a:effectLst/>
                <a:latin typeface="Comic Sans MS" pitchFamily="66" charset="0"/>
                <a:cs typeface="Arial" pitchFamily="34" charset="0"/>
              </a:rPr>
              <a:t>На думку авторів проекту, ця посвята має підвищити якість повсякденного життя і сприяти майбутнім науковим досягненням.</a:t>
            </a:r>
            <a:endParaRPr lang="uk-UA" sz="2400" b="1" dirty="0">
              <a:solidFill>
                <a:schemeClr val="bg1"/>
              </a:solidFill>
              <a:latin typeface="Comic Sans MS" pitchFamily="66" charset="0"/>
            </a:endParaRPr>
          </a:p>
        </p:txBody>
      </p:sp>
      <p:sp>
        <p:nvSpPr>
          <p:cNvPr id="7" name="Прямоугольник 6"/>
          <p:cNvSpPr/>
          <p:nvPr/>
        </p:nvSpPr>
        <p:spPr>
          <a:xfrm>
            <a:off x="4357686" y="285728"/>
            <a:ext cx="4572000" cy="4524315"/>
          </a:xfrm>
          <a:prstGeom prst="rect">
            <a:avLst/>
          </a:prstGeom>
        </p:spPr>
        <p:txBody>
          <a:bodyPr>
            <a:spAutoFit/>
          </a:bodyPr>
          <a:lstStyle/>
          <a:p>
            <a:pPr lvl="0" fontAlgn="base">
              <a:spcBef>
                <a:spcPct val="0"/>
              </a:spcBef>
              <a:spcAft>
                <a:spcPct val="0"/>
              </a:spcAft>
            </a:pPr>
            <a:r>
              <a:rPr kumimoji="0" lang="uk-UA" sz="2400" b="1" i="0" u="none" strike="noStrike" cap="none" normalizeH="0" baseline="0" dirty="0" smtClean="0">
                <a:ln>
                  <a:noFill/>
                </a:ln>
                <a:solidFill>
                  <a:schemeClr val="bg1"/>
                </a:solidFill>
                <a:effectLst/>
                <a:latin typeface="Comic Sans MS" pitchFamily="66" charset="0"/>
                <a:cs typeface="Arial" pitchFamily="34" charset="0"/>
              </a:rPr>
              <a:t>Отже, Генеральна Асамблея «проголошує рік, який починається 1 січня 2019 року, Міжнародним роком Періодичної таблиці хімічних елементів з метою підвищення обізнаності світової громадськості про фундаментальні науки і розширення освіти в галузі фундаментальних наук ...», йдеться в документі.</a:t>
            </a:r>
            <a:r>
              <a:rPr kumimoji="0" lang="uk-UA" sz="1400" b="1" i="0" u="none" strike="noStrike" cap="none" normalizeH="0" baseline="0" dirty="0" smtClean="0">
                <a:ln>
                  <a:noFill/>
                </a:ln>
                <a:solidFill>
                  <a:schemeClr val="bg1"/>
                </a:solidFill>
                <a:effectLst/>
                <a:latin typeface="Comic Sans MS" pitchFamily="66" charset="0"/>
                <a:cs typeface="Arial" pitchFamily="34" charset="0"/>
              </a:rPr>
              <a:t> </a:t>
            </a:r>
            <a:endParaRPr kumimoji="0" lang="uk-UA" sz="3600" b="1" i="0" u="none" strike="noStrike" cap="none" normalizeH="0" baseline="0" dirty="0" smtClean="0">
              <a:ln>
                <a:noFill/>
              </a:ln>
              <a:solidFill>
                <a:schemeClr val="bg1"/>
              </a:solidFill>
              <a:effectLst/>
              <a:latin typeface="Comic Sans MS" pitchFamily="66"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1714488"/>
            <a:ext cx="8643998" cy="4647426"/>
          </a:xfrm>
          <a:prstGeom prst="rect">
            <a:avLst/>
          </a:prstGeom>
          <a:noFill/>
        </p:spPr>
        <p:txBody>
          <a:bodyPr wrap="square" rtlCol="0">
            <a:spAutoFit/>
          </a:bodyPr>
          <a:lstStyle/>
          <a:p>
            <a:r>
              <a:rPr lang="uk-UA" sz="3600" dirty="0" smtClean="0">
                <a:solidFill>
                  <a:schemeClr val="bg1"/>
                </a:solidFill>
                <a:latin typeface="Comic Sans MS" pitchFamily="66" charset="0"/>
              </a:rPr>
              <a:t>Із </a:t>
            </a:r>
            <a:r>
              <a:rPr lang="uk-UA" sz="3600" dirty="0" err="1" smtClean="0">
                <a:solidFill>
                  <a:schemeClr val="bg1"/>
                </a:solidFill>
                <a:latin typeface="Comic Sans MS" pitchFamily="66" charset="0"/>
              </a:rPr>
              <a:t>Вікіпедії</a:t>
            </a:r>
            <a:r>
              <a:rPr lang="uk-UA" sz="3600" dirty="0" smtClean="0">
                <a:solidFill>
                  <a:schemeClr val="bg1"/>
                </a:solidFill>
                <a:latin typeface="Comic Sans MS" pitchFamily="66" charset="0"/>
              </a:rPr>
              <a:t>: </a:t>
            </a:r>
          </a:p>
          <a:p>
            <a:endParaRPr lang="uk-UA" sz="3600" dirty="0" smtClean="0">
              <a:solidFill>
                <a:schemeClr val="bg1"/>
              </a:solidFill>
              <a:latin typeface="Comic Sans MS" pitchFamily="66" charset="0"/>
            </a:endParaRPr>
          </a:p>
          <a:p>
            <a:r>
              <a:rPr lang="uk-UA" sz="3200" b="1" dirty="0" smtClean="0">
                <a:solidFill>
                  <a:schemeClr val="bg1"/>
                </a:solidFill>
                <a:latin typeface="Comic Sans MS" pitchFamily="66" charset="0"/>
              </a:rPr>
              <a:t>Періодичний закон Д.І. Менделєєва - фундаментальний закон природи, який визначає властивості хімічних елементів, простих речовин, а також склад і властивості сполук, які перебувають у періодичній залежності від значень зарядів ядер атомів</a:t>
            </a:r>
            <a:r>
              <a:rPr lang="ru-RU" sz="3200" b="1" dirty="0" smtClean="0">
                <a:solidFill>
                  <a:schemeClr val="bg1"/>
                </a:solidFill>
                <a:latin typeface="Comic Sans MS" pitchFamily="66" charset="0"/>
              </a:rPr>
              <a:t>.</a:t>
            </a:r>
            <a:endParaRPr lang="uk-UA" sz="2200" b="1" i="1" dirty="0" smtClean="0">
              <a:solidFill>
                <a:schemeClr val="bg1"/>
              </a:solidFill>
              <a:latin typeface="Comic Sans MS" pitchFamily="66" charset="0"/>
            </a:endParaRPr>
          </a:p>
        </p:txBody>
      </p:sp>
      <p:pic>
        <p:nvPicPr>
          <p:cNvPr id="4098" name="Picture 2" descr="D:\А.Ф\Презентації\Періодична система\Менделеев7.png"/>
          <p:cNvPicPr>
            <a:picLocks noChangeAspect="1" noChangeArrowheads="1"/>
          </p:cNvPicPr>
          <p:nvPr/>
        </p:nvPicPr>
        <p:blipFill>
          <a:blip r:embed="rId2"/>
          <a:srcRect/>
          <a:stretch>
            <a:fillRect/>
          </a:stretch>
        </p:blipFill>
        <p:spPr bwMode="auto">
          <a:xfrm>
            <a:off x="5929322" y="214290"/>
            <a:ext cx="2439882" cy="2571768"/>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descr="D:\А.Ф\Презентації\Періодична система\менделеев.jpg"/>
          <p:cNvPicPr>
            <a:picLocks noChangeAspect="1" noChangeArrowheads="1"/>
          </p:cNvPicPr>
          <p:nvPr/>
        </p:nvPicPr>
        <p:blipFill>
          <a:blip r:embed="rId2"/>
          <a:srcRect/>
          <a:stretch>
            <a:fillRect/>
          </a:stretch>
        </p:blipFill>
        <p:spPr bwMode="auto">
          <a:xfrm>
            <a:off x="500034" y="357166"/>
            <a:ext cx="3207884" cy="4286280"/>
          </a:xfrm>
          <a:prstGeom prst="rect">
            <a:avLst/>
          </a:prstGeom>
          <a:ln>
            <a:noFill/>
          </a:ln>
          <a:effectLst>
            <a:softEdge rad="112500"/>
          </a:effectLst>
        </p:spPr>
      </p:pic>
      <p:sp>
        <p:nvSpPr>
          <p:cNvPr id="4" name="Прямоугольник 3"/>
          <p:cNvSpPr/>
          <p:nvPr/>
        </p:nvSpPr>
        <p:spPr>
          <a:xfrm>
            <a:off x="3929058" y="500042"/>
            <a:ext cx="5000660" cy="3539430"/>
          </a:xfrm>
          <a:prstGeom prst="rect">
            <a:avLst/>
          </a:prstGeom>
        </p:spPr>
        <p:txBody>
          <a:bodyPr wrap="square">
            <a:spAutoFit/>
          </a:bodyPr>
          <a:lstStyle/>
          <a:p>
            <a:pPr lvl="0" fontAlgn="base">
              <a:spcBef>
                <a:spcPct val="0"/>
              </a:spcBef>
              <a:spcAft>
                <a:spcPct val="0"/>
              </a:spcAft>
            </a:pPr>
            <a:r>
              <a:rPr lang="uk-UA" sz="2800" b="1" dirty="0" smtClean="0">
                <a:solidFill>
                  <a:schemeClr val="bg1"/>
                </a:solidFill>
                <a:latin typeface="Comic Sans MS" pitchFamily="66" charset="0"/>
                <a:cs typeface="Arial" pitchFamily="34" charset="0"/>
              </a:rPr>
              <a:t>За легендою, думка про систему хімічних елементів прийшла до Менделєєва уві сні, проте відомо, що одного разу на запитання, як він відкрив періодичну систему, вчений відповів:</a:t>
            </a:r>
            <a:r>
              <a:rPr lang="uk-UA" sz="2400" b="1" dirty="0" smtClean="0">
                <a:solidFill>
                  <a:schemeClr val="bg1"/>
                </a:solidFill>
                <a:latin typeface="Comic Sans MS" pitchFamily="66" charset="0"/>
                <a:cs typeface="Arial" pitchFamily="34" charset="0"/>
              </a:rPr>
              <a:t> </a:t>
            </a:r>
            <a:endParaRPr lang="uk-UA" sz="3600" b="1" i="1" dirty="0" smtClean="0">
              <a:solidFill>
                <a:schemeClr val="bg1"/>
              </a:solidFill>
              <a:latin typeface="Comic Sans MS" pitchFamily="66" charset="0"/>
              <a:cs typeface="Arial" pitchFamily="34" charset="0"/>
            </a:endParaRPr>
          </a:p>
        </p:txBody>
      </p:sp>
      <p:sp>
        <p:nvSpPr>
          <p:cNvPr id="5" name="Прямоугольник 4"/>
          <p:cNvSpPr/>
          <p:nvPr/>
        </p:nvSpPr>
        <p:spPr>
          <a:xfrm>
            <a:off x="428596" y="5000636"/>
            <a:ext cx="8501122" cy="1569660"/>
          </a:xfrm>
          <a:prstGeom prst="rect">
            <a:avLst/>
          </a:prstGeom>
        </p:spPr>
        <p:txBody>
          <a:bodyPr wrap="square">
            <a:spAutoFit/>
          </a:bodyPr>
          <a:lstStyle/>
          <a:p>
            <a:r>
              <a:rPr lang="uk-UA" sz="3200" b="1" i="1" dirty="0" smtClean="0">
                <a:solidFill>
                  <a:schemeClr val="bg1"/>
                </a:solidFill>
                <a:latin typeface="Comic Sans MS" pitchFamily="66" charset="0"/>
                <a:cs typeface="Arial" pitchFamily="34" charset="0"/>
              </a:rPr>
              <a:t>«Я над нею, може бути, двадцять років думав, а ви думаєте: сидів і раптом ... готово».</a:t>
            </a:r>
            <a:r>
              <a:rPr lang="uk-UA" b="1" i="1" dirty="0" smtClean="0">
                <a:solidFill>
                  <a:schemeClr val="bg1"/>
                </a:solidFill>
                <a:latin typeface="Comic Sans MS" pitchFamily="66" charset="0"/>
                <a:cs typeface="Arial" pitchFamily="34" charset="0"/>
              </a:rPr>
              <a:t> </a:t>
            </a:r>
            <a:endParaRPr lang="uk-UA"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785786" y="500042"/>
            <a:ext cx="7715304" cy="5693866"/>
          </a:xfrm>
          <a:prstGeom prst="rect">
            <a:avLst/>
          </a:prstGeom>
        </p:spPr>
        <p:txBody>
          <a:bodyPr wrap="square">
            <a:spAutoFit/>
          </a:bodyPr>
          <a:lstStyle/>
          <a:p>
            <a:pPr algn="just"/>
            <a:r>
              <a:rPr lang="uk-UA" sz="2600" b="1" dirty="0" smtClean="0">
                <a:solidFill>
                  <a:schemeClr val="bg1"/>
                </a:solidFill>
                <a:latin typeface="Comic Sans MS" pitchFamily="66" charset="0"/>
              </a:rPr>
              <a:t>Пошуки основи природної класифікації хімічних елементів і їх </a:t>
            </a:r>
            <a:r>
              <a:rPr lang="uk-UA" sz="2600" b="1" dirty="0" smtClean="0">
                <a:solidFill>
                  <a:schemeClr val="bg1"/>
                </a:solidFill>
                <a:latin typeface="Comic Sans MS" pitchFamily="66" charset="0"/>
              </a:rPr>
              <a:t>систематизація </a:t>
            </a:r>
            <a:r>
              <a:rPr lang="uk-UA" sz="2600" b="1" dirty="0" smtClean="0">
                <a:solidFill>
                  <a:schemeClr val="bg1"/>
                </a:solidFill>
                <a:latin typeface="Comic Sans MS" pitchFamily="66" charset="0"/>
              </a:rPr>
              <a:t>почалися задовго до відкриття Періодичного закону. Труднощі, з якими стикалися натуралісти, які першими працювали в цій галузі, були викликані недостатністю експериментальних даних: кількість відомих хімічних елементів була ще занадто невелика, а прийняті значення атомних мас багатьох елементів неточні.</a:t>
            </a:r>
          </a:p>
          <a:p>
            <a:pPr algn="just"/>
            <a:r>
              <a:rPr lang="uk-UA" sz="2600" b="1" dirty="0" smtClean="0">
                <a:solidFill>
                  <a:schemeClr val="bg1"/>
                </a:solidFill>
                <a:latin typeface="Comic Sans MS" pitchFamily="66" charset="0"/>
              </a:rPr>
              <a:t>До середини XIX століття було відкрито 63 хімічних елементи, і спроби знайти закономірності в цьому наборі робилися неодноразово</a:t>
            </a:r>
            <a:r>
              <a:rPr lang="uk-UA" sz="2600" dirty="0" smtClean="0">
                <a:solidFill>
                  <a:schemeClr val="bg1"/>
                </a:solidFill>
                <a:latin typeface="Comic Sans MS" pitchFamily="66" charset="0"/>
              </a:rPr>
              <a:t>. </a:t>
            </a:r>
            <a:endParaRPr lang="uk-UA" sz="2600"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71736" y="0"/>
            <a:ext cx="3639138" cy="461665"/>
          </a:xfrm>
          <a:prstGeom prst="rect">
            <a:avLst/>
          </a:prstGeom>
          <a:noFill/>
        </p:spPr>
        <p:txBody>
          <a:bodyPr wrap="none" rtlCol="0">
            <a:spAutoFit/>
          </a:bodyPr>
          <a:lstStyle/>
          <a:p>
            <a:r>
              <a:rPr lang="uk-UA" sz="2400" b="1" dirty="0" smtClean="0">
                <a:solidFill>
                  <a:schemeClr val="bg1"/>
                </a:solidFill>
                <a:latin typeface="Comic Sans MS" pitchFamily="66" charset="0"/>
              </a:rPr>
              <a:t>Невелика передісторія</a:t>
            </a:r>
            <a:endParaRPr lang="uk-UA" sz="2400" b="1" dirty="0">
              <a:solidFill>
                <a:schemeClr val="bg1"/>
              </a:solidFill>
              <a:latin typeface="Comic Sans MS" pitchFamily="66" charset="0"/>
            </a:endParaRPr>
          </a:p>
        </p:txBody>
      </p:sp>
      <p:sp>
        <p:nvSpPr>
          <p:cNvPr id="5" name="TextBox 4"/>
          <p:cNvSpPr txBox="1"/>
          <p:nvPr/>
        </p:nvSpPr>
        <p:spPr>
          <a:xfrm>
            <a:off x="2214546" y="428604"/>
            <a:ext cx="6715172" cy="3970318"/>
          </a:xfrm>
          <a:prstGeom prst="rect">
            <a:avLst/>
          </a:prstGeom>
          <a:noFill/>
        </p:spPr>
        <p:txBody>
          <a:bodyPr wrap="square" rtlCol="0">
            <a:spAutoFit/>
          </a:bodyPr>
          <a:lstStyle/>
          <a:p>
            <a:r>
              <a:rPr lang="uk-UA" sz="2100" b="1" dirty="0" smtClean="0">
                <a:solidFill>
                  <a:schemeClr val="bg1"/>
                </a:solidFill>
                <a:latin typeface="Comic Sans MS" pitchFamily="66" charset="0"/>
              </a:rPr>
              <a:t>У далекому 1668 році видатний ірландський хімік, фізик і богослов Роберт </a:t>
            </a:r>
            <a:r>
              <a:rPr lang="uk-UA" sz="2100" b="1" dirty="0" err="1" smtClean="0">
                <a:solidFill>
                  <a:schemeClr val="bg1"/>
                </a:solidFill>
                <a:latin typeface="Comic Sans MS" pitchFamily="66" charset="0"/>
              </a:rPr>
              <a:t>Бойль</a:t>
            </a:r>
            <a:r>
              <a:rPr lang="uk-UA" sz="2100" b="1" dirty="0" smtClean="0">
                <a:solidFill>
                  <a:schemeClr val="bg1"/>
                </a:solidFill>
                <a:latin typeface="Comic Sans MS" pitchFamily="66" charset="0"/>
              </a:rPr>
              <a:t> опублікував книгу, в якій було розвінчано чимало міфів про алхімію, і в якій він міркував про необхідність пошуку нерозкладних хімічних елементів. Вчений також навів їх список, що складався всього з 15 елементів, але допускав думку про те, що можуть бути ще елементи. Це стало відправною точкою не тільки в пошуку нових елементів, але і в їх систематизації. Він уперше запровадив наукове поняття про хімічний елемент</a:t>
            </a:r>
            <a:r>
              <a:rPr lang="uk-UA" sz="2000" b="1" dirty="0" smtClean="0">
                <a:solidFill>
                  <a:schemeClr val="bg1"/>
                </a:solidFill>
                <a:latin typeface="Comic Sans MS" pitchFamily="66" charset="0"/>
              </a:rPr>
              <a:t>. </a:t>
            </a:r>
            <a:endParaRPr lang="uk-UA" sz="2000" dirty="0">
              <a:solidFill>
                <a:schemeClr val="bg1"/>
              </a:solidFill>
              <a:latin typeface="Comic Sans MS" pitchFamily="66" charset="0"/>
            </a:endParaRPr>
          </a:p>
        </p:txBody>
      </p:sp>
      <p:sp>
        <p:nvSpPr>
          <p:cNvPr id="7" name="TextBox 6"/>
          <p:cNvSpPr txBox="1"/>
          <p:nvPr/>
        </p:nvSpPr>
        <p:spPr>
          <a:xfrm>
            <a:off x="214282" y="4500570"/>
            <a:ext cx="6500858" cy="2031325"/>
          </a:xfrm>
          <a:prstGeom prst="rect">
            <a:avLst/>
          </a:prstGeom>
          <a:noFill/>
        </p:spPr>
        <p:txBody>
          <a:bodyPr wrap="square" rtlCol="0">
            <a:spAutoFit/>
          </a:bodyPr>
          <a:lstStyle/>
          <a:p>
            <a:r>
              <a:rPr lang="uk-UA" sz="2100" b="1" dirty="0" smtClean="0">
                <a:solidFill>
                  <a:schemeClr val="bg1"/>
                </a:solidFill>
                <a:latin typeface="Comic Sans MS" pitchFamily="66" charset="0"/>
              </a:rPr>
              <a:t>Сто років потому французьким хіміком Антуаном Лавуазьє був складений новий перелік, в який входили вже 35 елементів. </a:t>
            </a:r>
          </a:p>
          <a:p>
            <a:r>
              <a:rPr lang="uk-UA" sz="2100" b="1" dirty="0" smtClean="0">
                <a:solidFill>
                  <a:schemeClr val="bg1"/>
                </a:solidFill>
                <a:latin typeface="Comic Sans MS" pitchFamily="66" charset="0"/>
              </a:rPr>
              <a:t>23 з них пізніше були визнані нерозкладними. Але пошук нових елементів тривав вченими по всьому світу.</a:t>
            </a:r>
            <a:endParaRPr lang="uk-UA" sz="2100" b="1" dirty="0">
              <a:solidFill>
                <a:schemeClr val="bg1"/>
              </a:solidFill>
              <a:latin typeface="Comic Sans MS" pitchFamily="66" charset="0"/>
            </a:endParaRPr>
          </a:p>
        </p:txBody>
      </p:sp>
      <p:pic>
        <p:nvPicPr>
          <p:cNvPr id="1028" name="Picture 4" descr="D:\А.Ф\Презентації\Періодична система\БОЙЛЬ.jpg"/>
          <p:cNvPicPr>
            <a:picLocks noChangeAspect="1" noChangeArrowheads="1"/>
          </p:cNvPicPr>
          <p:nvPr/>
        </p:nvPicPr>
        <p:blipFill>
          <a:blip r:embed="rId2"/>
          <a:srcRect/>
          <a:stretch>
            <a:fillRect/>
          </a:stretch>
        </p:blipFill>
        <p:spPr bwMode="auto">
          <a:xfrm>
            <a:off x="214282" y="785794"/>
            <a:ext cx="2022410" cy="2714644"/>
          </a:xfrm>
          <a:prstGeom prst="rect">
            <a:avLst/>
          </a:prstGeom>
          <a:ln>
            <a:noFill/>
          </a:ln>
          <a:effectLst>
            <a:softEdge rad="112500"/>
          </a:effectLst>
        </p:spPr>
      </p:pic>
      <p:pic>
        <p:nvPicPr>
          <p:cNvPr id="1029" name="Picture 5" descr="D:\А.Ф\Презентації\Періодична система\Lavoisier.jpg"/>
          <p:cNvPicPr>
            <a:picLocks noChangeAspect="1" noChangeArrowheads="1"/>
          </p:cNvPicPr>
          <p:nvPr/>
        </p:nvPicPr>
        <p:blipFill>
          <a:blip r:embed="rId3"/>
          <a:srcRect/>
          <a:stretch>
            <a:fillRect/>
          </a:stretch>
        </p:blipFill>
        <p:spPr bwMode="auto">
          <a:xfrm>
            <a:off x="6929454" y="3929066"/>
            <a:ext cx="1920876" cy="2744109"/>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 ÐµÐ·ÑÐ»ÑÑÐ°Ñ Ð¿Ð¾ÑÑÐºÑ Ð·Ð¾Ð±ÑÐ°Ð¶ÐµÐ½Ñ Ð·Ð° Ð·Ð°Ð¿Ð¸ÑÐ¾Ð¼ &quot;ÐÑÐ±ÐµÑÐµÐ¹Ð½ÐµÑ&quot;"/>
          <p:cNvPicPr>
            <a:picLocks noChangeAspect="1" noChangeArrowheads="1"/>
          </p:cNvPicPr>
          <p:nvPr/>
        </p:nvPicPr>
        <p:blipFill>
          <a:blip r:embed="rId2"/>
          <a:srcRect/>
          <a:stretch>
            <a:fillRect/>
          </a:stretch>
        </p:blipFill>
        <p:spPr bwMode="auto">
          <a:xfrm>
            <a:off x="357158" y="428604"/>
            <a:ext cx="2786082" cy="3143272"/>
          </a:xfrm>
          <a:prstGeom prst="rect">
            <a:avLst/>
          </a:prstGeom>
          <a:ln>
            <a:noFill/>
          </a:ln>
          <a:effectLst>
            <a:softEdge rad="112500"/>
          </a:effectLst>
        </p:spPr>
      </p:pic>
      <p:sp>
        <p:nvSpPr>
          <p:cNvPr id="3" name="Прямоугольник 2"/>
          <p:cNvSpPr/>
          <p:nvPr/>
        </p:nvSpPr>
        <p:spPr>
          <a:xfrm>
            <a:off x="3571868" y="357166"/>
            <a:ext cx="5214974" cy="923330"/>
          </a:xfrm>
          <a:prstGeom prst="rect">
            <a:avLst/>
          </a:prstGeom>
        </p:spPr>
        <p:txBody>
          <a:bodyPr wrap="square">
            <a:spAutoFit/>
          </a:bodyPr>
          <a:lstStyle/>
          <a:p>
            <a:r>
              <a:rPr lang="uk-UA" b="1" i="1" dirty="0" smtClean="0">
                <a:solidFill>
                  <a:schemeClr val="bg1"/>
                </a:solidFill>
                <a:latin typeface="Comic Sans MS" pitchFamily="66" charset="0"/>
              </a:rPr>
              <a:t>Йоганн Вольфганг </a:t>
            </a:r>
            <a:r>
              <a:rPr lang="uk-UA" b="1" i="1" dirty="0" err="1" smtClean="0">
                <a:solidFill>
                  <a:schemeClr val="bg1"/>
                </a:solidFill>
                <a:latin typeface="Comic Sans MS" pitchFamily="66" charset="0"/>
              </a:rPr>
              <a:t>Деберайнер</a:t>
            </a:r>
            <a:r>
              <a:rPr lang="uk-UA" b="1" i="1" dirty="0" smtClean="0">
                <a:solidFill>
                  <a:schemeClr val="bg1"/>
                </a:solidFill>
                <a:latin typeface="Comic Sans MS" pitchFamily="66" charset="0"/>
              </a:rPr>
              <a:t> — німецький хімік, найбільш відомий тим, що перший висловив періодичний закон. </a:t>
            </a:r>
            <a:endParaRPr lang="uk-UA" b="1" i="1" dirty="0">
              <a:solidFill>
                <a:schemeClr val="bg1"/>
              </a:solidFill>
              <a:latin typeface="Comic Sans MS" pitchFamily="66" charset="0"/>
            </a:endParaRPr>
          </a:p>
        </p:txBody>
      </p:sp>
      <p:sp>
        <p:nvSpPr>
          <p:cNvPr id="4" name="Прямоугольник 3"/>
          <p:cNvSpPr/>
          <p:nvPr/>
        </p:nvSpPr>
        <p:spPr>
          <a:xfrm>
            <a:off x="642910" y="3786190"/>
            <a:ext cx="7215238" cy="646331"/>
          </a:xfrm>
          <a:prstGeom prst="rect">
            <a:avLst/>
          </a:prstGeom>
        </p:spPr>
        <p:txBody>
          <a:bodyPr wrap="square">
            <a:spAutoFit/>
          </a:bodyPr>
          <a:lstStyle/>
          <a:p>
            <a:r>
              <a:rPr lang="uk-UA" dirty="0" smtClean="0"/>
              <a:t/>
            </a:r>
            <a:br>
              <a:rPr lang="uk-UA" dirty="0" smtClean="0"/>
            </a:br>
            <a:endParaRPr lang="uk-UA" dirty="0"/>
          </a:p>
        </p:txBody>
      </p:sp>
      <p:sp>
        <p:nvSpPr>
          <p:cNvPr id="6" name="TextBox 5"/>
          <p:cNvSpPr txBox="1"/>
          <p:nvPr/>
        </p:nvSpPr>
        <p:spPr>
          <a:xfrm>
            <a:off x="3357554" y="1428736"/>
            <a:ext cx="5500726" cy="2462213"/>
          </a:xfrm>
          <a:prstGeom prst="rect">
            <a:avLst/>
          </a:prstGeom>
          <a:noFill/>
        </p:spPr>
        <p:txBody>
          <a:bodyPr wrap="square" rtlCol="0">
            <a:spAutoFit/>
          </a:bodyPr>
          <a:lstStyle/>
          <a:p>
            <a:r>
              <a:rPr lang="uk-UA" sz="2200" b="1" dirty="0" smtClean="0">
                <a:solidFill>
                  <a:schemeClr val="bg1"/>
                </a:solidFill>
                <a:latin typeface="Comic Sans MS" pitchFamily="66" charset="0"/>
              </a:rPr>
              <a:t>У 1829 р. він зробив спробу систематизації елементів. Вчений зауважив, що деякі подібні за своїми властивостями елементи можна об'єднати по три в групи, які він назвав тріадами: Li-Na-K; Ca-Sr-Ba; S-Se-Te; P-As-Sb; Cl-Br-I. </a:t>
            </a:r>
          </a:p>
        </p:txBody>
      </p:sp>
      <p:sp>
        <p:nvSpPr>
          <p:cNvPr id="7" name="TextBox 6"/>
          <p:cNvSpPr txBox="1"/>
          <p:nvPr/>
        </p:nvSpPr>
        <p:spPr>
          <a:xfrm>
            <a:off x="357158" y="4000504"/>
            <a:ext cx="8429684" cy="2462213"/>
          </a:xfrm>
          <a:prstGeom prst="rect">
            <a:avLst/>
          </a:prstGeom>
          <a:noFill/>
        </p:spPr>
        <p:txBody>
          <a:bodyPr wrap="square" rtlCol="0">
            <a:spAutoFit/>
          </a:bodyPr>
          <a:lstStyle/>
          <a:p>
            <a:r>
              <a:rPr lang="uk-UA" sz="2200" b="1" dirty="0" smtClean="0">
                <a:solidFill>
                  <a:schemeClr val="bg1"/>
                </a:solidFill>
                <a:latin typeface="Comic Sans MS" pitchFamily="66" charset="0"/>
              </a:rPr>
              <a:t>Сутність запропонованого закону тріад </a:t>
            </a:r>
            <a:r>
              <a:rPr lang="uk-UA" sz="2200" b="1" dirty="0" err="1" smtClean="0">
                <a:solidFill>
                  <a:schemeClr val="bg1"/>
                </a:solidFill>
                <a:latin typeface="Comic Sans MS" pitchFamily="66" charset="0"/>
              </a:rPr>
              <a:t>Деберайнера</a:t>
            </a:r>
            <a:r>
              <a:rPr lang="uk-UA" sz="2200" b="1" dirty="0" smtClean="0">
                <a:solidFill>
                  <a:schemeClr val="bg1"/>
                </a:solidFill>
                <a:latin typeface="Comic Sans MS" pitchFamily="66" charset="0"/>
              </a:rPr>
              <a:t> полягала в тому, що атомна маса середнього елемента тріади була близька до </a:t>
            </a:r>
            <a:r>
              <a:rPr lang="uk-UA" sz="2200" b="1" dirty="0" err="1" smtClean="0">
                <a:solidFill>
                  <a:schemeClr val="bg1"/>
                </a:solidFill>
                <a:latin typeface="Comic Sans MS" pitchFamily="66" charset="0"/>
              </a:rPr>
              <a:t>напівсуми</a:t>
            </a:r>
            <a:r>
              <a:rPr lang="uk-UA" sz="2200" b="1" dirty="0" smtClean="0">
                <a:solidFill>
                  <a:schemeClr val="bg1"/>
                </a:solidFill>
                <a:latin typeface="Comic Sans MS" pitchFamily="66" charset="0"/>
              </a:rPr>
              <a:t> атомних мас двох крайніх елементів тріади. Хоча розбити всі відомі елементи на тріади </a:t>
            </a:r>
            <a:r>
              <a:rPr lang="uk-UA" sz="2200" b="1" dirty="0" err="1" smtClean="0">
                <a:solidFill>
                  <a:schemeClr val="bg1"/>
                </a:solidFill>
                <a:latin typeface="Comic Sans MS" pitchFamily="66" charset="0"/>
              </a:rPr>
              <a:t>Деберайнера</a:t>
            </a:r>
            <a:r>
              <a:rPr lang="uk-UA" sz="2200" b="1" dirty="0" smtClean="0">
                <a:solidFill>
                  <a:schemeClr val="bg1"/>
                </a:solidFill>
                <a:latin typeface="Comic Sans MS" pitchFamily="66" charset="0"/>
              </a:rPr>
              <a:t>, природно, не вдалося, закон тріад явно вказував на наявність взаємозв'язку між атомною масою і властивостями елементів і їх з'єднань.</a:t>
            </a:r>
            <a:endParaRPr lang="uk-UA"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714744" y="428604"/>
            <a:ext cx="5072098" cy="5878532"/>
          </a:xfrm>
          <a:prstGeom prst="rect">
            <a:avLst/>
          </a:prstGeom>
        </p:spPr>
        <p:txBody>
          <a:bodyPr wrap="square">
            <a:spAutoFit/>
          </a:bodyPr>
          <a:lstStyle/>
          <a:p>
            <a:pPr algn="just"/>
            <a:r>
              <a:rPr lang="uk-UA" sz="2200" b="1" dirty="0" smtClean="0">
                <a:solidFill>
                  <a:schemeClr val="bg1"/>
                </a:solidFill>
                <a:latin typeface="Comic Sans MS" pitchFamily="66" charset="0"/>
              </a:rPr>
              <a:t>Ідеї ​​</a:t>
            </a:r>
            <a:r>
              <a:rPr lang="uk-UA" sz="2200" b="1" dirty="0" err="1" smtClean="0">
                <a:solidFill>
                  <a:schemeClr val="bg1"/>
                </a:solidFill>
                <a:latin typeface="Comic Sans MS" pitchFamily="66" charset="0"/>
              </a:rPr>
              <a:t>Деберайнера</a:t>
            </a:r>
            <a:r>
              <a:rPr lang="uk-UA" sz="2200" b="1" dirty="0" smtClean="0">
                <a:solidFill>
                  <a:schemeClr val="bg1"/>
                </a:solidFill>
                <a:latin typeface="Comic Sans MS" pitchFamily="66" charset="0"/>
              </a:rPr>
              <a:t> </a:t>
            </a:r>
            <a:r>
              <a:rPr lang="uk-UA" sz="2200" b="1" dirty="0" smtClean="0">
                <a:solidFill>
                  <a:schemeClr val="bg1"/>
                </a:solidFill>
                <a:latin typeface="Comic Sans MS" pitchFamily="66" charset="0"/>
              </a:rPr>
              <a:t>були розвинені німецьким хіміком Леопольдом </a:t>
            </a:r>
            <a:r>
              <a:rPr lang="uk-UA" sz="2200" b="1" dirty="0" err="1" smtClean="0">
                <a:solidFill>
                  <a:schemeClr val="bg1"/>
                </a:solidFill>
                <a:latin typeface="Comic Sans MS" pitchFamily="66" charset="0"/>
              </a:rPr>
              <a:t>Гмеліним</a:t>
            </a:r>
            <a:r>
              <a:rPr lang="uk-UA" sz="2200" b="1" dirty="0" smtClean="0">
                <a:solidFill>
                  <a:schemeClr val="bg1"/>
                </a:solidFill>
                <a:latin typeface="Comic Sans MS" pitchFamily="66" charset="0"/>
              </a:rPr>
              <a:t>, який показав, що взаємозв'язок між властивостями елементів і їх атомними масами значно складніше, ніж тріади. </a:t>
            </a:r>
          </a:p>
          <a:p>
            <a:pPr algn="just"/>
            <a:r>
              <a:rPr lang="uk-UA" sz="2200" b="1" dirty="0" smtClean="0">
                <a:solidFill>
                  <a:schemeClr val="bg1"/>
                </a:solidFill>
                <a:latin typeface="Comic Sans MS" pitchFamily="66" charset="0"/>
              </a:rPr>
              <a:t>У 1843 році Л.</a:t>
            </a:r>
            <a:r>
              <a:rPr lang="uk-UA" sz="2200" b="1" dirty="0" err="1" smtClean="0">
                <a:solidFill>
                  <a:schemeClr val="bg1"/>
                </a:solidFill>
                <a:latin typeface="Comic Sans MS" pitchFamily="66" charset="0"/>
              </a:rPr>
              <a:t>Гмелін</a:t>
            </a:r>
            <a:r>
              <a:rPr lang="uk-UA" sz="2200" b="1" dirty="0" smtClean="0">
                <a:solidFill>
                  <a:schemeClr val="bg1"/>
                </a:solidFill>
                <a:latin typeface="Comic Sans MS" pitchFamily="66" charset="0"/>
              </a:rPr>
              <a:t> опублікував таблицю, в якій хімічно схожі елементи були розставлені по групах в порядку зростання сполучних (еквівалентних) ваг. Елементи становили тріади, а також </a:t>
            </a:r>
            <a:r>
              <a:rPr lang="uk-UA" sz="2200" b="1" dirty="0" err="1" smtClean="0">
                <a:solidFill>
                  <a:schemeClr val="bg1"/>
                </a:solidFill>
                <a:latin typeface="Comic Sans MS" pitchFamily="66" charset="0"/>
              </a:rPr>
              <a:t>тетради</a:t>
            </a:r>
            <a:r>
              <a:rPr lang="uk-UA" sz="2200" b="1" dirty="0" smtClean="0">
                <a:solidFill>
                  <a:schemeClr val="bg1"/>
                </a:solidFill>
                <a:latin typeface="Comic Sans MS" pitchFamily="66" charset="0"/>
              </a:rPr>
              <a:t> і </a:t>
            </a:r>
            <a:r>
              <a:rPr lang="uk-UA" sz="2200" b="1" dirty="0" err="1" smtClean="0">
                <a:solidFill>
                  <a:schemeClr val="bg1"/>
                </a:solidFill>
                <a:latin typeface="Comic Sans MS" pitchFamily="66" charset="0"/>
              </a:rPr>
              <a:t>пентади</a:t>
            </a:r>
            <a:r>
              <a:rPr lang="uk-UA" sz="2200" b="1" dirty="0" smtClean="0">
                <a:solidFill>
                  <a:schemeClr val="bg1"/>
                </a:solidFill>
                <a:latin typeface="Comic Sans MS" pitchFamily="66" charset="0"/>
              </a:rPr>
              <a:t> (групи з чотирьох і п'яти елементів), причому </a:t>
            </a:r>
            <a:r>
              <a:rPr lang="uk-UA" sz="2200" b="1" dirty="0" err="1" smtClean="0">
                <a:solidFill>
                  <a:schemeClr val="bg1"/>
                </a:solidFill>
                <a:latin typeface="Comic Sans MS" pitchFamily="66" charset="0"/>
              </a:rPr>
              <a:t>електро-негативність</a:t>
            </a:r>
            <a:r>
              <a:rPr lang="uk-UA" sz="2400" dirty="0" smtClean="0"/>
              <a:t> </a:t>
            </a:r>
            <a:r>
              <a:rPr lang="uk-UA" sz="2200" b="1" dirty="0" smtClean="0">
                <a:solidFill>
                  <a:schemeClr val="bg1"/>
                </a:solidFill>
                <a:latin typeface="Comic Sans MS" pitchFamily="66" charset="0"/>
              </a:rPr>
              <a:t>елементів в таблиці плавно змінювалася зверху вниз.</a:t>
            </a:r>
            <a:endParaRPr lang="uk-UA" sz="2200" b="1" dirty="0">
              <a:solidFill>
                <a:schemeClr val="bg1"/>
              </a:solidFill>
              <a:latin typeface="Comic Sans MS" pitchFamily="66" charset="0"/>
            </a:endParaRPr>
          </a:p>
        </p:txBody>
      </p:sp>
      <p:pic>
        <p:nvPicPr>
          <p:cNvPr id="1025" name="Picture 1" descr="D:\А.Ф\Презентації\Періодична система\Gmelin.jpg"/>
          <p:cNvPicPr>
            <a:picLocks noChangeAspect="1" noChangeArrowheads="1"/>
          </p:cNvPicPr>
          <p:nvPr/>
        </p:nvPicPr>
        <p:blipFill>
          <a:blip r:embed="rId2"/>
          <a:srcRect/>
          <a:stretch>
            <a:fillRect/>
          </a:stretch>
        </p:blipFill>
        <p:spPr bwMode="auto">
          <a:xfrm>
            <a:off x="153560" y="1000108"/>
            <a:ext cx="3266502" cy="421484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А.Ф\Презентації\Періодична система\шанкуртуа.jpg"/>
          <p:cNvPicPr>
            <a:picLocks noChangeAspect="1" noChangeArrowheads="1"/>
          </p:cNvPicPr>
          <p:nvPr/>
        </p:nvPicPr>
        <p:blipFill>
          <a:blip r:embed="rId2"/>
          <a:srcRect/>
          <a:stretch>
            <a:fillRect/>
          </a:stretch>
        </p:blipFill>
        <p:spPr bwMode="auto">
          <a:xfrm>
            <a:off x="428596" y="357166"/>
            <a:ext cx="2571768" cy="3516487"/>
          </a:xfrm>
          <a:prstGeom prst="rect">
            <a:avLst/>
          </a:prstGeom>
          <a:ln>
            <a:noFill/>
          </a:ln>
          <a:effectLst>
            <a:softEdge rad="112500"/>
          </a:effectLst>
        </p:spPr>
      </p:pic>
      <p:sp>
        <p:nvSpPr>
          <p:cNvPr id="4" name="TextBox 3"/>
          <p:cNvSpPr txBox="1"/>
          <p:nvPr/>
        </p:nvSpPr>
        <p:spPr>
          <a:xfrm>
            <a:off x="3571868" y="285728"/>
            <a:ext cx="5214974" cy="3000821"/>
          </a:xfrm>
          <a:prstGeom prst="rect">
            <a:avLst/>
          </a:prstGeom>
          <a:noFill/>
        </p:spPr>
        <p:txBody>
          <a:bodyPr wrap="square" rtlCol="0">
            <a:spAutoFit/>
          </a:bodyPr>
          <a:lstStyle/>
          <a:p>
            <a:pPr algn="just"/>
            <a:r>
              <a:rPr lang="uk-UA" sz="2100" b="1" dirty="0" smtClean="0">
                <a:solidFill>
                  <a:schemeClr val="bg1"/>
                </a:solidFill>
                <a:latin typeface="Comic Sans MS" pitchFamily="66" charset="0"/>
              </a:rPr>
              <a:t>Спробу розташувати елементи в порядку зростання атомної ваги зробив Олександр Еміль </a:t>
            </a:r>
            <a:r>
              <a:rPr lang="uk-UA" sz="2100" b="1" dirty="0" err="1" smtClean="0">
                <a:solidFill>
                  <a:schemeClr val="bg1"/>
                </a:solidFill>
                <a:latin typeface="Comic Sans MS" pitchFamily="66" charset="0"/>
              </a:rPr>
              <a:t>Шанкуртуа</a:t>
            </a:r>
            <a:r>
              <a:rPr lang="uk-UA" sz="2100" b="1" dirty="0" smtClean="0">
                <a:solidFill>
                  <a:schemeClr val="bg1"/>
                </a:solidFill>
                <a:latin typeface="Comic Sans MS" pitchFamily="66" charset="0"/>
              </a:rPr>
              <a:t> (1862), який розмістив елементи вздовж гвинтової лінії і зазначив часте циклічне повторення хімічних властивостей по вертикалі. Обидві зазначені моделі не привернули уваги наукової громадськості.</a:t>
            </a:r>
            <a:endParaRPr lang="uk-UA" sz="2100" b="1" dirty="0">
              <a:solidFill>
                <a:schemeClr val="bg1"/>
              </a:solidFill>
              <a:latin typeface="Comic Sans MS" pitchFamily="66" charset="0"/>
            </a:endParaRPr>
          </a:p>
        </p:txBody>
      </p:sp>
      <p:pic>
        <p:nvPicPr>
          <p:cNvPr id="1028" name="Picture 4" descr="D:\А.Ф\Презентації\Періодична система\спираль.png"/>
          <p:cNvPicPr>
            <a:picLocks noChangeAspect="1" noChangeArrowheads="1"/>
          </p:cNvPicPr>
          <p:nvPr/>
        </p:nvPicPr>
        <p:blipFill>
          <a:blip r:embed="rId3"/>
          <a:srcRect/>
          <a:stretch>
            <a:fillRect/>
          </a:stretch>
        </p:blipFill>
        <p:spPr bwMode="auto">
          <a:xfrm>
            <a:off x="500034" y="4143380"/>
            <a:ext cx="2397147" cy="2224091"/>
          </a:xfrm>
          <a:prstGeom prst="rect">
            <a:avLst/>
          </a:prstGeom>
          <a:noFill/>
        </p:spPr>
      </p:pic>
      <p:sp>
        <p:nvSpPr>
          <p:cNvPr id="6" name="Прямоугольник 5"/>
          <p:cNvSpPr/>
          <p:nvPr/>
        </p:nvSpPr>
        <p:spPr>
          <a:xfrm>
            <a:off x="3643306" y="3643314"/>
            <a:ext cx="5214974" cy="3000821"/>
          </a:xfrm>
          <a:prstGeom prst="rect">
            <a:avLst/>
          </a:prstGeom>
        </p:spPr>
        <p:txBody>
          <a:bodyPr wrap="square">
            <a:spAutoFit/>
          </a:bodyPr>
          <a:lstStyle/>
          <a:p>
            <a:pPr algn="just"/>
            <a:r>
              <a:rPr lang="uk-UA" sz="2100" b="1" dirty="0" smtClean="0">
                <a:solidFill>
                  <a:schemeClr val="bg1"/>
                </a:solidFill>
                <a:latin typeface="Comic Sans MS" pitchFamily="66" charset="0"/>
              </a:rPr>
              <a:t>Недоліком спіралі де </a:t>
            </a:r>
            <a:r>
              <a:rPr lang="uk-UA" sz="2100" b="1" dirty="0" err="1" smtClean="0">
                <a:solidFill>
                  <a:schemeClr val="bg1"/>
                </a:solidFill>
                <a:latin typeface="Comic Sans MS" pitchFamily="66" charset="0"/>
              </a:rPr>
              <a:t>Шанкуртуа</a:t>
            </a:r>
            <a:r>
              <a:rPr lang="uk-UA" sz="2100" b="1" dirty="0" smtClean="0">
                <a:solidFill>
                  <a:schemeClr val="bg1"/>
                </a:solidFill>
                <a:latin typeface="Comic Sans MS" pitchFamily="66" charset="0"/>
              </a:rPr>
              <a:t> була та обставина, що на одній лінії з близькими за своєю природою елементами виявлялися при цьому і елементи зовсім іншої хімічної поведінки. До групи лужних металів потрапляв марганець, в групу кисню і сірки – титан, який не мав з ними нічого спільного.</a:t>
            </a:r>
            <a:endParaRPr lang="uk-UA" sz="21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928926" y="214290"/>
            <a:ext cx="5929354" cy="2677656"/>
          </a:xfrm>
          <a:prstGeom prst="rect">
            <a:avLst/>
          </a:prstGeom>
          <a:noFill/>
        </p:spPr>
        <p:txBody>
          <a:bodyPr wrap="square" rtlCol="0">
            <a:spAutoFit/>
          </a:bodyPr>
          <a:lstStyle/>
          <a:p>
            <a:pPr algn="just"/>
            <a:r>
              <a:rPr lang="uk-UA" sz="2100" b="1" dirty="0" smtClean="0">
                <a:solidFill>
                  <a:schemeClr val="bg1"/>
                </a:solidFill>
                <a:latin typeface="Comic Sans MS" pitchFamily="66" charset="0"/>
              </a:rPr>
              <a:t>У 1866 році свій варіант періодичної системи запропонував хімік і музикант Джон </a:t>
            </a:r>
            <a:r>
              <a:rPr lang="uk-UA" sz="2100" b="1" dirty="0" err="1" smtClean="0">
                <a:solidFill>
                  <a:schemeClr val="bg1"/>
                </a:solidFill>
                <a:latin typeface="Comic Sans MS" pitchFamily="66" charset="0"/>
              </a:rPr>
              <a:t>Ньюлендс</a:t>
            </a:r>
            <a:r>
              <a:rPr lang="uk-UA" sz="2100" b="1" dirty="0" smtClean="0">
                <a:solidFill>
                  <a:schemeClr val="bg1"/>
                </a:solidFill>
                <a:latin typeface="Comic Sans MS" pitchFamily="66" charset="0"/>
              </a:rPr>
              <a:t>, модель якого («закон октав») зовні трохи нагадувала </a:t>
            </a:r>
            <a:r>
              <a:rPr lang="uk-UA" sz="2100" b="1" dirty="0" err="1" smtClean="0">
                <a:solidFill>
                  <a:schemeClr val="bg1"/>
                </a:solidFill>
                <a:latin typeface="Comic Sans MS" pitchFamily="66" charset="0"/>
              </a:rPr>
              <a:t>менделєєвську</a:t>
            </a:r>
            <a:r>
              <a:rPr lang="uk-UA" sz="2100" b="1" dirty="0" smtClean="0">
                <a:solidFill>
                  <a:schemeClr val="bg1"/>
                </a:solidFill>
                <a:latin typeface="Comic Sans MS" pitchFamily="66" charset="0"/>
              </a:rPr>
              <a:t>, але була </a:t>
            </a:r>
            <a:r>
              <a:rPr lang="uk-UA" sz="2100" b="1" dirty="0" err="1" smtClean="0">
                <a:solidFill>
                  <a:schemeClr val="bg1"/>
                </a:solidFill>
                <a:latin typeface="Comic Sans MS" pitchFamily="66" charset="0"/>
              </a:rPr>
              <a:t>ском-прометована</a:t>
            </a:r>
            <a:r>
              <a:rPr lang="uk-UA" sz="2100" b="1" dirty="0" smtClean="0">
                <a:solidFill>
                  <a:schemeClr val="bg1"/>
                </a:solidFill>
                <a:latin typeface="Comic Sans MS" pitchFamily="66" charset="0"/>
              </a:rPr>
              <a:t>  наполегливими спробами автора знайти в таблиці містичну музичну гармонію. </a:t>
            </a:r>
          </a:p>
        </p:txBody>
      </p:sp>
      <p:pic>
        <p:nvPicPr>
          <p:cNvPr id="19458" name="Picture 2" descr="D:\А.Ф\Презентації\Періодична система\Newlands.jpg"/>
          <p:cNvPicPr>
            <a:picLocks noChangeAspect="1" noChangeArrowheads="1"/>
          </p:cNvPicPr>
          <p:nvPr/>
        </p:nvPicPr>
        <p:blipFill>
          <a:blip r:embed="rId2"/>
          <a:srcRect/>
          <a:stretch>
            <a:fillRect/>
          </a:stretch>
        </p:blipFill>
        <p:spPr bwMode="auto">
          <a:xfrm>
            <a:off x="357158" y="285728"/>
            <a:ext cx="2481042" cy="3286148"/>
          </a:xfrm>
          <a:prstGeom prst="rect">
            <a:avLst/>
          </a:prstGeom>
          <a:ln>
            <a:noFill/>
          </a:ln>
          <a:effectLst>
            <a:softEdge rad="112500"/>
          </a:effectLst>
        </p:spPr>
      </p:pic>
      <p:pic>
        <p:nvPicPr>
          <p:cNvPr id="19460" name="Picture 4" descr="Ð ÐµÐ·ÑÐ»ÑÑÐ°Ñ Ð¿Ð¾ÑÑÐºÑ Ð·Ð¾Ð±ÑÐ°Ð¶ÐµÐ½Ñ Ð·Ð° Ð·Ð°Ð¿Ð¸ÑÐ¾Ð¼ &quot;Ð´Ð¶Ð¾Ð½ Ð½ÑÑÐ»ÐµÐ½Ð´Ñ&quot;"/>
          <p:cNvPicPr>
            <a:picLocks noChangeAspect="1" noChangeArrowheads="1"/>
          </p:cNvPicPr>
          <p:nvPr/>
        </p:nvPicPr>
        <p:blipFill>
          <a:blip r:embed="rId3"/>
          <a:srcRect/>
          <a:stretch>
            <a:fillRect/>
          </a:stretch>
        </p:blipFill>
        <p:spPr bwMode="auto">
          <a:xfrm>
            <a:off x="285721" y="3857629"/>
            <a:ext cx="4143403" cy="2091817"/>
          </a:xfrm>
          <a:prstGeom prst="rect">
            <a:avLst/>
          </a:prstGeom>
          <a:noFill/>
        </p:spPr>
      </p:pic>
      <p:sp>
        <p:nvSpPr>
          <p:cNvPr id="6" name="Прямоугольник 5"/>
          <p:cNvSpPr/>
          <p:nvPr/>
        </p:nvSpPr>
        <p:spPr>
          <a:xfrm>
            <a:off x="4572000" y="2857496"/>
            <a:ext cx="4572000" cy="3647152"/>
          </a:xfrm>
          <a:prstGeom prst="rect">
            <a:avLst/>
          </a:prstGeom>
        </p:spPr>
        <p:txBody>
          <a:bodyPr wrap="square">
            <a:spAutoFit/>
          </a:bodyPr>
          <a:lstStyle/>
          <a:p>
            <a:r>
              <a:rPr lang="uk-UA" sz="2100" b="1" dirty="0" smtClean="0">
                <a:solidFill>
                  <a:schemeClr val="bg1"/>
                </a:solidFill>
                <a:latin typeface="Comic Sans MS" pitchFamily="66" charset="0"/>
              </a:rPr>
              <a:t>У 1864 році </a:t>
            </a:r>
            <a:r>
              <a:rPr lang="uk-UA" sz="2100" b="1" dirty="0" err="1" smtClean="0">
                <a:solidFill>
                  <a:schemeClr val="bg1"/>
                </a:solidFill>
                <a:latin typeface="Comic Sans MS" pitchFamily="66" charset="0"/>
              </a:rPr>
              <a:t>Ньюлендс</a:t>
            </a:r>
            <a:r>
              <a:rPr lang="uk-UA" sz="2100" b="1" dirty="0" smtClean="0">
                <a:solidFill>
                  <a:schemeClr val="bg1"/>
                </a:solidFill>
                <a:latin typeface="Comic Sans MS" pitchFamily="66" charset="0"/>
              </a:rPr>
              <a:t> зауважив, що якщо розташовувати елементи в порядку зростання їх атомної ваги, то приблизно кожен восьмий елемент є свого роду повторенням першого - подібно до того, як нота "до" (як і будь-яка інша нота) повторюється в музичних октавах через кожні 7 нот (закон октав).</a:t>
            </a:r>
            <a:endParaRPr lang="uk-UA" sz="21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D:\А.Ф\Презентації\Періодична система\Meyer.jpg"/>
          <p:cNvPicPr>
            <a:picLocks noChangeAspect="1" noChangeArrowheads="1"/>
          </p:cNvPicPr>
          <p:nvPr/>
        </p:nvPicPr>
        <p:blipFill>
          <a:blip r:embed="rId2"/>
          <a:srcRect/>
          <a:stretch>
            <a:fillRect/>
          </a:stretch>
        </p:blipFill>
        <p:spPr bwMode="auto">
          <a:xfrm>
            <a:off x="357158" y="428604"/>
            <a:ext cx="2500330" cy="3333773"/>
          </a:xfrm>
          <a:prstGeom prst="rect">
            <a:avLst/>
          </a:prstGeom>
          <a:ln>
            <a:noFill/>
          </a:ln>
          <a:effectLst>
            <a:softEdge rad="112500"/>
          </a:effectLst>
        </p:spPr>
      </p:pic>
      <p:sp>
        <p:nvSpPr>
          <p:cNvPr id="3" name="TextBox 2"/>
          <p:cNvSpPr txBox="1"/>
          <p:nvPr/>
        </p:nvSpPr>
        <p:spPr>
          <a:xfrm>
            <a:off x="3428992" y="285728"/>
            <a:ext cx="5367238" cy="3970318"/>
          </a:xfrm>
          <a:prstGeom prst="rect">
            <a:avLst/>
          </a:prstGeom>
          <a:noFill/>
        </p:spPr>
        <p:txBody>
          <a:bodyPr wrap="square" rtlCol="0">
            <a:spAutoFit/>
          </a:bodyPr>
          <a:lstStyle/>
          <a:p>
            <a:pPr algn="just"/>
            <a:r>
              <a:rPr lang="uk-UA" sz="2100" b="1" dirty="0" smtClean="0">
                <a:solidFill>
                  <a:schemeClr val="bg1"/>
                </a:solidFill>
                <a:latin typeface="Comic Sans MS" pitchFamily="66" charset="0"/>
              </a:rPr>
              <a:t>У цьому ж десятилітті з'явилися ще кілька спроб систематизації хімічних елементів; найближче до остаточного варіанту підійшов Юліус </a:t>
            </a:r>
            <a:r>
              <a:rPr lang="uk-UA" sz="2100" b="1" dirty="0" err="1" smtClean="0">
                <a:solidFill>
                  <a:schemeClr val="bg1"/>
                </a:solidFill>
                <a:latin typeface="Comic Sans MS" pitchFamily="66" charset="0"/>
              </a:rPr>
              <a:t>Лотар</a:t>
            </a:r>
            <a:r>
              <a:rPr lang="uk-UA" sz="2100" b="1" dirty="0" smtClean="0">
                <a:solidFill>
                  <a:schemeClr val="bg1"/>
                </a:solidFill>
                <a:latin typeface="Comic Sans MS" pitchFamily="66" charset="0"/>
              </a:rPr>
              <a:t> </a:t>
            </a:r>
            <a:r>
              <a:rPr lang="uk-UA" sz="2100" b="1" dirty="0" err="1" smtClean="0">
                <a:solidFill>
                  <a:schemeClr val="bg1"/>
                </a:solidFill>
                <a:latin typeface="Comic Sans MS" pitchFamily="66" charset="0"/>
              </a:rPr>
              <a:t>Мейєр</a:t>
            </a:r>
            <a:r>
              <a:rPr lang="uk-UA" sz="2100" b="1" dirty="0" smtClean="0">
                <a:solidFill>
                  <a:schemeClr val="bg1"/>
                </a:solidFill>
                <a:latin typeface="Comic Sans MS" pitchFamily="66" charset="0"/>
              </a:rPr>
              <a:t> (1864), проте головна відмінність була в тому, що за основу періодичності була взята валентність, яка не є єдиною і постійною для окремо взятого елемента. В результаті чого така таблиця не може претендувати на повноцінний опис фізики періодичного закону.</a:t>
            </a:r>
            <a:endParaRPr lang="uk-UA" sz="2100" b="1" dirty="0"/>
          </a:p>
        </p:txBody>
      </p:sp>
      <p:pic>
        <p:nvPicPr>
          <p:cNvPr id="21507" name="Picture 3" descr="D:\А.Ф\Презентації\Періодична система\таблиця маєра.png"/>
          <p:cNvPicPr>
            <a:picLocks noChangeAspect="1" noChangeArrowheads="1"/>
          </p:cNvPicPr>
          <p:nvPr/>
        </p:nvPicPr>
        <p:blipFill>
          <a:blip r:embed="rId3"/>
          <a:srcRect/>
          <a:stretch>
            <a:fillRect/>
          </a:stretch>
        </p:blipFill>
        <p:spPr bwMode="auto">
          <a:xfrm>
            <a:off x="357158" y="4286256"/>
            <a:ext cx="6000792" cy="2296582"/>
          </a:xfrm>
          <a:prstGeom prst="rect">
            <a:avLst/>
          </a:prstGeom>
          <a:noFill/>
        </p:spPr>
      </p:pic>
      <p:sp>
        <p:nvSpPr>
          <p:cNvPr id="5" name="Прямоугольник 4"/>
          <p:cNvSpPr/>
          <p:nvPr/>
        </p:nvSpPr>
        <p:spPr>
          <a:xfrm>
            <a:off x="6715140" y="5214950"/>
            <a:ext cx="2114681" cy="646331"/>
          </a:xfrm>
          <a:prstGeom prst="rect">
            <a:avLst/>
          </a:prstGeom>
        </p:spPr>
        <p:txBody>
          <a:bodyPr wrap="none">
            <a:spAutoFit/>
          </a:bodyPr>
          <a:lstStyle/>
          <a:p>
            <a:r>
              <a:rPr lang="uk-UA" dirty="0" smtClean="0">
                <a:solidFill>
                  <a:schemeClr val="bg1"/>
                </a:solidFill>
                <a:latin typeface="Comic Sans MS" pitchFamily="66" charset="0"/>
              </a:rPr>
              <a:t>Таблиця </a:t>
            </a:r>
            <a:r>
              <a:rPr lang="uk-UA" dirty="0" err="1" smtClean="0">
                <a:solidFill>
                  <a:schemeClr val="bg1"/>
                </a:solidFill>
                <a:latin typeface="Comic Sans MS" pitchFamily="66" charset="0"/>
              </a:rPr>
              <a:t>Мейєра</a:t>
            </a:r>
            <a:r>
              <a:rPr lang="uk-UA" dirty="0" smtClean="0">
                <a:solidFill>
                  <a:schemeClr val="bg1"/>
                </a:solidFill>
                <a:latin typeface="Comic Sans MS" pitchFamily="66" charset="0"/>
              </a:rPr>
              <a:t> </a:t>
            </a:r>
          </a:p>
          <a:p>
            <a:r>
              <a:rPr lang="uk-UA" dirty="0" smtClean="0">
                <a:solidFill>
                  <a:schemeClr val="bg1"/>
                </a:solidFill>
                <a:latin typeface="Comic Sans MS" pitchFamily="66" charset="0"/>
              </a:rPr>
              <a:t>1864 року</a:t>
            </a:r>
            <a:endParaRPr lang="uk-UA"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5786" y="856357"/>
            <a:ext cx="7500990" cy="5262979"/>
          </a:xfrm>
          <a:prstGeom prst="rect">
            <a:avLst/>
          </a:prstGeom>
          <a:noFill/>
        </p:spPr>
        <p:txBody>
          <a:bodyPr wrap="square" rtlCol="0">
            <a:spAutoFit/>
          </a:bodyPr>
          <a:lstStyle/>
          <a:p>
            <a:pPr algn="just"/>
            <a:r>
              <a:rPr lang="uk-UA" sz="2400" b="1" dirty="0" smtClean="0">
                <a:solidFill>
                  <a:schemeClr val="bg1"/>
                </a:solidFill>
                <a:latin typeface="Comic Sans MS" pitchFamily="66" charset="0"/>
              </a:rPr>
              <a:t>Попередники Д.І. Менделєєва в галузі класифікації елементів не змогли відкрити періодичного закону з двох причин: по-перше, всі вони зосереджували увагу на правилах класифікації, а не на законі, що повинний визначити природу цієї класифікації, і, по-друге, їх метод дослідження був метафізичний. Формальна логіка, застосована як основний метод пізнання, призводила до поділу елементів на відірвані одна від однієї групи, не давала можливості вченим побачити за подібністю відмінності, зблизити протилежні за своїми властивостями елементи.</a:t>
            </a:r>
            <a:endParaRPr lang="uk-UA" sz="24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5300505"/>
            <a:ext cx="8358214" cy="1323439"/>
          </a:xfrm>
          <a:prstGeom prst="rect">
            <a:avLst/>
          </a:prstGeom>
        </p:spPr>
        <p:txBody>
          <a:bodyPr wrap="square">
            <a:spAutoFit/>
          </a:bodyPr>
          <a:lstStyle/>
          <a:p>
            <a:pPr algn="just"/>
            <a:r>
              <a:rPr lang="uk-UA" sz="2000" b="1" dirty="0" smtClean="0">
                <a:solidFill>
                  <a:schemeClr val="bg1"/>
                </a:solidFill>
                <a:latin typeface="Comic Sans MS" pitchFamily="66" charset="0"/>
              </a:rPr>
              <a:t>Менделєєв ретельно вивчив опис властивостей елементів і їхніх сполук. Але в якому порядку їх проводити? Ніякої системи розташування елементів не існувало. Тоді вчений зробив картонні картки. </a:t>
            </a:r>
            <a:endParaRPr lang="uk-UA" sz="2000" b="1" dirty="0">
              <a:solidFill>
                <a:schemeClr val="bg1"/>
              </a:solidFill>
              <a:latin typeface="Comic Sans MS" pitchFamily="66" charset="0"/>
            </a:endParaRPr>
          </a:p>
        </p:txBody>
      </p:sp>
      <p:sp>
        <p:nvSpPr>
          <p:cNvPr id="3" name="Прямоугольник 2"/>
          <p:cNvSpPr/>
          <p:nvPr/>
        </p:nvSpPr>
        <p:spPr>
          <a:xfrm>
            <a:off x="285720" y="2291356"/>
            <a:ext cx="8643998" cy="923330"/>
          </a:xfrm>
          <a:prstGeom prst="rect">
            <a:avLst/>
          </a:prstGeom>
        </p:spPr>
        <p:txBody>
          <a:bodyPr wrap="square">
            <a:spAutoFit/>
          </a:bodyPr>
          <a:lstStyle/>
          <a:p>
            <a:pPr lvl="0" fontAlgn="base">
              <a:spcBef>
                <a:spcPct val="0"/>
              </a:spcBef>
              <a:spcAft>
                <a:spcPct val="0"/>
              </a:spcAft>
              <a:tabLst>
                <a:tab pos="581025" algn="l"/>
                <a:tab pos="1163638" algn="l"/>
                <a:tab pos="1744663" algn="l"/>
                <a:tab pos="2327275" algn="l"/>
                <a:tab pos="2908300" algn="l"/>
                <a:tab pos="3489325" algn="l"/>
                <a:tab pos="4071938" algn="l"/>
                <a:tab pos="4652963" algn="l"/>
                <a:tab pos="5235575" algn="l"/>
                <a:tab pos="5816600" algn="l"/>
                <a:tab pos="6397625" algn="l"/>
                <a:tab pos="6980238" algn="l"/>
                <a:tab pos="7561263" algn="l"/>
                <a:tab pos="8143875" algn="l"/>
                <a:tab pos="8724900" algn="l"/>
                <a:tab pos="9305925" algn="l"/>
              </a:tabLst>
            </a:pPr>
            <a:r>
              <a:rPr lang="uk-UA" b="1" dirty="0" smtClean="0">
                <a:solidFill>
                  <a:schemeClr val="bg1"/>
                </a:solidFill>
                <a:latin typeface="Comic Sans MS" pitchFamily="66" charset="0"/>
                <a:ea typeface="Times New Roman" pitchFamily="18" charset="0"/>
                <a:cs typeface="Courier New" pitchFamily="49" charset="0"/>
              </a:rPr>
              <a:t>До середини лютого 1869 р. обдумуючи структуру підручника, вчений поступово прийшов до висновку, що властивості простих речовин і атомні маси елементів зв'язує якась закономірність.</a:t>
            </a:r>
            <a:endParaRPr lang="uk-UA" sz="2400" b="1" dirty="0" smtClean="0">
              <a:solidFill>
                <a:schemeClr val="bg1"/>
              </a:solidFill>
              <a:latin typeface="Comic Sans MS" pitchFamily="66" charset="0"/>
              <a:cs typeface="Arial" pitchFamily="34" charset="0"/>
            </a:endParaRPr>
          </a:p>
        </p:txBody>
      </p:sp>
      <p:pic>
        <p:nvPicPr>
          <p:cNvPr id="24577" name="Picture 1" descr="D:\А.Ф\Презентації\Періодична система\таблиця7.png"/>
          <p:cNvPicPr>
            <a:picLocks noChangeAspect="1" noChangeArrowheads="1"/>
          </p:cNvPicPr>
          <p:nvPr/>
        </p:nvPicPr>
        <p:blipFill>
          <a:blip r:embed="rId2"/>
          <a:srcRect/>
          <a:stretch>
            <a:fillRect/>
          </a:stretch>
        </p:blipFill>
        <p:spPr bwMode="auto">
          <a:xfrm>
            <a:off x="1571604" y="3357562"/>
            <a:ext cx="5929354" cy="1911345"/>
          </a:xfrm>
          <a:prstGeom prst="rect">
            <a:avLst/>
          </a:prstGeom>
          <a:ln>
            <a:noFill/>
          </a:ln>
          <a:effectLst>
            <a:softEdge rad="112500"/>
          </a:effectLst>
        </p:spPr>
      </p:pic>
      <p:sp>
        <p:nvSpPr>
          <p:cNvPr id="7" name="TextBox 6"/>
          <p:cNvSpPr txBox="1"/>
          <p:nvPr/>
        </p:nvSpPr>
        <p:spPr>
          <a:xfrm>
            <a:off x="285720" y="285728"/>
            <a:ext cx="8643998" cy="2031325"/>
          </a:xfrm>
          <a:prstGeom prst="rect">
            <a:avLst/>
          </a:prstGeom>
          <a:noFill/>
        </p:spPr>
        <p:txBody>
          <a:bodyPr wrap="square" rtlCol="0">
            <a:spAutoFit/>
          </a:bodyPr>
          <a:lstStyle/>
          <a:p>
            <a:r>
              <a:rPr lang="uk-UA" b="1" dirty="0" smtClean="0">
                <a:solidFill>
                  <a:schemeClr val="bg1"/>
                </a:solidFill>
                <a:latin typeface="Comic Sans MS" pitchFamily="66" charset="0"/>
              </a:rPr>
              <a:t>Перший варіант періодичного закону елементів був опублікований Менделєєвим в 1869 році – задовго до того, як було вивчено будову атома. В цей час вчений викладав хімію в Петербурзькому університеті. Готуючись до лекцій, збираючи матеріал для свого підручника "Основи хімії", він роздумував над тим, як систематизувати матеріал таким чином, щоб відомості про хімічні властивості елементів не виглядали набором розрізнених фактів.</a:t>
            </a:r>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flipH="1">
            <a:off x="428596" y="3500438"/>
            <a:ext cx="8429684" cy="28623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uk-UA" sz="2000" b="1" dirty="0" smtClean="0">
                <a:solidFill>
                  <a:schemeClr val="bg1"/>
                </a:solidFill>
                <a:latin typeface="Comic Sans MS" pitchFamily="66" charset="0"/>
              </a:rPr>
              <a:t>Розміщуючи всі елементи в порядку зростання їхніх атомних мас, Менделєєв дійшов висновку, що подібні елементи чергуються через правильні інтервали, іноді розміщуються поряд, що для елементів дуже важливим є місце, яке вони займають у природному ряду. Талановитий учений розглядав кожний елемент не ізольовано від інших, а в їх органічному взаємозв'язку. Саме це дало йому змогу виявити закономірний характер зміни властивостей як подібних, так і відмінних за хімічною природою елементів у їх загальному ряду.</a:t>
            </a:r>
            <a:endParaRPr lang="uk-UA" sz="2000" b="1" dirty="0">
              <a:solidFill>
                <a:schemeClr val="bg1"/>
              </a:solidFill>
              <a:latin typeface="Comic Sans MS" pitchFamily="66" charset="0"/>
            </a:endParaRPr>
          </a:p>
        </p:txBody>
      </p:sp>
      <p:pic>
        <p:nvPicPr>
          <p:cNvPr id="4" name="Picture 3" descr="D:\А.Ф\Презентації\Періодична система\менделеев2.jpg"/>
          <p:cNvPicPr>
            <a:picLocks noChangeAspect="1" noChangeArrowheads="1"/>
          </p:cNvPicPr>
          <p:nvPr/>
        </p:nvPicPr>
        <p:blipFill>
          <a:blip r:embed="rId2"/>
          <a:srcRect/>
          <a:stretch>
            <a:fillRect/>
          </a:stretch>
        </p:blipFill>
        <p:spPr bwMode="auto">
          <a:xfrm>
            <a:off x="285720" y="357166"/>
            <a:ext cx="4214842" cy="3008174"/>
          </a:xfrm>
          <a:prstGeom prst="rect">
            <a:avLst/>
          </a:prstGeom>
          <a:noFill/>
        </p:spPr>
      </p:pic>
      <p:sp>
        <p:nvSpPr>
          <p:cNvPr id="5" name="Прямоугольник 4"/>
          <p:cNvSpPr/>
          <p:nvPr/>
        </p:nvSpPr>
        <p:spPr>
          <a:xfrm>
            <a:off x="4714876" y="285728"/>
            <a:ext cx="4000528" cy="2554545"/>
          </a:xfrm>
          <a:prstGeom prst="rect">
            <a:avLst/>
          </a:prstGeom>
        </p:spPr>
        <p:txBody>
          <a:bodyPr wrap="square">
            <a:spAutoFit/>
          </a:bodyPr>
          <a:lstStyle/>
          <a:p>
            <a:pPr algn="just"/>
            <a:r>
              <a:rPr lang="uk-UA" sz="2000" b="1" dirty="0" smtClean="0">
                <a:solidFill>
                  <a:schemeClr val="bg1"/>
                </a:solidFill>
                <a:latin typeface="Comic Sans MS" pitchFamily="66" charset="0"/>
              </a:rPr>
              <a:t>Написавши на картках основні властивості кожного елемента Менделєєв починає багаторазово переставляти ці картки, складати з них ряди схожих за властивостями елементів, зіставляти ряди один з іншим. </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D:\А.Ф\Презентації\Періодична система\Менделеев3.jpg"/>
          <p:cNvPicPr>
            <a:picLocks noChangeAspect="1" noChangeArrowheads="1"/>
          </p:cNvPicPr>
          <p:nvPr/>
        </p:nvPicPr>
        <p:blipFill>
          <a:blip r:embed="rId2"/>
          <a:srcRect/>
          <a:stretch>
            <a:fillRect/>
          </a:stretch>
        </p:blipFill>
        <p:spPr bwMode="auto">
          <a:xfrm>
            <a:off x="5500693" y="714356"/>
            <a:ext cx="3308405" cy="5143536"/>
          </a:xfrm>
          <a:prstGeom prst="rect">
            <a:avLst/>
          </a:prstGeom>
          <a:noFill/>
        </p:spPr>
      </p:pic>
      <p:sp>
        <p:nvSpPr>
          <p:cNvPr id="22532" name="Rectangle 4"/>
          <p:cNvSpPr>
            <a:spLocks noChangeArrowheads="1"/>
          </p:cNvSpPr>
          <p:nvPr/>
        </p:nvSpPr>
        <p:spPr bwMode="auto">
          <a:xfrm>
            <a:off x="357158" y="642918"/>
            <a:ext cx="5000660" cy="483209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uk-UA" sz="2200" b="1" i="0" u="none" strike="noStrike" cap="none" normalizeH="0" baseline="0" dirty="0" smtClean="0">
                <a:ln>
                  <a:noFill/>
                </a:ln>
                <a:solidFill>
                  <a:schemeClr val="bg1"/>
                </a:solidFill>
                <a:effectLst/>
                <a:latin typeface="Comic Sans MS" pitchFamily="66" charset="0"/>
                <a:ea typeface="Calibri" pitchFamily="34" charset="0"/>
                <a:cs typeface="Arial" pitchFamily="34" charset="0"/>
              </a:rPr>
              <a:t>Підсумком роботи став відправлений в 1869 році в наукові установи Росії і інших країн перший варіант системи («Досвід системи елементів, заснованої на їхній атомній вазі і хімічній подібності»), в якому елементи були розставлені по дев'ятнадцяти горизонтальних рядах (</a:t>
            </a:r>
            <a:r>
              <a:rPr kumimoji="0" lang="uk-UA" sz="2200" b="1" i="0" u="none" strike="noStrike" cap="none" normalizeH="0" baseline="0" dirty="0" err="1" smtClean="0">
                <a:ln>
                  <a:noFill/>
                </a:ln>
                <a:solidFill>
                  <a:schemeClr val="bg1"/>
                </a:solidFill>
                <a:effectLst/>
                <a:latin typeface="Comic Sans MS" pitchFamily="66" charset="0"/>
                <a:ea typeface="Calibri" pitchFamily="34" charset="0"/>
                <a:cs typeface="Arial" pitchFamily="34" charset="0"/>
              </a:rPr>
              <a:t>рядах</a:t>
            </a:r>
            <a:r>
              <a:rPr kumimoji="0" lang="uk-UA" sz="2200" b="1" i="0" u="none" strike="noStrike" cap="none" normalizeH="0" baseline="0" dirty="0" smtClean="0">
                <a:ln>
                  <a:noFill/>
                </a:ln>
                <a:solidFill>
                  <a:schemeClr val="bg1"/>
                </a:solidFill>
                <a:effectLst/>
                <a:latin typeface="Comic Sans MS" pitchFamily="66" charset="0"/>
                <a:ea typeface="Calibri" pitchFamily="34" charset="0"/>
                <a:cs typeface="Arial" pitchFamily="34" charset="0"/>
              </a:rPr>
              <a:t> подібних елементів, які стали прообразами груп сучасної системи) і по шести вертикальним стовпцях (прообразів майбутніх періодів).</a:t>
            </a:r>
            <a:endParaRPr kumimoji="0" lang="uk-UA"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D:\А.Ф\Презентації\Періодична система\Менделеев6.tif"/>
          <p:cNvPicPr>
            <a:picLocks noChangeAspect="1" noChangeArrowheads="1"/>
          </p:cNvPicPr>
          <p:nvPr/>
        </p:nvPicPr>
        <p:blipFill>
          <a:blip r:embed="rId2"/>
          <a:srcRect/>
          <a:stretch>
            <a:fillRect/>
          </a:stretch>
        </p:blipFill>
        <p:spPr bwMode="auto">
          <a:xfrm>
            <a:off x="428596" y="500042"/>
            <a:ext cx="4105100" cy="5971506"/>
          </a:xfrm>
          <a:prstGeom prst="rect">
            <a:avLst/>
          </a:prstGeom>
          <a:noFill/>
        </p:spPr>
      </p:pic>
      <p:sp>
        <p:nvSpPr>
          <p:cNvPr id="4" name="TextBox 3"/>
          <p:cNvSpPr txBox="1"/>
          <p:nvPr/>
        </p:nvSpPr>
        <p:spPr>
          <a:xfrm>
            <a:off x="4786314" y="5286388"/>
            <a:ext cx="4071966" cy="1015663"/>
          </a:xfrm>
          <a:prstGeom prst="rect">
            <a:avLst/>
          </a:prstGeom>
          <a:noFill/>
        </p:spPr>
        <p:txBody>
          <a:bodyPr wrap="square" rtlCol="0">
            <a:spAutoFit/>
          </a:bodyPr>
          <a:lstStyle/>
          <a:p>
            <a:r>
              <a:rPr lang="uk-UA" sz="2000" b="1" i="1" dirty="0" smtClean="0">
                <a:solidFill>
                  <a:schemeClr val="bg1"/>
                </a:solidFill>
                <a:latin typeface="Comic Sans MS" pitchFamily="66" charset="0"/>
              </a:rPr>
              <a:t>Рукопис першого варіанту періодичної системи. </a:t>
            </a:r>
          </a:p>
          <a:p>
            <a:r>
              <a:rPr lang="uk-UA" sz="2000" b="1" i="1" dirty="0" smtClean="0">
                <a:solidFill>
                  <a:schemeClr val="bg1"/>
                </a:solidFill>
                <a:latin typeface="Comic Sans MS" pitchFamily="66" charset="0"/>
              </a:rPr>
              <a:t>17 лютого 1869 року.</a:t>
            </a:r>
            <a:endParaRPr lang="uk-UA" sz="2000" b="1" i="1" dirty="0">
              <a:solidFill>
                <a:schemeClr val="bg1"/>
              </a:solidFill>
              <a:latin typeface="Comic Sans MS" pitchFamily="66" charset="0"/>
            </a:endParaRPr>
          </a:p>
        </p:txBody>
      </p:sp>
      <p:sp>
        <p:nvSpPr>
          <p:cNvPr id="5" name="TextBox 4"/>
          <p:cNvSpPr txBox="1"/>
          <p:nvPr/>
        </p:nvSpPr>
        <p:spPr>
          <a:xfrm>
            <a:off x="5000628" y="642918"/>
            <a:ext cx="3857652" cy="2677656"/>
          </a:xfrm>
          <a:prstGeom prst="rect">
            <a:avLst/>
          </a:prstGeom>
          <a:noFill/>
        </p:spPr>
        <p:txBody>
          <a:bodyPr wrap="square" rtlCol="0">
            <a:spAutoFit/>
          </a:bodyPr>
          <a:lstStyle/>
          <a:p>
            <a:r>
              <a:rPr lang="uk-UA" sz="2400" b="1" dirty="0" smtClean="0">
                <a:solidFill>
                  <a:schemeClr val="bg1"/>
                </a:solidFill>
                <a:latin typeface="Comic Sans MS" pitchFamily="66" charset="0"/>
              </a:rPr>
              <a:t>Своєю таблицею вчений вперше показав, що існуюче різноманіття хімічних сполук і елементів утворює в природі струнку систему.</a:t>
            </a:r>
            <a:endParaRPr lang="uk-UA" sz="24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428596" y="4019986"/>
            <a:ext cx="8429684" cy="2308324"/>
          </a:xfrm>
          <a:prstGeom prst="rect">
            <a:avLst/>
          </a:prstGeom>
        </p:spPr>
        <p:txBody>
          <a:bodyPr wrap="square">
            <a:spAutoFit/>
          </a:bodyPr>
          <a:lstStyle/>
          <a:p>
            <a:r>
              <a:rPr lang="uk-UA" sz="2400" b="1" dirty="0" smtClean="0">
                <a:solidFill>
                  <a:schemeClr val="bg1"/>
                </a:solidFill>
                <a:latin typeface="Comic Sans MS" pitchFamily="66" charset="0"/>
              </a:rPr>
              <a:t>Термін «періодичний закон»  вчений вперше вжив у листопаді 1870 року, а в жовтні 1871 дав остаточне формулювання  Періодичного закону:  </a:t>
            </a:r>
          </a:p>
          <a:p>
            <a:r>
              <a:rPr lang="uk-UA" sz="2400" b="1" dirty="0" smtClean="0">
                <a:solidFill>
                  <a:schemeClr val="bg1"/>
                </a:solidFill>
                <a:latin typeface="Comic Sans MS" pitchFamily="66" charset="0"/>
              </a:rPr>
              <a:t>«... </a:t>
            </a:r>
            <a:r>
              <a:rPr lang="uk-UA" sz="2400" b="1" i="1" dirty="0" smtClean="0">
                <a:solidFill>
                  <a:schemeClr val="bg1"/>
                </a:solidFill>
                <a:latin typeface="Comic Sans MS" pitchFamily="66" charset="0"/>
              </a:rPr>
              <a:t>властивості елементів, а тому і властивості утворених ними простих і складних тіл, стоять у періодичній залежності від їх атомної ваги».</a:t>
            </a:r>
            <a:r>
              <a:rPr lang="uk-UA" sz="2400" b="1" dirty="0" smtClean="0">
                <a:solidFill>
                  <a:schemeClr val="bg1"/>
                </a:solidFill>
                <a:latin typeface="Comic Sans MS" pitchFamily="66" charset="0"/>
              </a:rPr>
              <a:t> </a:t>
            </a:r>
          </a:p>
        </p:txBody>
      </p:sp>
      <p:pic>
        <p:nvPicPr>
          <p:cNvPr id="3" name="Picture 2" descr="D:\А.Ф\Презентації\Періодична система\менделеев1.jpg"/>
          <p:cNvPicPr>
            <a:picLocks noChangeAspect="1" noChangeArrowheads="1"/>
          </p:cNvPicPr>
          <p:nvPr/>
        </p:nvPicPr>
        <p:blipFill>
          <a:blip r:embed="rId2"/>
          <a:srcRect/>
          <a:stretch>
            <a:fillRect/>
          </a:stretch>
        </p:blipFill>
        <p:spPr bwMode="auto">
          <a:xfrm>
            <a:off x="357158" y="857232"/>
            <a:ext cx="3964809" cy="2643206"/>
          </a:xfrm>
          <a:prstGeom prst="rect">
            <a:avLst/>
          </a:prstGeom>
          <a:noFill/>
        </p:spPr>
      </p:pic>
      <p:sp>
        <p:nvSpPr>
          <p:cNvPr id="4" name="Прямоугольник 3"/>
          <p:cNvSpPr/>
          <p:nvPr/>
        </p:nvSpPr>
        <p:spPr>
          <a:xfrm>
            <a:off x="4500562" y="428604"/>
            <a:ext cx="4357718" cy="3139321"/>
          </a:xfrm>
          <a:prstGeom prst="rect">
            <a:avLst/>
          </a:prstGeom>
        </p:spPr>
        <p:txBody>
          <a:bodyPr wrap="square">
            <a:spAutoFit/>
          </a:bodyPr>
          <a:lstStyle/>
          <a:p>
            <a:pPr algn="just"/>
            <a:r>
              <a:rPr lang="uk-UA" sz="2200" b="1" dirty="0" smtClean="0">
                <a:solidFill>
                  <a:schemeClr val="bg1"/>
                </a:solidFill>
                <a:latin typeface="Comic Sans MS" pitchFamily="66" charset="0"/>
              </a:rPr>
              <a:t>Днем відкриття періодичного закону вважається 1 березня (17 лютого за старим стилем) 1869 року, в який </a:t>
            </a:r>
          </a:p>
          <a:p>
            <a:r>
              <a:rPr lang="uk-UA" sz="2200" b="1" dirty="0" smtClean="0">
                <a:solidFill>
                  <a:schemeClr val="bg1"/>
                </a:solidFill>
                <a:latin typeface="Comic Sans MS" pitchFamily="66" charset="0"/>
              </a:rPr>
              <a:t>Д. І. Менделєєв закінчив роботу над «Досвідом системи елементів, заснованої на їхній атомній вазі і хімічній подібності».</a:t>
            </a:r>
            <a:endParaRPr lang="uk-UA" sz="22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srcRect/>
          <a:stretch>
            <a:fillRect/>
          </a:stretch>
        </p:blipFill>
        <p:spPr bwMode="auto">
          <a:xfrm>
            <a:off x="857224" y="1500174"/>
            <a:ext cx="7500990" cy="4961868"/>
          </a:xfrm>
          <a:prstGeom prst="rect">
            <a:avLst/>
          </a:prstGeom>
          <a:noFill/>
          <a:ln w="9525">
            <a:noFill/>
            <a:miter lim="800000"/>
            <a:headEnd/>
            <a:tailEnd/>
          </a:ln>
          <a:effectLst/>
        </p:spPr>
      </p:pic>
      <p:sp>
        <p:nvSpPr>
          <p:cNvPr id="8" name="Прямоугольник 7"/>
          <p:cNvSpPr/>
          <p:nvPr/>
        </p:nvSpPr>
        <p:spPr>
          <a:xfrm>
            <a:off x="357158" y="142852"/>
            <a:ext cx="8572560" cy="1200329"/>
          </a:xfrm>
          <a:prstGeom prst="rect">
            <a:avLst/>
          </a:prstGeom>
        </p:spPr>
        <p:txBody>
          <a:bodyPr wrap="square">
            <a:spAutoFit/>
          </a:bodyPr>
          <a:lstStyle/>
          <a:p>
            <a:r>
              <a:rPr lang="uk-UA" sz="2400" b="1" dirty="0" smtClean="0">
                <a:solidFill>
                  <a:schemeClr val="bg1"/>
                </a:solidFill>
                <a:latin typeface="Comic Sans MS" pitchFamily="66" charset="0"/>
              </a:rPr>
              <a:t>Графічним (табличним) вираженням періодичного закону є розроблена Менделєєвим періодична система елементів.</a:t>
            </a:r>
            <a:endParaRPr lang="uk-UA" sz="2400"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85720" y="214290"/>
            <a:ext cx="8643998" cy="3139321"/>
          </a:xfrm>
          <a:prstGeom prst="rect">
            <a:avLst/>
          </a:prstGeom>
          <a:noFill/>
        </p:spPr>
        <p:txBody>
          <a:bodyPr wrap="square" rtlCol="0">
            <a:spAutoFit/>
          </a:bodyPr>
          <a:lstStyle/>
          <a:p>
            <a:r>
              <a:rPr lang="uk-UA" sz="2200" b="1" dirty="0" smtClean="0">
                <a:solidFill>
                  <a:schemeClr val="bg1"/>
                </a:solidFill>
                <a:latin typeface="Comic Sans MS" pitchFamily="66" charset="0"/>
              </a:rPr>
              <a:t>Найважливішим внеском Менделєєва стало те, що він виявив прогалини в періодичній таблиці і заявив, що ці порожні місця повинні бути заповнені поки ще не відкритими елементами. Вчений пішов ще далі. Він взяв на себе сміливість передбачити, як будуть виглядати ці, тоді ще не відкриті елементи, які будуть їх атомні ваги і хімічні властивості. Під алюмінієм </a:t>
            </a:r>
            <a:r>
              <a:rPr lang="uk-UA" sz="2200" b="1" dirty="0" err="1" smtClean="0">
                <a:solidFill>
                  <a:schemeClr val="bg1"/>
                </a:solidFill>
                <a:latin typeface="Comic Sans MS" pitchFamily="66" charset="0"/>
              </a:rPr>
              <a:t>Al</a:t>
            </a:r>
            <a:r>
              <a:rPr lang="uk-UA" sz="2200" b="1" dirty="0" smtClean="0">
                <a:solidFill>
                  <a:schemeClr val="bg1"/>
                </a:solidFill>
                <a:latin typeface="Comic Sans MS" pitchFamily="66" charset="0"/>
              </a:rPr>
              <a:t> Менделєєв залишив місце для його аналога "</a:t>
            </a:r>
            <a:r>
              <a:rPr lang="uk-UA" sz="2200" b="1" dirty="0" err="1" smtClean="0">
                <a:solidFill>
                  <a:schemeClr val="bg1"/>
                </a:solidFill>
                <a:latin typeface="Comic Sans MS" pitchFamily="66" charset="0"/>
              </a:rPr>
              <a:t>екаалюмінія</a:t>
            </a:r>
            <a:r>
              <a:rPr lang="uk-UA" sz="2200" b="1" dirty="0" smtClean="0">
                <a:solidFill>
                  <a:schemeClr val="bg1"/>
                </a:solidFill>
                <a:latin typeface="Comic Sans MS" pitchFamily="66" charset="0"/>
              </a:rPr>
              <a:t>", під бором B - для "екабору", а під кремнієм </a:t>
            </a:r>
            <a:r>
              <a:rPr lang="uk-UA" sz="2200" b="1" dirty="0" err="1" smtClean="0">
                <a:solidFill>
                  <a:schemeClr val="bg1"/>
                </a:solidFill>
                <a:latin typeface="Comic Sans MS" pitchFamily="66" charset="0"/>
              </a:rPr>
              <a:t>Si</a:t>
            </a:r>
            <a:r>
              <a:rPr lang="uk-UA" sz="2200" b="1" dirty="0" smtClean="0">
                <a:solidFill>
                  <a:schemeClr val="bg1"/>
                </a:solidFill>
                <a:latin typeface="Comic Sans MS" pitchFamily="66" charset="0"/>
              </a:rPr>
              <a:t> - для "</a:t>
            </a:r>
            <a:r>
              <a:rPr lang="uk-UA" sz="2200" b="1" dirty="0" err="1" smtClean="0">
                <a:solidFill>
                  <a:schemeClr val="bg1"/>
                </a:solidFill>
                <a:latin typeface="Comic Sans MS" pitchFamily="66" charset="0"/>
              </a:rPr>
              <a:t>екасіліція</a:t>
            </a:r>
            <a:r>
              <a:rPr lang="uk-UA" sz="2200" b="1" dirty="0" smtClean="0">
                <a:solidFill>
                  <a:schemeClr val="bg1"/>
                </a:solidFill>
                <a:latin typeface="Comic Sans MS" pitchFamily="66" charset="0"/>
              </a:rPr>
              <a:t>".</a:t>
            </a:r>
            <a:endParaRPr lang="uk-UA" sz="2200" b="1" dirty="0">
              <a:solidFill>
                <a:schemeClr val="bg1"/>
              </a:solidFill>
              <a:latin typeface="Comic Sans MS" pitchFamily="66" charset="0"/>
            </a:endParaRPr>
          </a:p>
        </p:txBody>
      </p:sp>
      <p:pic>
        <p:nvPicPr>
          <p:cNvPr id="8194" name="Picture 2" descr="D:\А.Ф\Презентації\Періодична система\менделеев8.jpg"/>
          <p:cNvPicPr>
            <a:picLocks noChangeAspect="1" noChangeArrowheads="1"/>
          </p:cNvPicPr>
          <p:nvPr/>
        </p:nvPicPr>
        <p:blipFill>
          <a:blip r:embed="rId2"/>
          <a:srcRect/>
          <a:stretch>
            <a:fillRect/>
          </a:stretch>
        </p:blipFill>
        <p:spPr bwMode="auto">
          <a:xfrm>
            <a:off x="1714480" y="3714752"/>
            <a:ext cx="5643602" cy="281407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14744" y="428604"/>
            <a:ext cx="5214974" cy="6001643"/>
          </a:xfrm>
          <a:prstGeom prst="rect">
            <a:avLst/>
          </a:prstGeom>
          <a:noFill/>
        </p:spPr>
        <p:txBody>
          <a:bodyPr wrap="square" rtlCol="0">
            <a:spAutoFit/>
          </a:bodyPr>
          <a:lstStyle/>
          <a:p>
            <a:pPr algn="just"/>
            <a:r>
              <a:rPr lang="uk-UA" sz="2400" b="1" dirty="0" smtClean="0">
                <a:solidFill>
                  <a:schemeClr val="bg1"/>
                </a:solidFill>
                <a:latin typeface="Comic Sans MS" pitchFamily="66" charset="0"/>
              </a:rPr>
              <a:t>Через кілька років після цього передбачення, в 1875 році французький хімік </a:t>
            </a:r>
            <a:r>
              <a:rPr lang="uk-UA" sz="2400" b="1" dirty="0" err="1" smtClean="0">
                <a:solidFill>
                  <a:schemeClr val="bg1"/>
                </a:solidFill>
                <a:latin typeface="Comic Sans MS" pitchFamily="66" charset="0"/>
              </a:rPr>
              <a:t>Лекок</a:t>
            </a:r>
            <a:r>
              <a:rPr lang="uk-UA" sz="2400" b="1" dirty="0" smtClean="0">
                <a:solidFill>
                  <a:schemeClr val="bg1"/>
                </a:solidFill>
                <a:latin typeface="Comic Sans MS" pitchFamily="66" charset="0"/>
              </a:rPr>
              <a:t> де </a:t>
            </a:r>
            <a:r>
              <a:rPr lang="uk-UA" sz="2400" b="1" dirty="0" err="1" smtClean="0">
                <a:solidFill>
                  <a:schemeClr val="bg1"/>
                </a:solidFill>
                <a:latin typeface="Comic Sans MS" pitchFamily="66" charset="0"/>
              </a:rPr>
              <a:t>Буабодран</a:t>
            </a:r>
            <a:r>
              <a:rPr lang="uk-UA" sz="2400" b="1" dirty="0" smtClean="0">
                <a:solidFill>
                  <a:schemeClr val="bg1"/>
                </a:solidFill>
                <a:latin typeface="Comic Sans MS" pitchFamily="66" charset="0"/>
              </a:rPr>
              <a:t> працював з цинковими рудами. Він був добре знайомий з «пророцтвом» Менделєєва і знав, якого роду новий елемент слід шукати. За допомогою спектроскопа де </a:t>
            </a:r>
            <a:r>
              <a:rPr lang="uk-UA" sz="2400" b="1" dirty="0" err="1" smtClean="0">
                <a:solidFill>
                  <a:schemeClr val="bg1"/>
                </a:solidFill>
                <a:latin typeface="Comic Sans MS" pitchFamily="66" charset="0"/>
              </a:rPr>
              <a:t>Буабодран</a:t>
            </a:r>
            <a:r>
              <a:rPr lang="uk-UA" sz="2400" b="1" dirty="0" smtClean="0">
                <a:solidFill>
                  <a:schemeClr val="bg1"/>
                </a:solidFill>
                <a:latin typeface="Comic Sans MS" pitchFamily="66" charset="0"/>
              </a:rPr>
              <a:t> виявив в зразку цинкової обманки передвіщений Менделєєвим </a:t>
            </a:r>
            <a:r>
              <a:rPr lang="uk-UA" sz="2400" b="1" dirty="0" err="1" smtClean="0">
                <a:solidFill>
                  <a:schemeClr val="bg1"/>
                </a:solidFill>
                <a:latin typeface="Comic Sans MS" pitchFamily="66" charset="0"/>
              </a:rPr>
              <a:t>ека-алюміній</a:t>
            </a:r>
            <a:r>
              <a:rPr lang="uk-UA" sz="2400" b="1" dirty="0" smtClean="0">
                <a:solidFill>
                  <a:schemeClr val="bg1"/>
                </a:solidFill>
                <a:latin typeface="Comic Sans MS" pitchFamily="66" charset="0"/>
              </a:rPr>
              <a:t>. На честь своєї батьківщини Франції він назвав цей елемент галієм (Галлія - ​​старе романське назва Франції).</a:t>
            </a:r>
            <a:endParaRPr lang="uk-UA" sz="2400" b="1" dirty="0">
              <a:solidFill>
                <a:schemeClr val="bg1"/>
              </a:solidFill>
              <a:latin typeface="Comic Sans MS" pitchFamily="66" charset="0"/>
            </a:endParaRPr>
          </a:p>
        </p:txBody>
      </p:sp>
      <p:pic>
        <p:nvPicPr>
          <p:cNvPr id="36866" name="Picture 2" descr="D:\А.Ф\Презентації\Періодична система\Boisbaudran.jpg"/>
          <p:cNvPicPr>
            <a:picLocks noChangeAspect="1" noChangeArrowheads="1"/>
          </p:cNvPicPr>
          <p:nvPr/>
        </p:nvPicPr>
        <p:blipFill>
          <a:blip r:embed="rId2"/>
          <a:srcRect/>
          <a:stretch>
            <a:fillRect/>
          </a:stretch>
        </p:blipFill>
        <p:spPr bwMode="auto">
          <a:xfrm>
            <a:off x="428596" y="357166"/>
            <a:ext cx="2857515" cy="3810020"/>
          </a:xfrm>
          <a:prstGeom prst="rect">
            <a:avLst/>
          </a:prstGeom>
          <a:ln>
            <a:noFill/>
          </a:ln>
          <a:effectLst>
            <a:softEdge rad="112500"/>
          </a:effectLst>
        </p:spPr>
      </p:pic>
      <p:pic>
        <p:nvPicPr>
          <p:cNvPr id="3074" name="Picture 2" descr="D:\А.Ф\Презентації\Періодична система\галій2.jpg"/>
          <p:cNvPicPr>
            <a:picLocks noChangeAspect="1" noChangeArrowheads="1"/>
          </p:cNvPicPr>
          <p:nvPr/>
        </p:nvPicPr>
        <p:blipFill>
          <a:blip r:embed="rId3"/>
          <a:srcRect/>
          <a:stretch>
            <a:fillRect/>
          </a:stretch>
        </p:blipFill>
        <p:spPr bwMode="auto">
          <a:xfrm>
            <a:off x="428596" y="4286256"/>
            <a:ext cx="2947974" cy="2202344"/>
          </a:xfrm>
          <a:prstGeom prst="rect">
            <a:avLst/>
          </a:prstGeom>
          <a:noFill/>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720" y="357166"/>
            <a:ext cx="5000660" cy="5755422"/>
          </a:xfrm>
          <a:prstGeom prst="rect">
            <a:avLst/>
          </a:prstGeom>
          <a:noFill/>
        </p:spPr>
        <p:txBody>
          <a:bodyPr wrap="square" rtlCol="0">
            <a:spAutoFit/>
          </a:bodyPr>
          <a:lstStyle/>
          <a:p>
            <a:r>
              <a:rPr lang="uk-UA" sz="2300" b="1" dirty="0" err="1" smtClean="0">
                <a:solidFill>
                  <a:schemeClr val="bg1"/>
                </a:solidFill>
                <a:latin typeface="Comic Sans MS" pitchFamily="66" charset="0"/>
              </a:rPr>
              <a:t>Ека-бор</a:t>
            </a:r>
            <a:r>
              <a:rPr lang="uk-UA" sz="2300" b="1" dirty="0" smtClean="0">
                <a:solidFill>
                  <a:schemeClr val="bg1"/>
                </a:solidFill>
                <a:latin typeface="Comic Sans MS" pitchFamily="66" charset="0"/>
              </a:rPr>
              <a:t> був відкритий в 1879 р. шведським вченим </a:t>
            </a:r>
            <a:r>
              <a:rPr lang="uk-UA" sz="2300" b="1" dirty="0" err="1" smtClean="0">
                <a:solidFill>
                  <a:schemeClr val="bg1"/>
                </a:solidFill>
                <a:latin typeface="Comic Sans MS" pitchFamily="66" charset="0"/>
              </a:rPr>
              <a:t>Ларсом</a:t>
            </a:r>
            <a:r>
              <a:rPr lang="uk-UA" sz="2300" b="1" dirty="0" smtClean="0">
                <a:solidFill>
                  <a:schemeClr val="bg1"/>
                </a:solidFill>
                <a:latin typeface="Comic Sans MS" pitchFamily="66" charset="0"/>
              </a:rPr>
              <a:t> </a:t>
            </a:r>
            <a:r>
              <a:rPr lang="uk-UA" sz="2300" b="1" dirty="0" err="1" smtClean="0">
                <a:solidFill>
                  <a:schemeClr val="bg1"/>
                </a:solidFill>
                <a:latin typeface="Comic Sans MS" pitchFamily="66" charset="0"/>
              </a:rPr>
              <a:t>Нильсоном</a:t>
            </a:r>
            <a:r>
              <a:rPr lang="uk-UA" sz="2300" b="1" dirty="0" smtClean="0">
                <a:solidFill>
                  <a:schemeClr val="bg1"/>
                </a:solidFill>
                <a:latin typeface="Comic Sans MS" pitchFamily="66" charset="0"/>
              </a:rPr>
              <a:t>, який назвав його скандієм - на честь Скандинавії. </a:t>
            </a:r>
          </a:p>
          <a:p>
            <a:endParaRPr lang="uk-UA" sz="2300" b="1" dirty="0" smtClean="0">
              <a:solidFill>
                <a:schemeClr val="bg1"/>
              </a:solidFill>
              <a:latin typeface="Comic Sans MS" pitchFamily="66" charset="0"/>
            </a:endParaRPr>
          </a:p>
          <a:p>
            <a:endParaRPr lang="uk-UA" sz="2300" b="1" dirty="0" smtClean="0">
              <a:solidFill>
                <a:schemeClr val="bg1"/>
              </a:solidFill>
              <a:latin typeface="Comic Sans MS" pitchFamily="66" charset="0"/>
            </a:endParaRPr>
          </a:p>
          <a:p>
            <a:endParaRPr lang="uk-UA" sz="2300" b="1" dirty="0" smtClean="0">
              <a:solidFill>
                <a:schemeClr val="bg1"/>
              </a:solidFill>
              <a:latin typeface="Comic Sans MS" pitchFamily="66" charset="0"/>
            </a:endParaRPr>
          </a:p>
          <a:p>
            <a:endParaRPr lang="uk-UA" sz="2300" b="1" dirty="0" smtClean="0">
              <a:solidFill>
                <a:schemeClr val="bg1"/>
              </a:solidFill>
              <a:latin typeface="Comic Sans MS" pitchFamily="66" charset="0"/>
            </a:endParaRPr>
          </a:p>
          <a:p>
            <a:endParaRPr lang="uk-UA" sz="2300" b="1" dirty="0" smtClean="0">
              <a:solidFill>
                <a:schemeClr val="bg1"/>
              </a:solidFill>
              <a:latin typeface="Comic Sans MS" pitchFamily="66" charset="0"/>
            </a:endParaRPr>
          </a:p>
          <a:p>
            <a:r>
              <a:rPr lang="uk-UA" sz="2300" b="1" dirty="0" smtClean="0">
                <a:solidFill>
                  <a:schemeClr val="bg1"/>
                </a:solidFill>
                <a:latin typeface="Comic Sans MS" pitchFamily="66" charset="0"/>
              </a:rPr>
              <a:t>Німецький хімік </a:t>
            </a:r>
            <a:r>
              <a:rPr lang="uk-UA" sz="2300" b="1" dirty="0" err="1" smtClean="0">
                <a:solidFill>
                  <a:schemeClr val="bg1"/>
                </a:solidFill>
                <a:latin typeface="Comic Sans MS" pitchFamily="66" charset="0"/>
              </a:rPr>
              <a:t>Клеменс</a:t>
            </a:r>
            <a:r>
              <a:rPr lang="uk-UA" sz="2300" b="1" dirty="0" smtClean="0">
                <a:solidFill>
                  <a:schemeClr val="bg1"/>
                </a:solidFill>
                <a:latin typeface="Comic Sans MS" pitchFamily="66" charset="0"/>
              </a:rPr>
              <a:t> </a:t>
            </a:r>
            <a:r>
              <a:rPr lang="uk-UA" sz="2300" b="1" dirty="0" err="1" smtClean="0">
                <a:solidFill>
                  <a:schemeClr val="bg1"/>
                </a:solidFill>
                <a:latin typeface="Comic Sans MS" pitchFamily="66" charset="0"/>
              </a:rPr>
              <a:t>Вінклер</a:t>
            </a:r>
            <a:r>
              <a:rPr lang="uk-UA" sz="2300" b="1" dirty="0" smtClean="0">
                <a:solidFill>
                  <a:schemeClr val="bg1"/>
                </a:solidFill>
                <a:latin typeface="Comic Sans MS" pitchFamily="66" charset="0"/>
              </a:rPr>
              <a:t> відкрив в 1886 р. передвіщений Менделєєвим </a:t>
            </a:r>
            <a:r>
              <a:rPr lang="uk-UA" sz="2300" b="1" dirty="0" err="1" smtClean="0">
                <a:solidFill>
                  <a:schemeClr val="bg1"/>
                </a:solidFill>
                <a:latin typeface="Comic Sans MS" pitchFamily="66" charset="0"/>
              </a:rPr>
              <a:t>ека-кремній</a:t>
            </a:r>
            <a:r>
              <a:rPr lang="uk-UA" sz="2300" b="1" dirty="0" smtClean="0">
                <a:solidFill>
                  <a:schemeClr val="bg1"/>
                </a:solidFill>
                <a:latin typeface="Comic Sans MS" pitchFamily="66" charset="0"/>
              </a:rPr>
              <a:t> і назвав його германієм - на честь Німеччини.</a:t>
            </a:r>
            <a:endParaRPr lang="uk-UA" sz="2300" b="1" dirty="0">
              <a:solidFill>
                <a:schemeClr val="bg1"/>
              </a:solidFill>
              <a:latin typeface="Comic Sans MS" pitchFamily="66" charset="0"/>
            </a:endParaRPr>
          </a:p>
        </p:txBody>
      </p:sp>
      <p:pic>
        <p:nvPicPr>
          <p:cNvPr id="4098" name="Picture 2" descr="D:\А.Ф\Презентації\Періодична система\скандій2.jpg"/>
          <p:cNvPicPr>
            <a:picLocks noChangeAspect="1" noChangeArrowheads="1"/>
          </p:cNvPicPr>
          <p:nvPr/>
        </p:nvPicPr>
        <p:blipFill>
          <a:blip r:embed="rId2"/>
          <a:srcRect/>
          <a:stretch>
            <a:fillRect/>
          </a:stretch>
        </p:blipFill>
        <p:spPr bwMode="auto">
          <a:xfrm>
            <a:off x="5500694" y="357166"/>
            <a:ext cx="3251189" cy="2428867"/>
          </a:xfrm>
          <a:prstGeom prst="rect">
            <a:avLst/>
          </a:prstGeom>
          <a:noFill/>
        </p:spPr>
      </p:pic>
      <p:pic>
        <p:nvPicPr>
          <p:cNvPr id="4099" name="Picture 3" descr="D:\А.Ф\Презентації\Періодична система\германій.jpg"/>
          <p:cNvPicPr>
            <a:picLocks noChangeAspect="1" noChangeArrowheads="1"/>
          </p:cNvPicPr>
          <p:nvPr/>
        </p:nvPicPr>
        <p:blipFill>
          <a:blip r:embed="rId3"/>
          <a:srcRect/>
          <a:stretch>
            <a:fillRect/>
          </a:stretch>
        </p:blipFill>
        <p:spPr bwMode="auto">
          <a:xfrm>
            <a:off x="5572132" y="3929066"/>
            <a:ext cx="3214709" cy="2401614"/>
          </a:xfrm>
          <a:prstGeom prst="rect">
            <a:avLst/>
          </a:prstGeom>
          <a:no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472" y="285728"/>
            <a:ext cx="8001056" cy="2677656"/>
          </a:xfrm>
          <a:prstGeom prst="rect">
            <a:avLst/>
          </a:prstGeom>
          <a:noFill/>
        </p:spPr>
        <p:txBody>
          <a:bodyPr wrap="square" rtlCol="0">
            <a:spAutoFit/>
          </a:bodyPr>
          <a:lstStyle/>
          <a:p>
            <a:pPr algn="just"/>
            <a:r>
              <a:rPr lang="uk-UA" sz="2400" b="1" dirty="0" smtClean="0">
                <a:solidFill>
                  <a:schemeClr val="bg1"/>
                </a:solidFill>
                <a:latin typeface="Comic Sans MS" pitchFamily="66" charset="0"/>
              </a:rPr>
              <a:t>Всі три елементи вражали дивовижною відповідністю між передбаченими і фактичними властивостями. Це підтверджувало геніальність Менделєєва і зміцнювало авторитет його періодичної системи елементів. Менделєєв отримав величезне задоволення, побачивши ці три елементи відкритими ще за його життя. </a:t>
            </a:r>
            <a:endParaRPr lang="uk-UA" sz="2400" dirty="0">
              <a:solidFill>
                <a:schemeClr val="bg1"/>
              </a:solidFill>
              <a:latin typeface="Comic Sans MS" pitchFamily="66" charset="0"/>
            </a:endParaRPr>
          </a:p>
        </p:txBody>
      </p:sp>
      <p:pic>
        <p:nvPicPr>
          <p:cNvPr id="15362" name="Picture 2" descr="D:\А.Ф\Презентації\Періодична система\менделевий.jpg"/>
          <p:cNvPicPr>
            <a:picLocks noChangeAspect="1" noChangeArrowheads="1"/>
          </p:cNvPicPr>
          <p:nvPr/>
        </p:nvPicPr>
        <p:blipFill>
          <a:blip r:embed="rId2"/>
          <a:srcRect/>
          <a:stretch>
            <a:fillRect/>
          </a:stretch>
        </p:blipFill>
        <p:spPr bwMode="auto">
          <a:xfrm>
            <a:off x="5357818" y="3857628"/>
            <a:ext cx="3432374" cy="2286016"/>
          </a:xfrm>
          <a:prstGeom prst="rect">
            <a:avLst/>
          </a:prstGeom>
          <a:noFill/>
        </p:spPr>
      </p:pic>
      <p:sp>
        <p:nvSpPr>
          <p:cNvPr id="6" name="Прямоугольник 5"/>
          <p:cNvSpPr/>
          <p:nvPr/>
        </p:nvSpPr>
        <p:spPr>
          <a:xfrm>
            <a:off x="357158" y="3286124"/>
            <a:ext cx="4714908" cy="3046988"/>
          </a:xfrm>
          <a:prstGeom prst="rect">
            <a:avLst/>
          </a:prstGeom>
        </p:spPr>
        <p:txBody>
          <a:bodyPr wrap="square">
            <a:spAutoFit/>
          </a:bodyPr>
          <a:lstStyle/>
          <a:p>
            <a:r>
              <a:rPr lang="uk-UA" sz="2400" b="1" dirty="0" smtClean="0">
                <a:solidFill>
                  <a:schemeClr val="bg1"/>
                </a:solidFill>
                <a:latin typeface="Comic Sans MS" pitchFamily="66" charset="0"/>
              </a:rPr>
              <a:t>А через півстоліття після його смерті в Радіаційній лабораторії Каліфорнійського університету (США) був отриманий елемент з атомним номером 101 і названий </a:t>
            </a:r>
            <a:r>
              <a:rPr lang="uk-UA" sz="2400" b="1" dirty="0" err="1" smtClean="0">
                <a:solidFill>
                  <a:schemeClr val="bg1"/>
                </a:solidFill>
                <a:latin typeface="Comic Sans MS" pitchFamily="66" charset="0"/>
              </a:rPr>
              <a:t>Менделевій</a:t>
            </a:r>
            <a:r>
              <a:rPr lang="uk-UA" sz="2400" b="1" dirty="0" smtClean="0">
                <a:solidFill>
                  <a:schemeClr val="bg1"/>
                </a:solidFill>
                <a:latin typeface="Comic Sans MS" pitchFamily="66" charset="0"/>
              </a:rPr>
              <a:t> на честь великого хіміка.</a:t>
            </a:r>
            <a:endParaRPr lang="uk-UA" sz="24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14546" y="142852"/>
            <a:ext cx="4394152" cy="523220"/>
          </a:xfrm>
          <a:prstGeom prst="rect">
            <a:avLst/>
          </a:prstGeom>
          <a:noFill/>
        </p:spPr>
        <p:txBody>
          <a:bodyPr wrap="none" rtlCol="0">
            <a:spAutoFit/>
          </a:bodyPr>
          <a:lstStyle/>
          <a:p>
            <a:r>
              <a:rPr lang="uk-UA" sz="2800" b="1" dirty="0" smtClean="0">
                <a:solidFill>
                  <a:schemeClr val="bg1"/>
                </a:solidFill>
                <a:latin typeface="Comic Sans MS" pitchFamily="66" charset="0"/>
              </a:rPr>
              <a:t>Джерела із фондів НТБ</a:t>
            </a:r>
            <a:endParaRPr lang="uk-UA" sz="2800" b="1" dirty="0">
              <a:solidFill>
                <a:schemeClr val="bg1"/>
              </a:solidFill>
              <a:latin typeface="Comic Sans MS" pitchFamily="66" charset="0"/>
            </a:endParaRPr>
          </a:p>
        </p:txBody>
      </p:sp>
      <p:sp>
        <p:nvSpPr>
          <p:cNvPr id="5" name="TextBox 4"/>
          <p:cNvSpPr txBox="1"/>
          <p:nvPr/>
        </p:nvSpPr>
        <p:spPr>
          <a:xfrm>
            <a:off x="2357422" y="928670"/>
            <a:ext cx="6500858" cy="2308324"/>
          </a:xfrm>
          <a:prstGeom prst="rect">
            <a:avLst/>
          </a:prstGeom>
          <a:noFill/>
        </p:spPr>
        <p:txBody>
          <a:bodyPr wrap="square" rtlCol="0">
            <a:spAutoFit/>
          </a:bodyPr>
          <a:lstStyle/>
          <a:p>
            <a:r>
              <a:rPr lang="uk-UA" b="1" dirty="0" smtClean="0">
                <a:solidFill>
                  <a:schemeClr val="bg1"/>
                </a:solidFill>
                <a:latin typeface="Comic Sans MS" pitchFamily="66" charset="0"/>
              </a:rPr>
              <a:t>54(07)</a:t>
            </a:r>
          </a:p>
          <a:p>
            <a:r>
              <a:rPr lang="ru-RU" b="1" dirty="0" smtClean="0">
                <a:solidFill>
                  <a:schemeClr val="bg1"/>
                </a:solidFill>
                <a:latin typeface="Comic Sans MS" pitchFamily="66" charset="0"/>
              </a:rPr>
              <a:t>А48</a:t>
            </a:r>
            <a:endParaRPr lang="uk-UA" b="1" dirty="0" smtClean="0">
              <a:solidFill>
                <a:schemeClr val="bg1"/>
              </a:solidFill>
              <a:latin typeface="Comic Sans MS" pitchFamily="66" charset="0"/>
            </a:endParaRPr>
          </a:p>
          <a:p>
            <a:r>
              <a:rPr lang="ru-RU" b="1" dirty="0" err="1" smtClean="0">
                <a:solidFill>
                  <a:schemeClr val="bg1"/>
                </a:solidFill>
                <a:latin typeface="Comic Sans MS" pitchFamily="66" charset="0"/>
              </a:rPr>
              <a:t>Алентьєв</a:t>
            </a:r>
            <a:r>
              <a:rPr lang="ru-RU" b="1" dirty="0" smtClean="0">
                <a:solidFill>
                  <a:schemeClr val="bg1"/>
                </a:solidFill>
                <a:latin typeface="Comic Sans MS" pitchFamily="66" charset="0"/>
              </a:rPr>
              <a:t>, О. О. </a:t>
            </a:r>
            <a:r>
              <a:rPr lang="ru-RU" b="1" dirty="0" err="1" smtClean="0">
                <a:solidFill>
                  <a:schemeClr val="bg1"/>
                </a:solidFill>
                <a:latin typeface="Comic Sans MS" pitchFamily="66" charset="0"/>
              </a:rPr>
              <a:t>Періодична</a:t>
            </a:r>
            <a:r>
              <a:rPr lang="ru-RU" b="1" dirty="0" smtClean="0">
                <a:solidFill>
                  <a:schemeClr val="bg1"/>
                </a:solidFill>
                <a:latin typeface="Comic Sans MS" pitchFamily="66" charset="0"/>
              </a:rPr>
              <a:t> система </a:t>
            </a:r>
            <a:r>
              <a:rPr lang="ru-RU" b="1" dirty="0" err="1" smtClean="0">
                <a:solidFill>
                  <a:schemeClr val="bg1"/>
                </a:solidFill>
                <a:latin typeface="Comic Sans MS" pitchFamily="66" charset="0"/>
              </a:rPr>
              <a:t>елементів</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Д. І. </a:t>
            </a:r>
            <a:r>
              <a:rPr lang="ru-RU" b="1" dirty="0" err="1" smtClean="0">
                <a:solidFill>
                  <a:schemeClr val="bg1"/>
                </a:solidFill>
                <a:latin typeface="Comic Sans MS" pitchFamily="66" charset="0"/>
              </a:rPr>
              <a:t>Менделєєва</a:t>
            </a:r>
            <a:r>
              <a:rPr lang="ru-RU" b="1" dirty="0" smtClean="0">
                <a:solidFill>
                  <a:schemeClr val="bg1"/>
                </a:solidFill>
                <a:latin typeface="Comic Sans MS" pitchFamily="66" charset="0"/>
              </a:rPr>
              <a:t> [Текст] / О. О. </a:t>
            </a:r>
            <a:r>
              <a:rPr lang="ru-RU" b="1" dirty="0" err="1" smtClean="0">
                <a:solidFill>
                  <a:schemeClr val="bg1"/>
                </a:solidFill>
                <a:latin typeface="Comic Sans MS" pitchFamily="66" charset="0"/>
              </a:rPr>
              <a:t>Алентьєв</a:t>
            </a:r>
            <a:r>
              <a:rPr lang="ru-RU" b="1" dirty="0" smtClean="0">
                <a:solidFill>
                  <a:schemeClr val="bg1"/>
                </a:solidFill>
                <a:latin typeface="Comic Sans MS" pitchFamily="66" charset="0"/>
              </a:rPr>
              <a:t>.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Київ</a:t>
            </a:r>
            <a:r>
              <a:rPr lang="ru-RU" b="1" dirty="0" smtClean="0">
                <a:solidFill>
                  <a:schemeClr val="bg1"/>
                </a:solidFill>
                <a:latin typeface="Comic Sans MS" pitchFamily="66" charset="0"/>
              </a:rPr>
              <a:t> : </a:t>
            </a:r>
            <a:r>
              <a:rPr lang="ru-RU" b="1" dirty="0" err="1" smtClean="0">
                <a:solidFill>
                  <a:schemeClr val="bg1"/>
                </a:solidFill>
                <a:latin typeface="Comic Sans MS" pitchFamily="66" charset="0"/>
              </a:rPr>
              <a:t>Радянська</a:t>
            </a:r>
            <a:r>
              <a:rPr lang="ru-RU" b="1" dirty="0" smtClean="0">
                <a:solidFill>
                  <a:schemeClr val="bg1"/>
                </a:solidFill>
                <a:latin typeface="Comic Sans MS" pitchFamily="66" charset="0"/>
              </a:rPr>
              <a:t> школа, 1965.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160 с. </a:t>
            </a:r>
          </a:p>
          <a:p>
            <a:r>
              <a:rPr lang="uk-UA" b="1" dirty="0" smtClean="0">
                <a:solidFill>
                  <a:schemeClr val="bg1"/>
                </a:solidFill>
                <a:latin typeface="Comic Sans MS" pitchFamily="66" charset="0"/>
              </a:rPr>
              <a:t>Викладено відомості про всі елементи періодичної системи Менделєєва.</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К. 301</a:t>
            </a:r>
            <a:endParaRPr lang="uk-UA" dirty="0">
              <a:solidFill>
                <a:schemeClr val="bg1"/>
              </a:solidFill>
              <a:latin typeface="Comic Sans MS" pitchFamily="66" charset="0"/>
            </a:endParaRPr>
          </a:p>
        </p:txBody>
      </p:sp>
      <p:sp>
        <p:nvSpPr>
          <p:cNvPr id="7" name="TextBox 6"/>
          <p:cNvSpPr txBox="1"/>
          <p:nvPr/>
        </p:nvSpPr>
        <p:spPr>
          <a:xfrm>
            <a:off x="2428861" y="4071942"/>
            <a:ext cx="6357982" cy="646331"/>
          </a:xfrm>
          <a:prstGeom prst="rect">
            <a:avLst/>
          </a:prstGeom>
          <a:noFill/>
        </p:spPr>
        <p:txBody>
          <a:bodyPr wrap="square" rtlCol="0">
            <a:spAutoFit/>
          </a:bodyPr>
          <a:lstStyle/>
          <a:p>
            <a:endParaRPr lang="uk-UA" b="1" dirty="0" smtClean="0">
              <a:solidFill>
                <a:schemeClr val="bg1"/>
              </a:solidFill>
              <a:latin typeface="Comic Sans MS" pitchFamily="66" charset="0"/>
            </a:endParaRPr>
          </a:p>
          <a:p>
            <a:endParaRPr lang="uk-UA" b="1" dirty="0">
              <a:solidFill>
                <a:schemeClr val="bg1"/>
              </a:solidFill>
              <a:latin typeface="Comic Sans MS" pitchFamily="66" charset="0"/>
            </a:endParaRPr>
          </a:p>
        </p:txBody>
      </p:sp>
      <p:pic>
        <p:nvPicPr>
          <p:cNvPr id="8" name="Picture 3" descr="D:\А.Ф\Презентації\фото жінки\хіміки.jpg"/>
          <p:cNvPicPr preferRelativeResize="0">
            <a:picLocks noChangeArrowheads="1"/>
          </p:cNvPicPr>
          <p:nvPr/>
        </p:nvPicPr>
        <p:blipFill>
          <a:blip r:embed="rId2"/>
          <a:srcRect/>
          <a:stretch>
            <a:fillRect/>
          </a:stretch>
        </p:blipFill>
        <p:spPr bwMode="auto">
          <a:xfrm>
            <a:off x="428596" y="378619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357422" y="3763882"/>
            <a:ext cx="6572296" cy="2308324"/>
          </a:xfrm>
          <a:prstGeom prst="rect">
            <a:avLst/>
          </a:prstGeom>
        </p:spPr>
        <p:txBody>
          <a:bodyPr wrap="square">
            <a:spAutoFit/>
          </a:bodyPr>
          <a:lstStyle/>
          <a:p>
            <a:r>
              <a:rPr lang="ru-RU" b="1" dirty="0" smtClean="0">
                <a:solidFill>
                  <a:schemeClr val="bg1"/>
                </a:solidFill>
                <a:latin typeface="Comic Sans MS" pitchFamily="66" charset="0"/>
              </a:rPr>
              <a:t>54</a:t>
            </a:r>
          </a:p>
          <a:p>
            <a:r>
              <a:rPr lang="ru-RU" b="1" dirty="0" smtClean="0">
                <a:solidFill>
                  <a:schemeClr val="bg1"/>
                </a:solidFill>
                <a:latin typeface="Comic Sans MS" pitchFamily="66" charset="0"/>
              </a:rPr>
              <a:t>Б 63</a:t>
            </a:r>
          </a:p>
          <a:p>
            <a:r>
              <a:rPr lang="ru-RU" b="1" dirty="0" smtClean="0">
                <a:solidFill>
                  <a:schemeClr val="bg1"/>
                </a:solidFill>
                <a:latin typeface="Comic Sans MS" pitchFamily="66" charset="0"/>
              </a:rPr>
              <a:t>Биографии великих химиков [Текст] : Пер. с немецкого / Под ред. Г.В.Быкова, С.А. Погодина.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М. : Мир, 1981.</a:t>
            </a:r>
            <a:r>
              <a:rPr lang="uk-UA" b="1" dirty="0" smtClean="0">
                <a:solidFill>
                  <a:schemeClr val="bg1"/>
                </a:solidFill>
                <a:latin typeface="Comic Sans MS" pitchFamily="66" charset="0"/>
              </a:rPr>
              <a:t> — </a:t>
            </a:r>
            <a:r>
              <a:rPr lang="ru-RU" b="1" dirty="0" smtClean="0">
                <a:solidFill>
                  <a:schemeClr val="bg1"/>
                </a:solidFill>
                <a:latin typeface="Comic Sans MS" pitchFamily="66" charset="0"/>
              </a:rPr>
              <a:t>386 с. </a:t>
            </a:r>
          </a:p>
          <a:p>
            <a:r>
              <a:rPr lang="ru-RU" b="1" dirty="0" smtClean="0">
                <a:solidFill>
                  <a:schemeClr val="bg1"/>
                </a:solidFill>
                <a:latin typeface="Comic Sans MS" pitchFamily="66" charset="0"/>
              </a:rPr>
              <a:t>В книгу включены биографические очерки о выдающихся химиках ХVIII, ХІХ и ХХ столетий.</a:t>
            </a:r>
          </a:p>
          <a:p>
            <a:r>
              <a:rPr lang="ru-RU" b="1" dirty="0" smtClean="0">
                <a:solidFill>
                  <a:schemeClr val="bg1"/>
                </a:solidFill>
                <a:latin typeface="Comic Sans MS" pitchFamily="66" charset="0"/>
              </a:rPr>
              <a:t>К. 703, 704 </a:t>
            </a:r>
            <a:endParaRPr lang="uk-UA" dirty="0"/>
          </a:p>
        </p:txBody>
      </p:sp>
      <p:pic>
        <p:nvPicPr>
          <p:cNvPr id="2050" name="Picture 2" descr="D:\А.Ф\Презентації\Періодична система\30.01.19\алентьев.png"/>
          <p:cNvPicPr preferRelativeResize="0">
            <a:picLocks noChangeArrowheads="1"/>
          </p:cNvPicPr>
          <p:nvPr/>
        </p:nvPicPr>
        <p:blipFill>
          <a:blip r:embed="rId3" cstate="print"/>
          <a:srcRect/>
          <a:stretch>
            <a:fillRect/>
          </a:stretch>
        </p:blipFill>
        <p:spPr bwMode="auto">
          <a:xfrm>
            <a:off x="500034" y="1000108"/>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285984" y="714356"/>
            <a:ext cx="6500858" cy="1754326"/>
          </a:xfrm>
          <a:prstGeom prst="rect">
            <a:avLst/>
          </a:prstGeom>
        </p:spPr>
        <p:txBody>
          <a:bodyPr wrap="square">
            <a:spAutoFit/>
          </a:bodyPr>
          <a:lstStyle/>
          <a:p>
            <a:r>
              <a:rPr lang="uk-UA" b="1" dirty="0" smtClean="0">
                <a:solidFill>
                  <a:schemeClr val="bg1"/>
                </a:solidFill>
                <a:latin typeface="Comic Sans MS" pitchFamily="66" charset="0"/>
              </a:rPr>
              <a:t>54</a:t>
            </a:r>
          </a:p>
          <a:p>
            <a:r>
              <a:rPr lang="uk-UA" b="1" dirty="0" smtClean="0">
                <a:solidFill>
                  <a:schemeClr val="bg1"/>
                </a:solidFill>
                <a:latin typeface="Comic Sans MS" pitchFamily="66" charset="0"/>
              </a:rPr>
              <a:t>Б 20</a:t>
            </a:r>
          </a:p>
          <a:p>
            <a:r>
              <a:rPr lang="uk-UA" b="1" dirty="0" err="1" smtClean="0">
                <a:solidFill>
                  <a:schemeClr val="bg1"/>
                </a:solidFill>
                <a:latin typeface="Comic Sans MS" pitchFamily="66" charset="0"/>
              </a:rPr>
              <a:t>Балезін</a:t>
            </a:r>
            <a:r>
              <a:rPr lang="uk-UA" b="1" dirty="0" smtClean="0">
                <a:solidFill>
                  <a:schemeClr val="bg1"/>
                </a:solidFill>
                <a:latin typeface="Comic Sans MS" pitchFamily="66" charset="0"/>
              </a:rPr>
              <a:t>, С. О. Видатні російські вчені хіміки [Текст] : Перекл. з рос / С. О. </a:t>
            </a:r>
            <a:r>
              <a:rPr lang="uk-UA" b="1" dirty="0" err="1" smtClean="0">
                <a:solidFill>
                  <a:schemeClr val="bg1"/>
                </a:solidFill>
                <a:latin typeface="Comic Sans MS" pitchFamily="66" charset="0"/>
              </a:rPr>
              <a:t>Балезін</a:t>
            </a:r>
            <a:r>
              <a:rPr lang="uk-UA" b="1" dirty="0" smtClean="0">
                <a:solidFill>
                  <a:schemeClr val="bg1"/>
                </a:solidFill>
                <a:latin typeface="Comic Sans MS" pitchFamily="66" charset="0"/>
              </a:rPr>
              <a:t>, С. Д. </a:t>
            </a:r>
            <a:r>
              <a:rPr lang="uk-UA" b="1" dirty="0" err="1" smtClean="0">
                <a:solidFill>
                  <a:schemeClr val="bg1"/>
                </a:solidFill>
                <a:latin typeface="Comic Sans MS" pitchFamily="66" charset="0"/>
              </a:rPr>
              <a:t>Бесков</a:t>
            </a:r>
            <a:r>
              <a:rPr lang="uk-UA" b="1" dirty="0" smtClean="0">
                <a:solidFill>
                  <a:schemeClr val="bg1"/>
                </a:solidFill>
                <a:latin typeface="Comic Sans MS" pitchFamily="66" charset="0"/>
              </a:rPr>
              <a:t>. — К. : Рад. школа, 1955. — 201 с.  </a:t>
            </a:r>
          </a:p>
          <a:p>
            <a:r>
              <a:rPr lang="uk-UA" b="1" dirty="0" smtClean="0">
                <a:solidFill>
                  <a:schemeClr val="bg1"/>
                </a:solidFill>
                <a:latin typeface="Comic Sans MS" pitchFamily="66" charset="0"/>
              </a:rPr>
              <a:t>К. 703 </a:t>
            </a:r>
            <a:endParaRPr lang="uk-UA" b="1" dirty="0">
              <a:solidFill>
                <a:schemeClr val="bg1"/>
              </a:solidFill>
              <a:latin typeface="Comic Sans MS" pitchFamily="66" charset="0"/>
            </a:endParaRPr>
          </a:p>
        </p:txBody>
      </p:sp>
      <p:pic>
        <p:nvPicPr>
          <p:cNvPr id="48130" name="Picture 2" descr="D:\А.Ф\Презентації\Періодична система\30.01.19\балезін.jpg"/>
          <p:cNvPicPr preferRelativeResize="0">
            <a:picLocks noChangeArrowheads="1"/>
          </p:cNvPicPr>
          <p:nvPr/>
        </p:nvPicPr>
        <p:blipFill>
          <a:blip r:embed="rId2"/>
          <a:srcRect/>
          <a:stretch>
            <a:fillRect/>
          </a:stretch>
        </p:blipFill>
        <p:spPr bwMode="auto">
          <a:xfrm>
            <a:off x="285720" y="642918"/>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4" name="Picture 3" descr="D:\А.Ф\Презентації\Періодична система\30.01.19\0004.jpg"/>
          <p:cNvPicPr preferRelativeResize="0">
            <a:picLocks noChangeArrowheads="1"/>
          </p:cNvPicPr>
          <p:nvPr/>
        </p:nvPicPr>
        <p:blipFill>
          <a:blip r:embed="rId3" cstate="print"/>
          <a:srcRect/>
          <a:stretch>
            <a:fillRect/>
          </a:stretch>
        </p:blipFill>
        <p:spPr bwMode="auto">
          <a:xfrm>
            <a:off x="285720" y="3643314"/>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Прямоугольник 4"/>
          <p:cNvSpPr/>
          <p:nvPr/>
        </p:nvSpPr>
        <p:spPr>
          <a:xfrm>
            <a:off x="2214546" y="3755129"/>
            <a:ext cx="6715140" cy="2031325"/>
          </a:xfrm>
          <a:prstGeom prst="rect">
            <a:avLst/>
          </a:prstGeom>
        </p:spPr>
        <p:txBody>
          <a:bodyPr wrap="square">
            <a:spAutoFit/>
          </a:bodyPr>
          <a:lstStyle/>
          <a:p>
            <a:r>
              <a:rPr lang="ru-RU" b="1" dirty="0" smtClean="0">
                <a:solidFill>
                  <a:schemeClr val="bg1"/>
                </a:solidFill>
                <a:latin typeface="Comic Sans MS" pitchFamily="66" charset="0"/>
              </a:rPr>
              <a:t>54</a:t>
            </a:r>
            <a:endParaRPr lang="uk-UA" b="1" dirty="0" smtClean="0">
              <a:solidFill>
                <a:schemeClr val="bg1"/>
              </a:solidFill>
              <a:latin typeface="Comic Sans MS" pitchFamily="66" charset="0"/>
            </a:endParaRPr>
          </a:p>
          <a:p>
            <a:r>
              <a:rPr lang="ru-RU" b="1" dirty="0" smtClean="0">
                <a:solidFill>
                  <a:schemeClr val="bg1"/>
                </a:solidFill>
                <a:latin typeface="Comic Sans MS" pitchFamily="66" charset="0"/>
              </a:rPr>
              <a:t>Г63</a:t>
            </a:r>
            <a:endParaRPr lang="uk-UA" b="1" dirty="0" smtClean="0">
              <a:solidFill>
                <a:schemeClr val="bg1"/>
              </a:solidFill>
              <a:latin typeface="Comic Sans MS" pitchFamily="66" charset="0"/>
            </a:endParaRPr>
          </a:p>
          <a:p>
            <a:r>
              <a:rPr lang="ru-RU" b="1" dirty="0" err="1" smtClean="0">
                <a:solidFill>
                  <a:schemeClr val="bg1"/>
                </a:solidFill>
                <a:latin typeface="Comic Sans MS" pitchFamily="66" charset="0"/>
              </a:rPr>
              <a:t>Гольданский</a:t>
            </a:r>
            <a:r>
              <a:rPr lang="ru-RU" b="1" dirty="0" smtClean="0">
                <a:solidFill>
                  <a:schemeClr val="bg1"/>
                </a:solidFill>
                <a:latin typeface="Comic Sans MS" pitchFamily="66" charset="0"/>
              </a:rPr>
              <a:t>, В. И.   Новые элементы в периодической системе Д. И. Менделеева [Текст] / </a:t>
            </a:r>
          </a:p>
          <a:p>
            <a:r>
              <a:rPr lang="ru-RU" b="1" dirty="0" smtClean="0">
                <a:solidFill>
                  <a:schemeClr val="bg1"/>
                </a:solidFill>
                <a:latin typeface="Comic Sans MS" pitchFamily="66" charset="0"/>
              </a:rPr>
              <a:t>В. И. </a:t>
            </a:r>
            <a:r>
              <a:rPr lang="ru-RU" b="1" dirty="0" err="1" smtClean="0">
                <a:solidFill>
                  <a:schemeClr val="bg1"/>
                </a:solidFill>
                <a:latin typeface="Comic Sans MS" pitchFamily="66" charset="0"/>
              </a:rPr>
              <a:t>Гольданский</a:t>
            </a:r>
            <a:r>
              <a:rPr lang="ru-RU" b="1" dirty="0" smtClean="0">
                <a:solidFill>
                  <a:schemeClr val="bg1"/>
                </a:solidFill>
                <a:latin typeface="Comic Sans MS" pitchFamily="66" charset="0"/>
              </a:rPr>
              <a:t>.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Изд. 3-е, </a:t>
            </a:r>
            <a:r>
              <a:rPr lang="ru-RU" b="1" dirty="0" err="1" smtClean="0">
                <a:solidFill>
                  <a:schemeClr val="bg1"/>
                </a:solidFill>
                <a:latin typeface="Comic Sans MS" pitchFamily="66" charset="0"/>
              </a:rPr>
              <a:t>перераб</a:t>
            </a:r>
            <a:r>
              <a:rPr lang="ru-RU" b="1" dirty="0" smtClean="0">
                <a:solidFill>
                  <a:schemeClr val="bg1"/>
                </a:solidFill>
                <a:latin typeface="Comic Sans MS" pitchFamily="66" charset="0"/>
              </a:rPr>
              <a:t>. и доп.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Москва : </a:t>
            </a:r>
            <a:r>
              <a:rPr lang="ru-RU" b="1" dirty="0" err="1" smtClean="0">
                <a:solidFill>
                  <a:schemeClr val="bg1"/>
                </a:solidFill>
                <a:latin typeface="Comic Sans MS" pitchFamily="66" charset="0"/>
              </a:rPr>
              <a:t>Атомиздат</a:t>
            </a:r>
            <a:r>
              <a:rPr lang="ru-RU" b="1" dirty="0" smtClean="0">
                <a:solidFill>
                  <a:schemeClr val="bg1"/>
                </a:solidFill>
                <a:latin typeface="Comic Sans MS" pitchFamily="66" charset="0"/>
              </a:rPr>
              <a:t>, 1964.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280 с. </a:t>
            </a:r>
          </a:p>
          <a:p>
            <a:r>
              <a:rPr lang="ru-RU" b="1" dirty="0" smtClean="0">
                <a:solidFill>
                  <a:schemeClr val="bg1"/>
                </a:solidFill>
                <a:latin typeface="Comic Sans MS" pitchFamily="66" charset="0"/>
              </a:rPr>
              <a:t>К. 301, 703 </a:t>
            </a:r>
            <a:endParaRPr lang="uk-UA"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descr="D:\А.Ф\Презентації\Періодична система\30.01.19\Vladimir_Kurbatov__Mendeleev.jpg"/>
          <p:cNvPicPr preferRelativeResize="0">
            <a:picLocks noChangeArrowheads="1"/>
          </p:cNvPicPr>
          <p:nvPr/>
        </p:nvPicPr>
        <p:blipFill>
          <a:blip r:embed="rId2"/>
          <a:srcRect/>
          <a:stretch>
            <a:fillRect/>
          </a:stretch>
        </p:blipFill>
        <p:spPr bwMode="auto">
          <a:xfrm>
            <a:off x="357158" y="57148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6" name="Прямоугольник 5"/>
          <p:cNvSpPr/>
          <p:nvPr/>
        </p:nvSpPr>
        <p:spPr>
          <a:xfrm>
            <a:off x="2143108" y="428604"/>
            <a:ext cx="6786610" cy="2308324"/>
          </a:xfrm>
          <a:prstGeom prst="rect">
            <a:avLst/>
          </a:prstGeom>
        </p:spPr>
        <p:txBody>
          <a:bodyPr wrap="square">
            <a:spAutoFit/>
          </a:bodyPr>
          <a:lstStyle/>
          <a:p>
            <a:r>
              <a:rPr lang="ru-RU" b="1" dirty="0" smtClean="0">
                <a:solidFill>
                  <a:schemeClr val="bg1"/>
                </a:solidFill>
                <a:latin typeface="Comic Sans MS" pitchFamily="66" charset="0"/>
              </a:rPr>
              <a:t>54 (092)</a:t>
            </a:r>
          </a:p>
          <a:p>
            <a:r>
              <a:rPr lang="ru-RU" b="1" dirty="0" smtClean="0">
                <a:solidFill>
                  <a:schemeClr val="bg1"/>
                </a:solidFill>
                <a:latin typeface="Comic Sans MS" pitchFamily="66" charset="0"/>
              </a:rPr>
              <a:t>К93</a:t>
            </a:r>
          </a:p>
          <a:p>
            <a:r>
              <a:rPr lang="ru-RU" b="1" dirty="0" smtClean="0">
                <a:solidFill>
                  <a:schemeClr val="bg1"/>
                </a:solidFill>
                <a:latin typeface="Comic Sans MS" pitchFamily="66" charset="0"/>
              </a:rPr>
              <a:t>Курбатов В. Менделеев Д.И.</a:t>
            </a:r>
            <a:r>
              <a:rPr lang="ru-RU" b="1" dirty="0" smtClean="0">
                <a:solidFill>
                  <a:schemeClr val="bg1"/>
                </a:solidFill>
                <a:latin typeface="Comic Sans MS" pitchFamily="66" charset="0"/>
                <a:cs typeface="Times New Roman" pitchFamily="18" charset="0"/>
              </a:rPr>
              <a:t> [Текст] </a:t>
            </a:r>
            <a:r>
              <a:rPr lang="ru-RU" b="1" dirty="0" smtClean="0">
                <a:solidFill>
                  <a:schemeClr val="bg1"/>
                </a:solidFill>
                <a:latin typeface="Comic Sans MS" pitchFamily="66" charset="0"/>
              </a:rPr>
              <a:t>/ В. Курбатов. — М; Л: </a:t>
            </a:r>
            <a:r>
              <a:rPr lang="ru-RU" b="1" dirty="0" err="1" smtClean="0">
                <a:solidFill>
                  <a:schemeClr val="bg1"/>
                </a:solidFill>
                <a:latin typeface="Comic Sans MS" pitchFamily="66" charset="0"/>
              </a:rPr>
              <a:t>Детгиз</a:t>
            </a:r>
            <a:r>
              <a:rPr lang="ru-RU" b="1" dirty="0" smtClean="0">
                <a:solidFill>
                  <a:schemeClr val="bg1"/>
                </a:solidFill>
                <a:latin typeface="Comic Sans MS" pitchFamily="66" charset="0"/>
              </a:rPr>
              <a:t>, 1950. — 93 с.</a:t>
            </a:r>
          </a:p>
          <a:p>
            <a:r>
              <a:rPr lang="ru-RU" b="1" dirty="0" smtClean="0">
                <a:solidFill>
                  <a:schemeClr val="bg1"/>
                </a:solidFill>
                <a:latin typeface="Comic Sans MS" pitchFamily="66" charset="0"/>
              </a:rPr>
              <a:t>В издании представлен очерк о научной деятельности Д.И.Менделеева, рассказывается о его работе над созданием Периодической таблицы.</a:t>
            </a:r>
          </a:p>
          <a:p>
            <a:r>
              <a:rPr lang="ru-RU" b="1" dirty="0" smtClean="0">
                <a:solidFill>
                  <a:schemeClr val="bg1"/>
                </a:solidFill>
                <a:latin typeface="Comic Sans MS" pitchFamily="66" charset="0"/>
              </a:rPr>
              <a:t>К. 703</a:t>
            </a:r>
            <a:endParaRPr lang="uk-UA" b="1" dirty="0">
              <a:solidFill>
                <a:schemeClr val="bg1"/>
              </a:solidFill>
              <a:latin typeface="Comic Sans MS" pitchFamily="66" charset="0"/>
            </a:endParaRPr>
          </a:p>
        </p:txBody>
      </p:sp>
      <p:pic>
        <p:nvPicPr>
          <p:cNvPr id="7" name="Рисунок 6" descr="61412.JPG"/>
          <p:cNvPicPr preferRelativeResize="0">
            <a:picLocks/>
          </p:cNvPicPr>
          <p:nvPr/>
        </p:nvPicPr>
        <p:blipFill>
          <a:blip r:embed="rId3"/>
          <a:stretch>
            <a:fillRect/>
          </a:stretch>
        </p:blipFill>
        <p:spPr>
          <a:xfrm>
            <a:off x="357158" y="378619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8" name="Прямоугольник 7"/>
          <p:cNvSpPr/>
          <p:nvPr/>
        </p:nvSpPr>
        <p:spPr>
          <a:xfrm>
            <a:off x="2214546" y="3889252"/>
            <a:ext cx="6929454" cy="1754326"/>
          </a:xfrm>
          <a:prstGeom prst="rect">
            <a:avLst/>
          </a:prstGeom>
        </p:spPr>
        <p:txBody>
          <a:bodyPr wrap="square">
            <a:spAutoFit/>
          </a:bodyPr>
          <a:lstStyle/>
          <a:p>
            <a:r>
              <a:rPr lang="ru-RU" b="1" dirty="0" smtClean="0">
                <a:solidFill>
                  <a:schemeClr val="bg1"/>
                </a:solidFill>
                <a:latin typeface="Comic Sans MS" pitchFamily="66" charset="0"/>
                <a:cs typeface="Times New Roman" pitchFamily="18" charset="0"/>
              </a:rPr>
              <a:t>62(09)</a:t>
            </a:r>
          </a:p>
          <a:p>
            <a:r>
              <a:rPr lang="ru-RU" b="1" dirty="0" smtClean="0">
                <a:solidFill>
                  <a:schemeClr val="bg1"/>
                </a:solidFill>
                <a:latin typeface="Comic Sans MS" pitchFamily="66" charset="0"/>
                <a:cs typeface="Times New Roman" pitchFamily="18" charset="0"/>
              </a:rPr>
              <a:t>Л93</a:t>
            </a:r>
          </a:p>
          <a:p>
            <a:r>
              <a:rPr lang="ru-RU" b="1" dirty="0" smtClean="0">
                <a:solidFill>
                  <a:schemeClr val="bg1"/>
                </a:solidFill>
                <a:latin typeface="Comic Sans MS" pitchFamily="66" charset="0"/>
                <a:cs typeface="Times New Roman" pitchFamily="18" charset="0"/>
              </a:rPr>
              <a:t>Люди русской науки [Текст] : техника : очерки о выдающихся деятелях естествознания и техники / под ред. И. В. Кузнецова. </a:t>
            </a:r>
            <a:r>
              <a:rPr lang="uk-UA" b="1" dirty="0" smtClean="0">
                <a:solidFill>
                  <a:schemeClr val="bg1"/>
                </a:solidFill>
                <a:latin typeface="Comic Sans MS" pitchFamily="66" charset="0"/>
              </a:rPr>
              <a:t>—</a:t>
            </a:r>
            <a:r>
              <a:rPr lang="ru-RU" b="1" dirty="0" smtClean="0">
                <a:solidFill>
                  <a:schemeClr val="bg1"/>
                </a:solidFill>
                <a:latin typeface="Comic Sans MS" pitchFamily="66" charset="0"/>
                <a:cs typeface="Times New Roman" pitchFamily="18" charset="0"/>
              </a:rPr>
              <a:t> Москва : Наука, 1965. </a:t>
            </a:r>
            <a:r>
              <a:rPr lang="uk-UA" b="1" dirty="0" smtClean="0">
                <a:solidFill>
                  <a:schemeClr val="bg1"/>
                </a:solidFill>
                <a:latin typeface="Comic Sans MS" pitchFamily="66" charset="0"/>
              </a:rPr>
              <a:t>—</a:t>
            </a:r>
            <a:r>
              <a:rPr lang="ru-RU" b="1" dirty="0" smtClean="0">
                <a:solidFill>
                  <a:schemeClr val="bg1"/>
                </a:solidFill>
                <a:latin typeface="Comic Sans MS" pitchFamily="66" charset="0"/>
                <a:cs typeface="Times New Roman" pitchFamily="18" charset="0"/>
              </a:rPr>
              <a:t> 784 с.</a:t>
            </a:r>
            <a:r>
              <a:rPr lang="en-US" b="1" dirty="0" smtClean="0">
                <a:solidFill>
                  <a:schemeClr val="bg1"/>
                </a:solidFill>
                <a:latin typeface="Comic Sans MS" pitchFamily="66" charset="0"/>
                <a:cs typeface="Times New Roman" pitchFamily="18" charset="0"/>
              </a:rPr>
              <a:t> </a:t>
            </a:r>
            <a:endParaRPr lang="uk-UA" b="1" dirty="0" smtClean="0">
              <a:solidFill>
                <a:schemeClr val="bg1"/>
              </a:solidFill>
              <a:latin typeface="Comic Sans MS" pitchFamily="66" charset="0"/>
              <a:cs typeface="Times New Roman" pitchFamily="18" charset="0"/>
            </a:endParaRPr>
          </a:p>
          <a:p>
            <a:r>
              <a:rPr lang="uk-UA" b="1" dirty="0" smtClean="0">
                <a:solidFill>
                  <a:schemeClr val="bg1"/>
                </a:solidFill>
                <a:latin typeface="Comic Sans MS" pitchFamily="66" charset="0"/>
                <a:cs typeface="Times New Roman" pitchFamily="18" charset="0"/>
              </a:rPr>
              <a:t>К. 301</a:t>
            </a:r>
            <a:endParaRPr lang="uk-UA"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D:\А.Ф\Презентації\Періодична система\30.01.19\0002.jpg"/>
          <p:cNvPicPr preferRelativeResize="0">
            <a:picLocks noChangeArrowheads="1"/>
          </p:cNvPicPr>
          <p:nvPr/>
        </p:nvPicPr>
        <p:blipFill>
          <a:blip r:embed="rId2" cstate="print"/>
          <a:srcRect/>
          <a:stretch>
            <a:fillRect/>
          </a:stretch>
        </p:blipFill>
        <p:spPr bwMode="auto">
          <a:xfrm>
            <a:off x="357158" y="500042"/>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143108" y="428604"/>
            <a:ext cx="7000892" cy="2031325"/>
          </a:xfrm>
          <a:prstGeom prst="rect">
            <a:avLst/>
          </a:prstGeom>
        </p:spPr>
        <p:txBody>
          <a:bodyPr wrap="square">
            <a:spAutoFit/>
          </a:bodyPr>
          <a:lstStyle/>
          <a:p>
            <a:pPr lvl="0" fontAlgn="base">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54(07)</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М15</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ru-RU" b="1" dirty="0" err="1" smtClean="0">
                <a:solidFill>
                  <a:schemeClr val="bg1"/>
                </a:solidFill>
                <a:latin typeface="Comic Sans MS" pitchFamily="66" charset="0"/>
                <a:ea typeface="Calibri" pitchFamily="34" charset="0"/>
                <a:cs typeface="Times New Roman" pitchFamily="18" charset="0"/>
              </a:rPr>
              <a:t>Макареня</a:t>
            </a:r>
            <a:r>
              <a:rPr lang="ru-RU" b="1" dirty="0" smtClean="0">
                <a:solidFill>
                  <a:schemeClr val="bg1"/>
                </a:solidFill>
                <a:latin typeface="Comic Sans MS" pitchFamily="66" charset="0"/>
                <a:ea typeface="Calibri" pitchFamily="34" charset="0"/>
                <a:cs typeface="Times New Roman" pitchFamily="18" charset="0"/>
              </a:rPr>
              <a:t>, А. А. Периодический закон Д. И. Менделеева [Текст] : пособие для учителей / А. А. </a:t>
            </a:r>
            <a:r>
              <a:rPr lang="ru-RU" b="1" dirty="0" err="1" smtClean="0">
                <a:solidFill>
                  <a:schemeClr val="bg1"/>
                </a:solidFill>
                <a:latin typeface="Comic Sans MS" pitchFamily="66" charset="0"/>
                <a:ea typeface="Calibri" pitchFamily="34" charset="0"/>
                <a:cs typeface="Times New Roman" pitchFamily="18" charset="0"/>
              </a:rPr>
              <a:t>Макареня</a:t>
            </a:r>
            <a:r>
              <a:rPr lang="ru-RU" b="1" dirty="0" smtClean="0">
                <a:solidFill>
                  <a:schemeClr val="bg1"/>
                </a:solidFill>
                <a:latin typeface="Comic Sans MS" pitchFamily="66" charset="0"/>
                <a:ea typeface="Calibri" pitchFamily="34" charset="0"/>
                <a:cs typeface="Times New Roman" pitchFamily="18" charset="0"/>
              </a:rPr>
              <a:t>, </a:t>
            </a: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Д. Н. Трифонов. </a:t>
            </a:r>
            <a:r>
              <a:rPr lang="uk-UA" b="1" dirty="0" smtClean="0">
                <a:solidFill>
                  <a:schemeClr val="bg1"/>
                </a:solidFill>
                <a:latin typeface="Comic Sans MS" pitchFamily="66" charset="0"/>
              </a:rPr>
              <a:t>—</a:t>
            </a:r>
            <a:r>
              <a:rPr lang="ru-RU" b="1" dirty="0" smtClean="0">
                <a:solidFill>
                  <a:schemeClr val="bg1"/>
                </a:solidFill>
                <a:latin typeface="Comic Sans MS" pitchFamily="66" charset="0"/>
                <a:ea typeface="Calibri" pitchFamily="34" charset="0"/>
                <a:cs typeface="Times New Roman" pitchFamily="18" charset="0"/>
              </a:rPr>
              <a:t> Москва : Просвещение, 1969. </a:t>
            </a:r>
            <a:r>
              <a:rPr lang="uk-UA" b="1" dirty="0" smtClean="0">
                <a:solidFill>
                  <a:schemeClr val="bg1"/>
                </a:solidFill>
                <a:latin typeface="Comic Sans MS" pitchFamily="66" charset="0"/>
              </a:rPr>
              <a:t>—</a:t>
            </a:r>
            <a:r>
              <a:rPr lang="ru-RU" b="1" dirty="0" smtClean="0">
                <a:solidFill>
                  <a:schemeClr val="bg1"/>
                </a:solidFill>
                <a:latin typeface="Comic Sans MS" pitchFamily="66" charset="0"/>
                <a:ea typeface="Calibri" pitchFamily="34" charset="0"/>
                <a:cs typeface="Times New Roman" pitchFamily="18" charset="0"/>
              </a:rPr>
              <a:t> </a:t>
            </a: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160 с. </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К.301, 703 </a:t>
            </a:r>
            <a:endParaRPr lang="uk-UA" dirty="0"/>
          </a:p>
        </p:txBody>
      </p:sp>
      <p:pic>
        <p:nvPicPr>
          <p:cNvPr id="7" name="Picture 3" descr="D:\А.Ф\Презентації\Періодична система\30.01.19\макареня2.jpg"/>
          <p:cNvPicPr preferRelativeResize="0">
            <a:picLocks noChangeArrowheads="1"/>
          </p:cNvPicPr>
          <p:nvPr/>
        </p:nvPicPr>
        <p:blipFill>
          <a:blip r:embed="rId3"/>
          <a:srcRect/>
          <a:stretch>
            <a:fillRect/>
          </a:stretch>
        </p:blipFill>
        <p:spPr bwMode="auto">
          <a:xfrm>
            <a:off x="285720" y="3714752"/>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Прямоугольник 9"/>
          <p:cNvSpPr/>
          <p:nvPr/>
        </p:nvSpPr>
        <p:spPr>
          <a:xfrm>
            <a:off x="2143140" y="3429000"/>
            <a:ext cx="6929454" cy="3139321"/>
          </a:xfrm>
          <a:prstGeom prst="rect">
            <a:avLst/>
          </a:prstGeom>
        </p:spPr>
        <p:txBody>
          <a:bodyPr wrap="square">
            <a:spAutoFit/>
          </a:bodyPr>
          <a:lstStyle/>
          <a:p>
            <a:r>
              <a:rPr lang="ru-RU" b="1" dirty="0" smtClean="0">
                <a:solidFill>
                  <a:schemeClr val="bg1"/>
                </a:solidFill>
                <a:latin typeface="Comic Sans MS" pitchFamily="66" charset="0"/>
              </a:rPr>
              <a:t>54 (092)</a:t>
            </a:r>
          </a:p>
          <a:p>
            <a:r>
              <a:rPr lang="ru-RU" b="1" dirty="0" smtClean="0">
                <a:solidFill>
                  <a:schemeClr val="bg1"/>
                </a:solidFill>
                <a:latin typeface="Comic Sans MS" pitchFamily="66" charset="0"/>
              </a:rPr>
              <a:t>М 15</a:t>
            </a:r>
          </a:p>
          <a:p>
            <a:r>
              <a:rPr lang="ru-RU" b="1" dirty="0" err="1" smtClean="0">
                <a:solidFill>
                  <a:schemeClr val="bg1"/>
                </a:solidFill>
                <a:latin typeface="Comic Sans MS" pitchFamily="66" charset="0"/>
              </a:rPr>
              <a:t>Макареня</a:t>
            </a:r>
            <a:r>
              <a:rPr lang="ru-RU" b="1" dirty="0" smtClean="0">
                <a:solidFill>
                  <a:schemeClr val="bg1"/>
                </a:solidFill>
                <a:latin typeface="Comic Sans MS" pitchFamily="66" charset="0"/>
              </a:rPr>
              <a:t>, А.А. Д.И. Менделеев и Петербургский университет  </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 / А.А. </a:t>
            </a:r>
            <a:r>
              <a:rPr lang="ru-RU" b="1" dirty="0" err="1" smtClean="0">
                <a:solidFill>
                  <a:schemeClr val="bg1"/>
                </a:solidFill>
                <a:latin typeface="Comic Sans MS" pitchFamily="66" charset="0"/>
              </a:rPr>
              <a:t>Макареня</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И.Н. Филимонова; Ун-т им. А.А.Жданова.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Л. : </a:t>
            </a:r>
          </a:p>
          <a:p>
            <a:r>
              <a:rPr lang="ru-RU" b="1" dirty="0" smtClean="0">
                <a:solidFill>
                  <a:schemeClr val="bg1"/>
                </a:solidFill>
                <a:latin typeface="Comic Sans MS" pitchFamily="66" charset="0"/>
              </a:rPr>
              <a:t>Изд-во Ленинградского ун-та, 1969.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109 с. : ил.</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Книга рассказывает о педагогической системе </a:t>
            </a:r>
          </a:p>
          <a:p>
            <a:r>
              <a:rPr lang="ru-RU" b="1" dirty="0" smtClean="0">
                <a:solidFill>
                  <a:schemeClr val="bg1"/>
                </a:solidFill>
                <a:latin typeface="Comic Sans MS" pitchFamily="66" charset="0"/>
              </a:rPr>
              <a:t>Д.И. Менделеева, о том, какое активное участие он принимал в жизни Петербургского университета. </a:t>
            </a:r>
          </a:p>
          <a:p>
            <a:r>
              <a:rPr lang="ru-RU" b="1" dirty="0" smtClean="0">
                <a:solidFill>
                  <a:schemeClr val="bg1"/>
                </a:solidFill>
                <a:latin typeface="Comic Sans MS" pitchFamily="66" charset="0"/>
              </a:rPr>
              <a:t>К. 703</a:t>
            </a:r>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D:\А.Ф\Презентації\Періодична система\30.01.19\манолов.jpg"/>
          <p:cNvPicPr preferRelativeResize="0">
            <a:picLocks noChangeArrowheads="1"/>
          </p:cNvPicPr>
          <p:nvPr/>
        </p:nvPicPr>
        <p:blipFill>
          <a:blip r:embed="rId2"/>
          <a:srcRect/>
          <a:stretch>
            <a:fillRect/>
          </a:stretch>
        </p:blipFill>
        <p:spPr bwMode="auto">
          <a:xfrm>
            <a:off x="357158" y="357166"/>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7" name="Прямоугольник 6"/>
          <p:cNvSpPr/>
          <p:nvPr/>
        </p:nvSpPr>
        <p:spPr>
          <a:xfrm>
            <a:off x="2143108" y="285728"/>
            <a:ext cx="6786610" cy="2308324"/>
          </a:xfrm>
          <a:prstGeom prst="rect">
            <a:avLst/>
          </a:prstGeom>
        </p:spPr>
        <p:txBody>
          <a:bodyPr wrap="square">
            <a:spAutoFit/>
          </a:bodyPr>
          <a:lstStyle/>
          <a:p>
            <a:r>
              <a:rPr lang="ru-RU" b="1" dirty="0" smtClean="0">
                <a:solidFill>
                  <a:schemeClr val="bg1"/>
                </a:solidFill>
                <a:latin typeface="Comic Sans MS" pitchFamily="66" charset="0"/>
              </a:rPr>
              <a:t>54(092)</a:t>
            </a:r>
          </a:p>
          <a:p>
            <a:r>
              <a:rPr lang="ru-RU" b="1" dirty="0" smtClean="0">
                <a:solidFill>
                  <a:schemeClr val="bg1"/>
                </a:solidFill>
                <a:latin typeface="Comic Sans MS" pitchFamily="66" charset="0"/>
              </a:rPr>
              <a:t>М23</a:t>
            </a:r>
          </a:p>
          <a:p>
            <a:r>
              <a:rPr lang="ru-RU" b="1" dirty="0" err="1" smtClean="0">
                <a:solidFill>
                  <a:schemeClr val="bg1"/>
                </a:solidFill>
                <a:latin typeface="Comic Sans MS" pitchFamily="66" charset="0"/>
              </a:rPr>
              <a:t>Манолов</a:t>
            </a:r>
            <a:r>
              <a:rPr lang="ru-RU" b="1" dirty="0" smtClean="0">
                <a:solidFill>
                  <a:schemeClr val="bg1"/>
                </a:solidFill>
                <a:latin typeface="Comic Sans MS" pitchFamily="66" charset="0"/>
              </a:rPr>
              <a:t>, К. Великие химики [Текст]. Т. 2 / </a:t>
            </a:r>
          </a:p>
          <a:p>
            <a:r>
              <a:rPr lang="ru-RU" b="1" dirty="0" smtClean="0">
                <a:solidFill>
                  <a:schemeClr val="bg1"/>
                </a:solidFill>
                <a:latin typeface="Comic Sans MS" pitchFamily="66" charset="0"/>
              </a:rPr>
              <a:t>К. </a:t>
            </a:r>
            <a:r>
              <a:rPr lang="ru-RU" b="1" dirty="0" err="1" smtClean="0">
                <a:solidFill>
                  <a:schemeClr val="bg1"/>
                </a:solidFill>
                <a:latin typeface="Comic Sans MS" pitchFamily="66" charset="0"/>
              </a:rPr>
              <a:t>Манолов</a:t>
            </a:r>
            <a:r>
              <a:rPr lang="ru-RU" b="1" dirty="0" smtClean="0">
                <a:solidFill>
                  <a:schemeClr val="bg1"/>
                </a:solidFill>
                <a:latin typeface="Comic Sans MS" pitchFamily="66" charset="0"/>
              </a:rPr>
              <a:t> ; Пер. </a:t>
            </a:r>
            <a:r>
              <a:rPr lang="ru-RU" b="1" dirty="0" err="1" smtClean="0">
                <a:solidFill>
                  <a:schemeClr val="bg1"/>
                </a:solidFill>
                <a:latin typeface="Comic Sans MS" pitchFamily="66" charset="0"/>
              </a:rPr>
              <a:t>болг</a:t>
            </a:r>
            <a:r>
              <a:rPr lang="ru-RU" b="1" dirty="0" smtClean="0">
                <a:solidFill>
                  <a:schemeClr val="bg1"/>
                </a:solidFill>
                <a:latin typeface="Comic Sans MS" pitchFamily="66" charset="0"/>
              </a:rPr>
              <a:t>.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 : Мир, 1977.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412 с.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Рассмотрены краткие биографические очерки о жизни и деятельности видных химиков мира. </a:t>
            </a:r>
          </a:p>
          <a:p>
            <a:r>
              <a:rPr lang="ru-RU" b="1" dirty="0" smtClean="0">
                <a:solidFill>
                  <a:schemeClr val="bg1"/>
                </a:solidFill>
                <a:latin typeface="Comic Sans MS" pitchFamily="66" charset="0"/>
              </a:rPr>
              <a:t>К.703 </a:t>
            </a:r>
            <a:endParaRPr lang="uk-UA" dirty="0"/>
          </a:p>
        </p:txBody>
      </p:sp>
      <p:pic>
        <p:nvPicPr>
          <p:cNvPr id="8" name="Picture 5" descr="D:\А.Ф\Презентації\Періодична система\30.01.19\макареня1.jpg"/>
          <p:cNvPicPr preferRelativeResize="0">
            <a:picLocks noChangeArrowheads="1"/>
          </p:cNvPicPr>
          <p:nvPr/>
        </p:nvPicPr>
        <p:blipFill>
          <a:blip r:embed="rId3"/>
          <a:srcRect/>
          <a:stretch>
            <a:fillRect/>
          </a:stretch>
        </p:blipFill>
        <p:spPr bwMode="auto">
          <a:xfrm>
            <a:off x="357158" y="3714752"/>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143108" y="3286124"/>
            <a:ext cx="6786610" cy="3139321"/>
          </a:xfrm>
          <a:prstGeom prst="rect">
            <a:avLst/>
          </a:prstGeom>
        </p:spPr>
        <p:txBody>
          <a:bodyPr wrap="square">
            <a:spAutoFit/>
          </a:bodyPr>
          <a:lstStyle/>
          <a:p>
            <a:r>
              <a:rPr lang="ru-RU" b="1" dirty="0" smtClean="0">
                <a:solidFill>
                  <a:schemeClr val="bg1"/>
                </a:solidFill>
                <a:latin typeface="Comic Sans MS" pitchFamily="66" charset="0"/>
              </a:rPr>
              <a:t>54 (092)</a:t>
            </a:r>
          </a:p>
          <a:p>
            <a:r>
              <a:rPr lang="ru-RU" b="1" dirty="0" smtClean="0">
                <a:solidFill>
                  <a:schemeClr val="bg1"/>
                </a:solidFill>
                <a:latin typeface="Comic Sans MS" pitchFamily="66" charset="0"/>
              </a:rPr>
              <a:t>М 50</a:t>
            </a:r>
          </a:p>
          <a:p>
            <a:r>
              <a:rPr lang="ru-RU" b="1" dirty="0" smtClean="0">
                <a:solidFill>
                  <a:schemeClr val="bg1"/>
                </a:solidFill>
                <a:latin typeface="Comic Sans MS" pitchFamily="66" charset="0"/>
              </a:rPr>
              <a:t>Д. И. Менделеев в воспоминаниях современников </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 / сост. А.А. </a:t>
            </a:r>
            <a:r>
              <a:rPr lang="ru-RU" b="1" dirty="0" err="1" smtClean="0">
                <a:solidFill>
                  <a:schemeClr val="bg1"/>
                </a:solidFill>
                <a:latin typeface="Comic Sans MS" pitchFamily="66" charset="0"/>
              </a:rPr>
              <a:t>Макареня</a:t>
            </a:r>
            <a:r>
              <a:rPr lang="ru-RU" b="1" dirty="0" smtClean="0">
                <a:solidFill>
                  <a:schemeClr val="bg1"/>
                </a:solidFill>
                <a:latin typeface="Comic Sans MS" pitchFamily="66" charset="0"/>
              </a:rPr>
              <a:t>  </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и др.</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 — </a:t>
            </a:r>
            <a:r>
              <a:rPr lang="ru-RU" b="1" dirty="0" smtClean="0">
                <a:solidFill>
                  <a:schemeClr val="bg1"/>
                </a:solidFill>
                <a:latin typeface="Comic Sans MS" pitchFamily="66" charset="0"/>
              </a:rPr>
              <a:t>2-е изд. </a:t>
            </a:r>
            <a:r>
              <a:rPr lang="ru-RU" b="1" dirty="0" err="1" smtClean="0">
                <a:solidFill>
                  <a:schemeClr val="bg1"/>
                </a:solidFill>
                <a:latin typeface="Comic Sans MS" pitchFamily="66" charset="0"/>
              </a:rPr>
              <a:t>Перераб</a:t>
            </a:r>
            <a:r>
              <a:rPr lang="ru-RU" b="1" dirty="0" smtClean="0">
                <a:solidFill>
                  <a:schemeClr val="bg1"/>
                </a:solidFill>
                <a:latin typeface="Comic Sans MS" pitchFamily="66" charset="0"/>
              </a:rPr>
              <a:t>. и доп.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 : </a:t>
            </a:r>
            <a:r>
              <a:rPr lang="ru-RU" b="1" dirty="0" err="1" smtClean="0">
                <a:solidFill>
                  <a:schemeClr val="bg1"/>
                </a:solidFill>
                <a:latin typeface="Comic Sans MS" pitchFamily="66" charset="0"/>
              </a:rPr>
              <a:t>Атомиздат</a:t>
            </a:r>
            <a:r>
              <a:rPr lang="ru-RU" b="1" dirty="0" smtClean="0">
                <a:solidFill>
                  <a:schemeClr val="bg1"/>
                </a:solidFill>
                <a:latin typeface="Comic Sans MS" pitchFamily="66" charset="0"/>
              </a:rPr>
              <a:t>, 1973.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271 с.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Книга о жизни и деятельности Д. И. Менделеева. Этот рассказ ведут его современники и последователи, друзья и родные, единомышленники и попутчики на его жизненном пути</a:t>
            </a:r>
          </a:p>
          <a:p>
            <a:r>
              <a:rPr lang="ru-RU" b="1" dirty="0" smtClean="0">
                <a:solidFill>
                  <a:schemeClr val="bg1"/>
                </a:solidFill>
                <a:latin typeface="Comic Sans MS" pitchFamily="66" charset="0"/>
              </a:rPr>
              <a:t>К. 703</a:t>
            </a:r>
            <a:endParaRPr lang="uk-UA"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D:\А.Ф\Презентації\Періодична система\30.01.19\менделеев основи.png"/>
          <p:cNvPicPr>
            <a:picLocks noChangeAspect="1" noChangeArrowheads="1"/>
          </p:cNvPicPr>
          <p:nvPr/>
        </p:nvPicPr>
        <p:blipFill>
          <a:blip r:embed="rId2"/>
          <a:srcRect/>
          <a:stretch>
            <a:fillRect/>
          </a:stretch>
        </p:blipFill>
        <p:spPr bwMode="auto">
          <a:xfrm>
            <a:off x="428596" y="428604"/>
            <a:ext cx="1571625" cy="2352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Picture 3" descr="D:\А.Ф\Презентації\Періодична система\30.01.19\менделеев основи.png"/>
          <p:cNvPicPr>
            <a:picLocks noChangeAspect="1" noChangeArrowheads="1"/>
          </p:cNvPicPr>
          <p:nvPr/>
        </p:nvPicPr>
        <p:blipFill>
          <a:blip r:embed="rId2"/>
          <a:srcRect/>
          <a:stretch>
            <a:fillRect/>
          </a:stretch>
        </p:blipFill>
        <p:spPr bwMode="auto">
          <a:xfrm>
            <a:off x="1285852" y="1000108"/>
            <a:ext cx="1571625" cy="2352675"/>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2" name="Прямоугольник 11"/>
          <p:cNvSpPr/>
          <p:nvPr/>
        </p:nvSpPr>
        <p:spPr>
          <a:xfrm>
            <a:off x="2928926" y="214290"/>
            <a:ext cx="6215074" cy="3416320"/>
          </a:xfrm>
          <a:prstGeom prst="rect">
            <a:avLst/>
          </a:prstGeom>
        </p:spPr>
        <p:txBody>
          <a:bodyPr wrap="square">
            <a:spAutoFit/>
          </a:bodyPr>
          <a:lstStyle/>
          <a:p>
            <a:r>
              <a:rPr lang="ru-RU" b="1" dirty="0" smtClean="0">
                <a:solidFill>
                  <a:schemeClr val="bg1"/>
                </a:solidFill>
                <a:latin typeface="Comic Sans MS" pitchFamily="66" charset="0"/>
              </a:rPr>
              <a:t>54</a:t>
            </a:r>
          </a:p>
          <a:p>
            <a:r>
              <a:rPr lang="ru-RU" b="1" dirty="0" smtClean="0">
                <a:solidFill>
                  <a:schemeClr val="bg1"/>
                </a:solidFill>
                <a:latin typeface="Comic Sans MS" pitchFamily="66" charset="0"/>
              </a:rPr>
              <a:t>М 50</a:t>
            </a:r>
          </a:p>
          <a:p>
            <a:r>
              <a:rPr lang="ru-RU" b="1" dirty="0" smtClean="0">
                <a:solidFill>
                  <a:schemeClr val="bg1"/>
                </a:solidFill>
                <a:latin typeface="Comic Sans MS" pitchFamily="66" charset="0"/>
              </a:rPr>
              <a:t>Менделеев, Д. И. Основы химии : в 2 т. </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 / Д. И. Менделеев.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12-е изд., 4-е посмертное.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a:t>
            </a:r>
            <a:r>
              <a:rPr lang="ru-RU" b="1" dirty="0" smtClean="0">
                <a:solidFill>
                  <a:schemeClr val="bg1"/>
                </a:solidFill>
                <a:latin typeface="Comic Sans MS" pitchFamily="66" charset="0"/>
              </a:rPr>
              <a:t>М. ; Л. : </a:t>
            </a:r>
            <a:r>
              <a:rPr lang="ru-RU" b="1" dirty="0" err="1" smtClean="0">
                <a:solidFill>
                  <a:schemeClr val="bg1"/>
                </a:solidFill>
                <a:latin typeface="Comic Sans MS" pitchFamily="66" charset="0"/>
              </a:rPr>
              <a:t>Гос</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науч.-техн</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из-во</a:t>
            </a:r>
            <a:r>
              <a:rPr lang="ru-RU" b="1" dirty="0" smtClean="0">
                <a:solidFill>
                  <a:schemeClr val="bg1"/>
                </a:solidFill>
                <a:latin typeface="Comic Sans MS" pitchFamily="66" charset="0"/>
              </a:rPr>
              <a:t> </a:t>
            </a:r>
            <a:r>
              <a:rPr lang="ru-RU" b="1" dirty="0" smtClean="0">
                <a:solidFill>
                  <a:schemeClr val="bg1"/>
                </a:solidFill>
                <a:latin typeface="Comic Sans MS" pitchFamily="66" charset="0"/>
              </a:rPr>
              <a:t>хим. лит., 1934, Т. 1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620 с.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Менделеев Д. И. Основы химии : в 2 т</a:t>
            </a:r>
            <a:r>
              <a:rPr lang="ru-RU" b="1" dirty="0" smtClean="0">
                <a:solidFill>
                  <a:schemeClr val="bg1"/>
                </a:solidFill>
                <a:latin typeface="Comic Sans MS" pitchFamily="66" charset="0"/>
              </a:rPr>
              <a:t>. </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ru-RU" b="1" dirty="0" smtClean="0">
                <a:solidFill>
                  <a:schemeClr val="bg1"/>
                </a:solidFill>
                <a:latin typeface="Comic Sans MS" pitchFamily="66" charset="0"/>
              </a:rPr>
              <a:t> </a:t>
            </a:r>
            <a:r>
              <a:rPr lang="ru-RU" b="1" dirty="0" smtClean="0">
                <a:solidFill>
                  <a:schemeClr val="bg1"/>
                </a:solidFill>
                <a:latin typeface="Comic Sans MS" pitchFamily="66" charset="0"/>
              </a:rPr>
              <a:t>/ Д. И. Менделеев.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12-е изд., 4-е посмертное.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a:t>
            </a:r>
            <a:r>
              <a:rPr lang="ru-RU" b="1" dirty="0" smtClean="0">
                <a:solidFill>
                  <a:schemeClr val="bg1"/>
                </a:solidFill>
                <a:latin typeface="Comic Sans MS" pitchFamily="66" charset="0"/>
              </a:rPr>
              <a:t>.; </a:t>
            </a:r>
            <a:r>
              <a:rPr lang="ru-RU" b="1" dirty="0" smtClean="0">
                <a:solidFill>
                  <a:schemeClr val="bg1"/>
                </a:solidFill>
                <a:latin typeface="Comic Sans MS" pitchFamily="66" charset="0"/>
              </a:rPr>
              <a:t>Л. : </a:t>
            </a:r>
            <a:r>
              <a:rPr lang="ru-RU" b="1" dirty="0" err="1" smtClean="0">
                <a:solidFill>
                  <a:schemeClr val="bg1"/>
                </a:solidFill>
                <a:latin typeface="Comic Sans MS" pitchFamily="66" charset="0"/>
              </a:rPr>
              <a:t>Гос</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науч.-техн</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из-во</a:t>
            </a:r>
            <a:r>
              <a:rPr lang="ru-RU" b="1" dirty="0" smtClean="0">
                <a:solidFill>
                  <a:schemeClr val="bg1"/>
                </a:solidFill>
                <a:latin typeface="Comic Sans MS" pitchFamily="66" charset="0"/>
              </a:rPr>
              <a:t> хим. лит., 1934, </a:t>
            </a:r>
          </a:p>
          <a:p>
            <a:r>
              <a:rPr lang="ru-RU" b="1" dirty="0" smtClean="0">
                <a:solidFill>
                  <a:schemeClr val="bg1"/>
                </a:solidFill>
                <a:latin typeface="Comic Sans MS" pitchFamily="66" charset="0"/>
              </a:rPr>
              <a:t>Т. 2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706 с.</a:t>
            </a:r>
          </a:p>
          <a:p>
            <a:r>
              <a:rPr lang="ru-RU" b="1" dirty="0" smtClean="0">
                <a:solidFill>
                  <a:schemeClr val="bg1"/>
                </a:solidFill>
                <a:latin typeface="Comic Sans MS" pitchFamily="66" charset="0"/>
              </a:rPr>
              <a:t>К. 703</a:t>
            </a:r>
            <a:endParaRPr lang="uk-UA" dirty="0"/>
          </a:p>
        </p:txBody>
      </p:sp>
      <p:pic>
        <p:nvPicPr>
          <p:cNvPr id="9" name="Picture 3" descr="D:\А.Ф\Презентації\Періодична система\30.01.19\0001.jpg"/>
          <p:cNvPicPr preferRelativeResize="0">
            <a:picLocks noChangeArrowheads="1"/>
          </p:cNvPicPr>
          <p:nvPr/>
        </p:nvPicPr>
        <p:blipFill>
          <a:blip r:embed="rId3" cstate="print"/>
          <a:srcRect/>
          <a:stretch>
            <a:fillRect/>
          </a:stretch>
        </p:blipFill>
        <p:spPr bwMode="auto">
          <a:xfrm>
            <a:off x="357158" y="414338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3" name="Прямоугольник 12"/>
          <p:cNvSpPr/>
          <p:nvPr/>
        </p:nvSpPr>
        <p:spPr>
          <a:xfrm>
            <a:off x="2214546" y="4429132"/>
            <a:ext cx="6715124" cy="1754326"/>
          </a:xfrm>
          <a:prstGeom prst="rect">
            <a:avLst/>
          </a:prstGeom>
        </p:spPr>
        <p:txBody>
          <a:bodyPr wrap="square">
            <a:spAutoFit/>
          </a:bodyPr>
          <a:lstStyle/>
          <a:p>
            <a:r>
              <a:rPr lang="ru-RU" b="1" dirty="0" smtClean="0">
                <a:solidFill>
                  <a:schemeClr val="bg1"/>
                </a:solidFill>
                <a:latin typeface="Comic Sans MS" pitchFamily="66" charset="0"/>
              </a:rPr>
              <a:t>541.1</a:t>
            </a:r>
          </a:p>
          <a:p>
            <a:r>
              <a:rPr lang="ru-RU" b="1" dirty="0" smtClean="0">
                <a:solidFill>
                  <a:schemeClr val="bg1"/>
                </a:solidFill>
                <a:latin typeface="Comic Sans MS" pitchFamily="66" charset="0"/>
              </a:rPr>
              <a:t>П27</a:t>
            </a:r>
          </a:p>
          <a:p>
            <a:r>
              <a:rPr lang="ru-RU" b="1" dirty="0" smtClean="0">
                <a:solidFill>
                  <a:schemeClr val="bg1"/>
                </a:solidFill>
                <a:latin typeface="Comic Sans MS" pitchFamily="66" charset="0"/>
              </a:rPr>
              <a:t>Периодический закон и строение атома [Текст] : сборник статей.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Москва : </a:t>
            </a:r>
            <a:r>
              <a:rPr lang="ru-RU" b="1" dirty="0" err="1" smtClean="0">
                <a:solidFill>
                  <a:schemeClr val="bg1"/>
                </a:solidFill>
                <a:latin typeface="Comic Sans MS" pitchFamily="66" charset="0"/>
              </a:rPr>
              <a:t>Атомиздат</a:t>
            </a:r>
            <a:r>
              <a:rPr lang="ru-RU" b="1" dirty="0" smtClean="0">
                <a:solidFill>
                  <a:schemeClr val="bg1"/>
                </a:solidFill>
                <a:latin typeface="Comic Sans MS" pitchFamily="66" charset="0"/>
              </a:rPr>
              <a:t>, 1971.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240 с.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К. 301, 703</a:t>
            </a:r>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143108" y="285728"/>
            <a:ext cx="6786610" cy="2585323"/>
          </a:xfrm>
          <a:prstGeom prst="rect">
            <a:avLst/>
          </a:prstGeom>
        </p:spPr>
        <p:txBody>
          <a:bodyPr wrap="square">
            <a:spAutoFit/>
          </a:bodyPr>
          <a:lstStyle/>
          <a:p>
            <a:pPr lvl="0" fontAlgn="base">
              <a:spcBef>
                <a:spcPct val="0"/>
              </a:spcBef>
              <a:spcAft>
                <a:spcPct val="0"/>
              </a:spcAft>
            </a:pPr>
            <a:r>
              <a:rPr lang="uk-UA" b="1" dirty="0" smtClean="0">
                <a:solidFill>
                  <a:schemeClr val="bg1"/>
                </a:solidFill>
                <a:latin typeface="Comic Sans MS" pitchFamily="66" charset="0"/>
                <a:ea typeface="Times New Roman" pitchFamily="18" charset="0"/>
                <a:cs typeface="Times New Roman" pitchFamily="18" charset="0"/>
              </a:rPr>
              <a:t>54 (09)</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uk-UA" b="1" dirty="0" smtClean="0">
                <a:solidFill>
                  <a:schemeClr val="bg1"/>
                </a:solidFill>
                <a:latin typeface="Comic Sans MS" pitchFamily="66" charset="0"/>
                <a:ea typeface="Times New Roman" pitchFamily="18" charset="0"/>
                <a:cs typeface="Times New Roman" pitchFamily="18" charset="0"/>
              </a:rPr>
              <a:t>П 34</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uk-UA" b="1" dirty="0" err="1" smtClean="0">
                <a:solidFill>
                  <a:schemeClr val="bg1"/>
                </a:solidFill>
                <a:latin typeface="Comic Sans MS" pitchFamily="66" charset="0"/>
                <a:ea typeface="Times New Roman" pitchFamily="18" charset="0"/>
                <a:cs typeface="Times New Roman" pitchFamily="18" charset="0"/>
              </a:rPr>
              <a:t>Писаржевский</a:t>
            </a:r>
            <a:r>
              <a:rPr lang="uk-UA" b="1" dirty="0" smtClean="0">
                <a:solidFill>
                  <a:schemeClr val="bg1"/>
                </a:solidFill>
                <a:latin typeface="Comic Sans MS" pitchFamily="66" charset="0"/>
                <a:ea typeface="Times New Roman" pitchFamily="18" charset="0"/>
                <a:cs typeface="Times New Roman" pitchFamily="18" charset="0"/>
              </a:rPr>
              <a:t>, О.Н. </a:t>
            </a:r>
            <a:r>
              <a:rPr lang="uk-UA" b="1" dirty="0" err="1" smtClean="0">
                <a:solidFill>
                  <a:schemeClr val="bg1"/>
                </a:solidFill>
                <a:latin typeface="Comic Sans MS" pitchFamily="66" charset="0"/>
                <a:ea typeface="Times New Roman" pitchFamily="18" charset="0"/>
                <a:cs typeface="Times New Roman" pitchFamily="18" charset="0"/>
              </a:rPr>
              <a:t>Дмитрий</a:t>
            </a:r>
            <a:r>
              <a:rPr lang="uk-UA" b="1" dirty="0" smtClean="0">
                <a:solidFill>
                  <a:schemeClr val="bg1"/>
                </a:solidFill>
                <a:latin typeface="Comic Sans MS" pitchFamily="66" charset="0"/>
                <a:ea typeface="Times New Roman" pitchFamily="18" charset="0"/>
                <a:cs typeface="Times New Roman" pitchFamily="18" charset="0"/>
              </a:rPr>
              <a:t> </a:t>
            </a:r>
            <a:r>
              <a:rPr lang="uk-UA" b="1" dirty="0" err="1" smtClean="0">
                <a:solidFill>
                  <a:schemeClr val="bg1"/>
                </a:solidFill>
                <a:latin typeface="Comic Sans MS" pitchFamily="66" charset="0"/>
                <a:ea typeface="Times New Roman" pitchFamily="18" charset="0"/>
                <a:cs typeface="Times New Roman" pitchFamily="18" charset="0"/>
              </a:rPr>
              <a:t>Иванович</a:t>
            </a:r>
            <a:r>
              <a:rPr lang="uk-UA" b="1" dirty="0" smtClean="0">
                <a:solidFill>
                  <a:schemeClr val="bg1"/>
                </a:solidFill>
                <a:latin typeface="Comic Sans MS" pitchFamily="66" charset="0"/>
                <a:ea typeface="Times New Roman" pitchFamily="18" charset="0"/>
                <a:cs typeface="Times New Roman" pitchFamily="18" charset="0"/>
              </a:rPr>
              <a:t> </a:t>
            </a:r>
            <a:r>
              <a:rPr lang="uk-UA" b="1" dirty="0" err="1" smtClean="0">
                <a:solidFill>
                  <a:schemeClr val="bg1"/>
                </a:solidFill>
                <a:latin typeface="Comic Sans MS" pitchFamily="66" charset="0"/>
                <a:ea typeface="Times New Roman" pitchFamily="18" charset="0"/>
                <a:cs typeface="Times New Roman" pitchFamily="18" charset="0"/>
              </a:rPr>
              <a:t>Менделеев</a:t>
            </a:r>
            <a:r>
              <a:rPr lang="uk-UA" b="1" dirty="0" smtClean="0">
                <a:solidFill>
                  <a:schemeClr val="bg1"/>
                </a:solidFill>
                <a:latin typeface="Comic Sans MS" pitchFamily="66" charset="0"/>
                <a:ea typeface="Times New Roman" pitchFamily="18" charset="0"/>
                <a:cs typeface="Times New Roman" pitchFamily="18" charset="0"/>
              </a:rPr>
              <a:t> </a:t>
            </a:r>
            <a:r>
              <a:rPr lang="ru-RU" b="1" dirty="0" smtClean="0">
                <a:solidFill>
                  <a:schemeClr val="bg1"/>
                </a:solidFill>
                <a:latin typeface="Comic Sans MS" pitchFamily="66" charset="0"/>
              </a:rPr>
              <a:t>[Текст] </a:t>
            </a:r>
            <a:r>
              <a:rPr lang="uk-UA" b="1" dirty="0" smtClean="0">
                <a:solidFill>
                  <a:schemeClr val="bg1"/>
                </a:solidFill>
                <a:latin typeface="Comic Sans MS" pitchFamily="66" charset="0"/>
                <a:ea typeface="Times New Roman" pitchFamily="18" charset="0"/>
                <a:cs typeface="Times New Roman" pitchFamily="18" charset="0"/>
              </a:rPr>
              <a:t>/ О.Н.</a:t>
            </a:r>
            <a:r>
              <a:rPr lang="uk-UA" b="1" dirty="0" err="1" smtClean="0">
                <a:solidFill>
                  <a:schemeClr val="bg1"/>
                </a:solidFill>
                <a:latin typeface="Comic Sans MS" pitchFamily="66" charset="0"/>
                <a:ea typeface="Times New Roman" pitchFamily="18" charset="0"/>
                <a:cs typeface="Times New Roman" pitchFamily="18" charset="0"/>
              </a:rPr>
              <a:t>Писаржевский</a:t>
            </a:r>
            <a:r>
              <a:rPr lang="uk-UA" b="1" dirty="0" smtClean="0">
                <a:solidFill>
                  <a:schemeClr val="bg1"/>
                </a:solidFill>
                <a:latin typeface="Comic Sans MS" pitchFamily="66" charset="0"/>
                <a:ea typeface="Times New Roman" pitchFamily="18" charset="0"/>
                <a:cs typeface="Times New Roman" pitchFamily="18" charset="0"/>
              </a:rPr>
              <a:t> . </a:t>
            </a:r>
            <a:r>
              <a:rPr lang="uk-UA" b="1" dirty="0" smtClean="0">
                <a:solidFill>
                  <a:schemeClr val="bg1"/>
                </a:solidFill>
                <a:latin typeface="Comic Sans MS" pitchFamily="66" charset="0"/>
              </a:rPr>
              <a:t>—</a:t>
            </a:r>
            <a:r>
              <a:rPr lang="uk-UA" b="1" dirty="0" smtClean="0">
                <a:solidFill>
                  <a:schemeClr val="bg1"/>
                </a:solidFill>
                <a:latin typeface="Comic Sans MS" pitchFamily="66" charset="0"/>
                <a:ea typeface="Times New Roman" pitchFamily="18" charset="0"/>
                <a:cs typeface="Times New Roman" pitchFamily="18" charset="0"/>
              </a:rPr>
              <a:t> Москва : </a:t>
            </a:r>
            <a:r>
              <a:rPr lang="uk-UA" b="1" dirty="0" err="1" smtClean="0">
                <a:solidFill>
                  <a:schemeClr val="bg1"/>
                </a:solidFill>
                <a:latin typeface="Comic Sans MS" pitchFamily="66" charset="0"/>
                <a:ea typeface="Times New Roman" pitchFamily="18" charset="0"/>
                <a:cs typeface="Times New Roman" pitchFamily="18" charset="0"/>
              </a:rPr>
              <a:t>Изд-во</a:t>
            </a:r>
            <a:r>
              <a:rPr lang="uk-UA" b="1" dirty="0" smtClean="0">
                <a:solidFill>
                  <a:schemeClr val="bg1"/>
                </a:solidFill>
                <a:latin typeface="Comic Sans MS" pitchFamily="66" charset="0"/>
                <a:ea typeface="Times New Roman" pitchFamily="18" charset="0"/>
                <a:cs typeface="Times New Roman" pitchFamily="18" charset="0"/>
              </a:rPr>
              <a:t> АН СССР, 1959. </a:t>
            </a:r>
            <a:r>
              <a:rPr lang="uk-UA" b="1" dirty="0" smtClean="0">
                <a:solidFill>
                  <a:schemeClr val="bg1"/>
                </a:solidFill>
                <a:latin typeface="Comic Sans MS" pitchFamily="66" charset="0"/>
              </a:rPr>
              <a:t>—</a:t>
            </a:r>
            <a:r>
              <a:rPr lang="uk-UA" b="1" dirty="0" smtClean="0">
                <a:solidFill>
                  <a:schemeClr val="bg1"/>
                </a:solidFill>
                <a:latin typeface="Comic Sans MS" pitchFamily="66" charset="0"/>
                <a:ea typeface="Times New Roman" pitchFamily="18" charset="0"/>
                <a:cs typeface="Times New Roman" pitchFamily="18" charset="0"/>
              </a:rPr>
              <a:t> 392 с.</a:t>
            </a:r>
          </a:p>
          <a:p>
            <a:pPr lvl="0" eaLnBrk="0" fontAlgn="base" hangingPunct="0">
              <a:spcBef>
                <a:spcPct val="0"/>
              </a:spcBef>
              <a:spcAft>
                <a:spcPct val="0"/>
              </a:spcAft>
            </a:pPr>
            <a:r>
              <a:rPr lang="ru-RU" b="1" dirty="0" smtClean="0">
                <a:solidFill>
                  <a:schemeClr val="bg1"/>
                </a:solidFill>
                <a:latin typeface="Comic Sans MS" pitchFamily="66" charset="0"/>
              </a:rPr>
              <a:t>В книге вы найдете глубоко жизненный портрет великого химика, девизом которого было изречение: «Посев научный взойдет для жатвы народной».</a:t>
            </a:r>
            <a:endParaRPr lang="uk-UA" b="1" dirty="0" smtClean="0">
              <a:solidFill>
                <a:schemeClr val="bg1"/>
              </a:solidFill>
              <a:latin typeface="Comic Sans MS" pitchFamily="66" charset="0"/>
              <a:cs typeface="Times New Roman" pitchFamily="18" charset="0"/>
            </a:endParaRPr>
          </a:p>
          <a:p>
            <a:pPr lvl="0" eaLnBrk="0" fontAlgn="base" hangingPunct="0">
              <a:spcBef>
                <a:spcPct val="0"/>
              </a:spcBef>
              <a:spcAft>
                <a:spcPct val="0"/>
              </a:spcAft>
            </a:pPr>
            <a:r>
              <a:rPr lang="uk-UA" b="1" dirty="0" smtClean="0">
                <a:solidFill>
                  <a:schemeClr val="bg1"/>
                </a:solidFill>
                <a:latin typeface="Comic Sans MS" pitchFamily="66" charset="0"/>
                <a:cs typeface="Times New Roman" pitchFamily="18" charset="0"/>
              </a:rPr>
              <a:t>К. 703</a:t>
            </a:r>
            <a:endParaRPr lang="uk-UA" dirty="0"/>
          </a:p>
        </p:txBody>
      </p:sp>
      <p:pic>
        <p:nvPicPr>
          <p:cNvPr id="9" name="Picture 2" descr="D:\А.Ф\Презентації\Періодична система\30.01.19\семишин.png"/>
          <p:cNvPicPr preferRelativeResize="0">
            <a:picLocks noChangeArrowheads="1"/>
          </p:cNvPicPr>
          <p:nvPr/>
        </p:nvPicPr>
        <p:blipFill>
          <a:blip r:embed="rId2"/>
          <a:srcRect/>
          <a:stretch>
            <a:fillRect/>
          </a:stretch>
        </p:blipFill>
        <p:spPr bwMode="auto">
          <a:xfrm>
            <a:off x="285720" y="3714752"/>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0" name="Прямоугольник 9"/>
          <p:cNvSpPr/>
          <p:nvPr/>
        </p:nvSpPr>
        <p:spPr>
          <a:xfrm>
            <a:off x="2071670" y="3692444"/>
            <a:ext cx="6858000" cy="2308324"/>
          </a:xfrm>
          <a:prstGeom prst="rect">
            <a:avLst/>
          </a:prstGeom>
        </p:spPr>
        <p:txBody>
          <a:bodyPr wrap="square">
            <a:spAutoFit/>
          </a:bodyPr>
          <a:lstStyle/>
          <a:p>
            <a:pPr lvl="0" fontAlgn="base">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016:546</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С30</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r>
              <a:rPr lang="ru-RU" b="1" dirty="0" err="1" smtClean="0">
                <a:solidFill>
                  <a:schemeClr val="bg1"/>
                </a:solidFill>
                <a:latin typeface="Comic Sans MS" pitchFamily="66" charset="0"/>
                <a:ea typeface="Calibri" pitchFamily="34" charset="0"/>
                <a:cs typeface="Times New Roman" pitchFamily="18" charset="0"/>
              </a:rPr>
              <a:t>Семишин</a:t>
            </a:r>
            <a:r>
              <a:rPr lang="ru-RU" b="1" dirty="0" smtClean="0">
                <a:solidFill>
                  <a:schemeClr val="bg1"/>
                </a:solidFill>
                <a:latin typeface="Comic Sans MS" pitchFamily="66" charset="0"/>
                <a:ea typeface="Calibri" pitchFamily="34" charset="0"/>
                <a:cs typeface="Times New Roman" pitchFamily="18" charset="0"/>
              </a:rPr>
              <a:t>, В. И. Литература по периодическому закону Д. И. Менделеева (1967-1972) [Текст] : справочник : в 2-х частях. Ч. II / В. И. </a:t>
            </a:r>
            <a:r>
              <a:rPr lang="ru-RU" b="1" dirty="0" err="1" smtClean="0">
                <a:solidFill>
                  <a:schemeClr val="bg1"/>
                </a:solidFill>
                <a:latin typeface="Comic Sans MS" pitchFamily="66" charset="0"/>
                <a:ea typeface="Calibri" pitchFamily="34" charset="0"/>
                <a:cs typeface="Times New Roman" pitchFamily="18" charset="0"/>
              </a:rPr>
              <a:t>Семишин</a:t>
            </a:r>
            <a:r>
              <a:rPr lang="ru-RU" b="1" dirty="0" smtClean="0">
                <a:solidFill>
                  <a:schemeClr val="bg1"/>
                </a:solidFill>
                <a:latin typeface="Comic Sans MS" pitchFamily="66" charset="0"/>
                <a:ea typeface="Calibri" pitchFamily="34" charset="0"/>
                <a:cs typeface="Times New Roman" pitchFamily="18" charset="0"/>
              </a:rPr>
              <a:t>, З. Ф. </a:t>
            </a:r>
            <a:r>
              <a:rPr lang="ru-RU" b="1" dirty="0" err="1" smtClean="0">
                <a:solidFill>
                  <a:schemeClr val="bg1"/>
                </a:solidFill>
                <a:latin typeface="Comic Sans MS" pitchFamily="66" charset="0"/>
                <a:ea typeface="Calibri" pitchFamily="34" charset="0"/>
                <a:cs typeface="Times New Roman" pitchFamily="18" charset="0"/>
              </a:rPr>
              <a:t>Семишина</a:t>
            </a:r>
            <a:r>
              <a:rPr lang="ru-RU" b="1" dirty="0" smtClean="0">
                <a:solidFill>
                  <a:schemeClr val="bg1"/>
                </a:solidFill>
                <a:latin typeface="Comic Sans MS" pitchFamily="66" charset="0"/>
                <a:ea typeface="Calibri" pitchFamily="34" charset="0"/>
                <a:cs typeface="Times New Roman" pitchFamily="18" charset="0"/>
              </a:rPr>
              <a:t>. </a:t>
            </a:r>
            <a:r>
              <a:rPr lang="uk-UA" b="1" dirty="0" smtClean="0">
                <a:solidFill>
                  <a:schemeClr val="bg1"/>
                </a:solidFill>
                <a:latin typeface="Comic Sans MS" pitchFamily="66" charset="0"/>
              </a:rPr>
              <a:t>—</a:t>
            </a:r>
            <a:r>
              <a:rPr lang="ru-RU" b="1" dirty="0" smtClean="0">
                <a:solidFill>
                  <a:schemeClr val="bg1"/>
                </a:solidFill>
                <a:latin typeface="Comic Sans MS" pitchFamily="66" charset="0"/>
                <a:ea typeface="Calibri" pitchFamily="34" charset="0"/>
                <a:cs typeface="Times New Roman" pitchFamily="18" charset="0"/>
              </a:rPr>
              <a:t> М. : Высшая школа, 1975. </a:t>
            </a:r>
            <a:r>
              <a:rPr lang="uk-UA" b="1" dirty="0" smtClean="0">
                <a:solidFill>
                  <a:schemeClr val="bg1"/>
                </a:solidFill>
                <a:latin typeface="Comic Sans MS" pitchFamily="66" charset="0"/>
              </a:rPr>
              <a:t>—</a:t>
            </a:r>
            <a:r>
              <a:rPr lang="ru-RU" b="1" dirty="0" smtClean="0">
                <a:solidFill>
                  <a:schemeClr val="bg1"/>
                </a:solidFill>
                <a:latin typeface="Comic Sans MS" pitchFamily="66" charset="0"/>
                <a:ea typeface="Calibri" pitchFamily="34" charset="0"/>
                <a:cs typeface="Times New Roman" pitchFamily="18" charset="0"/>
              </a:rPr>
              <a:t> 96 с. </a:t>
            </a:r>
            <a:endParaRPr lang="uk-UA" b="1" dirty="0" smtClean="0">
              <a:solidFill>
                <a:schemeClr val="bg1"/>
              </a:solidFill>
              <a:latin typeface="Comic Sans MS" pitchFamily="66" charset="0"/>
              <a:cs typeface="Arial" pitchFamily="34" charset="0"/>
            </a:endParaRPr>
          </a:p>
          <a:p>
            <a:pPr lvl="0" eaLnBrk="0" fontAlgn="base" hangingPunct="0">
              <a:spcBef>
                <a:spcPct val="0"/>
              </a:spcBef>
              <a:spcAft>
                <a:spcPct val="0"/>
              </a:spcAft>
            </a:pPr>
            <a:endParaRPr lang="ru-RU" b="1" dirty="0" smtClean="0">
              <a:solidFill>
                <a:schemeClr val="bg1"/>
              </a:solidFill>
              <a:latin typeface="Comic Sans MS" pitchFamily="66" charset="0"/>
              <a:ea typeface="Calibri" pitchFamily="34" charset="0"/>
              <a:cs typeface="Times New Roman" pitchFamily="18" charset="0"/>
            </a:endParaRPr>
          </a:p>
          <a:p>
            <a:pPr lvl="0" eaLnBrk="0" fontAlgn="base" hangingPunct="0">
              <a:spcBef>
                <a:spcPct val="0"/>
              </a:spcBef>
              <a:spcAft>
                <a:spcPct val="0"/>
              </a:spcAft>
            </a:pPr>
            <a:r>
              <a:rPr lang="ru-RU" b="1" dirty="0" smtClean="0">
                <a:solidFill>
                  <a:schemeClr val="bg1"/>
                </a:solidFill>
                <a:latin typeface="Comic Sans MS" pitchFamily="66" charset="0"/>
                <a:ea typeface="Calibri" pitchFamily="34" charset="0"/>
                <a:cs typeface="Times New Roman" pitchFamily="18" charset="0"/>
              </a:rPr>
              <a:t>К.703, 701 </a:t>
            </a:r>
            <a:endParaRPr lang="uk-UA" dirty="0"/>
          </a:p>
        </p:txBody>
      </p:sp>
      <p:pic>
        <p:nvPicPr>
          <p:cNvPr id="1026" name="Picture 2" descr="D:\А.Ф\Презентації\Періодична система\писаржевский.jpg"/>
          <p:cNvPicPr preferRelativeResize="0">
            <a:picLocks noChangeArrowheads="1"/>
          </p:cNvPicPr>
          <p:nvPr/>
        </p:nvPicPr>
        <p:blipFill>
          <a:blip r:embed="rId3" cstate="print"/>
          <a:srcRect/>
          <a:stretch>
            <a:fillRect/>
          </a:stretch>
        </p:blipFill>
        <p:spPr bwMode="auto">
          <a:xfrm>
            <a:off x="357158" y="57148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285984" y="4357694"/>
            <a:ext cx="6500858" cy="646331"/>
          </a:xfrm>
          <a:prstGeom prst="rect">
            <a:avLst/>
          </a:prstGeom>
        </p:spPr>
        <p:txBody>
          <a:bodyPr wrap="square">
            <a:spAutoFit/>
          </a:bodyPr>
          <a:lstStyle/>
          <a:p>
            <a:endParaRPr lang="ru-RU" dirty="0" smtClean="0"/>
          </a:p>
          <a:p>
            <a:r>
              <a:rPr lang="ru-RU" dirty="0" smtClean="0"/>
              <a:t> </a:t>
            </a:r>
            <a:endParaRPr lang="uk-UA" b="1" dirty="0">
              <a:solidFill>
                <a:schemeClr val="bg1"/>
              </a:solidFill>
              <a:latin typeface="Comic Sans MS" pitchFamily="66" charset="0"/>
            </a:endParaRPr>
          </a:p>
        </p:txBody>
      </p:sp>
      <p:pic>
        <p:nvPicPr>
          <p:cNvPr id="8" name="Picture 2" descr="D:\А.Ф\Презентації\Періодична система\менделеев жзл.jpg"/>
          <p:cNvPicPr preferRelativeResize="0">
            <a:picLocks noChangeArrowheads="1"/>
          </p:cNvPicPr>
          <p:nvPr/>
        </p:nvPicPr>
        <p:blipFill>
          <a:blip r:embed="rId2"/>
          <a:srcRect/>
          <a:stretch>
            <a:fillRect/>
          </a:stretch>
        </p:blipFill>
        <p:spPr bwMode="auto">
          <a:xfrm>
            <a:off x="285720" y="378619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071670" y="3643314"/>
            <a:ext cx="6786610" cy="2862322"/>
          </a:xfrm>
          <a:prstGeom prst="rect">
            <a:avLst/>
          </a:prstGeom>
        </p:spPr>
        <p:txBody>
          <a:bodyPr wrap="square">
            <a:spAutoFit/>
          </a:bodyPr>
          <a:lstStyle/>
          <a:p>
            <a:r>
              <a:rPr lang="ru-RU" b="1" dirty="0" smtClean="0">
                <a:solidFill>
                  <a:schemeClr val="bg1"/>
                </a:solidFill>
                <a:latin typeface="Comic Sans MS" pitchFamily="66" charset="0"/>
              </a:rPr>
              <a:t>54(092)</a:t>
            </a:r>
          </a:p>
          <a:p>
            <a:r>
              <a:rPr lang="ru-RU" b="1" dirty="0" smtClean="0">
                <a:solidFill>
                  <a:schemeClr val="bg1"/>
                </a:solidFill>
                <a:latin typeface="Comic Sans MS" pitchFamily="66" charset="0"/>
              </a:rPr>
              <a:t>С 50</a:t>
            </a:r>
          </a:p>
          <a:p>
            <a:r>
              <a:rPr lang="ru-RU" b="1" dirty="0" smtClean="0">
                <a:solidFill>
                  <a:schemeClr val="bg1"/>
                </a:solidFill>
                <a:latin typeface="Comic Sans MS" pitchFamily="66" charset="0"/>
              </a:rPr>
              <a:t>Смирнов, Г. Менделеев [Текст] / Г. Смирнов.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 : Молодая гвардия, 1974.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336 с : ил.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(ЖЗЛ; Серия биографий. </a:t>
            </a:r>
            <a:r>
              <a:rPr lang="ru-RU" b="1" dirty="0" err="1" smtClean="0">
                <a:solidFill>
                  <a:schemeClr val="bg1"/>
                </a:solidFill>
                <a:latin typeface="Comic Sans MS" pitchFamily="66" charset="0"/>
              </a:rPr>
              <a:t>Вып</a:t>
            </a:r>
            <a:r>
              <a:rPr lang="ru-RU" b="1" dirty="0" smtClean="0">
                <a:solidFill>
                  <a:schemeClr val="bg1"/>
                </a:solidFill>
                <a:latin typeface="Comic Sans MS" pitchFamily="66" charset="0"/>
              </a:rPr>
              <a:t>. 12(544)). </a:t>
            </a:r>
          </a:p>
          <a:p>
            <a:r>
              <a:rPr lang="ru-RU" b="1" dirty="0" smtClean="0">
                <a:solidFill>
                  <a:schemeClr val="bg1"/>
                </a:solidFill>
                <a:latin typeface="Comic Sans MS" pitchFamily="66" charset="0"/>
              </a:rPr>
              <a:t>Книга рассказывает о жизни и деятельности Дмитрия Ивановича Менделеева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ратнике русской науки", основателе периодической системы элементов.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К. 404, 703 </a:t>
            </a:r>
            <a:endParaRPr lang="uk-UA" dirty="0"/>
          </a:p>
        </p:txBody>
      </p:sp>
      <p:pic>
        <p:nvPicPr>
          <p:cNvPr id="10" name="Picture 2" descr="D:\А.Ф\Презентації\Періодична система\30.01.19\семрад.jpg"/>
          <p:cNvPicPr preferRelativeResize="0">
            <a:picLocks noChangeArrowheads="1"/>
          </p:cNvPicPr>
          <p:nvPr/>
        </p:nvPicPr>
        <p:blipFill>
          <a:blip r:embed="rId3"/>
          <a:srcRect/>
          <a:stretch>
            <a:fillRect/>
          </a:stretch>
        </p:blipFill>
        <p:spPr bwMode="auto">
          <a:xfrm>
            <a:off x="357158" y="571480"/>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11" name="Прямоугольник 10"/>
          <p:cNvSpPr/>
          <p:nvPr/>
        </p:nvSpPr>
        <p:spPr>
          <a:xfrm>
            <a:off x="2214546" y="486487"/>
            <a:ext cx="6643734" cy="2585323"/>
          </a:xfrm>
          <a:prstGeom prst="rect">
            <a:avLst/>
          </a:prstGeom>
        </p:spPr>
        <p:txBody>
          <a:bodyPr wrap="square">
            <a:spAutoFit/>
          </a:bodyPr>
          <a:lstStyle/>
          <a:p>
            <a:r>
              <a:rPr lang="uk-UA" b="1" dirty="0" smtClean="0">
                <a:solidFill>
                  <a:schemeClr val="bg1"/>
                </a:solidFill>
                <a:latin typeface="Comic Sans MS" pitchFamily="66" charset="0"/>
              </a:rPr>
              <a:t>54(091)(075)</a:t>
            </a:r>
          </a:p>
          <a:p>
            <a:r>
              <a:rPr lang="uk-UA" b="1" dirty="0" smtClean="0">
                <a:solidFill>
                  <a:schemeClr val="bg1"/>
                </a:solidFill>
                <a:latin typeface="Comic Sans MS" pitchFamily="66" charset="0"/>
              </a:rPr>
              <a:t>С 30</a:t>
            </a:r>
          </a:p>
          <a:p>
            <a:r>
              <a:rPr lang="uk-UA" b="1" dirty="0" err="1" smtClean="0">
                <a:solidFill>
                  <a:schemeClr val="bg1"/>
                </a:solidFill>
                <a:latin typeface="Comic Sans MS" pitchFamily="66" charset="0"/>
              </a:rPr>
              <a:t>Семрад</a:t>
            </a:r>
            <a:r>
              <a:rPr lang="uk-UA" b="1" dirty="0" smtClean="0">
                <a:solidFill>
                  <a:schemeClr val="bg1"/>
                </a:solidFill>
                <a:latin typeface="Comic Sans MS" pitchFamily="66" charset="0"/>
              </a:rPr>
              <a:t>, О. О. Історія хімії [Текст] : Навчальний посібник / О. О. </a:t>
            </a:r>
            <a:r>
              <a:rPr lang="uk-UA" b="1" dirty="0" err="1" smtClean="0">
                <a:solidFill>
                  <a:schemeClr val="bg1"/>
                </a:solidFill>
                <a:latin typeface="Comic Sans MS" pitchFamily="66" charset="0"/>
              </a:rPr>
              <a:t>Семрад</a:t>
            </a:r>
            <a:r>
              <a:rPr lang="uk-UA" b="1" dirty="0" smtClean="0">
                <a:solidFill>
                  <a:schemeClr val="bg1"/>
                </a:solidFill>
                <a:latin typeface="Comic Sans MS" pitchFamily="66" charset="0"/>
              </a:rPr>
              <a:t>, В. Г. </a:t>
            </a:r>
            <a:r>
              <a:rPr lang="uk-UA" b="1" dirty="0" err="1" smtClean="0">
                <a:solidFill>
                  <a:schemeClr val="bg1"/>
                </a:solidFill>
                <a:latin typeface="Comic Sans MS" pitchFamily="66" charset="0"/>
              </a:rPr>
              <a:t>Лендєл</a:t>
            </a:r>
            <a:r>
              <a:rPr lang="uk-UA" b="1" dirty="0" smtClean="0">
                <a:solidFill>
                  <a:schemeClr val="bg1"/>
                </a:solidFill>
                <a:latin typeface="Comic Sans MS" pitchFamily="66" charset="0"/>
              </a:rPr>
              <a:t>, О. П. Кохан ; МОН України. — Ужгород, 2003. — 207 с. </a:t>
            </a:r>
          </a:p>
          <a:p>
            <a:endParaRPr lang="de-DE" b="1" dirty="0" smtClean="0">
              <a:solidFill>
                <a:schemeClr val="bg1"/>
              </a:solidFill>
              <a:latin typeface="Comic Sans MS" pitchFamily="66" charset="0"/>
            </a:endParaRPr>
          </a:p>
          <a:p>
            <a:r>
              <a:rPr lang="uk-UA" b="1" dirty="0" smtClean="0">
                <a:solidFill>
                  <a:schemeClr val="bg1"/>
                </a:solidFill>
                <a:latin typeface="Comic Sans MS" pitchFamily="66" charset="0"/>
              </a:rPr>
              <a:t>Викладено історію виникнення хімії та шляхи її розвитку від античних часів до нашого часу. </a:t>
            </a:r>
          </a:p>
          <a:p>
            <a:r>
              <a:rPr lang="uk-UA" b="1" dirty="0" smtClean="0">
                <a:solidFill>
                  <a:schemeClr val="bg1"/>
                </a:solidFill>
                <a:latin typeface="Comic Sans MS" pitchFamily="66" charset="0"/>
              </a:rPr>
              <a:t>К. 301, 704 </a:t>
            </a:r>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285984" y="357166"/>
            <a:ext cx="6572296" cy="2308324"/>
          </a:xfrm>
          <a:prstGeom prst="rect">
            <a:avLst/>
          </a:prstGeom>
        </p:spPr>
        <p:txBody>
          <a:bodyPr wrap="square">
            <a:spAutoFit/>
          </a:bodyPr>
          <a:lstStyle/>
          <a:p>
            <a:r>
              <a:rPr lang="ru-RU" b="1" dirty="0" smtClean="0">
                <a:solidFill>
                  <a:schemeClr val="bg1"/>
                </a:solidFill>
                <a:latin typeface="Comic Sans MS" pitchFamily="66" charset="0"/>
              </a:rPr>
              <a:t>541</a:t>
            </a:r>
          </a:p>
          <a:p>
            <a:r>
              <a:rPr lang="ru-RU" b="1" dirty="0" smtClean="0">
                <a:solidFill>
                  <a:schemeClr val="bg1"/>
                </a:solidFill>
                <a:latin typeface="Comic Sans MS" pitchFamily="66" charset="0"/>
              </a:rPr>
              <a:t>С81</a:t>
            </a:r>
          </a:p>
          <a:p>
            <a:r>
              <a:rPr lang="ru-RU" b="1" dirty="0" smtClean="0">
                <a:solidFill>
                  <a:schemeClr val="bg1"/>
                </a:solidFill>
                <a:latin typeface="Comic Sans MS" pitchFamily="66" charset="0"/>
              </a:rPr>
              <a:t>100 лет периодического закона химических элементов [Текст] : доклады на пленарных заседаниях / АН СССР, Всесоюзное химическое общество им. </a:t>
            </a:r>
          </a:p>
          <a:p>
            <a:r>
              <a:rPr lang="ru-RU" b="1" dirty="0" smtClean="0">
                <a:solidFill>
                  <a:schemeClr val="bg1"/>
                </a:solidFill>
                <a:latin typeface="Comic Sans MS" pitchFamily="66" charset="0"/>
              </a:rPr>
              <a:t>Д. И. Менделеева ; гл. ред. акад. Н. Н. Семенов.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Москва : Наука, 1971.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248 с.</a:t>
            </a:r>
          </a:p>
          <a:p>
            <a:r>
              <a:rPr lang="ru-RU" b="1" dirty="0" smtClean="0">
                <a:solidFill>
                  <a:schemeClr val="bg1"/>
                </a:solidFill>
                <a:latin typeface="Comic Sans MS" pitchFamily="66" charset="0"/>
              </a:rPr>
              <a:t>К. 301 </a:t>
            </a:r>
            <a:endParaRPr lang="uk-UA" dirty="0"/>
          </a:p>
        </p:txBody>
      </p:sp>
      <p:pic>
        <p:nvPicPr>
          <p:cNvPr id="7" name="Picture 1" descr="D:\А.Ф\Презентації\Періодична система\30.01.19\0006.jpg"/>
          <p:cNvPicPr preferRelativeResize="0">
            <a:picLocks noChangeArrowheads="1"/>
          </p:cNvPicPr>
          <p:nvPr/>
        </p:nvPicPr>
        <p:blipFill>
          <a:blip r:embed="rId2" cstate="print"/>
          <a:srcRect/>
          <a:stretch>
            <a:fillRect/>
          </a:stretch>
        </p:blipFill>
        <p:spPr bwMode="auto">
          <a:xfrm>
            <a:off x="428596" y="428604"/>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8" name="Picture 2" descr="D:\А.Ф\Презентації\Періодична система\личности.jpg"/>
          <p:cNvPicPr preferRelativeResize="0">
            <a:picLocks noChangeArrowheads="1"/>
          </p:cNvPicPr>
          <p:nvPr/>
        </p:nvPicPr>
        <p:blipFill>
          <a:blip r:embed="rId3"/>
          <a:srcRect/>
          <a:stretch>
            <a:fillRect/>
          </a:stretch>
        </p:blipFill>
        <p:spPr bwMode="auto">
          <a:xfrm>
            <a:off x="428596" y="3571876"/>
            <a:ext cx="1620000" cy="234000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9" name="Прямоугольник 8"/>
          <p:cNvSpPr/>
          <p:nvPr/>
        </p:nvSpPr>
        <p:spPr>
          <a:xfrm>
            <a:off x="2285984" y="3857628"/>
            <a:ext cx="6429420" cy="1477328"/>
          </a:xfrm>
          <a:prstGeom prst="rect">
            <a:avLst/>
          </a:prstGeom>
        </p:spPr>
        <p:txBody>
          <a:bodyPr wrap="square">
            <a:spAutoFit/>
          </a:bodyPr>
          <a:lstStyle/>
          <a:p>
            <a:r>
              <a:rPr lang="ru-RU" b="1" dirty="0" err="1" smtClean="0">
                <a:solidFill>
                  <a:schemeClr val="bg1"/>
                </a:solidFill>
                <a:latin typeface="Comic Sans MS" pitchFamily="66" charset="0"/>
              </a:rPr>
              <a:t>Шекет</a:t>
            </a:r>
            <a:r>
              <a:rPr lang="ru-RU" b="1" dirty="0" smtClean="0">
                <a:solidFill>
                  <a:schemeClr val="bg1"/>
                </a:solidFill>
                <a:latin typeface="Comic Sans MS" pitchFamily="66" charset="0"/>
              </a:rPr>
              <a:t>, Ю. Дмитрий </a:t>
            </a:r>
            <a:r>
              <a:rPr lang="ru-RU" b="1" dirty="0" err="1" smtClean="0">
                <a:solidFill>
                  <a:schemeClr val="bg1"/>
                </a:solidFill>
                <a:latin typeface="Comic Sans MS" pitchFamily="66" charset="0"/>
              </a:rPr>
              <a:t>Меделеев</a:t>
            </a:r>
            <a:r>
              <a:rPr lang="ru-RU" b="1" dirty="0" smtClean="0">
                <a:solidFill>
                  <a:schemeClr val="bg1"/>
                </a:solidFill>
                <a:latin typeface="Comic Sans MS" pitchFamily="66" charset="0"/>
              </a:rPr>
              <a:t> : Мир как система [Текст] / Ю. </a:t>
            </a:r>
            <a:r>
              <a:rPr lang="ru-RU" b="1" dirty="0" err="1" smtClean="0">
                <a:solidFill>
                  <a:schemeClr val="bg1"/>
                </a:solidFill>
                <a:latin typeface="Comic Sans MS" pitchFamily="66" charset="0"/>
              </a:rPr>
              <a:t>Шекет</a:t>
            </a:r>
            <a:r>
              <a:rPr lang="ru-RU" b="1" dirty="0" smtClean="0">
                <a:solidFill>
                  <a:schemeClr val="bg1"/>
                </a:solidFill>
                <a:latin typeface="Comic Sans MS" pitchFamily="66" charset="0"/>
              </a:rPr>
              <a:t> // Личности.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2010.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 4.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С. 5-19. </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К. 403</a:t>
            </a:r>
            <a:endParaRPr lang="uk-UA"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3" name="Rectangle 1"/>
          <p:cNvSpPr>
            <a:spLocks noChangeArrowheads="1"/>
          </p:cNvSpPr>
          <p:nvPr/>
        </p:nvSpPr>
        <p:spPr bwMode="auto">
          <a:xfrm>
            <a:off x="357158" y="3643314"/>
            <a:ext cx="8286808"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Образцов</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П.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Еще</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один «</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наш» элемент в таблице Менделеева / </a:t>
            </a:r>
          </a:p>
          <a:p>
            <a:pPr lvl="0" fontAlgn="base">
              <a:spcBef>
                <a:spcPct val="0"/>
              </a:spcBef>
              <a:spcAft>
                <a:spcPct val="0"/>
              </a:spcAft>
            </a:pP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П. Образцов // Наука и жизнь. </a:t>
            </a:r>
            <a:r>
              <a:rPr lang="uk-UA" b="1" dirty="0" smtClean="0">
                <a:solidFill>
                  <a:schemeClr val="bg1"/>
                </a:solidFill>
                <a:latin typeface="Comic Sans MS" pitchFamily="66" charset="0"/>
              </a:rPr>
              <a:t>—</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2012. </a:t>
            </a:r>
            <a:r>
              <a:rPr lang="uk-UA" b="1" dirty="0" smtClean="0">
                <a:solidFill>
                  <a:schemeClr val="bg1"/>
                </a:solidFill>
                <a:latin typeface="Comic Sans MS" pitchFamily="66" charset="0"/>
              </a:rPr>
              <a:t>— </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8. </a:t>
            </a:r>
            <a:r>
              <a:rPr lang="uk-UA" b="1" dirty="0" smtClean="0">
                <a:solidFill>
                  <a:schemeClr val="bg1"/>
                </a:solidFill>
                <a:latin typeface="Comic Sans MS" pitchFamily="66" charset="0"/>
              </a:rPr>
              <a:t>—</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С. 25.</a:t>
            </a:r>
            <a:endParaRPr kumimoji="0" lang="ru-RU" b="1" i="0" u="none" strike="noStrike" cap="none" normalizeH="0" baseline="0" dirty="0" smtClean="0">
              <a:ln>
                <a:noFill/>
              </a:ln>
              <a:solidFill>
                <a:schemeClr val="bg1"/>
              </a:solidFill>
              <a:effectLst/>
              <a:latin typeface="Comic Sans MS" pitchFamily="66" charset="0"/>
              <a:cs typeface="Arial" pitchFamily="34" charset="0"/>
            </a:endParaRPr>
          </a:p>
        </p:txBody>
      </p:sp>
      <p:sp>
        <p:nvSpPr>
          <p:cNvPr id="8" name="TextBox 7"/>
          <p:cNvSpPr txBox="1"/>
          <p:nvPr/>
        </p:nvSpPr>
        <p:spPr>
          <a:xfrm>
            <a:off x="357158" y="2643182"/>
            <a:ext cx="8360679" cy="646331"/>
          </a:xfrm>
          <a:prstGeom prst="rect">
            <a:avLst/>
          </a:prstGeom>
          <a:noFill/>
        </p:spPr>
        <p:txBody>
          <a:bodyPr wrap="square" rtlCol="0">
            <a:spAutoFit/>
          </a:bodyPr>
          <a:lstStyle/>
          <a:p>
            <a:r>
              <a:rPr lang="uk-UA" b="1" dirty="0" err="1" smtClean="0">
                <a:solidFill>
                  <a:schemeClr val="bg1"/>
                </a:solidFill>
                <a:latin typeface="Comic Sans MS" pitchFamily="66" charset="0"/>
              </a:rPr>
              <a:t>Матвейчук</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Александр</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“Третья</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служба”</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Дмитрия</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Менделеева</a:t>
            </a:r>
            <a:r>
              <a:rPr lang="uk-UA" b="1" dirty="0" smtClean="0">
                <a:solidFill>
                  <a:schemeClr val="bg1"/>
                </a:solidFill>
                <a:latin typeface="Comic Sans MS" pitchFamily="66" charset="0"/>
              </a:rPr>
              <a:t> </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 /</a:t>
            </a:r>
          </a:p>
          <a:p>
            <a:r>
              <a:rPr lang="uk-UA" b="1" dirty="0" smtClean="0">
                <a:solidFill>
                  <a:schemeClr val="bg1"/>
                </a:solidFill>
                <a:latin typeface="Comic Sans MS" pitchFamily="66" charset="0"/>
              </a:rPr>
              <a:t>А. </a:t>
            </a:r>
            <a:r>
              <a:rPr lang="uk-UA" b="1" dirty="0" err="1" smtClean="0">
                <a:solidFill>
                  <a:schemeClr val="bg1"/>
                </a:solidFill>
                <a:latin typeface="Comic Sans MS" pitchFamily="66" charset="0"/>
              </a:rPr>
              <a:t>Матвейчук</a:t>
            </a:r>
            <a:r>
              <a:rPr lang="uk-UA" b="1" dirty="0" smtClean="0">
                <a:solidFill>
                  <a:schemeClr val="bg1"/>
                </a:solidFill>
                <a:latin typeface="Comic Sans MS" pitchFamily="66" charset="0"/>
              </a:rPr>
              <a:t> // Родина. — 2009. — № 5. — С. 80-83.</a:t>
            </a:r>
            <a:endParaRPr lang="uk-UA" b="1" dirty="0">
              <a:solidFill>
                <a:schemeClr val="bg1"/>
              </a:solidFill>
              <a:latin typeface="Comic Sans MS" pitchFamily="66" charset="0"/>
            </a:endParaRPr>
          </a:p>
        </p:txBody>
      </p:sp>
      <p:sp>
        <p:nvSpPr>
          <p:cNvPr id="9" name="TextBox 8"/>
          <p:cNvSpPr txBox="1"/>
          <p:nvPr/>
        </p:nvSpPr>
        <p:spPr>
          <a:xfrm>
            <a:off x="428596" y="4714884"/>
            <a:ext cx="8429684" cy="646331"/>
          </a:xfrm>
          <a:prstGeom prst="rect">
            <a:avLst/>
          </a:prstGeom>
          <a:noFill/>
        </p:spPr>
        <p:txBody>
          <a:bodyPr wrap="square" rtlCol="0">
            <a:spAutoFit/>
          </a:bodyPr>
          <a:lstStyle/>
          <a:p>
            <a:r>
              <a:rPr lang="uk-UA" b="1" dirty="0" err="1" smtClean="0">
                <a:solidFill>
                  <a:schemeClr val="bg1"/>
                </a:solidFill>
                <a:latin typeface="Comic Sans MS" pitchFamily="66" charset="0"/>
              </a:rPr>
              <a:t>Субботина</a:t>
            </a:r>
            <a:r>
              <a:rPr lang="uk-UA" b="1" dirty="0" smtClean="0">
                <a:solidFill>
                  <a:schemeClr val="bg1"/>
                </a:solidFill>
                <a:latin typeface="Comic Sans MS" pitchFamily="66" charset="0"/>
              </a:rPr>
              <a:t>, Е. В </a:t>
            </a:r>
            <a:r>
              <a:rPr lang="uk-UA" b="1" dirty="0" err="1" smtClean="0">
                <a:solidFill>
                  <a:schemeClr val="bg1"/>
                </a:solidFill>
                <a:latin typeface="Comic Sans MS" pitchFamily="66" charset="0"/>
              </a:rPr>
              <a:t>поисках</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неуловимого</a:t>
            </a:r>
            <a:r>
              <a:rPr lang="uk-UA" b="1" dirty="0" smtClean="0">
                <a:solidFill>
                  <a:schemeClr val="bg1"/>
                </a:solidFill>
                <a:latin typeface="Comic Sans MS" pitchFamily="66" charset="0"/>
              </a:rPr>
              <a:t> </a:t>
            </a:r>
            <a:r>
              <a:rPr lang="uk-UA" b="1" dirty="0" err="1" smtClean="0">
                <a:solidFill>
                  <a:schemeClr val="bg1"/>
                </a:solidFill>
                <a:latin typeface="Comic Sans MS" pitchFamily="66" charset="0"/>
              </a:rPr>
              <a:t>фтора</a:t>
            </a:r>
            <a:r>
              <a:rPr lang="uk-UA" b="1" dirty="0" smtClean="0">
                <a:solidFill>
                  <a:schemeClr val="bg1"/>
                </a:solidFill>
                <a:latin typeface="Comic Sans MS" pitchFamily="66" charset="0"/>
              </a:rPr>
              <a:t> </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Текст</a:t>
            </a:r>
            <a:r>
              <a:rPr lang="en-US" b="1" dirty="0" smtClean="0">
                <a:solidFill>
                  <a:schemeClr val="bg1"/>
                </a:solidFill>
                <a:latin typeface="Comic Sans MS" pitchFamily="66" charset="0"/>
              </a:rPr>
              <a:t>]</a:t>
            </a:r>
            <a:r>
              <a:rPr lang="uk-UA" b="1" dirty="0" smtClean="0">
                <a:solidFill>
                  <a:schemeClr val="bg1"/>
                </a:solidFill>
                <a:latin typeface="Comic Sans MS" pitchFamily="66" charset="0"/>
              </a:rPr>
              <a:t> / Е. </a:t>
            </a:r>
            <a:r>
              <a:rPr lang="uk-UA" b="1" dirty="0" err="1" smtClean="0">
                <a:solidFill>
                  <a:schemeClr val="bg1"/>
                </a:solidFill>
                <a:latin typeface="Comic Sans MS" pitchFamily="66" charset="0"/>
              </a:rPr>
              <a:t>Субботина</a:t>
            </a:r>
            <a:r>
              <a:rPr lang="uk-UA" b="1" dirty="0" smtClean="0">
                <a:solidFill>
                  <a:schemeClr val="bg1"/>
                </a:solidFill>
                <a:latin typeface="Comic Sans MS" pitchFamily="66" charset="0"/>
              </a:rPr>
              <a:t>  </a:t>
            </a:r>
          </a:p>
          <a:p>
            <a:r>
              <a:rPr lang="uk-UA" b="1" dirty="0" smtClean="0">
                <a:solidFill>
                  <a:schemeClr val="bg1"/>
                </a:solidFill>
                <a:latin typeface="Comic Sans MS" pitchFamily="66" charset="0"/>
              </a:rPr>
              <a:t>М. </a:t>
            </a:r>
            <a:r>
              <a:rPr lang="uk-UA" b="1" dirty="0" err="1" smtClean="0">
                <a:solidFill>
                  <a:schemeClr val="bg1"/>
                </a:solidFill>
                <a:latin typeface="Comic Sans MS" pitchFamily="66" charset="0"/>
              </a:rPr>
              <a:t>Бороноев</a:t>
            </a:r>
            <a:r>
              <a:rPr lang="uk-UA" b="1" dirty="0" smtClean="0">
                <a:solidFill>
                  <a:schemeClr val="bg1"/>
                </a:solidFill>
                <a:latin typeface="Comic Sans MS" pitchFamily="66" charset="0"/>
              </a:rPr>
              <a:t> // Наука и </a:t>
            </a:r>
            <a:r>
              <a:rPr lang="uk-UA" b="1" dirty="0" err="1" smtClean="0">
                <a:solidFill>
                  <a:schemeClr val="bg1"/>
                </a:solidFill>
                <a:latin typeface="Comic Sans MS" pitchFamily="66" charset="0"/>
              </a:rPr>
              <a:t>жизнь</a:t>
            </a:r>
            <a:r>
              <a:rPr lang="uk-UA" b="1" dirty="0" smtClean="0">
                <a:solidFill>
                  <a:schemeClr val="bg1"/>
                </a:solidFill>
                <a:latin typeface="Comic Sans MS" pitchFamily="66" charset="0"/>
              </a:rPr>
              <a:t>. — 2013. — № 12. — С. 90-93.</a:t>
            </a:r>
            <a:endParaRPr lang="uk-UA" dirty="0">
              <a:solidFill>
                <a:schemeClr val="bg1"/>
              </a:solidFill>
              <a:latin typeface="Comic Sans MS" pitchFamily="66" charset="0"/>
            </a:endParaRPr>
          </a:p>
        </p:txBody>
      </p:sp>
      <p:sp>
        <p:nvSpPr>
          <p:cNvPr id="7" name="TextBox 6"/>
          <p:cNvSpPr txBox="1"/>
          <p:nvPr/>
        </p:nvSpPr>
        <p:spPr>
          <a:xfrm>
            <a:off x="1643042" y="0"/>
            <a:ext cx="5849679" cy="523220"/>
          </a:xfrm>
          <a:prstGeom prst="rect">
            <a:avLst/>
          </a:prstGeom>
          <a:noFill/>
        </p:spPr>
        <p:txBody>
          <a:bodyPr wrap="none" rtlCol="0">
            <a:spAutoFit/>
          </a:bodyPr>
          <a:lstStyle/>
          <a:p>
            <a:pPr algn="ctr"/>
            <a:r>
              <a:rPr lang="uk-UA" sz="2800" b="1" dirty="0" smtClean="0">
                <a:solidFill>
                  <a:schemeClr val="bg1"/>
                </a:solidFill>
                <a:latin typeface="Comic Sans MS" pitchFamily="66" charset="0"/>
              </a:rPr>
              <a:t>Статті в періодичних  виданнях</a:t>
            </a:r>
            <a:endParaRPr lang="uk-UA" sz="2800" b="1" dirty="0">
              <a:solidFill>
                <a:schemeClr val="bg1"/>
              </a:solidFill>
              <a:latin typeface="Comic Sans MS" pitchFamily="66" charset="0"/>
            </a:endParaRPr>
          </a:p>
        </p:txBody>
      </p:sp>
      <p:sp>
        <p:nvSpPr>
          <p:cNvPr id="10" name="TextBox 9"/>
          <p:cNvSpPr txBox="1"/>
          <p:nvPr/>
        </p:nvSpPr>
        <p:spPr>
          <a:xfrm>
            <a:off x="500034" y="928670"/>
            <a:ext cx="8286808" cy="1200329"/>
          </a:xfrm>
          <a:prstGeom prst="rect">
            <a:avLst/>
          </a:prstGeom>
          <a:noFill/>
        </p:spPr>
        <p:txBody>
          <a:bodyPr wrap="square" rtlCol="0">
            <a:spAutoFit/>
          </a:bodyPr>
          <a:lstStyle/>
          <a:p>
            <a:r>
              <a:rPr lang="uk-UA" b="1" dirty="0" err="1" smtClean="0">
                <a:solidFill>
                  <a:schemeClr val="bg1"/>
                </a:solidFill>
                <a:latin typeface="Comic Sans MS" pitchFamily="66" charset="0"/>
              </a:rPr>
              <a:t>Бабаев</a:t>
            </a:r>
            <a:r>
              <a:rPr lang="uk-UA" b="1" dirty="0" smtClean="0">
                <a:solidFill>
                  <a:schemeClr val="bg1"/>
                </a:solidFill>
                <a:latin typeface="Comic Sans MS" pitchFamily="66" charset="0"/>
              </a:rPr>
              <a:t>, Е.В.  </a:t>
            </a:r>
            <a:r>
              <a:rPr lang="uk-UA" b="1" dirty="0" err="1" smtClean="0">
                <a:solidFill>
                  <a:schemeClr val="bg1"/>
                </a:solidFill>
                <a:latin typeface="Comic Sans MS" pitchFamily="66" charset="0"/>
              </a:rPr>
              <a:t>Менделеевия</a:t>
            </a:r>
            <a:r>
              <a:rPr lang="uk-UA" b="1" dirty="0" smtClean="0">
                <a:solidFill>
                  <a:schemeClr val="bg1"/>
                </a:solidFill>
                <a:latin typeface="Comic Sans MS" pitchFamily="66" charset="0"/>
              </a:rPr>
              <a:t> [Текст] / Е. В. </a:t>
            </a:r>
            <a:r>
              <a:rPr lang="uk-UA" b="1" dirty="0" err="1" smtClean="0">
                <a:solidFill>
                  <a:schemeClr val="bg1"/>
                </a:solidFill>
                <a:latin typeface="Comic Sans MS" pitchFamily="66" charset="0"/>
              </a:rPr>
              <a:t>Бабаев</a:t>
            </a:r>
            <a:r>
              <a:rPr lang="uk-UA" b="1" dirty="0" smtClean="0">
                <a:solidFill>
                  <a:schemeClr val="bg1"/>
                </a:solidFill>
                <a:latin typeface="Comic Sans MS" pitchFamily="66" charset="0"/>
              </a:rPr>
              <a:t> // </a:t>
            </a:r>
            <a:r>
              <a:rPr lang="uk-UA" b="1" dirty="0" err="1" smtClean="0">
                <a:solidFill>
                  <a:schemeClr val="bg1"/>
                </a:solidFill>
                <a:latin typeface="Comic Sans MS" pitchFamily="66" charset="0"/>
              </a:rPr>
              <a:t>Химия</a:t>
            </a:r>
            <a:r>
              <a:rPr lang="uk-UA" b="1" dirty="0" smtClean="0">
                <a:solidFill>
                  <a:schemeClr val="bg1"/>
                </a:solidFill>
                <a:latin typeface="Comic Sans MS" pitchFamily="66" charset="0"/>
              </a:rPr>
              <a:t> и </a:t>
            </a:r>
            <a:r>
              <a:rPr lang="uk-UA" b="1" dirty="0" err="1" smtClean="0">
                <a:solidFill>
                  <a:schemeClr val="bg1"/>
                </a:solidFill>
                <a:latin typeface="Comic Sans MS" pitchFamily="66" charset="0"/>
              </a:rPr>
              <a:t>жизнь</a:t>
            </a:r>
            <a:r>
              <a:rPr lang="uk-UA" b="1" dirty="0" smtClean="0">
                <a:solidFill>
                  <a:schemeClr val="bg1"/>
                </a:solidFill>
                <a:latin typeface="Comic Sans MS" pitchFamily="66" charset="0"/>
              </a:rPr>
              <a:t> - XXI </a:t>
            </a:r>
            <a:r>
              <a:rPr lang="uk-UA" b="1" dirty="0" err="1" smtClean="0">
                <a:solidFill>
                  <a:schemeClr val="bg1"/>
                </a:solidFill>
                <a:latin typeface="Comic Sans MS" pitchFamily="66" charset="0"/>
              </a:rPr>
              <a:t>век</a:t>
            </a:r>
            <a:r>
              <a:rPr lang="uk-UA" b="1" dirty="0" smtClean="0">
                <a:solidFill>
                  <a:schemeClr val="bg1"/>
                </a:solidFill>
                <a:latin typeface="Comic Sans MS" pitchFamily="66" charset="0"/>
              </a:rPr>
              <a:t>. — 2009. —  Ч. 1, N 2. — С. 52-56; Ч. 2, №4. — С. 50-53; Ч. 3, № 6. — С. 51-55; Ч. 4, № 8. — С. 48-52; Ч. 5, № 10. — С. 50-53; Ч. 6, № 12. — С. 38-41.</a:t>
            </a:r>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357158" y="4572008"/>
            <a:ext cx="8429684" cy="923330"/>
          </a:xfrm>
          <a:prstGeom prst="rect">
            <a:avLst/>
          </a:prstGeom>
        </p:spPr>
        <p:txBody>
          <a:bodyPr wrap="square">
            <a:spAutoFit/>
          </a:bodyPr>
          <a:lstStyle/>
          <a:p>
            <a:r>
              <a:rPr lang="ru-RU" b="1" dirty="0" smtClean="0">
                <a:solidFill>
                  <a:schemeClr val="bg1"/>
                </a:solidFill>
                <a:latin typeface="Comic Sans MS" pitchFamily="66" charset="0"/>
              </a:rPr>
              <a:t>Чугаев, Л. А. Дмитрий Иванович Менделеев: Биография русского гения [Текст] / Л. А. Чугаев // Экология и жизнь.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 М., 2009.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 1.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 С. 13-19.</a:t>
            </a:r>
            <a:endParaRPr lang="uk-UA" b="1" dirty="0">
              <a:solidFill>
                <a:schemeClr val="bg1"/>
              </a:solidFill>
              <a:latin typeface="Comic Sans MS" pitchFamily="66" charset="0"/>
            </a:endParaRPr>
          </a:p>
        </p:txBody>
      </p:sp>
      <p:sp>
        <p:nvSpPr>
          <p:cNvPr id="3" name="Прямоугольник 2"/>
          <p:cNvSpPr/>
          <p:nvPr/>
        </p:nvSpPr>
        <p:spPr>
          <a:xfrm>
            <a:off x="357158" y="1071546"/>
            <a:ext cx="8358246" cy="3139321"/>
          </a:xfrm>
          <a:prstGeom prst="rect">
            <a:avLst/>
          </a:prstGeom>
        </p:spPr>
        <p:txBody>
          <a:bodyPr wrap="square">
            <a:spAutoFit/>
          </a:bodyPr>
          <a:lstStyle/>
          <a:p>
            <a:r>
              <a:rPr lang="ru-RU" b="1" dirty="0" err="1" smtClean="0">
                <a:solidFill>
                  <a:schemeClr val="bg1"/>
                </a:solidFill>
                <a:latin typeface="Comic Sans MS" pitchFamily="66" charset="0"/>
              </a:rPr>
              <a:t>Судницын</a:t>
            </a:r>
            <a:r>
              <a:rPr lang="ru-RU" b="1" dirty="0" smtClean="0">
                <a:solidFill>
                  <a:schemeClr val="bg1"/>
                </a:solidFill>
                <a:latin typeface="Comic Sans MS" pitchFamily="66" charset="0"/>
              </a:rPr>
              <a:t>, И. Через трехмерный образ бытия (Менделеев-Докучаев-Вернадский) [Текст] / И. </a:t>
            </a:r>
            <a:r>
              <a:rPr lang="ru-RU" b="1" dirty="0" err="1" smtClean="0">
                <a:solidFill>
                  <a:schemeClr val="bg1"/>
                </a:solidFill>
                <a:latin typeface="Comic Sans MS" pitchFamily="66" charset="0"/>
              </a:rPr>
              <a:t>Судницын</a:t>
            </a:r>
            <a:r>
              <a:rPr lang="ru-RU" b="1" dirty="0" smtClean="0">
                <a:solidFill>
                  <a:schemeClr val="bg1"/>
                </a:solidFill>
                <a:latin typeface="Comic Sans MS" pitchFamily="66" charset="0"/>
              </a:rPr>
              <a:t> // Наука и религия.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2003.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 5.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С. 26-28. </a:t>
            </a:r>
          </a:p>
          <a:p>
            <a:endParaRPr lang="ru-RU" b="1" dirty="0" smtClean="0">
              <a:solidFill>
                <a:schemeClr val="bg1"/>
              </a:solidFill>
              <a:latin typeface="Comic Sans MS" pitchFamily="66" charset="0"/>
            </a:endParaRPr>
          </a:p>
          <a:p>
            <a:r>
              <a:rPr lang="ru-RU" b="1" dirty="0" err="1" smtClean="0">
                <a:solidFill>
                  <a:schemeClr val="bg1"/>
                </a:solidFill>
                <a:latin typeface="Comic Sans MS" pitchFamily="66" charset="0"/>
              </a:rPr>
              <a:t>Судницын</a:t>
            </a:r>
            <a:r>
              <a:rPr lang="ru-RU" b="1" dirty="0" smtClean="0">
                <a:solidFill>
                  <a:schemeClr val="bg1"/>
                </a:solidFill>
                <a:latin typeface="Comic Sans MS" pitchFamily="66" charset="0"/>
              </a:rPr>
              <a:t>, И.И. Как Менделеев с английской королевой породнился [Текст] : к 100-летию со дня смерти Дмитрия Ивановича Менделеева / И. И. </a:t>
            </a:r>
            <a:r>
              <a:rPr lang="ru-RU" b="1" dirty="0" err="1" smtClean="0">
                <a:solidFill>
                  <a:schemeClr val="bg1"/>
                </a:solidFill>
                <a:latin typeface="Comic Sans MS" pitchFamily="66" charset="0"/>
              </a:rPr>
              <a:t>Судницын</a:t>
            </a:r>
            <a:r>
              <a:rPr lang="ru-RU" b="1" dirty="0" smtClean="0">
                <a:solidFill>
                  <a:schemeClr val="bg1"/>
                </a:solidFill>
                <a:latin typeface="Comic Sans MS" pitchFamily="66" charset="0"/>
              </a:rPr>
              <a:t>  // Химия и жизнь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XXI век.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2007. </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 N 9.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a:t>
            </a:r>
          </a:p>
          <a:p>
            <a:r>
              <a:rPr lang="ru-RU" b="1" dirty="0" smtClean="0">
                <a:solidFill>
                  <a:schemeClr val="bg1"/>
                </a:solidFill>
                <a:latin typeface="Comic Sans MS" pitchFamily="66" charset="0"/>
              </a:rPr>
              <a:t>С. 58-59.</a:t>
            </a:r>
          </a:p>
          <a:p>
            <a:endParaRPr lang="ru-RU" b="1" dirty="0" smtClean="0">
              <a:solidFill>
                <a:schemeClr val="bg1"/>
              </a:solidFill>
              <a:latin typeface="Comic Sans MS" pitchFamily="66" charset="0"/>
            </a:endParaRPr>
          </a:p>
          <a:p>
            <a:r>
              <a:rPr lang="ru-RU" b="1" dirty="0" smtClean="0">
                <a:solidFill>
                  <a:schemeClr val="bg1"/>
                </a:solidFill>
                <a:latin typeface="Comic Sans MS" pitchFamily="66" charset="0"/>
              </a:rPr>
              <a:t>Троцкий, Л. Д. Менделеев и марксизм [Текст] / Л.Д. Троцкий // Химия и жизнь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XXI век.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2009.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 2.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С. 57-59.</a:t>
            </a:r>
            <a:endParaRPr lang="uk-UA" b="1" dirty="0">
              <a:solidFill>
                <a:schemeClr val="bg1"/>
              </a:solidFill>
              <a:latin typeface="Comic Sans MS" pitchFamily="66"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Rectangle 1"/>
          <p:cNvSpPr>
            <a:spLocks noChangeArrowheads="1"/>
          </p:cNvSpPr>
          <p:nvPr/>
        </p:nvSpPr>
        <p:spPr bwMode="auto">
          <a:xfrm>
            <a:off x="214282" y="642918"/>
            <a:ext cx="8715404"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Історія відкриття періодичного закону Д. І. Менделєєва</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Електронний ресурс</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 </a:t>
            </a:r>
            <a:r>
              <a:rPr kumimoji="0" lang="ru-RU"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Студопедія</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ru-RU"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веб-сайт</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lang="uk-UA" b="1" dirty="0" smtClean="0">
                <a:solidFill>
                  <a:schemeClr val="bg1"/>
                </a:solidFill>
                <a:latin typeface="Comic Sans MS" pitchFamily="66" charset="0"/>
              </a:rPr>
              <a:t>—</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Режим доступу :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hlinkClick r:id="rId2"/>
              </a:rPr>
              <a:t>https://bit.ly/2RFYvpo</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(дата звернення: 24.01.19).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Назва з екрана.</a:t>
            </a:r>
            <a:endParaRPr kumimoji="0" lang="uk-UA" b="1" i="0" u="none" strike="noStrike" cap="none" normalizeH="0" baseline="0" dirty="0" smtClean="0">
              <a:ln>
                <a:noFill/>
              </a:ln>
              <a:solidFill>
                <a:schemeClr val="bg1"/>
              </a:solidFill>
              <a:effectLst/>
              <a:latin typeface="Comic Sans MS" pitchFamily="66" charset="0"/>
              <a:cs typeface="Arial" pitchFamily="34" charset="0"/>
            </a:endParaRPr>
          </a:p>
        </p:txBody>
      </p:sp>
      <p:sp>
        <p:nvSpPr>
          <p:cNvPr id="2050" name="Rectangle 2"/>
          <p:cNvSpPr>
            <a:spLocks noChangeArrowheads="1"/>
          </p:cNvSpPr>
          <p:nvPr/>
        </p:nvSpPr>
        <p:spPr bwMode="auto">
          <a:xfrm>
            <a:off x="357158" y="5506066"/>
            <a:ext cx="8358246"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У чому ж геніальність таблиці Менделєєва? </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Електронний ресурс</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 </a:t>
            </a:r>
          </a:p>
          <a:p>
            <a:pPr lvl="0" fontAlgn="base">
              <a:spcBef>
                <a:spcPct val="0"/>
              </a:spcBef>
              <a:spcAft>
                <a:spcPct val="0"/>
              </a:spcAft>
            </a:pPr>
            <a:r>
              <a:rPr kumimoji="0" lang="uk-UA" b="1" i="0" u="none" strike="noStrike" cap="none" normalizeH="0" baseline="0" dirty="0" smtClean="0">
                <a:ln>
                  <a:noFill/>
                </a:ln>
                <a:solidFill>
                  <a:schemeClr val="bg1"/>
                </a:solidFill>
                <a:effectLst/>
                <a:latin typeface="Comic Sans MS" pitchFamily="66" charset="0"/>
                <a:ea typeface="Calibri" pitchFamily="34" charset="0"/>
                <a:cs typeface="Arial" pitchFamily="34" charset="0"/>
              </a:rPr>
              <a:t>Цікава наука</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ru-RU"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веб-сайт</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lang="uk-UA" b="1" dirty="0" smtClean="0">
                <a:solidFill>
                  <a:schemeClr val="bg1"/>
                </a:solidFill>
                <a:latin typeface="Comic Sans MS" pitchFamily="66" charset="0"/>
              </a:rPr>
              <a:t>— </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Режим доступу :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hlinkClick r:id="rId3"/>
              </a:rPr>
              <a:t>https://bit.ly/2RFYYrE</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(дата звернення: 24.01.19).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Назва з екрана.</a:t>
            </a:r>
            <a:endParaRPr kumimoji="0" lang="uk-UA" b="1" i="0" u="none" strike="noStrike" cap="none" normalizeH="0" baseline="0" dirty="0" smtClean="0">
              <a:ln>
                <a:noFill/>
              </a:ln>
              <a:solidFill>
                <a:schemeClr val="bg1"/>
              </a:solidFill>
              <a:effectLst/>
              <a:latin typeface="Comic Sans MS" pitchFamily="66" charset="0"/>
              <a:cs typeface="Arial" pitchFamily="34" charset="0"/>
            </a:endParaRPr>
          </a:p>
        </p:txBody>
      </p:sp>
      <p:sp>
        <p:nvSpPr>
          <p:cNvPr id="2051" name="Rectangle 3"/>
          <p:cNvSpPr>
            <a:spLocks noChangeArrowheads="1"/>
          </p:cNvSpPr>
          <p:nvPr/>
        </p:nvSpPr>
        <p:spPr bwMode="auto">
          <a:xfrm>
            <a:off x="357158" y="4363058"/>
            <a:ext cx="8501122" cy="9233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Періодичний закон [Електронний ресурс] //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Вікіпедія</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Режим доступу: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hlinkClick r:id="rId4"/>
              </a:rPr>
              <a:t>https://bit.ly/2RU5IYd</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(дата звернення: 29.01.19).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Назва з екрана.</a:t>
            </a:r>
            <a:endParaRPr kumimoji="0" lang="uk-UA" b="1" i="0" u="none" strike="noStrike" cap="none" normalizeH="0" baseline="0" dirty="0" smtClean="0">
              <a:ln>
                <a:noFill/>
              </a:ln>
              <a:solidFill>
                <a:schemeClr val="bg1"/>
              </a:solidFill>
              <a:effectLst/>
              <a:latin typeface="Comic Sans MS" pitchFamily="66" charset="0"/>
              <a:cs typeface="Arial" pitchFamily="34" charset="0"/>
            </a:endParaRPr>
          </a:p>
        </p:txBody>
      </p:sp>
      <p:sp>
        <p:nvSpPr>
          <p:cNvPr id="2052" name="Rectangle 4"/>
          <p:cNvSpPr>
            <a:spLocks noChangeArrowheads="1"/>
          </p:cNvSpPr>
          <p:nvPr/>
        </p:nvSpPr>
        <p:spPr bwMode="auto">
          <a:xfrm>
            <a:off x="357158" y="3071810"/>
            <a:ext cx="8572560"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ООН </a:t>
            </a:r>
            <a:r>
              <a:rPr kumimoji="0" lang="uk-UA" b="1" i="0" u="none" strike="noStrike" cap="none" normalizeH="0" baseline="0" dirty="0" err="1" smtClean="0">
                <a:ln>
                  <a:noFill/>
                </a:ln>
                <a:solidFill>
                  <a:schemeClr val="bg1"/>
                </a:solidFill>
                <a:effectLst/>
                <a:latin typeface="Comic Sans MS" pitchFamily="66" charset="0"/>
                <a:ea typeface="Times New Roman" pitchFamily="18" charset="0"/>
                <a:cs typeface="Times New Roman" pitchFamily="18" charset="0"/>
              </a:rPr>
              <a:t>провозгласила</a:t>
            </a: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 2019 </a:t>
            </a:r>
            <a:r>
              <a:rPr kumimoji="0" lang="uk-UA" b="1" i="0" u="none" strike="noStrike" cap="none" normalizeH="0" baseline="0" dirty="0" err="1" smtClean="0">
                <a:ln>
                  <a:noFill/>
                </a:ln>
                <a:solidFill>
                  <a:schemeClr val="bg1"/>
                </a:solidFill>
                <a:effectLst/>
                <a:latin typeface="Comic Sans MS" pitchFamily="66" charset="0"/>
                <a:ea typeface="Times New Roman" pitchFamily="18" charset="0"/>
                <a:cs typeface="Times New Roman" pitchFamily="18" charset="0"/>
              </a:rPr>
              <a:t>год</a:t>
            </a: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 </a:t>
            </a:r>
            <a:r>
              <a:rPr kumimoji="0" lang="uk-UA" b="1" i="0" u="none" strike="noStrike" cap="none" normalizeH="0" baseline="0" dirty="0" err="1" smtClean="0">
                <a:ln>
                  <a:noFill/>
                </a:ln>
                <a:solidFill>
                  <a:schemeClr val="bg1"/>
                </a:solidFill>
                <a:effectLst/>
                <a:latin typeface="Comic Sans MS" pitchFamily="66" charset="0"/>
                <a:ea typeface="Times New Roman" pitchFamily="18" charset="0"/>
                <a:cs typeface="Times New Roman" pitchFamily="18" charset="0"/>
              </a:rPr>
              <a:t>годом</a:t>
            </a: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 </a:t>
            </a:r>
            <a:r>
              <a:rPr kumimoji="0" lang="uk-UA" b="1" i="0" u="none" strike="noStrike" cap="none" normalizeH="0" baseline="0" dirty="0" err="1" smtClean="0">
                <a:ln>
                  <a:noFill/>
                </a:ln>
                <a:solidFill>
                  <a:schemeClr val="bg1"/>
                </a:solidFill>
                <a:effectLst/>
                <a:latin typeface="Comic Sans MS" pitchFamily="66" charset="0"/>
                <a:ea typeface="Times New Roman" pitchFamily="18" charset="0"/>
                <a:cs typeface="Times New Roman" pitchFamily="18" charset="0"/>
              </a:rPr>
              <a:t>таблицы</a:t>
            </a: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 </a:t>
            </a:r>
            <a:r>
              <a:rPr kumimoji="0" lang="uk-UA" b="1" i="0" u="none" strike="noStrike" cap="none" normalizeH="0" baseline="0" dirty="0" err="1" smtClean="0">
                <a:ln>
                  <a:noFill/>
                </a:ln>
                <a:solidFill>
                  <a:schemeClr val="bg1"/>
                </a:solidFill>
                <a:effectLst/>
                <a:latin typeface="Comic Sans MS" pitchFamily="66" charset="0"/>
                <a:ea typeface="Times New Roman" pitchFamily="18" charset="0"/>
                <a:cs typeface="Times New Roman" pitchFamily="18" charset="0"/>
              </a:rPr>
              <a:t>Менделеева</a:t>
            </a:r>
            <a:r>
              <a:rPr kumimoji="0" lang="uk-UA" b="1" i="0" u="none" strike="noStrike" cap="none" normalizeH="0" baseline="0" dirty="0" smtClean="0">
                <a:ln>
                  <a:noFill/>
                </a:ln>
                <a:solidFill>
                  <a:schemeClr val="bg1"/>
                </a:solidFill>
                <a:effectLst/>
                <a:latin typeface="Comic Sans MS" pitchFamily="66" charset="0"/>
                <a:ea typeface="Times New Roman" pitchFamily="18" charset="0"/>
                <a:cs typeface="Times New Roman" pitchFamily="18" charset="0"/>
              </a:rPr>
              <a:t>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[Електронний ресурс] //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Индикатор</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веб-сайт</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Режим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доступа</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lang="de-DE" b="1" dirty="0" smtClean="0">
                <a:latin typeface="Comic Sans MS" pitchFamily="66" charset="0"/>
                <a:hlinkClick r:id="rId5"/>
              </a:rPr>
              <a:t>https://bit.ly/2DeV4Bc</a:t>
            </a:r>
            <a:r>
              <a:rPr lang="uk-UA" b="1" dirty="0" smtClean="0">
                <a:latin typeface="Comic Sans MS" pitchFamily="66" charset="0"/>
              </a:rPr>
              <a:t>  </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(дата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посещения</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15.01.19). </a:t>
            </a:r>
            <a:r>
              <a:rPr lang="uk-UA" b="1" dirty="0" smtClean="0">
                <a:solidFill>
                  <a:schemeClr val="bg1"/>
                </a:solidFill>
                <a:latin typeface="Comic Sans MS" pitchFamily="66" charset="0"/>
              </a:rPr>
              <a:t>—</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Загол</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 </a:t>
            </a:r>
            <a:r>
              <a:rPr kumimoji="0" lang="ru-RU"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с </a:t>
            </a:r>
            <a:r>
              <a:rPr kumimoji="0" lang="uk-UA" b="1" i="0" u="none" strike="noStrike" cap="none" normalizeH="0" baseline="0" dirty="0" err="1" smtClean="0">
                <a:ln>
                  <a:noFill/>
                </a:ln>
                <a:solidFill>
                  <a:schemeClr val="bg1"/>
                </a:solidFill>
                <a:effectLst/>
                <a:latin typeface="Comic Sans MS" pitchFamily="66" charset="0"/>
                <a:ea typeface="Calibri" pitchFamily="34" charset="0"/>
                <a:cs typeface="Times New Roman" pitchFamily="18" charset="0"/>
              </a:rPr>
              <a:t>экрана</a:t>
            </a:r>
            <a:r>
              <a:rPr kumimoji="0" lang="uk-UA" b="1" i="0" u="none" strike="noStrike" cap="none" normalizeH="0" baseline="0" dirty="0" smtClean="0">
                <a:ln>
                  <a:noFill/>
                </a:ln>
                <a:solidFill>
                  <a:schemeClr val="bg1"/>
                </a:solidFill>
                <a:effectLst/>
                <a:latin typeface="Comic Sans MS" pitchFamily="66" charset="0"/>
                <a:ea typeface="Calibri" pitchFamily="34" charset="0"/>
                <a:cs typeface="Times New Roman" pitchFamily="18" charset="0"/>
              </a:rPr>
              <a:t>.</a:t>
            </a:r>
            <a:endParaRPr kumimoji="0" lang="uk-UA" b="1" i="0" u="none" strike="noStrike" cap="none" normalizeH="0" baseline="0" dirty="0" smtClean="0">
              <a:ln>
                <a:noFill/>
              </a:ln>
              <a:solidFill>
                <a:schemeClr val="bg1"/>
              </a:solidFill>
              <a:effectLst/>
              <a:latin typeface="Comic Sans MS" pitchFamily="66" charset="0"/>
              <a:cs typeface="Arial" pitchFamily="34" charset="0"/>
            </a:endParaRPr>
          </a:p>
        </p:txBody>
      </p:sp>
      <p:sp>
        <p:nvSpPr>
          <p:cNvPr id="6" name="TextBox 5"/>
          <p:cNvSpPr txBox="1"/>
          <p:nvPr/>
        </p:nvSpPr>
        <p:spPr>
          <a:xfrm>
            <a:off x="2571736" y="48260"/>
            <a:ext cx="3732112" cy="523220"/>
          </a:xfrm>
          <a:prstGeom prst="rect">
            <a:avLst/>
          </a:prstGeom>
          <a:noFill/>
        </p:spPr>
        <p:txBody>
          <a:bodyPr wrap="none" rtlCol="0">
            <a:spAutoFit/>
          </a:bodyPr>
          <a:lstStyle/>
          <a:p>
            <a:r>
              <a:rPr lang="uk-UA" sz="2800" b="1" dirty="0" smtClean="0">
                <a:solidFill>
                  <a:schemeClr val="bg1"/>
                </a:solidFill>
                <a:latin typeface="Comic Sans MS" pitchFamily="66" charset="0"/>
              </a:rPr>
              <a:t>Електронні джерела</a:t>
            </a:r>
            <a:endParaRPr lang="uk-UA" sz="2800" b="1" dirty="0">
              <a:solidFill>
                <a:schemeClr val="bg1"/>
              </a:solidFill>
              <a:latin typeface="Comic Sans MS" pitchFamily="66" charset="0"/>
            </a:endParaRPr>
          </a:p>
        </p:txBody>
      </p:sp>
      <p:sp>
        <p:nvSpPr>
          <p:cNvPr id="7" name="TextBox 6"/>
          <p:cNvSpPr txBox="1"/>
          <p:nvPr/>
        </p:nvSpPr>
        <p:spPr>
          <a:xfrm>
            <a:off x="285720" y="1714488"/>
            <a:ext cx="8501122" cy="1477328"/>
          </a:xfrm>
          <a:prstGeom prst="rect">
            <a:avLst/>
          </a:prstGeom>
          <a:noFill/>
        </p:spPr>
        <p:txBody>
          <a:bodyPr wrap="square" rtlCol="0">
            <a:spAutoFit/>
          </a:bodyPr>
          <a:lstStyle/>
          <a:p>
            <a:r>
              <a:rPr lang="uk-UA" b="1" dirty="0" smtClean="0">
                <a:solidFill>
                  <a:schemeClr val="bg1"/>
                </a:solidFill>
                <a:latin typeface="Comic Sans MS" pitchFamily="66" charset="0"/>
              </a:rPr>
              <a:t>Науковий світ Д.І. Менделєєва : </a:t>
            </a:r>
            <a:r>
              <a:rPr lang="uk-UA" b="1" dirty="0" err="1" smtClean="0">
                <a:solidFill>
                  <a:schemeClr val="bg1"/>
                </a:solidFill>
                <a:latin typeface="Comic Sans MS" pitchFamily="66" charset="0"/>
              </a:rPr>
              <a:t>вірт</a:t>
            </a:r>
            <a:r>
              <a:rPr lang="uk-UA" b="1" dirty="0" smtClean="0">
                <a:solidFill>
                  <a:schemeClr val="bg1"/>
                </a:solidFill>
                <a:latin typeface="Comic Sans MS" pitchFamily="66" charset="0"/>
              </a:rPr>
              <a:t>. виставка </a:t>
            </a:r>
            <a:r>
              <a:rPr lang="uk-UA" b="1" dirty="0" smtClean="0">
                <a:solidFill>
                  <a:schemeClr val="bg1"/>
                </a:solidFill>
                <a:latin typeface="Comic Sans MS" pitchFamily="66" charset="0"/>
                <a:ea typeface="Calibri" pitchFamily="34" charset="0"/>
                <a:cs typeface="Times New Roman" pitchFamily="18" charset="0"/>
              </a:rPr>
              <a:t>[Електронний ресурс] </a:t>
            </a:r>
            <a:r>
              <a:rPr lang="uk-UA" b="1" dirty="0" smtClean="0">
                <a:solidFill>
                  <a:schemeClr val="bg1"/>
                </a:solidFill>
                <a:latin typeface="Comic Sans MS" pitchFamily="66" charset="0"/>
              </a:rPr>
              <a:t>/ НТБ НТУ «ХПІ» : </a:t>
            </a:r>
            <a:r>
              <a:rPr lang="uk-UA" b="1" dirty="0" err="1" smtClean="0">
                <a:solidFill>
                  <a:schemeClr val="bg1"/>
                </a:solidFill>
                <a:latin typeface="Comic Sans MS" pitchFamily="66" charset="0"/>
              </a:rPr>
              <a:t>веб-сайт</a:t>
            </a:r>
            <a:r>
              <a:rPr lang="uk-UA" b="1" dirty="0" smtClean="0">
                <a:solidFill>
                  <a:schemeClr val="bg1"/>
                </a:solidFill>
                <a:latin typeface="Comic Sans MS" pitchFamily="66" charset="0"/>
              </a:rPr>
              <a:t>. — </a:t>
            </a:r>
            <a:r>
              <a:rPr lang="ru-RU" b="1" dirty="0" smtClean="0">
                <a:solidFill>
                  <a:schemeClr val="bg1"/>
                </a:solidFill>
                <a:latin typeface="Comic Sans MS" pitchFamily="66" charset="0"/>
              </a:rPr>
              <a:t>[2009]. </a:t>
            </a:r>
            <a:r>
              <a:rPr lang="uk-UA" b="1" dirty="0" smtClean="0">
                <a:solidFill>
                  <a:schemeClr val="bg1"/>
                </a:solidFill>
                <a:latin typeface="Comic Sans MS" pitchFamily="66" charset="0"/>
              </a:rPr>
              <a:t>—</a:t>
            </a:r>
            <a:r>
              <a:rPr lang="ru-RU" b="1" dirty="0" smtClean="0">
                <a:solidFill>
                  <a:schemeClr val="bg1"/>
                </a:solidFill>
                <a:latin typeface="Comic Sans MS" pitchFamily="66" charset="0"/>
              </a:rPr>
              <a:t> Режим доступу:  </a:t>
            </a:r>
            <a:r>
              <a:rPr lang="ru-RU" b="1" u="sng" dirty="0" smtClean="0">
                <a:solidFill>
                  <a:schemeClr val="bg1"/>
                </a:solidFill>
                <a:latin typeface="Comic Sans MS" pitchFamily="66" charset="0"/>
                <a:hlinkClick r:id="rId6"/>
              </a:rPr>
              <a:t>http://library.kpi.kharkov.ua/vustavki/mendeleev/index.html</a:t>
            </a:r>
            <a:r>
              <a:rPr lang="ru-RU" b="1" dirty="0" smtClean="0">
                <a:solidFill>
                  <a:schemeClr val="bg1"/>
                </a:solidFill>
                <a:latin typeface="Comic Sans MS" pitchFamily="66" charset="0"/>
              </a:rPr>
              <a:t>  (дата </a:t>
            </a:r>
            <a:r>
              <a:rPr lang="ru-RU" b="1" dirty="0" err="1" smtClean="0">
                <a:solidFill>
                  <a:schemeClr val="bg1"/>
                </a:solidFill>
                <a:latin typeface="Comic Sans MS" pitchFamily="66" charset="0"/>
              </a:rPr>
              <a:t>звернення</a:t>
            </a:r>
            <a:r>
              <a:rPr lang="ru-RU" b="1" dirty="0" smtClean="0">
                <a:solidFill>
                  <a:schemeClr val="bg1"/>
                </a:solidFill>
                <a:latin typeface="Comic Sans MS" pitchFamily="66" charset="0"/>
              </a:rPr>
              <a:t>: 06.02.19).</a:t>
            </a:r>
            <a:r>
              <a:rPr lang="uk-UA" b="1" dirty="0" smtClean="0">
                <a:solidFill>
                  <a:schemeClr val="bg1"/>
                </a:solidFill>
                <a:latin typeface="Comic Sans MS" pitchFamily="66" charset="0"/>
              </a:rPr>
              <a:t> —</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Назва</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з</a:t>
            </a:r>
            <a:r>
              <a:rPr lang="ru-RU" b="1" dirty="0" smtClean="0">
                <a:solidFill>
                  <a:schemeClr val="bg1"/>
                </a:solidFill>
                <a:latin typeface="Comic Sans MS" pitchFamily="66" charset="0"/>
              </a:rPr>
              <a:t> </a:t>
            </a:r>
            <a:r>
              <a:rPr lang="ru-RU" b="1" dirty="0" err="1" smtClean="0">
                <a:solidFill>
                  <a:schemeClr val="bg1"/>
                </a:solidFill>
                <a:latin typeface="Comic Sans MS" pitchFamily="66" charset="0"/>
              </a:rPr>
              <a:t>екрана</a:t>
            </a:r>
            <a:r>
              <a:rPr lang="ru-RU" b="1" dirty="0" smtClean="0">
                <a:solidFill>
                  <a:schemeClr val="bg1"/>
                </a:solidFill>
                <a:latin typeface="Comic Sans MS" pitchFamily="66" charset="0"/>
              </a:rPr>
              <a:t>.</a:t>
            </a:r>
            <a:endParaRPr lang="uk-UA" b="1" dirty="0" smtClean="0">
              <a:solidFill>
                <a:schemeClr val="bg1"/>
              </a:solidFill>
              <a:latin typeface="Comic Sans MS" pitchFamily="66" charset="0"/>
            </a:endParaRPr>
          </a:p>
          <a:p>
            <a:endParaRPr lang="uk-UA" b="1" dirty="0">
              <a:solidFill>
                <a:schemeClr val="bg1"/>
              </a:solidFill>
              <a:latin typeface="Comic Sans MS" pitchFamily="66" charset="0"/>
            </a:endParaRP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71670" y="2214554"/>
            <a:ext cx="5572148" cy="2246769"/>
          </a:xfrm>
          <a:prstGeom prst="rect">
            <a:avLst/>
          </a:prstGeom>
        </p:spPr>
        <p:txBody>
          <a:bodyPr wrap="square">
            <a:spAutoFit/>
          </a:bodyPr>
          <a:lstStyle/>
          <a:p>
            <a:r>
              <a:rPr lang="uk-UA" sz="2000" b="1" dirty="0" err="1" smtClean="0">
                <a:solidFill>
                  <a:schemeClr val="bg1"/>
                </a:solidFill>
                <a:latin typeface="Comic Sans MS" pitchFamily="66" charset="0"/>
              </a:rPr>
              <a:t>Суровенко</a:t>
            </a:r>
            <a:r>
              <a:rPr lang="uk-UA" sz="2000" b="1" dirty="0" smtClean="0">
                <a:solidFill>
                  <a:schemeClr val="bg1"/>
                </a:solidFill>
                <a:latin typeface="Comic Sans MS" pitchFamily="66" charset="0"/>
              </a:rPr>
              <a:t> Ганна, </a:t>
            </a:r>
          </a:p>
          <a:p>
            <a:r>
              <a:rPr lang="uk-UA" sz="2000" b="1" dirty="0" smtClean="0">
                <a:solidFill>
                  <a:schemeClr val="bg1"/>
                </a:solidFill>
                <a:latin typeface="Comic Sans MS" pitchFamily="66" charset="0"/>
              </a:rPr>
              <a:t>завідувач відділу обслуговування навчальною літературою </a:t>
            </a:r>
          </a:p>
          <a:p>
            <a:r>
              <a:rPr lang="uk-UA" sz="2000" b="1" dirty="0" smtClean="0">
                <a:solidFill>
                  <a:schemeClr val="bg1"/>
                </a:solidFill>
                <a:latin typeface="Comic Sans MS" pitchFamily="66" charset="0"/>
              </a:rPr>
              <a:t>Науково-технічна бібліотека </a:t>
            </a:r>
          </a:p>
          <a:p>
            <a:r>
              <a:rPr lang="uk-UA" sz="2000" b="1" dirty="0" smtClean="0">
                <a:solidFill>
                  <a:schemeClr val="bg1"/>
                </a:solidFill>
                <a:latin typeface="Comic Sans MS" pitchFamily="66" charset="0"/>
              </a:rPr>
              <a:t>Вінницького національного технічного університету</a:t>
            </a:r>
          </a:p>
          <a:p>
            <a:r>
              <a:rPr lang="de-DE" sz="2000" b="1" dirty="0" smtClean="0">
                <a:solidFill>
                  <a:schemeClr val="bg1"/>
                </a:solidFill>
                <a:latin typeface="Comic Sans MS" pitchFamily="66" charset="0"/>
              </a:rPr>
              <a:t>library@vntu.edu.ua</a:t>
            </a:r>
            <a:endParaRPr lang="uk-UA" sz="2000" b="1" dirty="0">
              <a:solidFill>
                <a:schemeClr val="bg1"/>
              </a:solidFill>
              <a:latin typeface="Comic Sans MS" pitchFamily="66" charset="0"/>
            </a:endParaRPr>
          </a:p>
        </p:txBody>
      </p:sp>
      <p:sp>
        <p:nvSpPr>
          <p:cNvPr id="3" name="TextBox 2"/>
          <p:cNvSpPr txBox="1"/>
          <p:nvPr/>
        </p:nvSpPr>
        <p:spPr>
          <a:xfrm>
            <a:off x="1714480" y="1000108"/>
            <a:ext cx="5530681" cy="923330"/>
          </a:xfrm>
          <a:prstGeom prst="rect">
            <a:avLst/>
          </a:prstGeom>
          <a:noFill/>
        </p:spPr>
        <p:txBody>
          <a:bodyPr wrap="none" rtlCol="0">
            <a:spAutoFit/>
          </a:bodyPr>
          <a:lstStyle/>
          <a:p>
            <a:r>
              <a:rPr lang="uk-UA" sz="5400" b="1" dirty="0" smtClean="0">
                <a:solidFill>
                  <a:schemeClr val="bg1"/>
                </a:solidFill>
                <a:latin typeface="Comic Sans MS" pitchFamily="66" charset="0"/>
              </a:rPr>
              <a:t>Дякую за увагу</a:t>
            </a:r>
            <a:endParaRPr lang="uk-UA" sz="5400" b="1" dirty="0">
              <a:solidFill>
                <a:schemeClr val="bg1"/>
              </a:solidFill>
              <a:latin typeface="Comic Sans MS" pitchFamily="66" charset="0"/>
            </a:endParaRPr>
          </a:p>
        </p:txBody>
      </p:sp>
      <p:pic>
        <p:nvPicPr>
          <p:cNvPr id="4" name="Picture 4" descr="Логотип123"/>
          <p:cNvPicPr>
            <a:picLocks noChangeAspect="1" noChangeArrowheads="1"/>
          </p:cNvPicPr>
          <p:nvPr/>
        </p:nvPicPr>
        <p:blipFill>
          <a:blip r:embed="rId2"/>
          <a:srcRect/>
          <a:stretch>
            <a:fillRect/>
          </a:stretch>
        </p:blipFill>
        <p:spPr bwMode="auto">
          <a:xfrm>
            <a:off x="6858016" y="4857760"/>
            <a:ext cx="1524000" cy="1524000"/>
          </a:xfrm>
          <a:prstGeom prst="rect">
            <a:avLst/>
          </a:prstGeom>
          <a:noFill/>
          <a:ln w="9525">
            <a:noFill/>
            <a:miter lim="800000"/>
            <a:headEnd/>
            <a:tailEnd/>
          </a:ln>
        </p:spPr>
      </p:pic>
    </p:spTree>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4584</TotalTime>
  <Words>2953</Words>
  <Application>Microsoft Office PowerPoint</Application>
  <PresentationFormat>Экран (4:3)</PresentationFormat>
  <Paragraphs>191</Paragraphs>
  <Slides>36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36</vt:i4>
      </vt:variant>
    </vt:vector>
  </HeadingPairs>
  <TitlesOfParts>
    <vt:vector size="37"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vector>
  </TitlesOfParts>
  <Company>Grizli777</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user53</dc:creator>
  <cp:lastModifiedBy>user53</cp:lastModifiedBy>
  <cp:revision>305</cp:revision>
  <dcterms:created xsi:type="dcterms:W3CDTF">2018-12-13T07:29:21Z</dcterms:created>
  <dcterms:modified xsi:type="dcterms:W3CDTF">2019-02-25T13:28:12Z</dcterms:modified>
</cp:coreProperties>
</file>