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7" r:id="rId4"/>
    <p:sldId id="263" r:id="rId5"/>
    <p:sldId id="269" r:id="rId6"/>
    <p:sldId id="260" r:id="rId7"/>
    <p:sldId id="268" r:id="rId8"/>
    <p:sldId id="279" r:id="rId9"/>
    <p:sldId id="261" r:id="rId10"/>
    <p:sldId id="278" r:id="rId11"/>
    <p:sldId id="267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FCC69A"/>
    <a:srgbClr val="99CCFF"/>
    <a:srgbClr val="FEEADA"/>
    <a:srgbClr val="FFFFFF"/>
    <a:srgbClr val="CADC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07" autoAdjust="0"/>
    <p:restoredTop sz="94706" autoAdjust="0"/>
  </p:normalViewPr>
  <p:slideViewPr>
    <p:cSldViewPr>
      <p:cViewPr>
        <p:scale>
          <a:sx n="100" d="100"/>
          <a:sy n="100" d="100"/>
        </p:scale>
        <p:origin x="-252" y="16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17778-C815-406A-892F-26E01F2FE7B4}" type="datetimeFigureOut">
              <a:rPr lang="ru-RU" smtClean="0"/>
              <a:pPr/>
              <a:t>17.06.2015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D7D0B-A3FB-4E2E-8A56-264DE442CA1A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E4DF2-AA3A-4B6B-A3BA-0F1ECFD2E538}" type="datetimeFigureOut">
              <a:rPr lang="ru-RU" smtClean="0"/>
              <a:pPr/>
              <a:t>17.06.2015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969C3-5949-4E71-95F2-24082E5E1A1F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8969C3-5949-4E71-95F2-24082E5E1A1F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969C3-5949-4E71-95F2-24082E5E1A1F}" type="slidenum">
              <a:rPr lang="uk-UA" smtClean="0"/>
              <a:pPr/>
              <a:t>6</a:t>
            </a:fld>
            <a:endParaRPr lang="uk-UA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30.05.2014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357166"/>
            <a:ext cx="7772400" cy="2714644"/>
          </a:xfr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txBody>
          <a:bodyPr>
            <a:noAutofit/>
          </a:bodyPr>
          <a:lstStyle/>
          <a:p>
            <a:r>
              <a:rPr lang="uk-UA" sz="5400" dirty="0" smtClean="0">
                <a:latin typeface="+mn-lt"/>
              </a:rPr>
              <a:t>Засіб для навісного захисту комп’ютерних програм</a:t>
            </a:r>
            <a:endParaRPr lang="uk-UA" sz="5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3357562"/>
            <a:ext cx="6986614" cy="2114568"/>
          </a:xfrm>
        </p:spPr>
        <p:txBody>
          <a:bodyPr>
            <a:noAutofit/>
          </a:bodyPr>
          <a:lstStyle/>
          <a:p>
            <a:pPr algn="just"/>
            <a:r>
              <a:rPr lang="uk-UA" sz="3600" dirty="0" smtClean="0">
                <a:solidFill>
                  <a:schemeClr val="tx1"/>
                </a:solidFill>
              </a:rPr>
              <a:t>                Виконав: </a:t>
            </a:r>
          </a:p>
          <a:p>
            <a:pPr algn="just"/>
            <a:r>
              <a:rPr lang="uk-UA" sz="3600" dirty="0" smtClean="0">
                <a:solidFill>
                  <a:schemeClr val="tx1"/>
                </a:solidFill>
              </a:rPr>
              <a:t>                                 Михайлик О.С.</a:t>
            </a:r>
          </a:p>
          <a:p>
            <a:pPr algn="just"/>
            <a:r>
              <a:rPr lang="uk-UA" sz="3600" dirty="0" smtClean="0">
                <a:solidFill>
                  <a:schemeClr val="tx1"/>
                </a:solidFill>
              </a:rPr>
              <a:t>                К</a:t>
            </a:r>
            <a:r>
              <a:rPr lang="ru-RU" sz="3600" dirty="0" err="1" smtClean="0">
                <a:solidFill>
                  <a:schemeClr val="tx1"/>
                </a:solidFill>
              </a:rPr>
              <a:t>ерівник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</a:rPr>
              <a:t>роботи</a:t>
            </a:r>
            <a:r>
              <a:rPr lang="ru-RU" sz="3600" dirty="0" smtClean="0">
                <a:solidFill>
                  <a:schemeClr val="tx1"/>
                </a:solidFill>
              </a:rPr>
              <a:t>: </a:t>
            </a:r>
          </a:p>
          <a:p>
            <a:pPr algn="r"/>
            <a:r>
              <a:rPr lang="ru-RU" sz="3600" dirty="0" smtClean="0">
                <a:solidFill>
                  <a:schemeClr val="tx1"/>
                </a:solidFill>
              </a:rPr>
              <a:t>д.т.н., </a:t>
            </a:r>
            <a:r>
              <a:rPr lang="ru-RU" sz="3600" dirty="0" err="1" smtClean="0">
                <a:solidFill>
                  <a:schemeClr val="tx1"/>
                </a:solidFill>
              </a:rPr>
              <a:t>професор</a:t>
            </a:r>
            <a:endParaRPr lang="uk-UA" sz="3600" dirty="0" smtClean="0">
              <a:solidFill>
                <a:schemeClr val="tx1"/>
              </a:solidFill>
            </a:endParaRPr>
          </a:p>
          <a:p>
            <a:pPr algn="r"/>
            <a:r>
              <a:rPr lang="ru-RU" sz="3600" dirty="0" smtClean="0">
                <a:solidFill>
                  <a:schemeClr val="tx1"/>
                </a:solidFill>
              </a:rPr>
              <a:t>В.А. </a:t>
            </a:r>
            <a:r>
              <a:rPr lang="ru-RU" sz="3600" dirty="0" err="1" smtClean="0">
                <a:solidFill>
                  <a:schemeClr val="tx1"/>
                </a:solidFill>
              </a:rPr>
              <a:t>Лужецький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uk-UA" dirty="0" smtClean="0"/>
              <a:t>Вихідні дані: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uk-UA" dirty="0" smtClean="0"/>
              <a:t>Тип комп’ютерної програми що захищається – без обмежень;</a:t>
            </a:r>
            <a:endParaRPr lang="ru-RU" dirty="0" smtClean="0"/>
          </a:p>
          <a:p>
            <a:pPr lvl="0" algn="just"/>
            <a:r>
              <a:rPr lang="uk-UA" dirty="0" smtClean="0"/>
              <a:t>Вид захисту – навісний за допомогою шифрування;</a:t>
            </a:r>
            <a:endParaRPr lang="ru-RU" dirty="0" smtClean="0"/>
          </a:p>
          <a:p>
            <a:pPr lvl="0" algn="just"/>
            <a:r>
              <a:rPr lang="uk-UA" dirty="0" smtClean="0"/>
              <a:t>Метод шифрування - з використанням гамми</a:t>
            </a:r>
            <a:r>
              <a:rPr lang="ru-RU" dirty="0" smtClean="0"/>
              <a:t>;</a:t>
            </a:r>
          </a:p>
          <a:p>
            <a:pPr lvl="0" algn="just"/>
            <a:r>
              <a:rPr lang="uk-UA" dirty="0" smtClean="0"/>
              <a:t>Тип операційної системи – </a:t>
            </a:r>
            <a:r>
              <a:rPr lang="en-US" dirty="0" smtClean="0"/>
              <a:t>Windows;</a:t>
            </a:r>
            <a:endParaRPr lang="ru-RU" dirty="0" smtClean="0"/>
          </a:p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Техніко-економічне обґрунтування створення програмного продукту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Суть технічної проблеми, що виникла на сучасному етапі</a:t>
            </a:r>
          </a:p>
          <a:p>
            <a:r>
              <a:rPr lang="uk-UA" dirty="0" smtClean="0"/>
              <a:t>Цінова політика та конкуренти</a:t>
            </a:r>
          </a:p>
          <a:p>
            <a:r>
              <a:rPr lang="uk-UA" dirty="0" smtClean="0"/>
              <a:t>Розрахунок економічної доцільності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uk-UA" sz="3200" dirty="0" smtClean="0"/>
              <a:t>Для захисту ПЗ використовується ряд методів, таких як: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/>
              <a:t>Алгоритми заплутування;</a:t>
            </a:r>
          </a:p>
          <a:p>
            <a:r>
              <a:rPr lang="uk-UA" dirty="0" smtClean="0"/>
              <a:t>Алгоритми мутації;</a:t>
            </a:r>
          </a:p>
          <a:p>
            <a:r>
              <a:rPr lang="uk-UA" dirty="0" smtClean="0"/>
              <a:t>Алгоритми компресії даних;</a:t>
            </a:r>
          </a:p>
          <a:p>
            <a:r>
              <a:rPr lang="uk-UA" dirty="0" smtClean="0"/>
              <a:t>Алгоритми шифрування даних;</a:t>
            </a:r>
          </a:p>
          <a:p>
            <a:r>
              <a:rPr lang="uk-UA" dirty="0" smtClean="0"/>
              <a:t>Обчислення складних математичних виразів;</a:t>
            </a:r>
          </a:p>
          <a:p>
            <a:r>
              <a:rPr lang="uk-UA" dirty="0" smtClean="0"/>
              <a:t>Методи утруднення дизасемблювання;</a:t>
            </a:r>
          </a:p>
          <a:p>
            <a:r>
              <a:rPr lang="uk-UA" dirty="0" smtClean="0"/>
              <a:t>Методи утруднення налагодження;</a:t>
            </a:r>
          </a:p>
          <a:p>
            <a:r>
              <a:rPr lang="uk-UA" dirty="0" smtClean="0"/>
              <a:t>Емуляція процесорів і операційних систем.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Загальний підхід гамування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571612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5720" y="1714488"/>
            <a:ext cx="15001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RC4</a:t>
            </a:r>
            <a:endParaRPr lang="uk-UA" dirty="0" smtClean="0"/>
          </a:p>
          <a:p>
            <a:pPr algn="ctr"/>
            <a:r>
              <a:rPr lang="en-US" dirty="0" smtClean="0"/>
              <a:t>SEAL</a:t>
            </a:r>
            <a:endParaRPr lang="uk-UA" dirty="0" smtClean="0"/>
          </a:p>
          <a:p>
            <a:pPr algn="ctr"/>
            <a:r>
              <a:rPr lang="uk-UA" dirty="0" smtClean="0"/>
              <a:t>генератор </a:t>
            </a:r>
            <a:r>
              <a:rPr lang="uk-UA" dirty="0" err="1" smtClean="0"/>
              <a:t>Геффа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Метод формування гами з використанням двох системних файлів</a:t>
            </a:r>
            <a:endParaRPr lang="uk-UA" dirty="0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1" name="TextBox 40"/>
          <p:cNvSpPr txBox="1"/>
          <p:nvPr/>
        </p:nvSpPr>
        <p:spPr>
          <a:xfrm>
            <a:off x="4929190" y="4857760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pic>
        <p:nvPicPr>
          <p:cNvPr id="6210" name="Picture 66"/>
          <p:cNvPicPr>
            <a:picLocks noChangeArrowheads="1"/>
          </p:cNvPicPr>
          <p:nvPr/>
        </p:nvPicPr>
        <p:blipFill>
          <a:blip r:embed="rId3">
            <a:lum contrast="26000"/>
          </a:blip>
          <a:srcRect b="52273"/>
          <a:stretch>
            <a:fillRect/>
          </a:stretch>
        </p:blipFill>
        <p:spPr bwMode="auto">
          <a:xfrm>
            <a:off x="1214414" y="2000240"/>
            <a:ext cx="685801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5072074"/>
            <a:ext cx="68103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429256" cy="3143248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err="1" smtClean="0"/>
              <a:t>Блок–схема</a:t>
            </a:r>
            <a:r>
              <a:rPr lang="uk-UA" dirty="0" smtClean="0"/>
              <a:t> алгоритму формування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uk-UA" dirty="0" smtClean="0"/>
              <a:t> та накладання гами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225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6190" name="Group 46"/>
          <p:cNvGrpSpPr>
            <a:grpSpLocks noChangeAspect="1"/>
          </p:cNvGrpSpPr>
          <p:nvPr/>
        </p:nvGrpSpPr>
        <p:grpSpPr bwMode="auto">
          <a:xfrm>
            <a:off x="4500562" y="214290"/>
            <a:ext cx="4500594" cy="6602319"/>
            <a:chOff x="1701" y="5040"/>
            <a:chExt cx="7096" cy="10407"/>
          </a:xfrm>
        </p:grpSpPr>
        <p:sp>
          <p:nvSpPr>
            <p:cNvPr id="6224" name="AutoShape 80"/>
            <p:cNvSpPr>
              <a:spLocks noChangeAspect="1" noChangeArrowheads="1" noTextEdit="1"/>
            </p:cNvSpPr>
            <p:nvPr/>
          </p:nvSpPr>
          <p:spPr bwMode="auto">
            <a:xfrm>
              <a:off x="1701" y="5040"/>
              <a:ext cx="7096" cy="1040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23" name="Text Box 79"/>
            <p:cNvSpPr txBox="1">
              <a:spLocks noChangeArrowheads="1"/>
            </p:cNvSpPr>
            <p:nvPr/>
          </p:nvSpPr>
          <p:spPr bwMode="auto">
            <a:xfrm>
              <a:off x="3016" y="13152"/>
              <a:ext cx="1742" cy="9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i++;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22" name="Text Box 78"/>
            <p:cNvSpPr txBox="1">
              <a:spLocks noChangeArrowheads="1"/>
            </p:cNvSpPr>
            <p:nvPr/>
          </p:nvSpPr>
          <p:spPr bwMode="auto">
            <a:xfrm>
              <a:off x="3030" y="8163"/>
              <a:ext cx="1742" cy="8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i&lt;</a:t>
              </a: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довжини файлу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21" name="AutoShape 77"/>
            <p:cNvSpPr>
              <a:spLocks noChangeArrowheads="1"/>
            </p:cNvSpPr>
            <p:nvPr/>
          </p:nvSpPr>
          <p:spPr bwMode="auto">
            <a:xfrm>
              <a:off x="5322" y="5040"/>
              <a:ext cx="2054" cy="686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Початок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20" name="AutoShape 76"/>
            <p:cNvSpPr>
              <a:spLocks noChangeArrowheads="1"/>
            </p:cNvSpPr>
            <p:nvPr/>
          </p:nvSpPr>
          <p:spPr bwMode="auto">
            <a:xfrm>
              <a:off x="5322" y="14763"/>
              <a:ext cx="2054" cy="684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К</a:t>
              </a: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інець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19" name="AutoShape 75"/>
            <p:cNvSpPr>
              <a:spLocks noChangeShapeType="1"/>
            </p:cNvSpPr>
            <p:nvPr/>
          </p:nvSpPr>
          <p:spPr bwMode="auto">
            <a:xfrm flipH="1">
              <a:off x="2318" y="6060"/>
              <a:ext cx="575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18" name="AutoShape 74"/>
            <p:cNvSpPr>
              <a:spLocks noChangeShapeType="1"/>
            </p:cNvSpPr>
            <p:nvPr/>
          </p:nvSpPr>
          <p:spPr bwMode="auto">
            <a:xfrm flipH="1">
              <a:off x="2318" y="6322"/>
              <a:ext cx="575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17" name="AutoShape 73"/>
            <p:cNvSpPr>
              <a:spLocks noChangeShapeType="1"/>
            </p:cNvSpPr>
            <p:nvPr/>
          </p:nvSpPr>
          <p:spPr bwMode="auto">
            <a:xfrm>
              <a:off x="6350" y="5726"/>
              <a:ext cx="1" cy="3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16" name="AutoShape 72"/>
            <p:cNvSpPr>
              <a:spLocks noChangeArrowheads="1"/>
            </p:cNvSpPr>
            <p:nvPr/>
          </p:nvSpPr>
          <p:spPr bwMode="auto">
            <a:xfrm>
              <a:off x="2459" y="6584"/>
              <a:ext cx="2863" cy="1160"/>
            </a:xfrm>
            <a:prstGeom prst="flowChartPredefined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Відкриття файлових потоків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15" name="AutoShape 71"/>
            <p:cNvSpPr>
              <a:spLocks noChangeArrowheads="1"/>
            </p:cNvSpPr>
            <p:nvPr/>
          </p:nvSpPr>
          <p:spPr bwMode="auto">
            <a:xfrm>
              <a:off x="2459" y="9301"/>
              <a:ext cx="2863" cy="1054"/>
            </a:xfrm>
            <a:prstGeom prst="flowChartPredefined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Зчитування байту з файлів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214" name="AutoShape 70"/>
            <p:cNvSpPr>
              <a:spLocks noChangeArrowheads="1"/>
            </p:cNvSpPr>
            <p:nvPr/>
          </p:nvSpPr>
          <p:spPr bwMode="auto">
            <a:xfrm>
              <a:off x="2459" y="10566"/>
              <a:ext cx="2863" cy="1054"/>
            </a:xfrm>
            <a:prstGeom prst="flowChartPredefined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Створення гами та накладання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6207" name="Group 63"/>
            <p:cNvGrpSpPr>
              <a:grpSpLocks/>
            </p:cNvGrpSpPr>
            <p:nvPr/>
          </p:nvGrpSpPr>
          <p:grpSpPr bwMode="auto">
            <a:xfrm>
              <a:off x="3030" y="8085"/>
              <a:ext cx="1704" cy="963"/>
              <a:chOff x="7376" y="10241"/>
              <a:chExt cx="1704" cy="963"/>
            </a:xfrm>
          </p:grpSpPr>
          <p:sp>
            <p:nvSpPr>
              <p:cNvPr id="6213" name="AutoShape 69"/>
              <p:cNvSpPr>
                <a:spLocks noChangeShapeType="1"/>
              </p:cNvSpPr>
              <p:nvPr/>
            </p:nvSpPr>
            <p:spPr bwMode="auto">
              <a:xfrm>
                <a:off x="7376" y="10537"/>
                <a:ext cx="0" cy="66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12" name="AutoShape 68"/>
              <p:cNvSpPr>
                <a:spLocks noChangeShapeType="1"/>
              </p:cNvSpPr>
              <p:nvPr/>
            </p:nvSpPr>
            <p:spPr bwMode="auto">
              <a:xfrm>
                <a:off x="9079" y="10483"/>
                <a:ext cx="1" cy="72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11" name="AutoShape 67"/>
              <p:cNvSpPr>
                <a:spLocks noChangeShapeType="1"/>
              </p:cNvSpPr>
              <p:nvPr/>
            </p:nvSpPr>
            <p:spPr bwMode="auto">
              <a:xfrm>
                <a:off x="7376" y="11204"/>
                <a:ext cx="170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10" name="AutoShape 66"/>
              <p:cNvSpPr>
                <a:spLocks noChangeShapeType="1"/>
              </p:cNvSpPr>
              <p:nvPr/>
            </p:nvSpPr>
            <p:spPr bwMode="auto">
              <a:xfrm flipH="1">
                <a:off x="7376" y="10241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9" name="AutoShape 65"/>
              <p:cNvSpPr>
                <a:spLocks noChangeShapeType="1"/>
              </p:cNvSpPr>
              <p:nvPr/>
            </p:nvSpPr>
            <p:spPr bwMode="auto">
              <a:xfrm>
                <a:off x="7618" y="10241"/>
                <a:ext cx="115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8" name="AutoShape 64"/>
              <p:cNvSpPr>
                <a:spLocks noChangeShapeType="1"/>
              </p:cNvSpPr>
              <p:nvPr/>
            </p:nvSpPr>
            <p:spPr bwMode="auto">
              <a:xfrm rot="5400000" flipH="1">
                <a:off x="8811" y="10214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6206" name="AutoShape 62"/>
            <p:cNvSpPr>
              <a:spLocks noChangeArrowheads="1"/>
            </p:cNvSpPr>
            <p:nvPr/>
          </p:nvSpPr>
          <p:spPr bwMode="auto">
            <a:xfrm>
              <a:off x="2459" y="11869"/>
              <a:ext cx="2863" cy="1054"/>
            </a:xfrm>
            <a:prstGeom prst="flowChartPredefined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Запис байту у кінець файлу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6199" name="Group 55"/>
            <p:cNvGrpSpPr>
              <a:grpSpLocks/>
            </p:cNvGrpSpPr>
            <p:nvPr/>
          </p:nvGrpSpPr>
          <p:grpSpPr bwMode="auto">
            <a:xfrm rot="10800000">
              <a:off x="3029" y="13151"/>
              <a:ext cx="1704" cy="963"/>
              <a:chOff x="7376" y="10241"/>
              <a:chExt cx="1704" cy="963"/>
            </a:xfrm>
          </p:grpSpPr>
          <p:sp>
            <p:nvSpPr>
              <p:cNvPr id="6205" name="AutoShape 61"/>
              <p:cNvSpPr>
                <a:spLocks noChangeShapeType="1"/>
              </p:cNvSpPr>
              <p:nvPr/>
            </p:nvSpPr>
            <p:spPr bwMode="auto">
              <a:xfrm>
                <a:off x="7376" y="10537"/>
                <a:ext cx="0" cy="66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4" name="AutoShape 60"/>
              <p:cNvSpPr>
                <a:spLocks noChangeShapeType="1"/>
              </p:cNvSpPr>
              <p:nvPr/>
            </p:nvSpPr>
            <p:spPr bwMode="auto">
              <a:xfrm>
                <a:off x="9079" y="10483"/>
                <a:ext cx="1" cy="72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3" name="AutoShape 59"/>
              <p:cNvSpPr>
                <a:spLocks noChangeShapeType="1"/>
              </p:cNvSpPr>
              <p:nvPr/>
            </p:nvSpPr>
            <p:spPr bwMode="auto">
              <a:xfrm>
                <a:off x="7376" y="11204"/>
                <a:ext cx="170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2" name="AutoShape 58"/>
              <p:cNvSpPr>
                <a:spLocks noChangeShapeType="1"/>
              </p:cNvSpPr>
              <p:nvPr/>
            </p:nvSpPr>
            <p:spPr bwMode="auto">
              <a:xfrm flipH="1">
                <a:off x="7376" y="10241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1" name="AutoShape 57"/>
              <p:cNvSpPr>
                <a:spLocks noChangeShapeType="1"/>
              </p:cNvSpPr>
              <p:nvPr/>
            </p:nvSpPr>
            <p:spPr bwMode="auto">
              <a:xfrm>
                <a:off x="7618" y="10241"/>
                <a:ext cx="115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0" name="AutoShape 56"/>
              <p:cNvSpPr>
                <a:spLocks noChangeShapeType="1"/>
              </p:cNvSpPr>
              <p:nvPr/>
            </p:nvSpPr>
            <p:spPr bwMode="auto">
              <a:xfrm rot="5400000" flipH="1">
                <a:off x="8811" y="10214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6198" name="AutoShape 54"/>
            <p:cNvSpPr>
              <a:spLocks noChangeShapeType="1"/>
            </p:cNvSpPr>
            <p:nvPr/>
          </p:nvSpPr>
          <p:spPr bwMode="auto">
            <a:xfrm>
              <a:off x="3888" y="6323"/>
              <a:ext cx="3" cy="2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7" name="AutoShape 53"/>
            <p:cNvSpPr>
              <a:spLocks noChangeShapeType="1"/>
            </p:cNvSpPr>
            <p:nvPr/>
          </p:nvSpPr>
          <p:spPr bwMode="auto">
            <a:xfrm>
              <a:off x="3891" y="7744"/>
              <a:ext cx="10" cy="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6" name="AutoShape 52"/>
            <p:cNvSpPr>
              <a:spLocks noChangeShapeType="1"/>
            </p:cNvSpPr>
            <p:nvPr/>
          </p:nvSpPr>
          <p:spPr bwMode="auto">
            <a:xfrm flipH="1">
              <a:off x="3891" y="9047"/>
              <a:ext cx="10" cy="2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5" name="AutoShape 51"/>
            <p:cNvSpPr>
              <a:spLocks noChangeShapeType="1"/>
            </p:cNvSpPr>
            <p:nvPr/>
          </p:nvSpPr>
          <p:spPr bwMode="auto">
            <a:xfrm>
              <a:off x="3891" y="10355"/>
              <a:ext cx="1" cy="21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4" name="AutoShape 50"/>
            <p:cNvSpPr>
              <a:spLocks noChangeShapeType="1"/>
            </p:cNvSpPr>
            <p:nvPr/>
          </p:nvSpPr>
          <p:spPr bwMode="auto">
            <a:xfrm>
              <a:off x="3891" y="11620"/>
              <a:ext cx="1" cy="24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3" name="AutoShape 49"/>
            <p:cNvSpPr>
              <a:spLocks noChangeShapeType="1"/>
            </p:cNvSpPr>
            <p:nvPr/>
          </p:nvSpPr>
          <p:spPr bwMode="auto">
            <a:xfrm flipH="1">
              <a:off x="3887" y="12923"/>
              <a:ext cx="4" cy="22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2" name="AutoShape 48"/>
            <p:cNvSpPr>
              <a:spLocks noChangeShapeType="1"/>
            </p:cNvSpPr>
            <p:nvPr/>
          </p:nvSpPr>
          <p:spPr bwMode="auto">
            <a:xfrm rot="16200000" flipH="1">
              <a:off x="4794" y="13207"/>
              <a:ext cx="649" cy="246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91" name="AutoShape 47"/>
            <p:cNvSpPr>
              <a:spLocks noChangeShapeType="1"/>
            </p:cNvSpPr>
            <p:nvPr/>
          </p:nvSpPr>
          <p:spPr bwMode="auto">
            <a:xfrm>
              <a:off x="6349" y="6323"/>
              <a:ext cx="1" cy="84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Взаємодія програмного засобу з базою даних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39024" name="Picture 1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2174" y="2285992"/>
            <a:ext cx="958339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Алгоритм автентифікації </a:t>
            </a:r>
            <a:r>
              <a:rPr lang="en-US" dirty="0" smtClean="0"/>
              <a:t>	</a:t>
            </a:r>
            <a:r>
              <a:rPr lang="uk-UA" dirty="0" smtClean="0"/>
              <a:t>користувача</a:t>
            </a:r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154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121" name="Group 1"/>
          <p:cNvGrpSpPr>
            <a:grpSpLocks noChangeAspect="1"/>
          </p:cNvGrpSpPr>
          <p:nvPr/>
        </p:nvGrpSpPr>
        <p:grpSpPr bwMode="auto">
          <a:xfrm>
            <a:off x="357158" y="1203755"/>
            <a:ext cx="8429652" cy="5654245"/>
            <a:chOff x="1561" y="6930"/>
            <a:chExt cx="9780" cy="6560"/>
          </a:xfrm>
        </p:grpSpPr>
        <p:sp>
          <p:nvSpPr>
            <p:cNvPr id="5153" name="AutoShape 33"/>
            <p:cNvSpPr>
              <a:spLocks noChangeAspect="1" noChangeArrowheads="1" noTextEdit="1"/>
            </p:cNvSpPr>
            <p:nvPr/>
          </p:nvSpPr>
          <p:spPr bwMode="auto">
            <a:xfrm>
              <a:off x="1561" y="6930"/>
              <a:ext cx="9780" cy="656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52" name="Text Box 32"/>
            <p:cNvSpPr txBox="1">
              <a:spLocks noChangeArrowheads="1"/>
            </p:cNvSpPr>
            <p:nvPr/>
          </p:nvSpPr>
          <p:spPr bwMode="auto">
            <a:xfrm>
              <a:off x="5013" y="9016"/>
              <a:ext cx="54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так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51" name="Text Box 31"/>
            <p:cNvSpPr txBox="1">
              <a:spLocks noChangeArrowheads="1"/>
            </p:cNvSpPr>
            <p:nvPr/>
          </p:nvSpPr>
          <p:spPr bwMode="auto">
            <a:xfrm>
              <a:off x="6285" y="9048"/>
              <a:ext cx="51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ні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50" name="Text Box 30"/>
            <p:cNvSpPr txBox="1">
              <a:spLocks noChangeArrowheads="1"/>
            </p:cNvSpPr>
            <p:nvPr/>
          </p:nvSpPr>
          <p:spPr bwMode="auto">
            <a:xfrm>
              <a:off x="8128" y="10180"/>
              <a:ext cx="54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так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9" name="AutoShape 29"/>
            <p:cNvSpPr>
              <a:spLocks noChangeArrowheads="1"/>
            </p:cNvSpPr>
            <p:nvPr/>
          </p:nvSpPr>
          <p:spPr bwMode="auto">
            <a:xfrm>
              <a:off x="1786" y="12896"/>
              <a:ext cx="1779" cy="594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Кінець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8" name="AutoShape 28"/>
            <p:cNvSpPr>
              <a:spLocks noChangeArrowheads="1"/>
            </p:cNvSpPr>
            <p:nvPr/>
          </p:nvSpPr>
          <p:spPr bwMode="auto">
            <a:xfrm>
              <a:off x="3205" y="7631"/>
              <a:ext cx="2139" cy="889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mysql_real_connect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1561" y="7593"/>
              <a:ext cx="1569" cy="12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Процес встановлення з’єднання 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6" name="AutoShape 26"/>
            <p:cNvSpPr>
              <a:spLocks noChangeArrowheads="1"/>
            </p:cNvSpPr>
            <p:nvPr/>
          </p:nvSpPr>
          <p:spPr bwMode="auto">
            <a:xfrm>
              <a:off x="2956" y="8688"/>
              <a:ext cx="2638" cy="1828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З’єднання встановлено ?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5" name="AutoShape 25"/>
            <p:cNvSpPr>
              <a:spLocks/>
            </p:cNvSpPr>
            <p:nvPr/>
          </p:nvSpPr>
          <p:spPr bwMode="auto">
            <a:xfrm>
              <a:off x="2830" y="7500"/>
              <a:ext cx="300" cy="1366"/>
            </a:xfrm>
            <a:prstGeom prst="rightBrace">
              <a:avLst>
                <a:gd name="adj1" fmla="val 3794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44" name="AutoShape 24"/>
            <p:cNvSpPr>
              <a:spLocks noChangeShapeType="1"/>
            </p:cNvSpPr>
            <p:nvPr/>
          </p:nvSpPr>
          <p:spPr bwMode="auto">
            <a:xfrm rot="10800000" flipV="1">
              <a:off x="2676" y="9602"/>
              <a:ext cx="280" cy="3294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43" name="AutoShape 23"/>
            <p:cNvSpPr>
              <a:spLocks noChangeArrowheads="1"/>
            </p:cNvSpPr>
            <p:nvPr/>
          </p:nvSpPr>
          <p:spPr bwMode="auto">
            <a:xfrm>
              <a:off x="6459" y="7604"/>
              <a:ext cx="2138" cy="89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Надсилання запиту до сервера, та пошук id_programs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2" name="AutoShape 22"/>
            <p:cNvSpPr>
              <a:spLocks noChangeShapeType="1"/>
            </p:cNvSpPr>
            <p:nvPr/>
          </p:nvSpPr>
          <p:spPr bwMode="auto">
            <a:xfrm flipV="1">
              <a:off x="5594" y="7604"/>
              <a:ext cx="1934" cy="1998"/>
            </a:xfrm>
            <a:prstGeom prst="bentConnector4">
              <a:avLst>
                <a:gd name="adj1" fmla="val 22338"/>
                <a:gd name="adj2" fmla="val 118019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41" name="AutoShape 21"/>
            <p:cNvSpPr>
              <a:spLocks noChangeArrowheads="1"/>
            </p:cNvSpPr>
            <p:nvPr/>
          </p:nvSpPr>
          <p:spPr bwMode="auto">
            <a:xfrm>
              <a:off x="6221" y="8740"/>
              <a:ext cx="2637" cy="1828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id_programs знайдений ?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40" name="AutoShape 20"/>
            <p:cNvSpPr>
              <a:spLocks noChangeArrowheads="1"/>
            </p:cNvSpPr>
            <p:nvPr/>
          </p:nvSpPr>
          <p:spPr bwMode="auto">
            <a:xfrm>
              <a:off x="4873" y="10373"/>
              <a:ext cx="2138" cy="89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Формування даних та надсилання для реєстрації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39" name="AutoShape 19"/>
            <p:cNvSpPr>
              <a:spLocks noChangeShapeType="1"/>
            </p:cNvSpPr>
            <p:nvPr/>
          </p:nvSpPr>
          <p:spPr bwMode="auto">
            <a:xfrm rot="10800000" flipV="1">
              <a:off x="5942" y="9654"/>
              <a:ext cx="279" cy="719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38" name="AutoShape 18"/>
            <p:cNvSpPr>
              <a:spLocks noChangeArrowheads="1"/>
            </p:cNvSpPr>
            <p:nvPr/>
          </p:nvSpPr>
          <p:spPr bwMode="auto">
            <a:xfrm>
              <a:off x="3380" y="6930"/>
              <a:ext cx="1778" cy="594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Початок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37" name="AutoShape 17"/>
            <p:cNvSpPr>
              <a:spLocks noChangeArrowheads="1"/>
            </p:cNvSpPr>
            <p:nvPr/>
          </p:nvSpPr>
          <p:spPr bwMode="auto">
            <a:xfrm>
              <a:off x="9003" y="7604"/>
              <a:ext cx="2138" cy="89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Надсилання запиту до сервера, та пошук uid_program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36" name="AutoShape 16"/>
            <p:cNvSpPr>
              <a:spLocks noChangeShapeType="1"/>
            </p:cNvSpPr>
            <p:nvPr/>
          </p:nvSpPr>
          <p:spPr bwMode="auto">
            <a:xfrm flipV="1">
              <a:off x="8858" y="7604"/>
              <a:ext cx="1214" cy="2050"/>
            </a:xfrm>
            <a:prstGeom prst="bentConnector4">
              <a:avLst>
                <a:gd name="adj1" fmla="val 5931"/>
                <a:gd name="adj2" fmla="val 11756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35" name="AutoShape 15"/>
            <p:cNvSpPr>
              <a:spLocks noChangeArrowheads="1"/>
            </p:cNvSpPr>
            <p:nvPr/>
          </p:nvSpPr>
          <p:spPr bwMode="auto">
            <a:xfrm>
              <a:off x="8413" y="9602"/>
              <a:ext cx="2637" cy="2181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Є відповідність uid_program ?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>
              <a:off x="6748" y="11301"/>
              <a:ext cx="2255" cy="989"/>
            </a:xfrm>
            <a:prstGeom prst="flowChartPredefined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Реалізація навісного захисту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33" name="AutoShape 13"/>
            <p:cNvSpPr>
              <a:spLocks noChangeShapeType="1"/>
            </p:cNvSpPr>
            <p:nvPr/>
          </p:nvSpPr>
          <p:spPr bwMode="auto">
            <a:xfrm rot="10800000" flipV="1">
              <a:off x="7876" y="10693"/>
              <a:ext cx="537" cy="60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32" name="AutoShape 12"/>
            <p:cNvSpPr>
              <a:spLocks noChangeShapeType="1"/>
            </p:cNvSpPr>
            <p:nvPr/>
          </p:nvSpPr>
          <p:spPr bwMode="auto">
            <a:xfrm>
              <a:off x="7876" y="12290"/>
              <a:ext cx="1" cy="2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2805" y="8866"/>
              <a:ext cx="51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ні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10831" y="10128"/>
              <a:ext cx="51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ні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8318" y="8866"/>
              <a:ext cx="54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так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8" name="AutoShape 8"/>
            <p:cNvSpPr>
              <a:spLocks noChangeShapeType="1"/>
            </p:cNvSpPr>
            <p:nvPr/>
          </p:nvSpPr>
          <p:spPr bwMode="auto">
            <a:xfrm rot="5400000">
              <a:off x="9348" y="8878"/>
              <a:ext cx="1108" cy="34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7" name="AutoShape 7"/>
            <p:cNvSpPr>
              <a:spLocks noChangeShapeType="1"/>
            </p:cNvSpPr>
            <p:nvPr/>
          </p:nvSpPr>
          <p:spPr bwMode="auto">
            <a:xfrm>
              <a:off x="4275" y="8520"/>
              <a:ext cx="1" cy="16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6" name="AutoShape 6"/>
            <p:cNvSpPr>
              <a:spLocks noChangeShapeType="1"/>
            </p:cNvSpPr>
            <p:nvPr/>
          </p:nvSpPr>
          <p:spPr bwMode="auto">
            <a:xfrm>
              <a:off x="4269" y="7524"/>
              <a:ext cx="6" cy="10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5" name="AutoShape 5"/>
            <p:cNvSpPr>
              <a:spLocks noChangeShapeType="1"/>
            </p:cNvSpPr>
            <p:nvPr/>
          </p:nvSpPr>
          <p:spPr bwMode="auto">
            <a:xfrm>
              <a:off x="7528" y="8494"/>
              <a:ext cx="12" cy="2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122" name="Group 2"/>
            <p:cNvGrpSpPr>
              <a:grpSpLocks/>
            </p:cNvGrpSpPr>
            <p:nvPr/>
          </p:nvGrpSpPr>
          <p:grpSpPr bwMode="auto">
            <a:xfrm>
              <a:off x="2676" y="10693"/>
              <a:ext cx="8374" cy="2203"/>
              <a:chOff x="2676" y="10693"/>
              <a:chExt cx="8374" cy="2203"/>
            </a:xfrm>
          </p:grpSpPr>
          <p:sp>
            <p:nvSpPr>
              <p:cNvPr id="5124" name="AutoShape 4"/>
              <p:cNvSpPr>
                <a:spLocks noChangeShapeType="1"/>
              </p:cNvSpPr>
              <p:nvPr/>
            </p:nvSpPr>
            <p:spPr bwMode="auto">
              <a:xfrm flipH="1">
                <a:off x="2676" y="10693"/>
                <a:ext cx="8374" cy="2203"/>
              </a:xfrm>
              <a:prstGeom prst="bentConnector4">
                <a:avLst>
                  <a:gd name="adj1" fmla="val -4287"/>
                  <a:gd name="adj2" fmla="val 82884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23" name="AutoShape 3"/>
              <p:cNvSpPr>
                <a:spLocks noChangeShapeType="1"/>
              </p:cNvSpPr>
              <p:nvPr/>
            </p:nvSpPr>
            <p:spPr bwMode="auto">
              <a:xfrm>
                <a:off x="5942" y="11263"/>
                <a:ext cx="1" cy="127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0"/>
            <a:ext cx="6858016" cy="2000240"/>
          </a:xfrm>
        </p:spPr>
        <p:txBody>
          <a:bodyPr>
            <a:normAutofit fontScale="90000"/>
          </a:bodyPr>
          <a:lstStyle/>
          <a:p>
            <a:r>
              <a:rPr lang="uk-UA" dirty="0" err="1" smtClean="0"/>
              <a:t>Блок–схема</a:t>
            </a:r>
            <a:r>
              <a:rPr lang="uk-UA" dirty="0" smtClean="0"/>
              <a:t> сценарію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uk-UA" dirty="0" smtClean="0"/>
              <a:t>обслуговування бази даних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7889" name="Group 1"/>
          <p:cNvGrpSpPr>
            <a:grpSpLocks noChangeAspect="1"/>
          </p:cNvGrpSpPr>
          <p:nvPr/>
        </p:nvGrpSpPr>
        <p:grpSpPr bwMode="auto">
          <a:xfrm>
            <a:off x="-1071602" y="955675"/>
            <a:ext cx="6210300" cy="5902325"/>
            <a:chOff x="1561" y="6930"/>
            <a:chExt cx="9780" cy="9295"/>
          </a:xfrm>
        </p:grpSpPr>
        <p:sp>
          <p:nvSpPr>
            <p:cNvPr id="37926" name="AutoShape 38"/>
            <p:cNvSpPr>
              <a:spLocks noChangeAspect="1" noChangeArrowheads="1" noTextEdit="1"/>
            </p:cNvSpPr>
            <p:nvPr/>
          </p:nvSpPr>
          <p:spPr bwMode="auto">
            <a:xfrm>
              <a:off x="1561" y="6930"/>
              <a:ext cx="9780" cy="929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925" name="Text Box 37"/>
            <p:cNvSpPr txBox="1">
              <a:spLocks noChangeArrowheads="1"/>
            </p:cNvSpPr>
            <p:nvPr/>
          </p:nvSpPr>
          <p:spPr bwMode="auto">
            <a:xfrm>
              <a:off x="5322" y="7918"/>
              <a:ext cx="1654" cy="9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&lt;</a:t>
              </a:r>
              <a:r>
                <a:rPr kumimoji="0" lang="uk-UA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кількість</a:t>
              </a:r>
              <a:r>
                <a:rPr kumimoji="0" lang="uk-UA" sz="1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 записів</a:t>
              </a:r>
              <a:endPara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24" name="Text Box 36"/>
            <p:cNvSpPr txBox="1">
              <a:spLocks noChangeArrowheads="1"/>
            </p:cNvSpPr>
            <p:nvPr/>
          </p:nvSpPr>
          <p:spPr bwMode="auto">
            <a:xfrm>
              <a:off x="7078" y="10175"/>
              <a:ext cx="54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так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23" name="AutoShape 35"/>
            <p:cNvSpPr>
              <a:spLocks noChangeArrowheads="1"/>
            </p:cNvSpPr>
            <p:nvPr/>
          </p:nvSpPr>
          <p:spPr bwMode="auto">
            <a:xfrm>
              <a:off x="8306" y="15631"/>
              <a:ext cx="1779" cy="594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Кінець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22" name="AutoShape 34"/>
            <p:cNvSpPr>
              <a:spLocks noChangeArrowheads="1"/>
            </p:cNvSpPr>
            <p:nvPr/>
          </p:nvSpPr>
          <p:spPr bwMode="auto">
            <a:xfrm>
              <a:off x="5075" y="9027"/>
              <a:ext cx="2139" cy="889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use_files1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use_files2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21" name="Text Box 33"/>
            <p:cNvSpPr txBox="1">
              <a:spLocks noChangeArrowheads="1"/>
            </p:cNvSpPr>
            <p:nvPr/>
          </p:nvSpPr>
          <p:spPr bwMode="auto">
            <a:xfrm>
              <a:off x="3499" y="8987"/>
              <a:ext cx="1115" cy="92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Пошук пустих полів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20" name="AutoShape 32"/>
            <p:cNvSpPr>
              <a:spLocks noChangeArrowheads="1"/>
            </p:cNvSpPr>
            <p:nvPr/>
          </p:nvSpPr>
          <p:spPr bwMode="auto">
            <a:xfrm>
              <a:off x="4826" y="10216"/>
              <a:ext cx="2638" cy="1497"/>
            </a:xfrm>
            <a:prstGeom prst="flowChartDecisi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Поля пусті ?</a:t>
              </a:r>
              <a:endPara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19" name="AutoShape 31"/>
            <p:cNvSpPr>
              <a:spLocks/>
            </p:cNvSpPr>
            <p:nvPr/>
          </p:nvSpPr>
          <p:spPr bwMode="auto">
            <a:xfrm>
              <a:off x="4632" y="8775"/>
              <a:ext cx="300" cy="1366"/>
            </a:xfrm>
            <a:prstGeom prst="rightBrace">
              <a:avLst>
                <a:gd name="adj1" fmla="val 37944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918" name="AutoShape 30"/>
            <p:cNvSpPr>
              <a:spLocks noChangeArrowheads="1"/>
            </p:cNvSpPr>
            <p:nvPr/>
          </p:nvSpPr>
          <p:spPr bwMode="auto">
            <a:xfrm>
              <a:off x="5250" y="6930"/>
              <a:ext cx="1778" cy="594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Початок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17" name="Text Box 29"/>
            <p:cNvSpPr txBox="1">
              <a:spLocks noChangeArrowheads="1"/>
            </p:cNvSpPr>
            <p:nvPr/>
          </p:nvSpPr>
          <p:spPr bwMode="auto">
            <a:xfrm>
              <a:off x="4614" y="10234"/>
              <a:ext cx="510" cy="3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ні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37910" name="Group 22"/>
            <p:cNvGrpSpPr>
              <a:grpSpLocks/>
            </p:cNvGrpSpPr>
            <p:nvPr/>
          </p:nvGrpSpPr>
          <p:grpSpPr bwMode="auto">
            <a:xfrm>
              <a:off x="5322" y="7911"/>
              <a:ext cx="1706" cy="915"/>
              <a:chOff x="7376" y="10241"/>
              <a:chExt cx="1704" cy="963"/>
            </a:xfrm>
          </p:grpSpPr>
          <p:sp>
            <p:nvSpPr>
              <p:cNvPr id="37916" name="AutoShape 28"/>
              <p:cNvSpPr>
                <a:spLocks noChangeShapeType="1"/>
              </p:cNvSpPr>
              <p:nvPr/>
            </p:nvSpPr>
            <p:spPr bwMode="auto">
              <a:xfrm>
                <a:off x="7376" y="10537"/>
                <a:ext cx="0" cy="66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15" name="AutoShape 27"/>
              <p:cNvSpPr>
                <a:spLocks noChangeShapeType="1"/>
              </p:cNvSpPr>
              <p:nvPr/>
            </p:nvSpPr>
            <p:spPr bwMode="auto">
              <a:xfrm>
                <a:off x="9079" y="10483"/>
                <a:ext cx="1" cy="72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14" name="AutoShape 26"/>
              <p:cNvSpPr>
                <a:spLocks noChangeShapeType="1"/>
              </p:cNvSpPr>
              <p:nvPr/>
            </p:nvSpPr>
            <p:spPr bwMode="auto">
              <a:xfrm>
                <a:off x="7376" y="11204"/>
                <a:ext cx="170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13" name="AutoShape 25"/>
              <p:cNvSpPr>
                <a:spLocks noChangeShapeType="1"/>
              </p:cNvSpPr>
              <p:nvPr/>
            </p:nvSpPr>
            <p:spPr bwMode="auto">
              <a:xfrm flipH="1">
                <a:off x="7376" y="10241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12" name="AutoShape 24"/>
              <p:cNvSpPr>
                <a:spLocks noChangeShapeType="1"/>
              </p:cNvSpPr>
              <p:nvPr/>
            </p:nvSpPr>
            <p:spPr bwMode="auto">
              <a:xfrm>
                <a:off x="7618" y="10241"/>
                <a:ext cx="115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11" name="AutoShape 23"/>
              <p:cNvSpPr>
                <a:spLocks noChangeShapeType="1"/>
              </p:cNvSpPr>
              <p:nvPr/>
            </p:nvSpPr>
            <p:spPr bwMode="auto">
              <a:xfrm rot="5400000" flipH="1">
                <a:off x="8811" y="10214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7909" name="Text Box 21"/>
            <p:cNvSpPr txBox="1">
              <a:spLocks noChangeArrowheads="1"/>
            </p:cNvSpPr>
            <p:nvPr/>
          </p:nvSpPr>
          <p:spPr bwMode="auto">
            <a:xfrm>
              <a:off x="5513" y="12072"/>
              <a:ext cx="1279" cy="6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86868" tIns="43434" rIns="86868" bIns="4343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i++;</a:t>
              </a:r>
              <a:endPara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37902" name="Group 14"/>
            <p:cNvGrpSpPr>
              <a:grpSpLocks/>
            </p:cNvGrpSpPr>
            <p:nvPr/>
          </p:nvGrpSpPr>
          <p:grpSpPr bwMode="auto">
            <a:xfrm rot="10800000">
              <a:off x="5372" y="12047"/>
              <a:ext cx="1618" cy="915"/>
              <a:chOff x="7376" y="10241"/>
              <a:chExt cx="1704" cy="963"/>
            </a:xfrm>
          </p:grpSpPr>
          <p:sp>
            <p:nvSpPr>
              <p:cNvPr id="37908" name="AutoShape 20"/>
              <p:cNvSpPr>
                <a:spLocks noChangeShapeType="1"/>
              </p:cNvSpPr>
              <p:nvPr/>
            </p:nvSpPr>
            <p:spPr bwMode="auto">
              <a:xfrm>
                <a:off x="7376" y="10537"/>
                <a:ext cx="0" cy="66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07" name="AutoShape 19"/>
              <p:cNvSpPr>
                <a:spLocks noChangeShapeType="1"/>
              </p:cNvSpPr>
              <p:nvPr/>
            </p:nvSpPr>
            <p:spPr bwMode="auto">
              <a:xfrm>
                <a:off x="9079" y="10483"/>
                <a:ext cx="1" cy="72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06" name="AutoShape 18"/>
              <p:cNvSpPr>
                <a:spLocks noChangeShapeType="1"/>
              </p:cNvSpPr>
              <p:nvPr/>
            </p:nvSpPr>
            <p:spPr bwMode="auto">
              <a:xfrm>
                <a:off x="7376" y="11204"/>
                <a:ext cx="170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05" name="AutoShape 17"/>
              <p:cNvSpPr>
                <a:spLocks noChangeShapeType="1"/>
              </p:cNvSpPr>
              <p:nvPr/>
            </p:nvSpPr>
            <p:spPr bwMode="auto">
              <a:xfrm flipH="1">
                <a:off x="7376" y="10241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04" name="AutoShape 16"/>
              <p:cNvSpPr>
                <a:spLocks noChangeShapeType="1"/>
              </p:cNvSpPr>
              <p:nvPr/>
            </p:nvSpPr>
            <p:spPr bwMode="auto">
              <a:xfrm>
                <a:off x="7618" y="10241"/>
                <a:ext cx="115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03" name="AutoShape 15"/>
              <p:cNvSpPr>
                <a:spLocks noChangeShapeType="1"/>
              </p:cNvSpPr>
              <p:nvPr/>
            </p:nvSpPr>
            <p:spPr bwMode="auto">
              <a:xfrm rot="5400000" flipH="1">
                <a:off x="8811" y="10214"/>
                <a:ext cx="242" cy="29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7901" name="AutoShape 13"/>
            <p:cNvSpPr>
              <a:spLocks noChangeArrowheads="1"/>
            </p:cNvSpPr>
            <p:nvPr/>
          </p:nvSpPr>
          <p:spPr bwMode="auto">
            <a:xfrm>
              <a:off x="8133" y="11742"/>
              <a:ext cx="2139" cy="1154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Процедура заповнення полів</a:t>
              </a:r>
              <a:endParaRPr kumimoji="0" lang="uk-UA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900" name="AutoShape 12"/>
            <p:cNvSpPr>
              <a:spLocks noChangeShapeType="1"/>
            </p:cNvSpPr>
            <p:nvPr/>
          </p:nvSpPr>
          <p:spPr bwMode="auto">
            <a:xfrm>
              <a:off x="7464" y="10965"/>
              <a:ext cx="1739" cy="777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99" name="AutoShape 11"/>
            <p:cNvSpPr>
              <a:spLocks noChangeArrowheads="1"/>
            </p:cNvSpPr>
            <p:nvPr/>
          </p:nvSpPr>
          <p:spPr bwMode="auto">
            <a:xfrm>
              <a:off x="7549" y="13311"/>
              <a:ext cx="3297" cy="2057"/>
            </a:xfrm>
            <a:prstGeom prst="flowChartDisplay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Інформація для адміністратора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898" name="AutoShape 10"/>
            <p:cNvSpPr>
              <a:spLocks noChangeShapeType="1"/>
            </p:cNvSpPr>
            <p:nvPr/>
          </p:nvSpPr>
          <p:spPr bwMode="auto">
            <a:xfrm>
              <a:off x="6139" y="7524"/>
              <a:ext cx="10" cy="39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97" name="AutoShape 9"/>
            <p:cNvSpPr>
              <a:spLocks noChangeShapeType="1"/>
            </p:cNvSpPr>
            <p:nvPr/>
          </p:nvSpPr>
          <p:spPr bwMode="auto">
            <a:xfrm flipH="1">
              <a:off x="6145" y="8826"/>
              <a:ext cx="4" cy="2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96" name="AutoShape 8"/>
            <p:cNvSpPr>
              <a:spLocks noChangeShapeType="1"/>
            </p:cNvSpPr>
            <p:nvPr/>
          </p:nvSpPr>
          <p:spPr bwMode="auto">
            <a:xfrm>
              <a:off x="6145" y="9916"/>
              <a:ext cx="1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95" name="AutoShape 7"/>
            <p:cNvSpPr>
              <a:spLocks noChangeShapeType="1"/>
            </p:cNvSpPr>
            <p:nvPr/>
          </p:nvSpPr>
          <p:spPr bwMode="auto">
            <a:xfrm>
              <a:off x="6145" y="11713"/>
              <a:ext cx="8" cy="35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37892" name="Group 4"/>
            <p:cNvGrpSpPr>
              <a:grpSpLocks/>
            </p:cNvGrpSpPr>
            <p:nvPr/>
          </p:nvGrpSpPr>
          <p:grpSpPr bwMode="auto">
            <a:xfrm>
              <a:off x="4826" y="10965"/>
              <a:ext cx="4377" cy="2346"/>
              <a:chOff x="4826" y="10965"/>
              <a:chExt cx="4377" cy="2346"/>
            </a:xfrm>
          </p:grpSpPr>
          <p:sp>
            <p:nvSpPr>
              <p:cNvPr id="37894" name="AutoShape 6"/>
              <p:cNvSpPr>
                <a:spLocks noChangeShapeType="1"/>
              </p:cNvSpPr>
              <p:nvPr/>
            </p:nvSpPr>
            <p:spPr bwMode="auto">
              <a:xfrm rot="10800000" flipH="1" flipV="1">
                <a:off x="4826" y="10965"/>
                <a:ext cx="4372" cy="2346"/>
              </a:xfrm>
              <a:prstGeom prst="bentConnector4">
                <a:avLst>
                  <a:gd name="adj1" fmla="val -8236"/>
                  <a:gd name="adj2" fmla="val 92111"/>
                </a:avLst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893" name="AutoShape 5"/>
              <p:cNvSpPr>
                <a:spLocks noChangeShapeType="1"/>
              </p:cNvSpPr>
              <p:nvPr/>
            </p:nvSpPr>
            <p:spPr bwMode="auto">
              <a:xfrm flipH="1">
                <a:off x="9198" y="12896"/>
                <a:ext cx="5" cy="4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7891" name="AutoShape 3"/>
            <p:cNvSpPr>
              <a:spLocks noChangeShapeType="1"/>
            </p:cNvSpPr>
            <p:nvPr/>
          </p:nvSpPr>
          <p:spPr bwMode="auto">
            <a:xfrm flipH="1">
              <a:off x="9196" y="15368"/>
              <a:ext cx="2" cy="2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890" name="AutoShape 2"/>
            <p:cNvSpPr>
              <a:spLocks noChangeShapeType="1"/>
            </p:cNvSpPr>
            <p:nvPr/>
          </p:nvSpPr>
          <p:spPr bwMode="auto">
            <a:xfrm>
              <a:off x="6153" y="12962"/>
              <a:ext cx="0" cy="1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uk-UA" dirty="0" smtClean="0"/>
              <a:t>Економічна частина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501122" cy="4525963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/>
              <a:t>Розрахунок собівартості матеріального носія з програмним продуктом</a:t>
            </a:r>
          </a:p>
          <a:p>
            <a:pPr algn="just"/>
            <a:r>
              <a:rPr lang="uk-UA" dirty="0" smtClean="0"/>
              <a:t>Розрахунок прибутку для виробника</a:t>
            </a:r>
          </a:p>
          <a:p>
            <a:pPr algn="just"/>
            <a:r>
              <a:rPr lang="uk-UA" dirty="0" smtClean="0"/>
              <a:t>Розрахунок терміну окупності витрат</a:t>
            </a:r>
          </a:p>
          <a:p>
            <a:pPr algn="just">
              <a:buNone/>
            </a:pPr>
            <a:r>
              <a:rPr lang="uk-UA" sz="3000" dirty="0" smtClean="0"/>
              <a:t>	Проведені розрахунки свідчать про економічну</a:t>
            </a:r>
          </a:p>
          <a:p>
            <a:pPr algn="just">
              <a:buNone/>
            </a:pPr>
            <a:r>
              <a:rPr lang="uk-UA" sz="3000" dirty="0" smtClean="0"/>
              <a:t>ефективність та доцільність провадження нового</a:t>
            </a:r>
          </a:p>
          <a:p>
            <a:pPr algn="just">
              <a:buNone/>
            </a:pPr>
            <a:r>
              <a:rPr lang="uk-UA" sz="3000" dirty="0" smtClean="0"/>
              <a:t>програмного продукту.</a:t>
            </a:r>
            <a:endParaRPr lang="uk-UA" sz="3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928802"/>
            <a:ext cx="8229600" cy="1143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uk-UA" sz="6600" dirty="0" smtClean="0"/>
              <a:t>Дякую за увагу</a:t>
            </a:r>
            <a:endParaRPr lang="uk-UA" sz="6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276</Words>
  <PresentationFormat>Экран (4:3)</PresentationFormat>
  <Paragraphs>92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Засіб для навісного захисту комп’ютерних програм</vt:lpstr>
      <vt:lpstr>Вихідні дані:</vt:lpstr>
      <vt:lpstr>Техніко-економічне обґрунтування створення програмного продукту</vt:lpstr>
      <vt:lpstr>Для захисту ПЗ використовується ряд методів, таких як:</vt:lpstr>
      <vt:lpstr>Загальний підхід гамування</vt:lpstr>
      <vt:lpstr>Метод формування гами з використанням двох системних файлів</vt:lpstr>
      <vt:lpstr>Блок–схема алгоритму формування  та накладання гами</vt:lpstr>
      <vt:lpstr>Взаємодія програмного засобу з базою даних</vt:lpstr>
      <vt:lpstr>Алгоритм автентифікації  користувача</vt:lpstr>
      <vt:lpstr>Блок–схема сценарію  обслуговування бази даних</vt:lpstr>
      <vt:lpstr>Економічна частина</vt:lpstr>
      <vt:lpstr>Дякую за увагу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Засіб для захисту комп’ютерних програм</dc:title>
  <cp:lastModifiedBy>Викладач</cp:lastModifiedBy>
  <cp:revision>123</cp:revision>
  <dcterms:modified xsi:type="dcterms:W3CDTF">2015-06-17T07:33:53Z</dcterms:modified>
</cp:coreProperties>
</file>