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7" r:id="rId2"/>
    <p:sldId id="260" r:id="rId3"/>
    <p:sldId id="261" r:id="rId4"/>
    <p:sldId id="262" r:id="rId5"/>
    <p:sldId id="264" r:id="rId6"/>
    <p:sldId id="265" r:id="rId7"/>
    <p:sldId id="266" r:id="rId8"/>
    <p:sldId id="268" r:id="rId9"/>
    <p:sldId id="263" r:id="rId10"/>
    <p:sldId id="267" r:id="rId11"/>
    <p:sldId id="269" r:id="rId12"/>
    <p:sldId id="270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D1D0"/>
    <a:srgbClr val="926BD7"/>
    <a:srgbClr val="9CBEB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984" y="-6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7B82E-46A9-48DA-A9CC-272963DB5225}" type="datetimeFigureOut">
              <a:rPr lang="uk-UA" smtClean="0"/>
              <a:pPr/>
              <a:t>04.11.2022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2CE98-5149-444E-93F2-5D4F93FBF1E4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DFB68E3-DA4D-4402-8B94-E9EDBA08C0F5}" type="datetimeFigureOut">
              <a:rPr lang="uk-UA" smtClean="0"/>
              <a:pPr/>
              <a:t>04.11.2022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uk-UA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E6267DF-6955-4E8F-96B1-6947BB218F4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DFB68E3-DA4D-4402-8B94-E9EDBA08C0F5}" type="datetimeFigureOut">
              <a:rPr lang="uk-UA" smtClean="0"/>
              <a:pPr/>
              <a:t>04.11.2022</a:t>
            </a:fld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E6267DF-6955-4E8F-96B1-6947BB218F4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DFB68E3-DA4D-4402-8B94-E9EDBA08C0F5}" type="datetimeFigureOut">
              <a:rPr lang="uk-UA" smtClean="0"/>
              <a:pPr/>
              <a:t>04.11.2022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uk-UA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E6267DF-6955-4E8F-96B1-6947BB218F4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68E3-DA4D-4402-8B94-E9EDBA08C0F5}" type="datetimeFigureOut">
              <a:rPr lang="uk-UA" smtClean="0"/>
              <a:pPr/>
              <a:t>04.11.2022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267DF-6955-4E8F-96B1-6947BB218F4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68E3-DA4D-4402-8B94-E9EDBA08C0F5}" type="datetimeFigureOut">
              <a:rPr lang="uk-UA" smtClean="0"/>
              <a:pPr/>
              <a:t>04.11.2022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267DF-6955-4E8F-96B1-6947BB218F4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DFB68E3-DA4D-4402-8B94-E9EDBA08C0F5}" type="datetimeFigureOut">
              <a:rPr lang="uk-UA" smtClean="0"/>
              <a:pPr/>
              <a:t>04.11.2022</a:t>
            </a:fld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E6267DF-6955-4E8F-96B1-6947BB218F4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68E3-DA4D-4402-8B94-E9EDBA08C0F5}" type="datetimeFigureOut">
              <a:rPr lang="uk-UA" smtClean="0"/>
              <a:pPr/>
              <a:t>04.11.2022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267DF-6955-4E8F-96B1-6947BB218F4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DFB68E3-DA4D-4402-8B94-E9EDBA08C0F5}" type="datetimeFigureOut">
              <a:rPr lang="uk-UA" smtClean="0"/>
              <a:pPr/>
              <a:t>04.11.2022</a:t>
            </a:fld>
            <a:endParaRPr lang="uk-UA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E6267DF-6955-4E8F-96B1-6947BB218F4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DFB68E3-DA4D-4402-8B94-E9EDBA08C0F5}" type="datetimeFigureOut">
              <a:rPr lang="uk-UA" smtClean="0"/>
              <a:pPr/>
              <a:t>04.11.2022</a:t>
            </a:fld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E6267DF-6955-4E8F-96B1-6947BB218F4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68E3-DA4D-4402-8B94-E9EDBA08C0F5}" type="datetimeFigureOut">
              <a:rPr lang="uk-UA" smtClean="0"/>
              <a:pPr/>
              <a:t>04.11.2022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267DF-6955-4E8F-96B1-6947BB218F4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B68E3-DA4D-4402-8B94-E9EDBA08C0F5}" type="datetimeFigureOut">
              <a:rPr lang="uk-UA" smtClean="0"/>
              <a:pPr/>
              <a:t>04.11.2022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267DF-6955-4E8F-96B1-6947BB218F4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9D1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DFB68E3-DA4D-4402-8B94-E9EDBA08C0F5}" type="datetimeFigureOut">
              <a:rPr lang="uk-UA" smtClean="0"/>
              <a:pPr/>
              <a:t>04.11.2022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E6267DF-6955-4E8F-96B1-6947BB218F4B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22.png"/><Relationship Id="rId4" Type="http://schemas.openxmlformats.org/officeDocument/2006/relationships/image" Target="../media/image16.jpe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10" Type="http://schemas.openxmlformats.org/officeDocument/2006/relationships/image" Target="../media/image55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07704" y="4479384"/>
            <a:ext cx="432048" cy="4320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2172" y="5772544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405878" y="5034544"/>
            <a:ext cx="900000" cy="900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8539" y="0"/>
            <a:ext cx="10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0939" y="8960"/>
            <a:ext cx="108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59704" y="116632"/>
            <a:ext cx="1620000" cy="1620000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grpSp>
        <p:nvGrpSpPr>
          <p:cNvPr id="3" name="Группа 9"/>
          <p:cNvGrpSpPr/>
          <p:nvPr/>
        </p:nvGrpSpPr>
        <p:grpSpPr>
          <a:xfrm>
            <a:off x="2135009" y="147744"/>
            <a:ext cx="7020270" cy="2174827"/>
            <a:chOff x="2422578" y="147743"/>
            <a:chExt cx="6732239" cy="1521412"/>
          </a:xfrm>
        </p:grpSpPr>
        <p:sp>
          <p:nvSpPr>
            <p:cNvPr id="11" name="Пятиугольник 10"/>
            <p:cNvSpPr/>
            <p:nvPr/>
          </p:nvSpPr>
          <p:spPr>
            <a:xfrm flipH="1">
              <a:off x="2449979" y="147743"/>
              <a:ext cx="6694017" cy="791660"/>
            </a:xfrm>
            <a:prstGeom prst="homePlate">
              <a:avLst/>
            </a:prstGeom>
            <a:solidFill>
              <a:srgbClr val="12B2EB">
                <a:alpha val="74902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rgbClr val="9FC2CD"/>
                </a:solidFill>
              </a:endParaRPr>
            </a:p>
          </p:txBody>
        </p:sp>
        <p:sp>
          <p:nvSpPr>
            <p:cNvPr id="16" name="Пятиугольник 15"/>
            <p:cNvSpPr/>
            <p:nvPr/>
          </p:nvSpPr>
          <p:spPr>
            <a:xfrm flipH="1">
              <a:off x="2422578" y="838083"/>
              <a:ext cx="6732239" cy="831072"/>
            </a:xfrm>
            <a:prstGeom prst="homePlate">
              <a:avLst/>
            </a:prstGeom>
            <a:solidFill>
              <a:srgbClr val="FFFF00">
                <a:alpha val="74902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rgbClr val="9FC2CD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516617" y="357393"/>
              <a:ext cx="177152" cy="4806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uk-UA" sz="4800" b="1" dirty="0">
                <a:ln w="10541" cmpd="sng">
                  <a:solidFill>
                    <a:srgbClr val="4E67C8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E67C8">
                        <a:tint val="40000"/>
                        <a:satMod val="250000"/>
                      </a:srgbClr>
                    </a:gs>
                    <a:gs pos="9000">
                      <a:srgbClr val="4E67C8">
                        <a:tint val="52000"/>
                        <a:satMod val="300000"/>
                      </a:srgbClr>
                    </a:gs>
                    <a:gs pos="50000">
                      <a:srgbClr val="4E67C8">
                        <a:shade val="20000"/>
                        <a:satMod val="300000"/>
                      </a:srgbClr>
                    </a:gs>
                    <a:gs pos="79000">
                      <a:srgbClr val="4E67C8">
                        <a:tint val="52000"/>
                        <a:satMod val="300000"/>
                      </a:srgbClr>
                    </a:gs>
                    <a:gs pos="100000">
                      <a:srgbClr val="4E67C8">
                        <a:tint val="40000"/>
                        <a:satMod val="250000"/>
                      </a:srgbClr>
                    </a:gs>
                  </a:gsLst>
                  <a:lin ang="5400000"/>
                </a:gra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500298" y="310031"/>
            <a:ext cx="56701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bg1"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БІБЛІОТЕКА І ВІЙНА</a:t>
            </a:r>
            <a:r>
              <a:rPr lang="uk-UA" sz="3600" b="1" spc="-3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bg1"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 </a:t>
            </a:r>
            <a:r>
              <a:rPr lang="uk-UA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bg1"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:</a:t>
            </a:r>
            <a:endParaRPr lang="uk-UA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63500">
                  <a:schemeClr val="bg1"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man Old Style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64337" y="1425347"/>
            <a:ext cx="453681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ТРИМАЄМО СТРІЙ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00364" y="2428868"/>
            <a:ext cx="58849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i="1" dirty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</a:rPr>
              <a:t>(з досвіду науково-технічної бібліотеки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1538" y="2786058"/>
            <a:ext cx="78806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i="1" dirty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</a:rPr>
              <a:t>Вінницького національного технічного університету)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43108" y="5643578"/>
            <a:ext cx="2595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</a:rPr>
              <a:t>Тетяна ПРИТУЛЯК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00364" y="6000768"/>
            <a:ext cx="1462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i="1" dirty="0" smtClean="0">
                <a:solidFill>
                  <a:schemeClr val="accent1">
                    <a:lumMod val="50000"/>
                  </a:schemeClr>
                </a:solidFill>
              </a:rPr>
              <a:t>директор</a:t>
            </a:r>
            <a:r>
              <a:rPr lang="uk-UA" b="1" i="1" dirty="0" smtClean="0"/>
              <a:t> </a:t>
            </a:r>
            <a:endParaRPr lang="uk-UA" b="1" i="1" dirty="0"/>
          </a:p>
        </p:txBody>
      </p:sp>
      <p:pic>
        <p:nvPicPr>
          <p:cNvPr id="7" name="Picture 2" descr="E:\Temp\Бібліотека і війна 1\Бібліотеки і війна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3357562"/>
            <a:ext cx="3571900" cy="37512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9597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7000">
        <p14:conveyor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07704" y="4479384"/>
            <a:ext cx="432048" cy="4320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2172" y="5772544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405878" y="5034544"/>
            <a:ext cx="900000" cy="900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8539" y="0"/>
            <a:ext cx="10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0939" y="8960"/>
            <a:ext cx="108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pic>
        <p:nvPicPr>
          <p:cNvPr id="8196" name="Picture 4" descr="Південь України до і після ворожих обстрілів. Фото до та після –  Біляївка.Cit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429188" y="642918"/>
            <a:ext cx="3571900" cy="1994697"/>
          </a:xfrm>
          <a:prstGeom prst="rect">
            <a:avLst/>
          </a:prstGeom>
          <a:noFill/>
        </p:spPr>
      </p:pic>
      <p:pic>
        <p:nvPicPr>
          <p:cNvPr id="8194" name="Picture 2" descr="1600 ракетних ударів, тисячі жертв і мільйони біженців: що пережила Україна за 100 днів війн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714356"/>
            <a:ext cx="5286412" cy="2973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Box 18"/>
          <p:cNvSpPr txBox="1"/>
          <p:nvPr/>
        </p:nvSpPr>
        <p:spPr>
          <a:xfrm>
            <a:off x="785786" y="1928802"/>
            <a:ext cx="24160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/>
              <a:t>24.02.2022 </a:t>
            </a:r>
            <a:endParaRPr lang="uk-UA" sz="3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28596" y="857232"/>
            <a:ext cx="32864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400" b="1" dirty="0" smtClean="0">
                <a:latin typeface="Bookman Old Style" pitchFamily="18" charset="0"/>
              </a:rPr>
              <a:t>ВІЙНА…</a:t>
            </a:r>
            <a:endParaRPr lang="uk-UA" sz="5400" b="1" dirty="0">
              <a:latin typeface="Bookman Old Style" pitchFamily="18" charset="0"/>
            </a:endParaRPr>
          </a:p>
        </p:txBody>
      </p:sp>
      <p:pic>
        <p:nvPicPr>
          <p:cNvPr id="8200" name="Picture 8" descr="20 червня – Всесвітній день біженців, з України від початку війни виїхало  майже 8 млн осіб | GreenPost"/>
          <p:cNvPicPr>
            <a:picLocks noChangeAspect="1" noChangeArrowheads="1"/>
          </p:cNvPicPr>
          <p:nvPr/>
        </p:nvPicPr>
        <p:blipFill>
          <a:blip r:embed="rId5"/>
          <a:srcRect r="25385" b="-1463"/>
          <a:stretch>
            <a:fillRect/>
          </a:stretch>
        </p:blipFill>
        <p:spPr bwMode="auto">
          <a:xfrm>
            <a:off x="4929190" y="3714752"/>
            <a:ext cx="3429024" cy="2942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8" name="Picture 6" descr="Ракетные удары россии по ТЭЦ – Будут ли россияне бить ракетами по киевским  теплоэлектростанциям » Слово и Дело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786" y="3143248"/>
            <a:ext cx="4000528" cy="2667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19597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7000">
        <p14:conveyor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07704" y="4479384"/>
            <a:ext cx="432048" cy="4320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2172" y="5772544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405878" y="5034544"/>
            <a:ext cx="900000" cy="900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8539" y="0"/>
            <a:ext cx="10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0939" y="8960"/>
            <a:ext cx="108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pic>
        <p:nvPicPr>
          <p:cNvPr id="7172" name="Picture 4" descr="Маскувальна сітка (основа): 35 грн. - Інші види спорту Київ на Ol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2643182"/>
            <a:ext cx="2312547" cy="15424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74" name="Picture 6" descr="Рекомендації Держпродспоживслужби щодо збору продуктів та приготування їжі  для переселенців та військових / Полтавщин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5143512"/>
            <a:ext cx="2307959" cy="15001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75" name="Picture 7" descr="E:\Мои документы\Downloads\зображення_viber_2022-10-04_13-38-26-0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4037" y="1603382"/>
            <a:ext cx="1886635" cy="39712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78" name="Picture 10" descr="E:\Мои документы\Downloads\зображення_viber_2022-10-04_13-38-25-82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87458">
            <a:off x="6825519" y="1051180"/>
            <a:ext cx="1780980" cy="39712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178084" y="142852"/>
            <a:ext cx="89659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ПУНКТ ВОЛОНТЕРСЬКОЇ ДОПОМОГИ</a:t>
            </a:r>
            <a:endParaRPr lang="uk-UA" sz="3200" b="1" dirty="0">
              <a:solidFill>
                <a:schemeClr val="accent6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28596" y="571480"/>
            <a:ext cx="60007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Вінницького </a:t>
            </a:r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національного </a:t>
            </a: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технічного університету</a:t>
            </a:r>
            <a:r>
              <a:rPr lang="uk-UA" sz="1600" dirty="0">
                <a:solidFill>
                  <a:prstClr val="black"/>
                </a:solidFill>
              </a:rPr>
              <a:t> </a:t>
            </a:r>
            <a:endParaRPr lang="uk-UA" sz="1600" dirty="0"/>
          </a:p>
        </p:txBody>
      </p:sp>
      <p:sp>
        <p:nvSpPr>
          <p:cNvPr id="7180" name="AutoShape 12" descr="зображення_viber_2022-10-04_12-18-33-0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182" name="AutoShape 14" descr="зображення_viber_2022-10-04_12-18-33-0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7183" name="Picture 15" descr="E:\Мои документы\Downloads\зображення_viber_2022-10-04_12-18-33-015.jpg"/>
          <p:cNvPicPr>
            <a:picLocks noChangeAspect="1" noChangeArrowheads="1"/>
          </p:cNvPicPr>
          <p:nvPr/>
        </p:nvPicPr>
        <p:blipFill>
          <a:blip r:embed="rId7"/>
          <a:srcRect l="10547" t="20421" r="-1075"/>
          <a:stretch>
            <a:fillRect/>
          </a:stretch>
        </p:blipFill>
        <p:spPr bwMode="auto">
          <a:xfrm>
            <a:off x="357158" y="4286256"/>
            <a:ext cx="4977928" cy="20717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76" name="Picture 8" descr="E:\Мои документы\Downloads\зображення.png"/>
          <p:cNvPicPr>
            <a:picLocks noChangeAspect="1" noChangeArrowheads="1"/>
          </p:cNvPicPr>
          <p:nvPr/>
        </p:nvPicPr>
        <p:blipFill>
          <a:blip r:embed="rId8"/>
          <a:srcRect l="25962" t="25862" r="48938" b="45800"/>
          <a:stretch>
            <a:fillRect/>
          </a:stretch>
        </p:blipFill>
        <p:spPr bwMode="auto">
          <a:xfrm rot="20661403">
            <a:off x="491649" y="1946153"/>
            <a:ext cx="3102503" cy="19693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19597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7000">
        <p14:conveyor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07704" y="4479384"/>
            <a:ext cx="432048" cy="4320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2172" y="5772544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405878" y="5034544"/>
            <a:ext cx="900000" cy="900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8539" y="0"/>
            <a:ext cx="10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0939" y="8960"/>
            <a:ext cx="108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6146" name="AutoShape 2" descr="зображення_viber_2022-10-04_12-18-32-27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148" name="AutoShape 4" descr="зображення_viber_2022-10-04_12-18-32-27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grpSp>
        <p:nvGrpSpPr>
          <p:cNvPr id="11" name="Группа 10"/>
          <p:cNvGrpSpPr/>
          <p:nvPr/>
        </p:nvGrpSpPr>
        <p:grpSpPr>
          <a:xfrm rot="20700011">
            <a:off x="6014499" y="2770549"/>
            <a:ext cx="2810106" cy="3788343"/>
            <a:chOff x="5000264" y="1747642"/>
            <a:chExt cx="2952982" cy="4145533"/>
          </a:xfrm>
        </p:grpSpPr>
        <p:pic>
          <p:nvPicPr>
            <p:cNvPr id="6149" name="Picture 5" descr="E:\Мои документы\Downloads\зображення_viber_2022-10-04_12-18-32-279.jpg"/>
            <p:cNvPicPr>
              <a:picLocks noChangeAspect="1" noChangeArrowheads="1"/>
            </p:cNvPicPr>
            <p:nvPr/>
          </p:nvPicPr>
          <p:blipFill>
            <a:blip r:embed="rId3"/>
            <a:srcRect l="3528" t="2646" r="4749" b="781"/>
            <a:stretch>
              <a:fillRect/>
            </a:stretch>
          </p:blipFill>
          <p:spPr bwMode="auto">
            <a:xfrm rot="928880">
              <a:off x="5000264" y="1747642"/>
              <a:ext cx="2952982" cy="414553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" name="Picture 5" descr="E:\Мои документы\Downloads\зображення_viber_2022-10-04_12-18-32-279.jpg"/>
            <p:cNvPicPr>
              <a:picLocks noChangeAspect="1" noChangeArrowheads="1"/>
            </p:cNvPicPr>
            <p:nvPr/>
          </p:nvPicPr>
          <p:blipFill>
            <a:blip r:embed="rId3"/>
            <a:srcRect l="37388" t="18096" r="31258" b="79817"/>
            <a:stretch>
              <a:fillRect/>
            </a:stretch>
          </p:blipFill>
          <p:spPr bwMode="auto">
            <a:xfrm rot="928880">
              <a:off x="5990539" y="2445853"/>
              <a:ext cx="1755076" cy="16197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6152" name="Picture 8" descr="E:\Мои документы\Downloads\зображення_viber_2022-10-04_16-08-54-6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46808">
            <a:off x="4036522" y="2453053"/>
            <a:ext cx="1870677" cy="4042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0" name="Picture 6" descr="E:\Мои документы\Downloads\зображення_viber_2022-10-04_16-08-54-79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14546" y="2285992"/>
            <a:ext cx="1928826" cy="4042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428596" y="347324"/>
            <a:ext cx="42194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Ранок 24 лютого…</a:t>
            </a:r>
            <a:endParaRPr lang="uk-UA" sz="3200" b="1" dirty="0">
              <a:solidFill>
                <a:schemeClr val="accent6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grpSp>
        <p:nvGrpSpPr>
          <p:cNvPr id="18" name="Группа 17"/>
          <p:cNvGrpSpPr/>
          <p:nvPr/>
        </p:nvGrpSpPr>
        <p:grpSpPr>
          <a:xfrm rot="242244">
            <a:off x="496993" y="1851326"/>
            <a:ext cx="2000264" cy="4042678"/>
            <a:chOff x="634424" y="1737860"/>
            <a:chExt cx="2100320" cy="4042678"/>
          </a:xfrm>
        </p:grpSpPr>
        <p:pic>
          <p:nvPicPr>
            <p:cNvPr id="6151" name="Picture 7" descr="E:\Мои документы\Downloads\зображення_viber_2022-10-04_16-03-57-694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20903545">
              <a:off x="671328" y="1737860"/>
              <a:ext cx="2063416" cy="404267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6" name="Скругленный прямоугольник 15"/>
            <p:cNvSpPr/>
            <p:nvPr/>
          </p:nvSpPr>
          <p:spPr>
            <a:xfrm rot="20890179">
              <a:off x="634424" y="2352677"/>
              <a:ext cx="1468170" cy="932028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 rot="20890179">
              <a:off x="904521" y="3354457"/>
              <a:ext cx="1468170" cy="100997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2928382" y="1500174"/>
            <a:ext cx="2822364" cy="560926"/>
            <a:chOff x="6715108" y="1214422"/>
            <a:chExt cx="3214742" cy="642942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6715108" y="1214422"/>
              <a:ext cx="3214742" cy="6429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pic>
          <p:nvPicPr>
            <p:cNvPr id="6156" name="Picture 12" descr="E:\Мои документы\Downloads\зображення_viber_2022-10-04_16-22-57-855.jpg"/>
            <p:cNvPicPr>
              <a:picLocks noChangeAspect="1" noChangeArrowheads="1"/>
            </p:cNvPicPr>
            <p:nvPr/>
          </p:nvPicPr>
          <p:blipFill>
            <a:blip r:embed="rId7"/>
            <a:srcRect l="18434" t="21081" r="38552" b="74654"/>
            <a:stretch>
              <a:fillRect/>
            </a:stretch>
          </p:blipFill>
          <p:spPr bwMode="auto">
            <a:xfrm>
              <a:off x="7448054" y="1214422"/>
              <a:ext cx="1645926" cy="363896"/>
            </a:xfrm>
            <a:prstGeom prst="rect">
              <a:avLst/>
            </a:prstGeom>
            <a:noFill/>
          </p:spPr>
        </p:pic>
        <p:pic>
          <p:nvPicPr>
            <p:cNvPr id="25" name="Picture 12" descr="E:\Мои документы\Downloads\зображення_viber_2022-10-04_16-22-57-855.jpg"/>
            <p:cNvPicPr>
              <a:picLocks noChangeAspect="1" noChangeArrowheads="1"/>
            </p:cNvPicPr>
            <p:nvPr/>
          </p:nvPicPr>
          <p:blipFill>
            <a:blip r:embed="rId7"/>
            <a:srcRect t="22000" r="81565" b="69733"/>
            <a:stretch>
              <a:fillRect/>
            </a:stretch>
          </p:blipFill>
          <p:spPr bwMode="auto">
            <a:xfrm>
              <a:off x="6786578" y="1214422"/>
              <a:ext cx="642942" cy="642942"/>
            </a:xfrm>
            <a:prstGeom prst="rect">
              <a:avLst/>
            </a:prstGeom>
            <a:noFill/>
          </p:spPr>
        </p:pic>
        <p:sp>
          <p:nvSpPr>
            <p:cNvPr id="27" name="TextBox 26"/>
            <p:cNvSpPr txBox="1"/>
            <p:nvPr/>
          </p:nvSpPr>
          <p:spPr>
            <a:xfrm>
              <a:off x="7429520" y="1571612"/>
              <a:ext cx="11993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 err="1" smtClean="0">
                  <a:solidFill>
                    <a:srgbClr val="926BD7"/>
                  </a:solidFill>
                  <a:latin typeface="Arial" pitchFamily="34" charset="0"/>
                  <a:cs typeface="Arial" pitchFamily="34" charset="0"/>
                </a:rPr>
                <a:t>Учасник</a:t>
              </a:r>
              <a:r>
                <a:rPr lang="uk-UA" sz="1200" b="1" dirty="0" err="1" smtClean="0">
                  <a:solidFill>
                    <a:srgbClr val="926BD7"/>
                  </a:solidFill>
                  <a:latin typeface="Arial" pitchFamily="34" charset="0"/>
                  <a:cs typeface="Arial" pitchFamily="34" charset="0"/>
                </a:rPr>
                <a:t>ів</a:t>
              </a:r>
              <a:r>
                <a:rPr lang="uk-UA" sz="1200" b="1" dirty="0" smtClean="0">
                  <a:solidFill>
                    <a:srgbClr val="926BD7"/>
                  </a:solidFill>
                  <a:latin typeface="Arial" pitchFamily="34" charset="0"/>
                  <a:cs typeface="Arial" pitchFamily="34" charset="0"/>
                </a:rPr>
                <a:t>  47</a:t>
              </a:r>
              <a:endParaRPr lang="uk-UA" sz="1200" b="1" dirty="0">
                <a:solidFill>
                  <a:srgbClr val="926BD7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6153" name="Picture 9" descr="E:\Мои документы\Downloads\зображення (1).png"/>
          <p:cNvPicPr>
            <a:picLocks noChangeAspect="1" noChangeArrowheads="1"/>
          </p:cNvPicPr>
          <p:nvPr/>
        </p:nvPicPr>
        <p:blipFill>
          <a:blip r:embed="rId8"/>
          <a:srcRect l="25531" t="13184" r="51409" b="78027"/>
          <a:stretch>
            <a:fillRect/>
          </a:stretch>
        </p:blipFill>
        <p:spPr bwMode="auto">
          <a:xfrm rot="467455">
            <a:off x="4682668" y="1040813"/>
            <a:ext cx="2926867" cy="627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5" name="Picture 11" descr="E:\Мои документы\Downloads\зображення (2).png"/>
          <p:cNvPicPr>
            <a:picLocks noChangeAspect="1" noChangeArrowheads="1"/>
          </p:cNvPicPr>
          <p:nvPr/>
        </p:nvPicPr>
        <p:blipFill>
          <a:blip r:embed="rId9"/>
          <a:srcRect l="26519" t="13574" r="50750" b="77637"/>
          <a:stretch>
            <a:fillRect/>
          </a:stretch>
        </p:blipFill>
        <p:spPr bwMode="auto">
          <a:xfrm rot="1033260">
            <a:off x="5947687" y="806587"/>
            <a:ext cx="2885053" cy="627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4" name="Picture 10" descr="E:\Мои документы\Downloads\зображення (3).png"/>
          <p:cNvPicPr>
            <a:picLocks noChangeAspect="1" noChangeArrowheads="1"/>
          </p:cNvPicPr>
          <p:nvPr/>
        </p:nvPicPr>
        <p:blipFill>
          <a:blip r:embed="rId10"/>
          <a:srcRect l="26116" t="13379" r="55765" b="77832"/>
          <a:stretch>
            <a:fillRect/>
          </a:stretch>
        </p:blipFill>
        <p:spPr bwMode="auto">
          <a:xfrm>
            <a:off x="6287646" y="1791897"/>
            <a:ext cx="2320587" cy="632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19597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7000">
        <p14:conveyor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07704" y="4479384"/>
            <a:ext cx="432048" cy="4320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2172" y="5772544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405878" y="5034544"/>
            <a:ext cx="900000" cy="900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8539" y="0"/>
            <a:ext cx="10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0939" y="8960"/>
            <a:ext cx="108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071670" y="2214554"/>
            <a:ext cx="6286544" cy="364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90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uk-UA" sz="21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захист інформаційного простору: боротьба з </a:t>
            </a:r>
            <a:r>
              <a:rPr kumimoji="0" lang="uk-UA" sz="2100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фейками</a:t>
            </a:r>
            <a:r>
              <a:rPr kumimoji="0" lang="uk-UA" sz="21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дезінформацією та </a:t>
            </a:r>
            <a:r>
              <a:rPr kumimoji="0" lang="uk-UA" sz="2100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кіберзагрозами</a:t>
            </a:r>
            <a:endParaRPr kumimoji="0" lang="uk-UA" sz="21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190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uk-UA" sz="2100" b="0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19050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uk-UA" sz="21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розповсюдженні важливої, правдивої, перевіреної інформації серед членів колективу та всього населення</a:t>
            </a:r>
          </a:p>
          <a:p>
            <a:pPr lvl="0" indent="19050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kumimoji="0" lang="uk-UA" sz="21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19050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sz="21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соціальні функції</a:t>
            </a:r>
          </a:p>
          <a:p>
            <a:pPr lvl="0" indent="19050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kumimoji="0" lang="uk-UA" sz="21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190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uk-UA" sz="21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інформаційна підтримка навчання та науки в університеті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14414" y="714356"/>
            <a:ext cx="677300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Пріоритети </a:t>
            </a: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діяльності бібліотеки </a:t>
            </a:r>
            <a:endParaRPr lang="uk-UA" sz="2800" b="1" dirty="0" smtClean="0">
              <a:solidFill>
                <a:schemeClr val="accent6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під </a:t>
            </a:r>
            <a:r>
              <a:rPr lang="uk-UA" sz="2800" b="1" dirty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час війни:</a:t>
            </a:r>
          </a:p>
        </p:txBody>
      </p:sp>
    </p:spTree>
    <p:extLst>
      <p:ext uri="{BB962C8B-B14F-4D97-AF65-F5344CB8AC3E}">
        <p14:creationId xmlns:p14="http://schemas.microsoft.com/office/powerpoint/2010/main" xmlns="" val="419597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7000">
        <p14:conveyor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07704" y="4479384"/>
            <a:ext cx="432048" cy="4320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2172" y="5772544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405878" y="5034544"/>
            <a:ext cx="900000" cy="900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8539" y="0"/>
            <a:ext cx="10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0939" y="8960"/>
            <a:ext cx="108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642910" y="1285860"/>
            <a:ext cx="8072494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90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…Російські окупанти не лише прагнуть захопити наші території, а й воюють проти свободи, людяності, намагаються знищити нашу історію і культуру. Ворог вилучає вітчизняну літературу, спалює наші друковані видання, руйнує бібліотеки й книгарні, бо усвідомлює особливу роль українського слова, його цінність і силу в поширенні правди про Україну.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14414" y="571480"/>
            <a:ext cx="72282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Громадянська позиція бібліотекарів</a:t>
            </a:r>
            <a:endParaRPr lang="uk-UA" sz="2800" b="1" dirty="0">
              <a:solidFill>
                <a:schemeClr val="accent6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6314" y="3000372"/>
            <a:ext cx="3956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В. </a:t>
            </a:r>
            <a:r>
              <a:rPr lang="uk-UA" i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Зеленський</a:t>
            </a:r>
            <a:r>
              <a:rPr lang="uk-UA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Президент України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 l="31641" t="14583" r="30273" b="10416"/>
          <a:stretch>
            <a:fillRect/>
          </a:stretch>
        </p:blipFill>
        <p:spPr bwMode="auto">
          <a:xfrm>
            <a:off x="1142976" y="3357562"/>
            <a:ext cx="2928958" cy="3244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Прямоугольник 12"/>
          <p:cNvSpPr/>
          <p:nvPr/>
        </p:nvSpPr>
        <p:spPr>
          <a:xfrm>
            <a:off x="4071934" y="485776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Працівники НТБ - підписанти Заяви УБА </a:t>
            </a:r>
            <a:r>
              <a:rPr lang="uk-UA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«Бібліотекарі! Будьмо з Україною!»</a:t>
            </a:r>
          </a:p>
        </p:txBody>
      </p:sp>
    </p:spTree>
    <p:extLst>
      <p:ext uri="{BB962C8B-B14F-4D97-AF65-F5344CB8AC3E}">
        <p14:creationId xmlns:p14="http://schemas.microsoft.com/office/powerpoint/2010/main" xmlns="" val="419597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7000">
        <p14:conveyor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07704" y="4479384"/>
            <a:ext cx="432048" cy="4320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2172" y="5772544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405878" y="5034544"/>
            <a:ext cx="900000" cy="900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8539" y="0"/>
            <a:ext cx="10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0939" y="8960"/>
            <a:ext cx="108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 l="19531" t="12500" r="20703" b="11458"/>
          <a:stretch>
            <a:fillRect/>
          </a:stretch>
        </p:blipFill>
        <p:spPr bwMode="auto">
          <a:xfrm>
            <a:off x="785786" y="2357430"/>
            <a:ext cx="5290326" cy="3786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 l="21282" t="12500" r="41128" b="14583"/>
          <a:stretch>
            <a:fillRect/>
          </a:stretch>
        </p:blipFill>
        <p:spPr bwMode="auto">
          <a:xfrm>
            <a:off x="5643570" y="3643314"/>
            <a:ext cx="2714644" cy="2962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5"/>
          <a:srcRect l="22382" t="54035" r="57625" b="31362"/>
          <a:stretch>
            <a:fillRect/>
          </a:stretch>
        </p:blipFill>
        <p:spPr bwMode="auto">
          <a:xfrm>
            <a:off x="5572132" y="1357298"/>
            <a:ext cx="3303467" cy="1357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714348" y="428604"/>
            <a:ext cx="613501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Ресурси та сервіси Бібліотеки </a:t>
            </a:r>
          </a:p>
          <a:p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в цілодобовому доступі </a:t>
            </a:r>
            <a:endParaRPr lang="uk-UA" sz="2800" b="1" dirty="0">
              <a:solidFill>
                <a:schemeClr val="accent6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597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7000">
        <p14:conveyor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07704" y="4479384"/>
            <a:ext cx="432048" cy="4320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728" y="5857892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405878" y="5034544"/>
            <a:ext cx="900000" cy="900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8539" y="0"/>
            <a:ext cx="10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0939" y="8960"/>
            <a:ext cx="108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/>
          <a:srcRect l="41016" t="41667" r="31445" b="32291"/>
          <a:stretch>
            <a:fillRect/>
          </a:stretch>
        </p:blipFill>
        <p:spPr bwMode="auto">
          <a:xfrm>
            <a:off x="857224" y="1214422"/>
            <a:ext cx="3357586" cy="17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3" name="Группа 12"/>
          <p:cNvGrpSpPr/>
          <p:nvPr/>
        </p:nvGrpSpPr>
        <p:grpSpPr>
          <a:xfrm>
            <a:off x="4714876" y="2500306"/>
            <a:ext cx="3341786" cy="3822719"/>
            <a:chOff x="4459304" y="2673570"/>
            <a:chExt cx="3341786" cy="3822719"/>
          </a:xfrm>
        </p:grpSpPr>
        <p:pic>
          <p:nvPicPr>
            <p:cNvPr id="21509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 l="37695" t="17708" r="37695" b="22916"/>
            <a:stretch>
              <a:fillRect/>
            </a:stretch>
          </p:blipFill>
          <p:spPr bwMode="auto">
            <a:xfrm rot="1638107">
              <a:off x="6121731" y="2673570"/>
              <a:ext cx="1591579" cy="216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1508" name="Picture 4"/>
            <p:cNvPicPr>
              <a:picLocks noChangeAspect="1" noChangeArrowheads="1"/>
            </p:cNvPicPr>
            <p:nvPr/>
          </p:nvPicPr>
          <p:blipFill>
            <a:blip r:embed="rId5"/>
            <a:srcRect l="41211" t="13541" r="41211" b="45834"/>
            <a:stretch>
              <a:fillRect/>
            </a:stretch>
          </p:blipFill>
          <p:spPr bwMode="auto">
            <a:xfrm rot="21074436">
              <a:off x="4765735" y="2787677"/>
              <a:ext cx="1661539" cy="216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1510" name="Picture 6"/>
            <p:cNvPicPr>
              <a:picLocks noChangeAspect="1" noChangeArrowheads="1"/>
            </p:cNvPicPr>
            <p:nvPr/>
          </p:nvPicPr>
          <p:blipFill>
            <a:blip r:embed="rId6"/>
            <a:srcRect l="30469" t="26041" r="54882" b="37500"/>
            <a:stretch>
              <a:fillRect/>
            </a:stretch>
          </p:blipFill>
          <p:spPr bwMode="auto">
            <a:xfrm rot="20082972">
              <a:off x="4459304" y="4297960"/>
              <a:ext cx="1542857" cy="216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1507" name="Picture 3"/>
            <p:cNvPicPr>
              <a:picLocks noChangeAspect="1" noChangeArrowheads="1"/>
            </p:cNvPicPr>
            <p:nvPr/>
          </p:nvPicPr>
          <p:blipFill>
            <a:blip r:embed="rId7"/>
            <a:srcRect l="41797" t="14583" r="41211" b="50000"/>
            <a:stretch>
              <a:fillRect/>
            </a:stretch>
          </p:blipFill>
          <p:spPr bwMode="auto">
            <a:xfrm rot="965140">
              <a:off x="5943702" y="4067397"/>
              <a:ext cx="1857388" cy="242889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4" name="TextBox 13"/>
          <p:cNvSpPr txBox="1"/>
          <p:nvPr/>
        </p:nvSpPr>
        <p:spPr>
          <a:xfrm>
            <a:off x="2091672" y="5000636"/>
            <a:ext cx="27860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Презентація прикладних е-видань, які </a:t>
            </a:r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допоможуть зберегти здоров’я та врятувати життя </a:t>
            </a:r>
            <a:endParaRPr lang="uk-UA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02028" y="285728"/>
            <a:ext cx="72346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Важливі е-ресурси у військовий час </a:t>
            </a:r>
            <a:endParaRPr lang="uk-UA" sz="2800" b="1" dirty="0">
              <a:solidFill>
                <a:schemeClr val="accent6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286248" y="135729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Віртуальна інтерактивна виставка 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«Рятуючи одне життя, ти рятуєш весь світ»</a:t>
            </a:r>
          </a:p>
        </p:txBody>
      </p:sp>
    </p:spTree>
    <p:extLst>
      <p:ext uri="{BB962C8B-B14F-4D97-AF65-F5344CB8AC3E}">
        <p14:creationId xmlns:p14="http://schemas.microsoft.com/office/powerpoint/2010/main" xmlns="" val="419597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7000">
        <p14:conveyor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07704" y="4479384"/>
            <a:ext cx="432048" cy="4320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2172" y="5772544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405878" y="5034544"/>
            <a:ext cx="900000" cy="900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8539" y="0"/>
            <a:ext cx="10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0939" y="8960"/>
            <a:ext cx="108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02028" y="285728"/>
            <a:ext cx="76001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Бібліотека на інформаційному фронті</a:t>
            </a:r>
            <a:endParaRPr lang="uk-UA" sz="2800" b="1" dirty="0">
              <a:solidFill>
                <a:schemeClr val="accent6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1785918" y="928670"/>
            <a:ext cx="6074825" cy="3033187"/>
            <a:chOff x="1714448" y="2786058"/>
            <a:chExt cx="6074825" cy="3033187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1714448" y="2786058"/>
              <a:ext cx="6074825" cy="2965455"/>
              <a:chOff x="1714448" y="2786058"/>
              <a:chExt cx="6074825" cy="2965455"/>
            </a:xfrm>
          </p:grpSpPr>
          <p:pic>
            <p:nvPicPr>
              <p:cNvPr id="5122" name="Picture 2" descr="E:\Temp\Бібліотека і війна 1\сторінка.pn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714448" y="2786058"/>
                <a:ext cx="6074825" cy="2965455"/>
              </a:xfrm>
              <a:prstGeom prst="rect">
                <a:avLst/>
              </a:prstGeom>
              <a:noFill/>
            </p:spPr>
          </p:pic>
          <p:pic>
            <p:nvPicPr>
              <p:cNvPr id="5124" name="Picture 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8750" t="25000" r="20312" b="19791"/>
              <a:stretch>
                <a:fillRect/>
              </a:stretch>
            </p:blipFill>
            <p:spPr bwMode="auto">
              <a:xfrm>
                <a:off x="2571736" y="3214686"/>
                <a:ext cx="3571900" cy="1736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5"/>
            <a:srcRect l="19531" t="38542" r="20703" b="37500"/>
            <a:stretch>
              <a:fillRect/>
            </a:stretch>
          </p:blipFill>
          <p:spPr bwMode="auto">
            <a:xfrm>
              <a:off x="2571736" y="4929198"/>
              <a:ext cx="4137683" cy="8900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5123" name="Picture 3" descr="E:\Temp\Бібліотека і війна 1\банер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6" y="3357562"/>
            <a:ext cx="2000264" cy="876293"/>
          </a:xfrm>
          <a:prstGeom prst="rect">
            <a:avLst/>
          </a:prstGeom>
          <a:noFill/>
        </p:spPr>
      </p:pic>
      <p:grpSp>
        <p:nvGrpSpPr>
          <p:cNvPr id="18" name="Группа 17"/>
          <p:cNvGrpSpPr/>
          <p:nvPr/>
        </p:nvGrpSpPr>
        <p:grpSpPr>
          <a:xfrm>
            <a:off x="357158" y="1357298"/>
            <a:ext cx="2357454" cy="3348021"/>
            <a:chOff x="285720" y="3286124"/>
            <a:chExt cx="2357454" cy="3348021"/>
          </a:xfrm>
        </p:grpSpPr>
        <p:pic>
          <p:nvPicPr>
            <p:cNvPr id="5121" name="Picture 1" descr="E:\Temp\Бібліотека і війна 1\панель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57158" y="3286124"/>
              <a:ext cx="2278592" cy="3348021"/>
            </a:xfrm>
            <a:prstGeom prst="rect">
              <a:avLst/>
            </a:prstGeom>
            <a:noFill/>
          </p:spPr>
        </p:pic>
        <p:sp>
          <p:nvSpPr>
            <p:cNvPr id="17" name="Овал 16"/>
            <p:cNvSpPr/>
            <p:nvPr/>
          </p:nvSpPr>
          <p:spPr>
            <a:xfrm>
              <a:off x="285720" y="3857628"/>
              <a:ext cx="2357454" cy="48577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245312" y="4173542"/>
            <a:ext cx="6858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Рубрика 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«Бібліотека і війна: тримаємо стрій»</a:t>
            </a:r>
          </a:p>
          <a:p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бібліотечного </a:t>
            </a:r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вебсайту  </a:t>
            </a:r>
            <a:r>
              <a:rPr lang="en-US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http://lib.vntu.edu.ua/pages/72.html</a:t>
            </a:r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uk-UA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 cstate="print"/>
          <a:srcRect l="14648" t="20833" r="43750" b="23958"/>
          <a:stretch>
            <a:fillRect/>
          </a:stretch>
        </p:blipFill>
        <p:spPr bwMode="auto">
          <a:xfrm>
            <a:off x="5673096" y="4837122"/>
            <a:ext cx="2500330" cy="1866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Box 23"/>
          <p:cNvSpPr txBox="1"/>
          <p:nvPr/>
        </p:nvSpPr>
        <p:spPr>
          <a:xfrm>
            <a:off x="1357290" y="5786454"/>
            <a:ext cx="4929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Інформаційний ролик </a:t>
            </a:r>
          </a:p>
          <a:p>
            <a:r>
              <a:rPr lang="uk-UA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«Це варто знати в реаліях війни!»</a:t>
            </a:r>
            <a:r>
              <a:rPr lang="uk-UA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uk-UA" i="1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597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7000">
        <p14:conveyor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07704" y="4479384"/>
            <a:ext cx="432048" cy="4320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2172" y="5772544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405878" y="5034544"/>
            <a:ext cx="900000" cy="900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8539" y="0"/>
            <a:ext cx="10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0939" y="8960"/>
            <a:ext cx="108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02028" y="285728"/>
            <a:ext cx="48542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Працюємо на Перемогу </a:t>
            </a:r>
            <a:endParaRPr lang="uk-UA" sz="2800" b="1" dirty="0">
              <a:solidFill>
                <a:schemeClr val="accent6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357158" y="928670"/>
            <a:ext cx="2500330" cy="2000264"/>
            <a:chOff x="785786" y="1857364"/>
            <a:chExt cx="4214842" cy="3379018"/>
          </a:xfrm>
        </p:grpSpPr>
        <p:pic>
          <p:nvPicPr>
            <p:cNvPr id="22530" name="Picture 2"/>
            <p:cNvPicPr>
              <a:picLocks noChangeAspect="1" noChangeArrowheads="1"/>
            </p:cNvPicPr>
            <p:nvPr/>
          </p:nvPicPr>
          <p:blipFill>
            <a:blip r:embed="rId3"/>
            <a:srcRect l="20355" t="38104" r="59604" b="33333"/>
            <a:stretch>
              <a:fillRect/>
            </a:stretch>
          </p:blipFill>
          <p:spPr bwMode="auto">
            <a:xfrm>
              <a:off x="785786" y="1857364"/>
              <a:ext cx="4214842" cy="337901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9" name="Прямоугольник 8"/>
            <p:cNvSpPr/>
            <p:nvPr/>
          </p:nvSpPr>
          <p:spPr>
            <a:xfrm>
              <a:off x="2194226" y="1867524"/>
              <a:ext cx="2786082" cy="28575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2928926" y="1285860"/>
            <a:ext cx="557216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Віртуальна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презентація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b="1" i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Вінниччина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r>
              <a:rPr lang="ru-RU" b="1" i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призабуте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та &lt;не&gt;</a:t>
            </a:r>
            <a:r>
              <a:rPr lang="ru-RU" b="1" i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відоме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»»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algn="ctr"/>
            <a:endParaRPr lang="ru-RU" sz="9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рамках к</a:t>
            </a:r>
            <a:r>
              <a:rPr lang="uk-UA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раєзнавчого</a:t>
            </a:r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проєкту </a:t>
            </a:r>
          </a:p>
          <a:p>
            <a:pPr algn="ctr"/>
            <a:r>
              <a:rPr lang="uk-UA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uk-UA" b="1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Вінниччина: історія, сьогодення, майбутнє»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86050" y="928670"/>
            <a:ext cx="5940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2022 рік – </a:t>
            </a:r>
            <a:r>
              <a:rPr lang="uk-UA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рік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Вінницької області з нагоди 90-річчя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/>
          <a:srcRect l="36914" t="43750" r="37890" b="18750"/>
          <a:stretch>
            <a:fillRect/>
          </a:stretch>
        </p:blipFill>
        <p:spPr bwMode="auto">
          <a:xfrm>
            <a:off x="6000760" y="2786058"/>
            <a:ext cx="2643206" cy="22129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8"/>
          <p:cNvSpPr txBox="1"/>
          <p:nvPr/>
        </p:nvSpPr>
        <p:spPr>
          <a:xfrm>
            <a:off x="1142976" y="3000372"/>
            <a:ext cx="4900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 червня – Всесвітній день захисту дітей</a:t>
            </a:r>
            <a:endParaRPr lang="uk-UA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28794" y="3429000"/>
            <a:ext cx="43577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На 4 жовтня внаслідок збройної агресії </a:t>
            </a:r>
            <a:r>
              <a:rPr lang="uk-UA" b="1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росії</a:t>
            </a:r>
            <a:r>
              <a:rPr lang="uk-UA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загинуло 418 дітей,  786 отримали поранення</a:t>
            </a:r>
            <a:endParaRPr lang="uk-UA" b="1" i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 cstate="print"/>
          <a:srcRect l="24218" t="18750" r="24219" b="17708"/>
          <a:stretch>
            <a:fillRect/>
          </a:stretch>
        </p:blipFill>
        <p:spPr bwMode="auto">
          <a:xfrm>
            <a:off x="571472" y="4572008"/>
            <a:ext cx="2988684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Прямоугольник 24"/>
          <p:cNvSpPr/>
          <p:nvPr/>
        </p:nvSpPr>
        <p:spPr>
          <a:xfrm>
            <a:off x="3643306" y="535782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Віртуальна виставка нових надходжень дитячих видань українською </a:t>
            </a:r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мовою</a:t>
            </a:r>
          </a:p>
          <a:p>
            <a:r>
              <a:rPr lang="uk-UA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uk-UA" b="1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Читаймо разом з дітьми!» </a:t>
            </a:r>
          </a:p>
        </p:txBody>
      </p:sp>
    </p:spTree>
    <p:extLst>
      <p:ext uri="{BB962C8B-B14F-4D97-AF65-F5344CB8AC3E}">
        <p14:creationId xmlns:p14="http://schemas.microsoft.com/office/powerpoint/2010/main" xmlns="" val="419597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7000">
        <p14:conveyor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07704" y="4479384"/>
            <a:ext cx="432048" cy="4320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2172" y="5772544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405878" y="5034544"/>
            <a:ext cx="900000" cy="900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8539" y="0"/>
            <a:ext cx="10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0939" y="8960"/>
            <a:ext cx="108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5715008" y="710074"/>
            <a:ext cx="3000396" cy="2000264"/>
            <a:chOff x="2857488" y="1285860"/>
            <a:chExt cx="5929354" cy="4214818"/>
          </a:xfrm>
        </p:grpSpPr>
        <p:pic>
          <p:nvPicPr>
            <p:cNvPr id="2355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8750" t="33334" r="32031" b="16666"/>
            <a:stretch>
              <a:fillRect/>
            </a:stretch>
          </p:blipFill>
          <p:spPr bwMode="auto">
            <a:xfrm>
              <a:off x="2857488" y="2071678"/>
              <a:ext cx="5929354" cy="3429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2344" t="15626" r="49023" b="72916"/>
            <a:stretch>
              <a:fillRect/>
            </a:stretch>
          </p:blipFill>
          <p:spPr bwMode="auto">
            <a:xfrm>
              <a:off x="2857488" y="1285860"/>
              <a:ext cx="5929354" cy="78581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0" name="Прямоугольник 9"/>
          <p:cNvSpPr/>
          <p:nvPr/>
        </p:nvSpPr>
        <p:spPr>
          <a:xfrm>
            <a:off x="1002028" y="285728"/>
            <a:ext cx="48542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Працюємо на Перемогу </a:t>
            </a:r>
            <a:endParaRPr lang="uk-UA" sz="2800" b="1" dirty="0">
              <a:solidFill>
                <a:schemeClr val="accent6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23558" name="AutoShape 6" descr="зображення_viber_2022-10-04_12-18-40-8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3560" name="AutoShape 8" descr="зображення_viber_2022-10-04_12-18-40-8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3561" name="Picture 9" descr="E:\Мои документы\Downloads\зображення_viber_2022-10-04_12-18-40-8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2781776"/>
            <a:ext cx="2365356" cy="15759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6" name="Picture 4" descr="Возможно, это изображение 3 человека, люди стоят и книг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1995958"/>
            <a:ext cx="1928826" cy="1446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8" name="Группа 17"/>
          <p:cNvGrpSpPr/>
          <p:nvPr/>
        </p:nvGrpSpPr>
        <p:grpSpPr>
          <a:xfrm>
            <a:off x="785786" y="3357562"/>
            <a:ext cx="3143272" cy="1785950"/>
            <a:chOff x="1002747" y="1428736"/>
            <a:chExt cx="7712625" cy="4572032"/>
          </a:xfrm>
        </p:grpSpPr>
        <p:pic>
          <p:nvPicPr>
            <p:cNvPr id="23562" name="Picture 10"/>
            <p:cNvPicPr>
              <a:picLocks noChangeAspect="1" noChangeArrowheads="1"/>
            </p:cNvPicPr>
            <p:nvPr/>
          </p:nvPicPr>
          <p:blipFill>
            <a:blip r:embed="rId7" cstate="print"/>
            <a:srcRect t="18750" r="37891" b="14583"/>
            <a:stretch>
              <a:fillRect/>
            </a:stretch>
          </p:blipFill>
          <p:spPr bwMode="auto">
            <a:xfrm>
              <a:off x="1142976" y="1428736"/>
              <a:ext cx="7572396" cy="457203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7" name="Скругленный прямоугольник 16"/>
            <p:cNvSpPr/>
            <p:nvPr/>
          </p:nvSpPr>
          <p:spPr>
            <a:xfrm>
              <a:off x="1214414" y="1500174"/>
              <a:ext cx="4071966" cy="2714644"/>
            </a:xfrm>
            <a:prstGeom prst="roundRect">
              <a:avLst/>
            </a:prstGeom>
            <a:solidFill>
              <a:srgbClr val="B9D1D0">
                <a:alpha val="8902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02747" y="2166162"/>
              <a:ext cx="4423864" cy="1536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1100" b="1" dirty="0" err="1" smtClean="0">
                  <a:solidFill>
                    <a:schemeClr val="accent1">
                      <a:lumMod val="50000"/>
                    </a:schemeClr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Челендж</a:t>
              </a:r>
              <a:r>
                <a:rPr lang="uk-UA" sz="1100" b="1" dirty="0" smtClean="0">
                  <a:solidFill>
                    <a:schemeClr val="accent1">
                      <a:lumMod val="50000"/>
                    </a:schemeClr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 у ВНТУ</a:t>
              </a:r>
            </a:p>
            <a:p>
              <a:pPr algn="ctr"/>
              <a:r>
                <a:rPr lang="uk-UA" sz="1100" b="1" dirty="0" smtClean="0">
                  <a:solidFill>
                    <a:schemeClr val="accent1">
                      <a:lumMod val="50000"/>
                    </a:schemeClr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«</a:t>
              </a:r>
              <a:r>
                <a:rPr lang="uk-UA" sz="1100" b="1" dirty="0">
                  <a:solidFill>
                    <a:schemeClr val="accent1">
                      <a:lumMod val="50000"/>
                    </a:schemeClr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Заспіваймо «ЧЕРВОНУ КАЛИНУ»»</a:t>
              </a:r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1571604" y="2428868"/>
            <a:ext cx="3143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Флешмоб</a:t>
            </a:r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у ВНТУ </a:t>
            </a:r>
          </a:p>
          <a:p>
            <a:r>
              <a:rPr lang="uk-UA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«Вишиванка Перемоги»</a:t>
            </a:r>
            <a:endParaRPr lang="uk-UA" b="1" i="1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42910" y="1214422"/>
            <a:ext cx="58579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Презентація </a:t>
            </a:r>
          </a:p>
          <a:p>
            <a:r>
              <a:rPr lang="uk-UA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«Українська вишиванка – генетичний код нації» </a:t>
            </a:r>
          </a:p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 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бібліотечному </a:t>
            </a:r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сайті</a:t>
            </a:r>
            <a:endParaRPr lang="uk-UA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14348" y="5500702"/>
            <a:ext cx="4286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Власний </a:t>
            </a:r>
            <a:r>
              <a:rPr lang="uk-UA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челендж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175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Бібліотеки</a:t>
            </a:r>
          </a:p>
          <a:p>
            <a:r>
              <a:rPr lang="uk-UA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uk-UA" b="1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Співаємо «Стефанію» </a:t>
            </a:r>
          </a:p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Ініціаторка 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і </a:t>
            </a:r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головна виконавиця Людмила 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Андронік</a:t>
            </a:r>
          </a:p>
        </p:txBody>
      </p:sp>
      <p:grpSp>
        <p:nvGrpSpPr>
          <p:cNvPr id="29" name="Группа 28"/>
          <p:cNvGrpSpPr/>
          <p:nvPr/>
        </p:nvGrpSpPr>
        <p:grpSpPr>
          <a:xfrm>
            <a:off x="4429124" y="4714884"/>
            <a:ext cx="4214842" cy="1785950"/>
            <a:chOff x="5572132" y="4786322"/>
            <a:chExt cx="4214842" cy="1785950"/>
          </a:xfrm>
        </p:grpSpPr>
        <p:grpSp>
          <p:nvGrpSpPr>
            <p:cNvPr id="27" name="Группа 26"/>
            <p:cNvGrpSpPr/>
            <p:nvPr/>
          </p:nvGrpSpPr>
          <p:grpSpPr>
            <a:xfrm>
              <a:off x="5572132" y="4786322"/>
              <a:ext cx="1785950" cy="1785950"/>
              <a:chOff x="9286908" y="2264344"/>
              <a:chExt cx="4071966" cy="3950738"/>
            </a:xfrm>
          </p:grpSpPr>
          <p:pic>
            <p:nvPicPr>
              <p:cNvPr id="25" name="Picture 11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l="24023" t="30934" r="43750" b="11458"/>
              <a:stretch>
                <a:fillRect/>
              </a:stretch>
            </p:blipFill>
            <p:spPr bwMode="auto">
              <a:xfrm>
                <a:off x="9429785" y="2264344"/>
                <a:ext cx="3929089" cy="39507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6" name="Picture 11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l="-1173" t="84375" r="93556" b="11458"/>
              <a:stretch>
                <a:fillRect/>
              </a:stretch>
            </p:blipFill>
            <p:spPr bwMode="auto">
              <a:xfrm>
                <a:off x="9286908" y="5929330"/>
                <a:ext cx="928694" cy="2857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pic>
          <p:nvPicPr>
            <p:cNvPr id="23564" name="Picture 12"/>
            <p:cNvPicPr>
              <a:picLocks noChangeAspect="1" noChangeArrowheads="1"/>
            </p:cNvPicPr>
            <p:nvPr/>
          </p:nvPicPr>
          <p:blipFill>
            <a:blip r:embed="rId9"/>
            <a:srcRect l="76367" t="14583" r="3711" b="59375"/>
            <a:stretch>
              <a:fillRect/>
            </a:stretch>
          </p:blipFill>
          <p:spPr bwMode="auto">
            <a:xfrm>
              <a:off x="7358082" y="4786322"/>
              <a:ext cx="2428892" cy="1785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xmlns="" val="419597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7000">
        <p14:conveyor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07704" y="4479384"/>
            <a:ext cx="432048" cy="4320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2172" y="5772544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405878" y="5034544"/>
            <a:ext cx="900000" cy="900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8539" y="0"/>
            <a:ext cx="10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0939" y="8960"/>
            <a:ext cx="108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86116" y="857232"/>
            <a:ext cx="49292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2022-2023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навчальний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рік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в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реаліях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війни</a:t>
            </a:r>
            <a:endParaRPr lang="uk-UA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02028" y="285728"/>
            <a:ext cx="48542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Працюємо на Перемогу </a:t>
            </a:r>
            <a:endParaRPr lang="uk-UA" sz="2800" b="1" dirty="0">
              <a:solidFill>
                <a:schemeClr val="accent6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28674" name="Picture 2" descr="E:\Temp\Видача першокурсникам\2022\23,09\IMG_20220923_144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92" y="4643446"/>
            <a:ext cx="1483477" cy="19702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4" name="Группа 13"/>
          <p:cNvGrpSpPr/>
          <p:nvPr/>
        </p:nvGrpSpPr>
        <p:grpSpPr>
          <a:xfrm>
            <a:off x="642910" y="1071546"/>
            <a:ext cx="2455463" cy="2521194"/>
            <a:chOff x="1214414" y="1785926"/>
            <a:chExt cx="3435446" cy="3120731"/>
          </a:xfrm>
        </p:grpSpPr>
        <p:pic>
          <p:nvPicPr>
            <p:cNvPr id="28675" name="Picture 3" descr="E:\Temp\Видача першокурсникам\2022\15.09\відібрані\photo1663244053.jpeg"/>
            <p:cNvPicPr>
              <a:picLocks noChangeAspect="1" noChangeArrowheads="1"/>
            </p:cNvPicPr>
            <p:nvPr/>
          </p:nvPicPr>
          <p:blipFill>
            <a:blip r:embed="rId4" cstate="print"/>
            <a:srcRect t="28906" r="781"/>
            <a:stretch>
              <a:fillRect/>
            </a:stretch>
          </p:blipFill>
          <p:spPr bwMode="auto">
            <a:xfrm flipH="1">
              <a:off x="1214414" y="1785926"/>
              <a:ext cx="3435446" cy="184621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8677" name="Picture 5" descr="E:\Temp\Видача першокурсникам\2022\15.09\відібрані\photo1663244053 (1).jpe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14363" y="3289166"/>
              <a:ext cx="2270638" cy="161749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28680" name="Picture 8"/>
          <p:cNvPicPr>
            <a:picLocks noChangeAspect="1" noChangeArrowheads="1"/>
          </p:cNvPicPr>
          <p:nvPr/>
        </p:nvPicPr>
        <p:blipFill>
          <a:blip r:embed="rId6" cstate="print"/>
          <a:srcRect l="24023" t="20833" r="25000" b="21875"/>
          <a:stretch>
            <a:fillRect/>
          </a:stretch>
        </p:blipFill>
        <p:spPr bwMode="auto">
          <a:xfrm>
            <a:off x="6429388" y="3000372"/>
            <a:ext cx="2428892" cy="1535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81" name="Picture 9"/>
          <p:cNvPicPr>
            <a:picLocks noChangeAspect="1" noChangeArrowheads="1"/>
          </p:cNvPicPr>
          <p:nvPr/>
        </p:nvPicPr>
        <p:blipFill>
          <a:blip r:embed="rId7"/>
          <a:srcRect l="31055" t="20833" r="24414" b="25000"/>
          <a:stretch>
            <a:fillRect/>
          </a:stretch>
        </p:blipFill>
        <p:spPr bwMode="auto">
          <a:xfrm>
            <a:off x="3643306" y="3643314"/>
            <a:ext cx="3000396" cy="20529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Прямоугольник 19"/>
          <p:cNvSpPr/>
          <p:nvPr/>
        </p:nvSpPr>
        <p:spPr>
          <a:xfrm>
            <a:off x="500034" y="5715016"/>
            <a:ext cx="67151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b="1" i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Місячник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b="1" i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першокурсника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»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реєстрація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студентів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видача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навчальної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літератури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та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заняття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основ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інформаційної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культури</a:t>
            </a:r>
            <a:endParaRPr lang="uk-UA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28678" name="Picture 6" descr="E:\Temp\Видача першокурсникам\2022\15.09\відібрані\photo1663244034 (4)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71802" y="2071678"/>
            <a:ext cx="2139680" cy="17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79" name="Picture 7" descr="E:\Temp\Видача першокурсникам\2022\15.09\відібрані\photo1663243993 (4).jpe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28662" y="3786190"/>
            <a:ext cx="2478611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83" name="Picture 11" descr="http://lib.vntu.edu.ua/images/uploads/galery/2H2i37shKsYzK6T8YFYNByryS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214942" y="1285860"/>
            <a:ext cx="3329551" cy="1760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9597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7000">
        <p14:conveyor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07704" y="4479384"/>
            <a:ext cx="432048" cy="4320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2172" y="5772544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405878" y="5034544"/>
            <a:ext cx="900000" cy="900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8539" y="0"/>
            <a:ext cx="10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0939" y="8960"/>
            <a:ext cx="108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02028" y="285728"/>
            <a:ext cx="48542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Працюємо на Перемогу </a:t>
            </a:r>
            <a:endParaRPr lang="uk-UA" sz="2800" b="1" dirty="0">
              <a:solidFill>
                <a:schemeClr val="accent6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1571612"/>
            <a:ext cx="8786842" cy="1177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uk-UA" sz="175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інформаційно-освітній </a:t>
            </a:r>
            <a:r>
              <a:rPr lang="uk-UA" sz="175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проєкт</a:t>
            </a:r>
            <a:r>
              <a:rPr lang="uk-UA" sz="175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1750" b="1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«Науку творять обрані</a:t>
            </a:r>
            <a:r>
              <a:rPr lang="uk-UA" sz="175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»: </a:t>
            </a:r>
          </a:p>
          <a:p>
            <a:r>
              <a:rPr lang="uk-UA" sz="175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		- </a:t>
            </a:r>
            <a:r>
              <a:rPr lang="uk-UA" sz="175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видання </a:t>
            </a:r>
            <a:r>
              <a:rPr lang="uk-UA" sz="175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біобібліографічніих</a:t>
            </a:r>
            <a:r>
              <a:rPr lang="uk-UA" sz="175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покажчиків </a:t>
            </a:r>
            <a:r>
              <a:rPr lang="uk-UA" sz="175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серії </a:t>
            </a:r>
          </a:p>
          <a:p>
            <a:r>
              <a:rPr lang="uk-UA" sz="175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		  «</a:t>
            </a:r>
            <a:r>
              <a:rPr lang="uk-UA" sz="1750" b="1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Вчені нашого університету</a:t>
            </a:r>
            <a:r>
              <a:rPr lang="uk-UA" sz="175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»</a:t>
            </a:r>
          </a:p>
          <a:p>
            <a:r>
              <a:rPr lang="uk-UA" sz="1750" b="1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lang="uk-UA" sz="175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	- </a:t>
            </a:r>
            <a:r>
              <a:rPr lang="uk-UA" sz="175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віртуальні виставки серії</a:t>
            </a:r>
            <a:r>
              <a:rPr lang="uk-UA" sz="1600" dirty="0" smtClean="0"/>
              <a:t> </a:t>
            </a:r>
            <a:r>
              <a:rPr lang="uk-UA" sz="1750" b="1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«Штрихи до портрета вченого</a:t>
            </a:r>
            <a:r>
              <a:rPr lang="uk-UA" sz="175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»</a:t>
            </a:r>
            <a:endParaRPr lang="uk-UA" sz="1750" b="1" i="1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14480" y="107154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Допомагаємо дослідникам</a:t>
            </a:r>
            <a:endParaRPr lang="uk-UA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428596" y="3357562"/>
            <a:ext cx="1500198" cy="1490674"/>
            <a:chOff x="428596" y="3357562"/>
            <a:chExt cx="1500198" cy="1490674"/>
          </a:xfrm>
        </p:grpSpPr>
        <p:pic>
          <p:nvPicPr>
            <p:cNvPr id="27649" name="Picture 1"/>
            <p:cNvPicPr>
              <a:picLocks noChangeAspect="1" noChangeArrowheads="1"/>
            </p:cNvPicPr>
            <p:nvPr/>
          </p:nvPicPr>
          <p:blipFill>
            <a:blip r:embed="rId3"/>
            <a:srcRect l="52735" t="64583" r="36718" b="17708"/>
            <a:stretch>
              <a:fillRect/>
            </a:stretch>
          </p:blipFill>
          <p:spPr bwMode="auto">
            <a:xfrm>
              <a:off x="571472" y="3357562"/>
              <a:ext cx="1357322" cy="1214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Picture 1"/>
            <p:cNvPicPr>
              <a:picLocks noChangeAspect="1" noChangeArrowheads="1"/>
            </p:cNvPicPr>
            <p:nvPr/>
          </p:nvPicPr>
          <p:blipFill>
            <a:blip r:embed="rId3"/>
            <a:srcRect l="52735" t="64583" r="36718" b="17708"/>
            <a:stretch>
              <a:fillRect/>
            </a:stretch>
          </p:blipFill>
          <p:spPr bwMode="auto">
            <a:xfrm>
              <a:off x="1000100" y="3500438"/>
              <a:ext cx="714380" cy="1214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4" name="Picture 1"/>
            <p:cNvPicPr>
              <a:picLocks noChangeAspect="1" noChangeArrowheads="1"/>
            </p:cNvPicPr>
            <p:nvPr/>
          </p:nvPicPr>
          <p:blipFill>
            <a:blip r:embed="rId3"/>
            <a:srcRect l="52735" t="64583" r="36718" b="17708"/>
            <a:stretch>
              <a:fillRect/>
            </a:stretch>
          </p:blipFill>
          <p:spPr bwMode="auto">
            <a:xfrm>
              <a:off x="428596" y="4000504"/>
              <a:ext cx="947465" cy="847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0" name="Прямоугольник 9"/>
          <p:cNvSpPr/>
          <p:nvPr/>
        </p:nvSpPr>
        <p:spPr>
          <a:xfrm>
            <a:off x="428596" y="2857495"/>
            <a:ext cx="8358246" cy="143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uk-UA" sz="1750" b="1" i="1" dirty="0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1750" dirty="0" err="1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консультацій</a:t>
            </a:r>
            <a:r>
              <a:rPr lang="ru-RU" sz="1750" dirty="0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1750" dirty="0" err="1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</a:t>
            </a:r>
            <a:r>
              <a:rPr lang="ru-RU" sz="1750" dirty="0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ru-RU" sz="1750" dirty="0" err="1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питань</a:t>
            </a:r>
            <a:r>
              <a:rPr lang="ru-RU" sz="1750" dirty="0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1750" dirty="0" err="1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наукометрії</a:t>
            </a:r>
            <a:r>
              <a:rPr lang="ru-RU" sz="1750" dirty="0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uk-UA" sz="1750" dirty="0" err="1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самоархівування</a:t>
            </a:r>
            <a:r>
              <a:rPr lang="uk-UA" sz="1750" dirty="0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та </a:t>
            </a:r>
            <a:r>
              <a:rPr lang="uk-UA" sz="1750" dirty="0" smtClean="0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швидкої публікації 	праць </a:t>
            </a:r>
            <a:r>
              <a:rPr lang="uk-UA" sz="1750" dirty="0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</a:t>
            </a:r>
            <a:r>
              <a:rPr lang="uk-UA" sz="1750" dirty="0" err="1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Репозитарії</a:t>
            </a:r>
            <a:r>
              <a:rPr lang="uk-UA" sz="1750" dirty="0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за допомогою </a:t>
            </a:r>
            <a:r>
              <a:rPr lang="uk-UA" sz="1750" dirty="0" smtClean="0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системи </a:t>
            </a:r>
            <a:r>
              <a:rPr lang="uk-UA" sz="1750" dirty="0" err="1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JetIQ</a:t>
            </a:r>
            <a:r>
              <a:rPr lang="ru-RU" sz="1750" dirty="0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1750" dirty="0" err="1" smtClean="0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тощо</a:t>
            </a:r>
            <a:endParaRPr lang="ru-RU" sz="1750" dirty="0" smtClean="0">
              <a:solidFill>
                <a:srgbClr val="3891A7">
                  <a:lumMod val="50000"/>
                </a:srgb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>
              <a:buFont typeface="Wingdings" pitchFamily="2" charset="2"/>
              <a:buChar char="Ø"/>
            </a:pPr>
            <a:endParaRPr lang="ru-RU" sz="1750" dirty="0">
              <a:solidFill>
                <a:srgbClr val="3891A7">
                  <a:lumMod val="50000"/>
                </a:srgb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uk-UA" sz="1750" dirty="0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інформаційна підтримка Інституційного репозитарію </a:t>
            </a:r>
            <a:r>
              <a:rPr lang="uk-UA" sz="1750" dirty="0" smtClean="0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ВНТУ</a:t>
            </a:r>
          </a:p>
          <a:p>
            <a:pPr lvl="0"/>
            <a:endParaRPr lang="uk-UA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4" cstate="print"/>
          <a:srcRect l="23633" t="28125" r="25976" b="10416"/>
          <a:stretch>
            <a:fillRect/>
          </a:stretch>
        </p:blipFill>
        <p:spPr bwMode="auto">
          <a:xfrm>
            <a:off x="5214942" y="4357694"/>
            <a:ext cx="3357586" cy="2303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Прямоугольник 15"/>
          <p:cNvSpPr/>
          <p:nvPr/>
        </p:nvSpPr>
        <p:spPr>
          <a:xfrm>
            <a:off x="500034" y="4214818"/>
            <a:ext cx="4857784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uk-UA" sz="1750" dirty="0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організація </a:t>
            </a:r>
            <a:r>
              <a:rPr lang="uk-UA" sz="1750" dirty="0" err="1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вебінарів</a:t>
            </a:r>
            <a:r>
              <a:rPr lang="uk-UA" sz="1750" dirty="0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від компанії </a:t>
            </a:r>
            <a:r>
              <a:rPr lang="uk-UA" sz="1750" dirty="0" err="1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Clarivate</a:t>
            </a:r>
            <a:r>
              <a:rPr lang="uk-UA" sz="1750" dirty="0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</a:p>
          <a:p>
            <a:pPr lvl="0"/>
            <a:r>
              <a:rPr lang="uk-UA" sz="1750" dirty="0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1750" dirty="0" smtClean="0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платформи Research4Life</a:t>
            </a:r>
            <a:r>
              <a:rPr lang="uk-UA" sz="1750" dirty="0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uk-UA" sz="1750" dirty="0" smtClean="0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консорціуму </a:t>
            </a:r>
            <a:r>
              <a:rPr lang="uk-UA" sz="1750" dirty="0">
                <a:solidFill>
                  <a:srgbClr val="3891A7">
                    <a:lumMod val="50000"/>
                  </a:srgb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ORCID в Україні тощо</a:t>
            </a:r>
            <a:endParaRPr lang="uk-UA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597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7000">
        <p14:conveyor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07704" y="4479384"/>
            <a:ext cx="432048" cy="4320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2172" y="5772544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405878" y="5034544"/>
            <a:ext cx="900000" cy="900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8539" y="0"/>
            <a:ext cx="10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0939" y="8960"/>
            <a:ext cx="108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259234" y="785793"/>
            <a:ext cx="3339727" cy="2143141"/>
            <a:chOff x="-550867" y="949081"/>
            <a:chExt cx="7289777" cy="4408745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-285784" y="1071546"/>
              <a:ext cx="7024694" cy="4286280"/>
              <a:chOff x="-285784" y="1071546"/>
              <a:chExt cx="7024694" cy="4286280"/>
            </a:xfrm>
          </p:grpSpPr>
          <p:pic>
            <p:nvPicPr>
              <p:cNvPr id="26628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t="13541" r="78320" b="23958"/>
              <a:stretch>
                <a:fillRect/>
              </a:stretch>
            </p:blipFill>
            <p:spPr bwMode="auto">
              <a:xfrm>
                <a:off x="-285784" y="1071546"/>
                <a:ext cx="2643206" cy="428628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11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29297" t="13541" r="34766" b="23958"/>
              <a:stretch>
                <a:fillRect/>
              </a:stretch>
            </p:blipFill>
            <p:spPr bwMode="auto">
              <a:xfrm>
                <a:off x="2357422" y="1071546"/>
                <a:ext cx="4381488" cy="428628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sp>
          <p:nvSpPr>
            <p:cNvPr id="14" name="Овал 13"/>
            <p:cNvSpPr/>
            <p:nvPr/>
          </p:nvSpPr>
          <p:spPr>
            <a:xfrm>
              <a:off x="-550867" y="949081"/>
              <a:ext cx="1785951" cy="36715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1000100" y="214290"/>
            <a:ext cx="48542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Працюємо на Перемогу </a:t>
            </a:r>
            <a:endParaRPr lang="uk-UA" sz="2800" b="1" dirty="0">
              <a:solidFill>
                <a:schemeClr val="accent6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4"/>
          <a:srcRect l="29297" t="18749" r="35547" b="26042"/>
          <a:stretch>
            <a:fillRect/>
          </a:stretch>
        </p:blipFill>
        <p:spPr bwMode="auto">
          <a:xfrm>
            <a:off x="2259499" y="1428736"/>
            <a:ext cx="2395824" cy="228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6" name="Группа 25"/>
          <p:cNvGrpSpPr/>
          <p:nvPr/>
        </p:nvGrpSpPr>
        <p:grpSpPr>
          <a:xfrm>
            <a:off x="5259894" y="928670"/>
            <a:ext cx="3429024" cy="2500330"/>
            <a:chOff x="1857356" y="1051226"/>
            <a:chExt cx="7388244" cy="5235270"/>
          </a:xfrm>
        </p:grpSpPr>
        <p:pic>
          <p:nvPicPr>
            <p:cNvPr id="26630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 l="75000" t="12500" b="11458"/>
            <a:stretch>
              <a:fillRect/>
            </a:stretch>
          </p:blipFill>
          <p:spPr bwMode="auto">
            <a:xfrm>
              <a:off x="6197632" y="1051226"/>
              <a:ext cx="3047968" cy="521495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2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 l="25195" t="12500" r="39141" b="11458"/>
            <a:stretch>
              <a:fillRect/>
            </a:stretch>
          </p:blipFill>
          <p:spPr bwMode="auto">
            <a:xfrm>
              <a:off x="1857356" y="1071546"/>
              <a:ext cx="4348194" cy="521495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3" name="Picture 7"/>
            <p:cNvPicPr>
              <a:picLocks noChangeAspect="1" noChangeArrowheads="1"/>
            </p:cNvPicPr>
            <p:nvPr/>
          </p:nvPicPr>
          <p:blipFill>
            <a:blip r:embed="rId6" cstate="print"/>
            <a:srcRect l="31055" t="29167" r="49023" b="50000"/>
            <a:stretch>
              <a:fillRect/>
            </a:stretch>
          </p:blipFill>
          <p:spPr bwMode="auto">
            <a:xfrm>
              <a:off x="3643306" y="4214818"/>
              <a:ext cx="2428892" cy="142876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30" name="Овал 29"/>
          <p:cNvSpPr/>
          <p:nvPr/>
        </p:nvSpPr>
        <p:spPr>
          <a:xfrm>
            <a:off x="5143504" y="857232"/>
            <a:ext cx="1285884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pSp>
        <p:nvGrpSpPr>
          <p:cNvPr id="41" name="Группа 40"/>
          <p:cNvGrpSpPr/>
          <p:nvPr/>
        </p:nvGrpSpPr>
        <p:grpSpPr>
          <a:xfrm>
            <a:off x="330672" y="3786190"/>
            <a:ext cx="3714776" cy="2048551"/>
            <a:chOff x="214282" y="3786190"/>
            <a:chExt cx="3714776" cy="2048551"/>
          </a:xfrm>
        </p:grpSpPr>
        <p:pic>
          <p:nvPicPr>
            <p:cNvPr id="26633" name="Picture 9"/>
            <p:cNvPicPr>
              <a:picLocks noChangeAspect="1" noChangeArrowheads="1"/>
            </p:cNvPicPr>
            <p:nvPr/>
          </p:nvPicPr>
          <p:blipFill>
            <a:blip r:embed="rId7" cstate="print"/>
            <a:srcRect l="17773" t="12500" r="18945" b="23958"/>
            <a:stretch>
              <a:fillRect/>
            </a:stretch>
          </p:blipFill>
          <p:spPr bwMode="auto">
            <a:xfrm>
              <a:off x="428596" y="3857628"/>
              <a:ext cx="3500462" cy="197711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4" name="Овал 33"/>
            <p:cNvSpPr/>
            <p:nvPr/>
          </p:nvSpPr>
          <p:spPr>
            <a:xfrm>
              <a:off x="214282" y="3786190"/>
              <a:ext cx="1000132" cy="28575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3759696" y="2786058"/>
            <a:ext cx="2643206" cy="1857388"/>
            <a:chOff x="4500562" y="3071810"/>
            <a:chExt cx="3500461" cy="2286016"/>
          </a:xfrm>
        </p:grpSpPr>
        <p:grpSp>
          <p:nvGrpSpPr>
            <p:cNvPr id="37" name="Группа 36"/>
            <p:cNvGrpSpPr/>
            <p:nvPr/>
          </p:nvGrpSpPr>
          <p:grpSpPr>
            <a:xfrm>
              <a:off x="4643437" y="3071810"/>
              <a:ext cx="3357586" cy="2286016"/>
              <a:chOff x="6858017" y="2786057"/>
              <a:chExt cx="4952993" cy="3214709"/>
            </a:xfrm>
          </p:grpSpPr>
          <p:pic>
            <p:nvPicPr>
              <p:cNvPr id="36" name="Picture 10"/>
              <p:cNvPicPr>
                <a:picLocks noChangeAspect="1" noChangeArrowheads="1"/>
              </p:cNvPicPr>
              <p:nvPr/>
            </p:nvPicPr>
            <p:blipFill>
              <a:blip r:embed="rId8"/>
              <a:srcRect l="15820" t="35417" r="43555" b="17708"/>
              <a:stretch>
                <a:fillRect/>
              </a:stretch>
            </p:blipFill>
            <p:spPr bwMode="auto">
              <a:xfrm>
                <a:off x="6858017" y="2786057"/>
                <a:ext cx="4952993" cy="321470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26634" name="Picture 10"/>
              <p:cNvPicPr>
                <a:picLocks noChangeAspect="1" noChangeArrowheads="1"/>
              </p:cNvPicPr>
              <p:nvPr/>
            </p:nvPicPr>
            <p:blipFill>
              <a:blip r:embed="rId8"/>
              <a:srcRect l="1172" t="12500" r="87109" b="81250"/>
              <a:stretch>
                <a:fillRect/>
              </a:stretch>
            </p:blipFill>
            <p:spPr bwMode="auto">
              <a:xfrm>
                <a:off x="6929454" y="2857496"/>
                <a:ext cx="1428760" cy="428628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sp>
          <p:nvSpPr>
            <p:cNvPr id="38" name="Овал 37"/>
            <p:cNvSpPr/>
            <p:nvPr/>
          </p:nvSpPr>
          <p:spPr>
            <a:xfrm>
              <a:off x="4500562" y="3143248"/>
              <a:ext cx="1285884" cy="28575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5259894" y="3857628"/>
            <a:ext cx="3526948" cy="2143140"/>
            <a:chOff x="5286380" y="4857760"/>
            <a:chExt cx="3526948" cy="2143140"/>
          </a:xfrm>
        </p:grpSpPr>
        <p:pic>
          <p:nvPicPr>
            <p:cNvPr id="26632" name="Picture 8"/>
            <p:cNvPicPr>
              <a:picLocks noChangeAspect="1" noChangeArrowheads="1"/>
            </p:cNvPicPr>
            <p:nvPr/>
          </p:nvPicPr>
          <p:blipFill>
            <a:blip r:embed="rId9" cstate="print"/>
            <a:srcRect t="12500" r="43164" b="22916"/>
            <a:stretch>
              <a:fillRect/>
            </a:stretch>
          </p:blipFill>
          <p:spPr bwMode="auto">
            <a:xfrm>
              <a:off x="5572132" y="4929198"/>
              <a:ext cx="3241196" cy="207170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2" name="Овал 31"/>
            <p:cNvSpPr/>
            <p:nvPr/>
          </p:nvSpPr>
          <p:spPr>
            <a:xfrm>
              <a:off x="5286380" y="4857760"/>
              <a:ext cx="1285884" cy="28575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42" name="Прямоугольник 41"/>
          <p:cNvSpPr/>
          <p:nvPr/>
        </p:nvSpPr>
        <p:spPr>
          <a:xfrm>
            <a:off x="428596" y="6211693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Інформаційно-іміджева</a:t>
            </a:r>
            <a:r>
              <a:rPr lang="uk-UA" b="1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діяльність Бібліотеки  у соціальних мережах</a:t>
            </a:r>
          </a:p>
          <a:p>
            <a:endParaRPr lang="uk-UA" b="1" i="1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597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7000">
        <p14:conveyor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07704" y="4479384"/>
            <a:ext cx="432048" cy="4320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2172" y="5772544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405878" y="5034544"/>
            <a:ext cx="900000" cy="900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8539" y="0"/>
            <a:ext cx="10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0939" y="8960"/>
            <a:ext cx="108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59704" y="116632"/>
            <a:ext cx="1620000" cy="1620000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9FC2CD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1692251"/>
            <a:ext cx="8572560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Науково-технічна бібліотека</a:t>
            </a:r>
          </a:p>
          <a:p>
            <a:pPr algn="ctr"/>
            <a:r>
              <a:rPr lang="uk-UA" sz="2150" b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Вінницького національного  технічного університету</a:t>
            </a:r>
            <a:endParaRPr lang="uk-UA" sz="2150" b="1" dirty="0">
              <a:solidFill>
                <a:schemeClr val="accent6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42976" y="2546331"/>
            <a:ext cx="70723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ТРИМАЄ СТРІЙ…</a:t>
            </a:r>
            <a:endParaRPr lang="uk-UA" sz="2400" b="1" dirty="0">
              <a:solidFill>
                <a:schemeClr val="accent6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1538" y="3903653"/>
            <a:ext cx="75009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i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Дякуємо ЗСУ </a:t>
            </a:r>
          </a:p>
          <a:p>
            <a:pPr algn="ctr"/>
            <a:r>
              <a:rPr lang="uk-UA" sz="2800" b="1" i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за </a:t>
            </a:r>
            <a:r>
              <a:rPr lang="ru-RU" sz="2800" b="1" i="1" dirty="0" err="1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можливість</a:t>
            </a:r>
            <a:r>
              <a:rPr lang="ru-RU" sz="2800" b="1" i="1" dirty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 </a:t>
            </a:r>
            <a:r>
              <a:rPr lang="ru-RU" sz="2800" b="1" i="1" dirty="0" err="1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жити</a:t>
            </a:r>
            <a:r>
              <a:rPr lang="ru-RU" sz="2800" b="1" i="1" dirty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ru-RU" sz="2800" b="1" i="1" dirty="0" err="1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і</a:t>
            </a:r>
            <a:r>
              <a:rPr lang="ru-RU" sz="2800" b="1" i="1" dirty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ru-RU" sz="28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працювати</a:t>
            </a:r>
            <a:r>
              <a:rPr lang="ru-RU" sz="2800" b="1" i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!</a:t>
            </a:r>
            <a:endParaRPr lang="uk-UA" sz="2800" b="1" i="1" dirty="0">
              <a:solidFill>
                <a:schemeClr val="accent6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597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7000">
        <p14:conveyor dir="l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506</TotalTime>
  <Words>388</Words>
  <Application>Microsoft Office PowerPoint</Application>
  <PresentationFormat>Экран (4:3)</PresentationFormat>
  <Paragraphs>78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Эркер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user38</dc:creator>
  <cp:lastModifiedBy>user</cp:lastModifiedBy>
  <cp:revision>113</cp:revision>
  <dcterms:created xsi:type="dcterms:W3CDTF">2022-10-04T08:46:09Z</dcterms:created>
  <dcterms:modified xsi:type="dcterms:W3CDTF">2022-11-04T10:14:41Z</dcterms:modified>
</cp:coreProperties>
</file>