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63" r:id="rId5"/>
    <p:sldId id="262" r:id="rId6"/>
    <p:sldId id="261" r:id="rId7"/>
    <p:sldId id="260" r:id="rId8"/>
    <p:sldId id="259" r:id="rId9"/>
    <p:sldId id="258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0F31D8-11EF-4799-B229-A333605C33DA}" type="datetimeFigureOut">
              <a:rPr lang="ru-RU" smtClean="0"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9B0AA-EB17-4779-9DCD-B547B088526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9" name="Rectangle 91"/>
          <p:cNvSpPr>
            <a:spLocks noChangeArrowheads="1"/>
          </p:cNvSpPr>
          <p:nvPr/>
        </p:nvSpPr>
        <p:spPr bwMode="auto">
          <a:xfrm>
            <a:off x="357159" y="1741879"/>
            <a:ext cx="8501121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90713" algn="l"/>
              </a:tabLst>
            </a:pPr>
            <a:r>
              <a:rPr kumimoji="0" lang="uk-UA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РОЗРОБКА СТРАТЕГІЇ РОЗВИТКУ ПДПРИЄМСТВА ТА ОБГРУНТУВАННЯ ВИБОРУ ЕФЕКТИВНИХ СТРАТЕГІЧНИХ АЛЬТЕРНАТИВ ПАТ «ВІННИЦЬКИЙ ОЛІЙНОЖИРОВИЙ КОМБІНАТ»</a:t>
            </a:r>
            <a:endParaRPr kumimoji="0" lang="uk-UA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3000364" y="4857760"/>
            <a:ext cx="32861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Виконав: ст. гр. Моп-14сп</a:t>
            </a:r>
          </a:p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Місак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 О.А.</a:t>
            </a:r>
          </a:p>
          <a:p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Науковий керівник:</a:t>
            </a:r>
          </a:p>
          <a:p>
            <a:r>
              <a:rPr lang="uk-UA" dirty="0" err="1" smtClean="0">
                <a:latin typeface="Times New Roman" pitchFamily="18" charset="0"/>
                <a:cs typeface="Times New Roman" pitchFamily="18" charset="0"/>
              </a:rPr>
              <a:t>К.т.н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., доц. Ратушняк О.Г.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929058" y="3286124"/>
          <a:ext cx="5000660" cy="3316563"/>
        </p:xfrm>
        <a:graphic>
          <a:graphicData uri="http://schemas.openxmlformats.org/drawingml/2006/table">
            <a:tbl>
              <a:tblPr/>
              <a:tblGrid>
                <a:gridCol w="1094360"/>
                <a:gridCol w="3906300"/>
              </a:tblGrid>
              <a:tr h="1273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Тип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стратегії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Види стратегії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149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Корпоративна стратегія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створення та управління високопродуктивним господарським портфелем структурних підрозділів корпорації (придбання компаній, зміцнення ділових позицій);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досягнення синергізму серед родинних структурних підрозділів і перетворення його на конкурентну перевагу;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встановлення інвестиційних пріоритетів і спрямування корпоративних ресурсів у найпривабливіші сфери діяльності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934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Ділова</a:t>
                      </a:r>
                      <a:r>
                        <a:rPr lang="uk-UA" sz="900" dirty="0">
                          <a:latin typeface="Times New Roman"/>
                          <a:ea typeface="Times New Roman"/>
                          <a:cs typeface="Times New Roman"/>
                        </a:rPr>
                        <a:t> с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тратегія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розроблення заходів, спрямованих на підвищення конкурентоспроможності, збереження конкурентних переваг;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формування механізму реагування на зовнішні зміни;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об'єднання стратегічних дій основних функціональних підрозділів;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концентрація, зосередження зусиль щодо вирішення специфічних питань і проблем організації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8597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Функціональна стратегія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•   дії щодо підтримання ділової стратегії, досягнення цілей підрозділу;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indent="45021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•</a:t>
                      </a: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  </a:t>
                      </a:r>
                      <a:r>
                        <a:rPr lang="ru-RU" sz="900">
                          <a:latin typeface="Times New Roman"/>
                          <a:ea typeface="Times New Roman"/>
                          <a:cs typeface="Times New Roman"/>
                        </a:rPr>
                        <a:t> аналіз і синтезування пропозицій менеджерів на місцях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448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>
                          <a:latin typeface="Times New Roman"/>
                          <a:ea typeface="Times New Roman"/>
                          <a:cs typeface="Times New Roman"/>
                        </a:rPr>
                        <a:t>Операційна стратегія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•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дії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щодо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виконання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вузькоспеціалізованих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питань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вирішення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проблем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,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пов'язаних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із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досягненням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цілей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 err="1">
                          <a:latin typeface="Times New Roman"/>
                          <a:ea typeface="Times New Roman"/>
                          <a:cs typeface="Times New Roman"/>
                        </a:rPr>
                        <a:t>підрозділу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15582" marR="1558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143372" y="2571744"/>
            <a:ext cx="4380045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1 -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Класифікація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стратегій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підприємств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(за А. Томпсоном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Стріклендом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357166"/>
            <a:ext cx="4071950" cy="233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17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785794"/>
            <a:ext cx="7905235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4" y="571480"/>
          <a:ext cx="6096001" cy="3301223"/>
        </p:xfrm>
        <a:graphic>
          <a:graphicData uri="http://schemas.openxmlformats.org/drawingml/2006/table">
            <a:tbl>
              <a:tblPr/>
              <a:tblGrid>
                <a:gridCol w="801298"/>
                <a:gridCol w="629922"/>
                <a:gridCol w="629922"/>
                <a:gridCol w="574920"/>
                <a:gridCol w="606184"/>
                <a:gridCol w="606184"/>
                <a:gridCol w="574920"/>
                <a:gridCol w="606184"/>
                <a:gridCol w="606184"/>
                <a:gridCol w="460283"/>
              </a:tblGrid>
              <a:tr h="258300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Вид товарної продукції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9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Роки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726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031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Сума виручки, тис.грн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Питома вага продукції в сумі виручки,%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Пор. номер у ранж. Ряду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Сума виручки, тис.грн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Питома вага продукції в сумі виручки,%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Пор. номер у ранж. ряду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Сума виручки, тис.грн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Питома вага продукції в сумі виручки,%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Пор. номер у ранж. ряду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54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Переробка насіння та виробництво олії неочищеної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75129.30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66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122456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74.4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155017.2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86.82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Маргарин та подібні харчові жири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9707.00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9.5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5934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2443.5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1,37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4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Жири та масла рослинні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19386.80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24.5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16148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7106.6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3,98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52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Олія соняшникова рафінована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-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_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45936,2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2,57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9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7546" marR="675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2 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Склад і структура товарної продукції ПАТ 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Вінницький олійножировий комбінат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uk-UA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071539" y="785796"/>
          <a:ext cx="6572296" cy="5429285"/>
        </p:xfrm>
        <a:graphic>
          <a:graphicData uri="http://schemas.openxmlformats.org/drawingml/2006/table">
            <a:tbl>
              <a:tblPr/>
              <a:tblGrid>
                <a:gridCol w="1791009"/>
                <a:gridCol w="647684"/>
                <a:gridCol w="750369"/>
                <a:gridCol w="750369"/>
                <a:gridCol w="605558"/>
                <a:gridCol w="652951"/>
                <a:gridCol w="687178"/>
                <a:gridCol w="687178"/>
              </a:tblGrid>
              <a:tr h="227163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Показники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Роки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uk-UA" sz="6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Відхилення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2012 від 2011 року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2013 від 2012 року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251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абсол.знач.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%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абсол.знач.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 %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1.Чистий дохід(виручка від реалізації)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219984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164818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178219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-55166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-33,47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13401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7,51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2.Валовий прибуток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14675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18827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34386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4152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22,05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15559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45,24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5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3.Чистий прибуток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2229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2352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1845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82,77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5,22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4.Собівартість реалізованої продукції, тис. грн.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182444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145991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143833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-36453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-24,96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-2158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5.Собівартість виробленої продукції, тис. грн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182444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145991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143833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-36453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-24,96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-2158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-1,5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6.Середньорічна чисельність працівників, чол.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832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-7,57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2,11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026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7.Середньорічна вартість основних виробничих засобів, тис. грн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392619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448609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679261,5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55990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12,48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230653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33,95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7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8.Середньорічна вартість активів, тис. грн.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437566,5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635001,5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895554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197435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31,09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260553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29,09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рентабельності реалізації,% 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8,04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12,89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23,9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4,84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37,59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11,01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46,06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окупності витрат % 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120,57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112,89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123,9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-7,68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-6,8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11,01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8,88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рентабельності продажу, % 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6,67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11,42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19,29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4,74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41,58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7,87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40,79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51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рентабельності майна, %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0,35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6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0,26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74,92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-0,09</a:t>
                      </a:r>
                      <a:endParaRPr lang="ru-RU" sz="6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-34,61</a:t>
                      </a:r>
                      <a:endParaRPr lang="ru-RU" sz="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5203" marR="35203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30238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Таблиця 3 – Основні показники, що характеризують економічний стан підприємства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630238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04784" y="1396999"/>
          <a:ext cx="4934431" cy="4064002"/>
        </p:xfrm>
        <a:graphic>
          <a:graphicData uri="http://schemas.openxmlformats.org/drawingml/2006/table">
            <a:tbl>
              <a:tblPr/>
              <a:tblGrid>
                <a:gridCol w="1063230"/>
                <a:gridCol w="644879"/>
                <a:gridCol w="645361"/>
                <a:gridCol w="645361"/>
                <a:gridCol w="483900"/>
                <a:gridCol w="483900"/>
                <a:gridCol w="483900"/>
                <a:gridCol w="483900"/>
              </a:tblGrid>
              <a:tr h="190880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Показник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Рік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Відхилення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08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2012 від 2011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2013 від 2012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1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абсол.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знач.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 %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абсол.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знач.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в %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6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latin typeface="Calibri"/>
                          <a:ea typeface="Times New Roman"/>
                          <a:cs typeface="Times New Roman"/>
                        </a:rPr>
                        <a:t>Чистий дохід(виручка від реалізації)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197119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164818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178219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13401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-19,597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13401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7,51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351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latin typeface="Calibri"/>
                          <a:ea typeface="Times New Roman"/>
                          <a:cs typeface="Times New Roman"/>
                        </a:rPr>
                        <a:t>Фінансовий результат від операційної діяльності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5489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4523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10878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6355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-21,35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6355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58,42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823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800">
                          <a:latin typeface="Calibri"/>
                          <a:ea typeface="Times New Roman"/>
                          <a:cs typeface="Times New Roman"/>
                        </a:rPr>
                        <a:t>Власний капітал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370705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421049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424943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3894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11,95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3894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0,91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NewRomanPSMT"/>
                          <a:cs typeface="Times New Roman"/>
                        </a:rPr>
                        <a:t>IP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0,0699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0,1183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0,0683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0,0484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40,91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-0,05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-73,2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NewRomanPSMT"/>
                          <a:cs typeface="Times New Roman"/>
                        </a:rPr>
                        <a:t>OPM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0,0278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0,1142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0,1929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0,0864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75,65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0,0787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40,7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CATR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5,39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2,2102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-3,17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-143,86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-0,0102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-0,46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ER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0,5851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2,48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1,74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1,89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76,4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-0,74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-42,5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K</a:t>
                      </a:r>
                      <a:r>
                        <a:rPr lang="uk-UA" sz="900">
                          <a:latin typeface="Times New Roman"/>
                          <a:ea typeface="MS Mincho"/>
                          <a:cs typeface="Times New Roman"/>
                        </a:rPr>
                        <a:t>m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0,2907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0,5906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0,0831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50,77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-0,5075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-610,7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Кзк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-1,576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3,36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0,4308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4,93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146,9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-2,9292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-679,9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9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0,6972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2,66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3,11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1,96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73,78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0,45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14,46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I</a:t>
                      </a:r>
                      <a:r>
                        <a:rPr lang="uk-UA" sz="900">
                          <a:latin typeface="Times New Roman"/>
                          <a:ea typeface="MS Mincho"/>
                          <a:cs typeface="Times New Roman"/>
                        </a:rPr>
                        <a:t>p 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2,46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2,22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2,06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-0,24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-10,81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-0,16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-7,76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6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R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1,71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6,41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4,11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4,7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73,32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-2,3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-55,96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9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CambriaMath"/>
                          <a:cs typeface="Times New Roman"/>
                        </a:rPr>
                        <a:t>Ra,фактична розрахункова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0,1133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1,2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latin typeface="Times New Roman"/>
                          <a:ea typeface="Times New Roman"/>
                          <a:cs typeface="Times New Roman"/>
                        </a:rPr>
                        <a:t>1,53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90,55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0,33</a:t>
                      </a:r>
                      <a:endParaRPr lang="ru-RU" sz="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9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21,56</a:t>
                      </a:r>
                      <a:endParaRPr lang="ru-RU" sz="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2058" marR="5205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131287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539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Таблиця 4 -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 charset="-128"/>
                <a:cs typeface="Arial" pitchFamily="34" charset="0"/>
              </a:rPr>
              <a:t>Факторний аналіз рентабельності активів (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mbriaMath" charset="-128"/>
                <a:cs typeface="Arial" pitchFamily="34" charset="0"/>
              </a:rPr>
              <a:t>R</a:t>
            </a:r>
            <a:r>
              <a:rPr kumimoji="0" lang="uk-UA" sz="1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S Mincho" pitchFamily="49" charset="-128"/>
                <a:ea typeface="MS Mincho" pitchFamily="49" charset="-128"/>
                <a:cs typeface="Arial" pitchFamily="34" charset="0"/>
              </a:rPr>
              <a:t>а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 charset="-128"/>
                <a:cs typeface="Arial" pitchFamily="34" charset="0"/>
              </a:rPr>
              <a:t>) підприємства ПАТ «Вінницький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 charset="-128"/>
                <a:cs typeface="Arial" pitchFamily="34" charset="0"/>
              </a:rPr>
              <a:t>олійножировий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NewRomanPSMT" charset="-128"/>
                <a:cs typeface="Arial" pitchFamily="34" charset="0"/>
              </a:rPr>
              <a:t> комбінат » за 2011-2013 рр.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14282" y="214290"/>
          <a:ext cx="6096000" cy="2988189"/>
        </p:xfrm>
        <a:graphic>
          <a:graphicData uri="http://schemas.openxmlformats.org/drawingml/2006/table">
            <a:tbl>
              <a:tblPr/>
              <a:tblGrid>
                <a:gridCol w="2403000"/>
                <a:gridCol w="524707"/>
                <a:gridCol w="570533"/>
                <a:gridCol w="570533"/>
                <a:gridCol w="506950"/>
                <a:gridCol w="542465"/>
                <a:gridCol w="542465"/>
                <a:gridCol w="435347"/>
              </a:tblGrid>
              <a:tr h="548580">
                <a:tc rowSpan="3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endParaRPr lang="uk-UA" sz="11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Показники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Роки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Відхилення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09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2012 від 2011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2013 від 2012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29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Кінець 2011 р.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Кінець 2012р.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Кінець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2013 р.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абсол. знач.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абсол.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знач.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9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437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Коефіцієнт покриття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0,52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0,69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0,23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24,63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-0,46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24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Коефіцієнт швидкої ліквідності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0,5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0,68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0,16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0,18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26,47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-0,52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-325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99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Коефіцієнт абсолютної ліквідності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1100" dirty="0">
                          <a:latin typeface="Times New Roman"/>
                          <a:ea typeface="Times New Roman"/>
                          <a:cs typeface="Times New Roman"/>
                        </a:rPr>
                        <a:t>0,0015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0,0031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0,00031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0,0016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51,61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-0,003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-900</a:t>
                      </a:r>
                      <a:endParaRPr lang="ru-RU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250" marR="652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49600" algn="ctr"/>
                <a:tab pos="3905250" algn="l"/>
                <a:tab pos="5943600" algn="l"/>
                <a:tab pos="6299200" algn="r"/>
              </a:tabLst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5 - Показники ліквідності ПАТ 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Вінницький олійножировий комбінат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149600" algn="ctr"/>
                <a:tab pos="3905250" algn="l"/>
                <a:tab pos="5943600" algn="l"/>
                <a:tab pos="6299200" algn="r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238" name="Rectangle 2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3571868" y="3214686"/>
            <a:ext cx="5353050" cy="3117850"/>
            <a:chOff x="2595" y="750"/>
            <a:chExt cx="8505" cy="4890"/>
          </a:xfrm>
        </p:grpSpPr>
        <p:sp>
          <p:nvSpPr>
            <p:cNvPr id="9237" name="Text Box 21"/>
            <p:cNvSpPr txBox="1">
              <a:spLocks noChangeArrowheads="1"/>
            </p:cNvSpPr>
            <p:nvPr/>
          </p:nvSpPr>
          <p:spPr bwMode="auto">
            <a:xfrm>
              <a:off x="6435" y="750"/>
              <a:ext cx="4335" cy="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Реальні та потенційні потреби споживачів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6" name="Text Box 20"/>
            <p:cNvSpPr txBox="1">
              <a:spLocks noChangeArrowheads="1"/>
            </p:cNvSpPr>
            <p:nvPr/>
          </p:nvSpPr>
          <p:spPr bwMode="auto">
            <a:xfrm>
              <a:off x="6435" y="1785"/>
              <a:ext cx="4335" cy="4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Потенційні можливості ринку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5" name="Text Box 19"/>
            <p:cNvSpPr txBox="1">
              <a:spLocks noChangeArrowheads="1"/>
            </p:cNvSpPr>
            <p:nvPr/>
          </p:nvSpPr>
          <p:spPr bwMode="auto">
            <a:xfrm>
              <a:off x="6240" y="2565"/>
              <a:ext cx="2100" cy="9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Маркетингова програма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4" name="Text Box 18"/>
            <p:cNvSpPr txBox="1">
              <a:spLocks noChangeArrowheads="1"/>
            </p:cNvSpPr>
            <p:nvPr/>
          </p:nvSpPr>
          <p:spPr bwMode="auto">
            <a:xfrm>
              <a:off x="9060" y="2565"/>
              <a:ext cx="2040" cy="9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Фінансові можливості (потенціал)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3" name="Text Box 17"/>
            <p:cNvSpPr txBox="1">
              <a:spLocks noChangeArrowheads="1"/>
            </p:cNvSpPr>
            <p:nvPr/>
          </p:nvSpPr>
          <p:spPr bwMode="auto">
            <a:xfrm>
              <a:off x="6600" y="3885"/>
              <a:ext cx="4095" cy="79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Товари, послуги, необхідні для ринку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2" name="Text Box 16"/>
            <p:cNvSpPr txBox="1">
              <a:spLocks noChangeArrowheads="1"/>
            </p:cNvSpPr>
            <p:nvPr/>
          </p:nvSpPr>
          <p:spPr bwMode="auto">
            <a:xfrm>
              <a:off x="6600" y="4905"/>
              <a:ext cx="4020" cy="7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Реалізація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товару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споживачу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,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аналіз</a:t>
              </a:r>
              <a:r>
                <a:rPr kumimoji="0" lang="en-US" sz="11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 </a:t>
              </a:r>
              <a:r>
                <a:rPr kumimoji="0" lang="en-US" sz="1100" b="0" i="0" u="none" strike="noStrike" cap="none" normalizeH="0" baseline="0" dirty="0" err="1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результатів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1" name="Text Box 15"/>
            <p:cNvSpPr txBox="1">
              <a:spLocks noChangeArrowheads="1"/>
            </p:cNvSpPr>
            <p:nvPr/>
          </p:nvSpPr>
          <p:spPr bwMode="auto">
            <a:xfrm>
              <a:off x="2595" y="2655"/>
              <a:ext cx="1470" cy="81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ea typeface="Times New Roman" pitchFamily="18" charset="0"/>
                  <a:cs typeface="Times New Roman" pitchFamily="18" charset="0"/>
                </a:rPr>
                <a:t>Зворотній зв’язок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230" name="AutoShape 14"/>
            <p:cNvSpPr>
              <a:spLocks noChangeShapeType="1"/>
            </p:cNvSpPr>
            <p:nvPr/>
          </p:nvSpPr>
          <p:spPr bwMode="auto">
            <a:xfrm flipV="1">
              <a:off x="4065" y="1156"/>
              <a:ext cx="2370" cy="185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9" name="AutoShape 13"/>
            <p:cNvSpPr>
              <a:spLocks noChangeShapeType="1"/>
            </p:cNvSpPr>
            <p:nvPr/>
          </p:nvSpPr>
          <p:spPr bwMode="auto">
            <a:xfrm>
              <a:off x="8640" y="1470"/>
              <a:ext cx="30" cy="3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8" name="AutoShape 12"/>
            <p:cNvSpPr>
              <a:spLocks noChangeShapeType="1"/>
            </p:cNvSpPr>
            <p:nvPr/>
          </p:nvSpPr>
          <p:spPr bwMode="auto">
            <a:xfrm flipH="1">
              <a:off x="7230" y="2220"/>
              <a:ext cx="1440" cy="3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7" name="AutoShape 11"/>
            <p:cNvSpPr>
              <a:spLocks noChangeShapeType="1"/>
            </p:cNvSpPr>
            <p:nvPr/>
          </p:nvSpPr>
          <p:spPr bwMode="auto">
            <a:xfrm>
              <a:off x="8670" y="2220"/>
              <a:ext cx="1440" cy="3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6" name="AutoShape 10"/>
            <p:cNvSpPr>
              <a:spLocks noChangeShapeType="1"/>
            </p:cNvSpPr>
            <p:nvPr/>
          </p:nvSpPr>
          <p:spPr bwMode="auto">
            <a:xfrm>
              <a:off x="7230" y="3540"/>
              <a:ext cx="1440" cy="3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5" name="AutoShape 9"/>
            <p:cNvSpPr>
              <a:spLocks noChangeShapeType="1"/>
            </p:cNvSpPr>
            <p:nvPr/>
          </p:nvSpPr>
          <p:spPr bwMode="auto">
            <a:xfrm flipH="1">
              <a:off x="8640" y="3540"/>
              <a:ext cx="1470" cy="34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4" name="AutoShape 8"/>
            <p:cNvSpPr>
              <a:spLocks noChangeShapeType="1"/>
            </p:cNvSpPr>
            <p:nvPr/>
          </p:nvSpPr>
          <p:spPr bwMode="auto">
            <a:xfrm>
              <a:off x="8670" y="4680"/>
              <a:ext cx="0" cy="22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3" name="AutoShape 7"/>
            <p:cNvSpPr>
              <a:spLocks noChangeShapeType="1"/>
            </p:cNvSpPr>
            <p:nvPr/>
          </p:nvSpPr>
          <p:spPr bwMode="auto">
            <a:xfrm flipV="1">
              <a:off x="4065" y="2010"/>
              <a:ext cx="2370" cy="100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2" name="AutoShape 6"/>
            <p:cNvSpPr>
              <a:spLocks noChangeShapeType="1"/>
            </p:cNvSpPr>
            <p:nvPr/>
          </p:nvSpPr>
          <p:spPr bwMode="auto">
            <a:xfrm>
              <a:off x="4065" y="3015"/>
              <a:ext cx="2175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1" name="AutoShape 5"/>
            <p:cNvSpPr>
              <a:spLocks noChangeShapeType="1"/>
            </p:cNvSpPr>
            <p:nvPr/>
          </p:nvSpPr>
          <p:spPr bwMode="auto">
            <a:xfrm>
              <a:off x="4065" y="3015"/>
              <a:ext cx="2535" cy="127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20" name="AutoShape 4"/>
            <p:cNvSpPr>
              <a:spLocks noChangeShapeType="1"/>
            </p:cNvSpPr>
            <p:nvPr/>
          </p:nvSpPr>
          <p:spPr bwMode="auto">
            <a:xfrm>
              <a:off x="4065" y="3015"/>
              <a:ext cx="2535" cy="226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219" name="AutoShape 3"/>
            <p:cNvSpPr>
              <a:spLocks noChangeShapeType="1"/>
            </p:cNvSpPr>
            <p:nvPr/>
          </p:nvSpPr>
          <p:spPr bwMode="auto">
            <a:xfrm>
              <a:off x="8340" y="3015"/>
              <a:ext cx="72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9246" name="Rectangle 30"/>
          <p:cNvSpPr>
            <a:spLocks noChangeArrowheads="1"/>
          </p:cNvSpPr>
          <p:nvPr/>
        </p:nvSpPr>
        <p:spPr bwMode="auto">
          <a:xfrm>
            <a:off x="1000100" y="6500834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Рис. 3 - Акценти у діяльності ПАТ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Вінницький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олійножировий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комбінат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857224" y="1397000"/>
          <a:ext cx="7500991" cy="4063999"/>
        </p:xfrm>
        <a:graphic>
          <a:graphicData uri="http://schemas.openxmlformats.org/drawingml/2006/table">
            <a:tbl>
              <a:tblPr/>
              <a:tblGrid>
                <a:gridCol w="2576402"/>
                <a:gridCol w="622270"/>
                <a:gridCol w="623737"/>
                <a:gridCol w="623737"/>
                <a:gridCol w="894511"/>
                <a:gridCol w="854887"/>
                <a:gridCol w="854887"/>
                <a:gridCol w="450560"/>
              </a:tblGrid>
              <a:tr h="169333"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Показник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Роки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3149600" algn="ctr"/>
                          <a:tab pos="3905250" algn="l"/>
                          <a:tab pos="5943600" algn="l"/>
                          <a:tab pos="6299835" algn="r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Відхилення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9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2012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2013 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2012 від 2011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2013 від 2012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86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абсол. знач.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абсол. знач.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33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автономії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0,69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0,53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0,4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-0,29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-72,5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-0,13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-32,5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концентрації залученого капіталу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0,31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0,47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0,29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48,3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0,13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21,67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8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фінансового ризику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0,44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0,74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0,72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0,28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38,8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-0,02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-2,7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маневрування власного капіталу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-0,3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-0,55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-1,31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-1,01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-77,09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-0,76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-58,01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забезпеченості власним оборотним капіталом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-2,11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-2,86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-7,48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-5,37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-71,79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-4,62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-61,76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Коефіцієнт забезпеченості матеріальних запасів власними оборотними коштами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-3,69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-8,89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-11,15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-7,46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-66,9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>
                          <a:latin typeface="Times New Roman"/>
                          <a:ea typeface="Times New Roman"/>
                          <a:cs typeface="Times New Roman"/>
                        </a:rPr>
                        <a:t>-2,26</a:t>
                      </a:r>
                      <a:endParaRPr lang="ru-RU" sz="7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endParaRPr lang="uk-UA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723900" algn="l"/>
                        </a:tabLst>
                      </a:pPr>
                      <a:r>
                        <a:rPr lang="uk-UA" sz="700" dirty="0">
                          <a:latin typeface="Times New Roman"/>
                          <a:ea typeface="Times New Roman"/>
                          <a:cs typeface="Times New Roman"/>
                        </a:rPr>
                        <a:t>-66,9</a:t>
                      </a:r>
                      <a:endParaRPr lang="ru-RU" sz="7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2333" marR="4233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1730260" y="74711"/>
            <a:ext cx="56834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23900" algn="l"/>
              </a:tabLst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Таблиця 6 – Визначення коефіцієнтів фінансової стійкості підприємств.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85786" y="785792"/>
          <a:ext cx="7643866" cy="5532120"/>
        </p:xfrm>
        <a:graphic>
          <a:graphicData uri="http://schemas.openxmlformats.org/drawingml/2006/table">
            <a:tbl>
              <a:tblPr/>
              <a:tblGrid>
                <a:gridCol w="3821533"/>
                <a:gridCol w="3822333"/>
              </a:tblGrid>
              <a:tr h="151374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Політичні фактори: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Економічні фактори: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74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493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1. Необхідність додержання норм СОТ в законодавчій і нормативній діяльності щодо імпорту-експорту;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2. Понад 90% підприємств машинобудування є недержавними, що практично виключає державне регулювання;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3. У зв’язку з вступом до СОТ можливості державного регулювання в питаннях стосовно конкуренції значно обмежені;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4. Надмірна політизація суспільства;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5. Недовіра суспільства до влади та її органів;  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latin typeface="Calibri"/>
                          <a:ea typeface="Times New Roman"/>
                          <a:cs typeface="Times New Roman"/>
                        </a:rPr>
                        <a:t>6. Відсутність чітких стратегічних намірів щодо майбутнього національного промислового комплексу;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1. Нестабільна динаміка ВВП;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2. Внесок вітчизняної промисловості в загальні обсяги реалізованої продукції (робіт, послуг) по відношенню до інших видів економічної діяльності щороку зменшуються, поступаючись сфері послуг 3. Загрозливо висока інфляція;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4. Нестабільний курс гривні;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5.Зростання промислового імпорту в Україні в останні десятиліття майже вдвічі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перевищували темпи зростання вітчизняного експорту;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6. Висока облікова ставка НБУ, високі ставки кредитування комерційних банків;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7.. Низький платоспроможний попит внутрішнього ринку;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8. Серйозні структурні диспропорції у виробництві, які за останні десятиліття лише поглибилися;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9. Високий рівень матеріало- і енергоємності продукції, що випускається;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10. Низька рентабельність виробництва;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11. Відсутність потужних господарюючих суб’єктів, здатних на рівних конкурувати з іноземними ТНК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74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Соціальні фактори: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Технологічні фактори: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8610">
                <a:tc>
                  <a:txBody>
                    <a:bodyPr/>
                    <a:lstStyle/>
                    <a:p>
                      <a:pPr indent="450215"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1. Середній вік працівників на багатьох машинобудівних підприємствах перевищує 45 років;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 2. Значний відплив за кордон висококваліфікованих спеціалістів, пов’язаних зі створенням і застосуванням комп’ютеризованих виробництв, упровадження високих технологій;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 3. Зниження привабливості праці в олійно-жировій галузі;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4. Немає чітко вираженої орієнтації на якість як основу конкурентоспроможності; 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>
                          <a:latin typeface="Calibri"/>
                          <a:ea typeface="Times New Roman"/>
                          <a:cs typeface="Times New Roman"/>
                        </a:rPr>
                        <a:t>5. Значний розрив між рівнем заробітної плати і рівнем потреб працівника;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1.НТП у виробничій сфері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2. Прискорення технологічного та інформаційного прогресу;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3. Поява та розробка нових технологій у виробництві олійно-жирових продуктів;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6917" marR="369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380325" y="74711"/>
            <a:ext cx="63833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Таблиця 7– PEST аналіз  ПАТ «Вінницький олійножировий комбінат»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857232"/>
          <a:ext cx="8143932" cy="2481580"/>
        </p:xfrm>
        <a:graphic>
          <a:graphicData uri="http://schemas.openxmlformats.org/drawingml/2006/table">
            <a:tbl>
              <a:tblPr/>
              <a:tblGrid>
                <a:gridCol w="4071541"/>
                <a:gridCol w="4072391"/>
              </a:tblGrid>
              <a:tr h="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Сильні сторони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Слабкі сорони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здатність зацікавити й утримати кваліфіковані ресурси;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великий штат підприємства;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сучасні технології виробництва;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система цінностей;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хороший імідж на ринку.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маркетингові дослідження ринку;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збут, реклама і просування товару;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стратегічний план;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потоки нової продукції;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- дослідницький потенціал.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Можливості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uk-UA" sz="110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Загрози</a:t>
                      </a:r>
                      <a:endParaRPr lang="ru-RU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47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Базова стратегія: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стратегія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зростання.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Функціональні стратегії: маркетингова стратегія.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Макроризики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: непередбачені витрати, в тому числі через інфляцію; зростання податків, зростання цін на сировину, матеріали, несприятливі погодно-кліматичні умови та погодні аномалії.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Мезоризки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: зростання </a:t>
                      </a:r>
                      <a:r>
                        <a:rPr lang="uk-UA" sz="1200" dirty="0" err="1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конкур-го</a:t>
                      </a:r>
                      <a:r>
                        <a:rPr lang="uk-UA" sz="1200" dirty="0">
                          <a:solidFill>
                            <a:srgbClr val="000000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 тиску.</a:t>
                      </a:r>
                      <a:endParaRPr lang="ru-RU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214282" y="285728"/>
            <a:ext cx="616880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Таблиця 8 – Матриця сильних та слабких сторін,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загроз і можливостей  ПАТ « Вінницький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олійножировий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комбінат»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837424" y="1397000"/>
          <a:ext cx="5469152" cy="4063999"/>
        </p:xfrm>
        <a:graphic>
          <a:graphicData uri="http://schemas.openxmlformats.org/drawingml/2006/table">
            <a:tbl>
              <a:tblPr/>
              <a:tblGrid>
                <a:gridCol w="1156936"/>
                <a:gridCol w="946584"/>
                <a:gridCol w="736232"/>
                <a:gridCol w="631056"/>
                <a:gridCol w="841408"/>
                <a:gridCol w="1156936"/>
              </a:tblGrid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Найменування  заходу, що  пропонується, та його зміст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444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Виконавці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Терміни виконання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2222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Витрати, грн.,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Економіч-ний 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ефект, грн.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Інші результати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1.Залучення торгового представника за кордоном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Служба маркетингу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2014 рік IV квартал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68031,75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"/>
                          <a:ea typeface="Times New Roman"/>
                          <a:cs typeface="Times New Roman"/>
                        </a:rPr>
                        <a:t>221045,6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Розширення каналів збуту за кордоном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0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2.Рекламування продукції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Служба маркетингу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2014 рік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107600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Розширення кола реальних партнерів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1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3. Імпортний лізинг нового обладнання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25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Головний інженер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2013-2014 роки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69700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>
                        <a:latin typeface="Times New Roman CYR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203186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Зниження собівартості ремонтних робіт, впровадження у виробництво прогресивнішої і економічнішої технології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70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Підсумок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147731,75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175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100">
                          <a:latin typeface="Times New Roman CYR"/>
                          <a:ea typeface="Times New Roman"/>
                          <a:cs typeface="Times New Roman"/>
                        </a:rPr>
                        <a:t>531831,6</a:t>
                      </a:r>
                      <a:endParaRPr lang="ru-RU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3810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100" dirty="0">
                        <a:latin typeface="Times New Roman CYR"/>
                        <a:ea typeface="Times New Roman"/>
                        <a:cs typeface="Times New Roman"/>
                      </a:endParaRPr>
                    </a:p>
                  </a:txBody>
                  <a:tcPr marL="40902" marR="409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1214414" y="500042"/>
            <a:ext cx="6649128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Таблиця 9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Загальний план пропозицій та заходів </a:t>
            </a:r>
          </a:p>
          <a:p>
            <a:pPr marL="0" marR="0" lvl="0" indent="3810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для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 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Вінницький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олійножировий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комбінат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1393</Words>
  <Application>Microsoft Office PowerPoint</Application>
  <PresentationFormat>Экран (4:3)</PresentationFormat>
  <Paragraphs>552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Marina</dc:creator>
  <cp:lastModifiedBy>Marina</cp:lastModifiedBy>
  <cp:revision>2</cp:revision>
  <dcterms:created xsi:type="dcterms:W3CDTF">2015-06-18T07:36:14Z</dcterms:created>
  <dcterms:modified xsi:type="dcterms:W3CDTF">2015-06-18T07:55:42Z</dcterms:modified>
</cp:coreProperties>
</file>