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65D4F-E9A4-4AA9-AF4C-F363D2E0E187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07167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Розробка системи електропривода насосної станції нафтопереробного заводу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5715016"/>
            <a:ext cx="8329626" cy="495288"/>
          </a:xfrm>
        </p:spPr>
        <p:txBody>
          <a:bodyPr>
            <a:noAutofit/>
          </a:bodyPr>
          <a:lstStyle/>
          <a:p>
            <a:pPr algn="r"/>
            <a:r>
              <a:rPr lang="uk-UA" sz="2400" dirty="0">
                <a:solidFill>
                  <a:schemeClr val="tx1"/>
                </a:solidFill>
              </a:rPr>
              <a:t>Виконав: </a:t>
            </a:r>
            <a:r>
              <a:rPr lang="uk-UA" sz="2400" dirty="0" smtClean="0">
                <a:solidFill>
                  <a:schemeClr val="tx1"/>
                </a:solidFill>
              </a:rPr>
              <a:t>студент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групи </a:t>
            </a:r>
            <a:r>
              <a:rPr lang="uk-UA" sz="2400" dirty="0">
                <a:solidFill>
                  <a:schemeClr val="tx1"/>
                </a:solidFill>
              </a:rPr>
              <a:t> </a:t>
            </a:r>
            <a:r>
              <a:rPr lang="uk-UA" sz="2400" dirty="0" smtClean="0">
                <a:solidFill>
                  <a:schemeClr val="tx1"/>
                </a:solidFill>
              </a:rPr>
              <a:t>ЕПА-14сп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Мельник </a:t>
            </a:r>
            <a:r>
              <a:rPr lang="uk-UA" sz="2400" dirty="0">
                <a:solidFill>
                  <a:schemeClr val="tx1"/>
                </a:solidFill>
              </a:rPr>
              <a:t>А.Г.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28604"/>
            <a:ext cx="8786842" cy="597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571480"/>
          <a:ext cx="8215371" cy="6000795"/>
        </p:xfrm>
        <a:graphic>
          <a:graphicData uri="http://schemas.openxmlformats.org/drawingml/2006/table">
            <a:tbl>
              <a:tblPr/>
              <a:tblGrid>
                <a:gridCol w="2507536"/>
                <a:gridCol w="1113516"/>
                <a:gridCol w="1115641"/>
                <a:gridCol w="1190018"/>
                <a:gridCol w="1192144"/>
                <a:gridCol w="1096516"/>
              </a:tblGrid>
              <a:tr h="556448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latin typeface="Times New Roman"/>
                        </a:rPr>
                        <a:t>Техніко-економічне порівняння </a:t>
                      </a:r>
                      <a:br>
                        <a:rPr lang="ru-RU" sz="1600" b="1" i="0" u="none" strike="noStrike">
                          <a:latin typeface="Times New Roman"/>
                        </a:rPr>
                      </a:br>
                      <a:r>
                        <a:rPr lang="ru-RU" sz="1600" b="1" i="0" u="none" strike="noStrike">
                          <a:latin typeface="Times New Roman"/>
                        </a:rPr>
                        <a:t>способів регулювання насосних установок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204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4282" marR="4282" marT="42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0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Показники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Тип системи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3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Дроселю-</a:t>
                      </a:r>
                      <a:br>
                        <a:rPr lang="ru-RU" sz="900" b="0" i="0" u="none" strike="noStrike">
                          <a:latin typeface="Times New Roman"/>
                        </a:rPr>
                      </a:br>
                      <a:r>
                        <a:rPr lang="ru-RU" sz="900" b="0" i="0" u="none" strike="noStrike">
                          <a:latin typeface="Times New Roman"/>
                        </a:rPr>
                        <a:t>вання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Зміна частоти обертання робочого колеса насоса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Байпа-</a:t>
                      </a:r>
                      <a:br>
                        <a:rPr lang="ru-RU" sz="900" b="0" i="0" u="none" strike="noStrike">
                          <a:latin typeface="Times New Roman"/>
                        </a:rPr>
                      </a:br>
                      <a:r>
                        <a:rPr lang="ru-RU" sz="900" b="0" i="0" u="none" strike="noStrike">
                          <a:latin typeface="Times New Roman"/>
                        </a:rPr>
                        <a:t>сування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Зміна кута установки лопатей робочого колеса насоса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Система активного регулювання продуктивності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8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Капіталовкладення К, грн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26340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32680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21730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34360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23650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72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latin typeface="Times New Roman"/>
                        </a:rPr>
                        <a:t>Е</a:t>
                      </a:r>
                      <a:r>
                        <a:rPr lang="ru-RU" sz="900" b="0" i="0" u="none" strike="noStrike" baseline="-25000">
                          <a:latin typeface="Times New Roman"/>
                        </a:rPr>
                        <a:t>а</a:t>
                      </a:r>
                      <a:endParaRPr lang="ru-RU" sz="900" b="0" i="0" u="none" strike="noStrike">
                        <a:latin typeface="Times New Roman"/>
                      </a:endParaRP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16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Амортизаційні відрахування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Са = Еа 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Symbol"/>
                        </a:rPr>
                        <a:t>×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К, грн.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2634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3268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2173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3436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2365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8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latin typeface="Times New Roman"/>
                        </a:rPr>
                        <a:t>Ео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0,015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16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Витрати на обслуговування і ремонт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 = Ео 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Symbol"/>
                        </a:rPr>
                        <a:t>×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К, грн.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395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490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326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515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355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16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Вартість електроенергії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mo, грн/кВт год 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1,59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0729">
                <a:tc>
                  <a:txBody>
                    <a:bodyPr/>
                    <a:lstStyle/>
                    <a:p>
                      <a:pPr algn="just" fontAlgn="b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K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оефіцієнт завантаження </a:t>
                      </a:r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k</a:t>
                      </a:r>
                      <a:r>
                        <a:rPr lang="ru-RU" sz="900" b="0" i="0" u="none" strike="noStrike" baseline="-25000">
                          <a:solidFill>
                            <a:srgbClr val="000000"/>
                          </a:solidFill>
                          <a:latin typeface="Times New Roman"/>
                        </a:rPr>
                        <a:t>з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0,98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0729">
                <a:tc>
                  <a:txBody>
                    <a:bodyPr/>
                    <a:lstStyle/>
                    <a:p>
                      <a:pPr algn="just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Річний час роботи Т</a:t>
                      </a:r>
                      <a:r>
                        <a:rPr lang="ru-RU" sz="900" b="0" i="0" u="none" strike="noStrike" baseline="-25000">
                          <a:solidFill>
                            <a:srgbClr val="000000"/>
                          </a:solidFill>
                          <a:latin typeface="Times New Roman"/>
                        </a:rPr>
                        <a:t>р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, год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8760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705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ККД  </a:t>
                      </a:r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latin typeface="Symbol"/>
                        </a:rPr>
                        <a:t>h</a:t>
                      </a:r>
                      <a:r>
                        <a:rPr lang="ru-RU" sz="900" b="0" i="0" u="none" strike="noStrike" baseline="-25000">
                          <a:solidFill>
                            <a:srgbClr val="000000"/>
                          </a:solidFill>
                          <a:latin typeface="Arial"/>
                        </a:rPr>
                        <a:t>д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Symbol"/>
                        </a:rPr>
                        <a:t>, 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0,94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513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latin typeface="Times New Roman"/>
                        </a:rPr>
                        <a:t>Втрати потужності</a:t>
                      </a:r>
                      <a:br>
                        <a:rPr lang="ru-RU" sz="900" b="0" i="0" u="none" strike="noStrike">
                          <a:latin typeface="Times New Roman"/>
                        </a:rPr>
                      </a:br>
                      <a:r>
                        <a:rPr lang="ru-RU" sz="900" b="0" i="0" u="none" strike="noStrike">
                          <a:latin typeface="Symbol"/>
                        </a:rPr>
                        <a:t>D</a:t>
                      </a:r>
                      <a:r>
                        <a:rPr lang="ru-RU" sz="900" b="0" i="0" u="none" strike="noStrike">
                          <a:latin typeface="Times New Roman"/>
                        </a:rPr>
                        <a:t>Р=kз </a:t>
                      </a:r>
                      <a:r>
                        <a:rPr lang="ru-RU" sz="900" b="0" i="0" u="none" strike="noStrike">
                          <a:latin typeface="Symbol"/>
                        </a:rPr>
                        <a:t>×</a:t>
                      </a:r>
                      <a:r>
                        <a:rPr lang="ru-RU" sz="900" b="0" i="0" u="none" strike="noStrike">
                          <a:latin typeface="Times New Roman"/>
                        </a:rPr>
                        <a:t>Рн </a:t>
                      </a:r>
                      <a:r>
                        <a:rPr lang="ru-RU" sz="900" b="0" i="0" u="none" strike="noStrike">
                          <a:latin typeface="Symbol"/>
                        </a:rPr>
                        <a:t>×</a:t>
                      </a:r>
                      <a:r>
                        <a:rPr lang="ru-RU" sz="900" b="0" i="0" u="none" strike="noStrike">
                          <a:latin typeface="Times New Roman"/>
                        </a:rPr>
                        <a:t>(1-</a:t>
                      </a:r>
                      <a:r>
                        <a:rPr lang="ru-RU" sz="900" b="0" i="0" u="none" strike="noStrike">
                          <a:latin typeface="Symbol"/>
                        </a:rPr>
                        <a:t>h</a:t>
                      </a:r>
                      <a:r>
                        <a:rPr lang="ru-RU" sz="900" b="0" i="0" u="none" strike="noStrike" baseline="-25000">
                          <a:latin typeface="Arial"/>
                        </a:rPr>
                        <a:t>д</a:t>
                      </a:r>
                      <a:r>
                        <a:rPr lang="ru-RU" sz="900" b="0" i="0" u="none" strike="noStrike">
                          <a:latin typeface="Times New Roman"/>
                        </a:rPr>
                        <a:t>/</a:t>
                      </a:r>
                      <a:r>
                        <a:rPr lang="ru-RU" sz="900" b="0" i="0" u="none" strike="noStrike">
                          <a:latin typeface="Symbol"/>
                        </a:rPr>
                        <a:t>h</a:t>
                      </a:r>
                      <a:r>
                        <a:rPr lang="ru-RU" sz="900" b="0" i="0" u="none" strike="noStrike" baseline="-25000">
                          <a:latin typeface="Arial"/>
                        </a:rPr>
                        <a:t>д</a:t>
                      </a:r>
                      <a:r>
                        <a:rPr lang="ru-RU" sz="900" b="0" i="0" u="none" strike="noStrike">
                          <a:latin typeface="Times New Roman"/>
                        </a:rPr>
                        <a:t>), кВт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11,01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11,01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11,01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11,01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11,01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13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latin typeface="Times New Roman"/>
                        </a:rPr>
                        <a:t>Коефіцєнт, що враховує діапазон регулювання кутової швидкості </a:t>
                      </a:r>
                      <a:r>
                        <a:rPr lang="en-AU" sz="900" b="0" i="0" u="none" strike="noStrike">
                          <a:latin typeface="Times New Roman"/>
                        </a:rPr>
                        <a:t>k</a:t>
                      </a:r>
                      <a:r>
                        <a:rPr lang="en-AU" sz="900" b="0" i="0" u="none" strike="noStrike" baseline="-25000">
                          <a:latin typeface="Symbol"/>
                        </a:rPr>
                        <a:t>w</a:t>
                      </a:r>
                      <a:endParaRPr lang="en-AU" sz="900" b="0" i="0" u="none" strike="noStrike">
                        <a:latin typeface="Times New Roman"/>
                      </a:endParaRP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0,81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0,58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0,98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0,74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0,89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13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Кількість втраченої електроенергії за рік </a:t>
                      </a:r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latin typeface="Symbol"/>
                        </a:rPr>
                        <a:t>D</a:t>
                      </a:r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W=</a:t>
                      </a:r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latin typeface="Symbol"/>
                        </a:rPr>
                        <a:t>D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Р*Т</a:t>
                      </a:r>
                      <a:r>
                        <a:rPr lang="ru-RU" sz="900" b="0" i="0" u="none" strike="noStrike" baseline="-25000">
                          <a:solidFill>
                            <a:srgbClr val="000000"/>
                          </a:solidFill>
                          <a:latin typeface="Times New Roman"/>
                        </a:rPr>
                        <a:t>р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*</a:t>
                      </a:r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k</a:t>
                      </a:r>
                      <a:r>
                        <a:rPr lang="en-AU" sz="900" b="0" i="0" u="none" strike="noStrike" baseline="-25000">
                          <a:solidFill>
                            <a:srgbClr val="000000"/>
                          </a:solidFill>
                          <a:latin typeface="Symbol"/>
                        </a:rPr>
                        <a:t>w</a:t>
                      </a:r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кВт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78118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55936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94513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71367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85833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13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Витрати на електроенергію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</a:t>
                      </a:r>
                      <a:r>
                        <a:rPr lang="ru-RU" sz="900" b="0" i="0" u="none" strike="noStrike" baseline="-25000">
                          <a:solidFill>
                            <a:srgbClr val="000000"/>
                          </a:solidFill>
                          <a:latin typeface="Symbol"/>
                        </a:rPr>
                        <a:t>D</a:t>
                      </a:r>
                      <a:r>
                        <a:rPr lang="ru-RU" sz="900" b="0" i="0" u="none" strike="noStrike" baseline="-25000">
                          <a:solidFill>
                            <a:srgbClr val="000000"/>
                          </a:solidFill>
                          <a:latin typeface="Times New Roman"/>
                        </a:rPr>
                        <a:t>W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= mo*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Symbol"/>
                        </a:rPr>
                        <a:t>D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W, грн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124208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88939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150276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113474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136475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13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Собіварітсть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 = Са  + Со  + С</a:t>
                      </a:r>
                      <a:r>
                        <a:rPr lang="ru-RU" sz="900" b="0" i="0" u="none" strike="noStrike" baseline="-25000">
                          <a:solidFill>
                            <a:srgbClr val="000000"/>
                          </a:solidFill>
                          <a:latin typeface="Symbol"/>
                        </a:rPr>
                        <a:t>D</a:t>
                      </a:r>
                      <a:r>
                        <a:rPr lang="ru-RU" sz="900" b="0" i="0" u="none" strike="noStrike" baseline="-25000">
                          <a:solidFill>
                            <a:srgbClr val="000000"/>
                          </a:solidFill>
                          <a:latin typeface="Times New Roman"/>
                        </a:rPr>
                        <a:t>W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, грн.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127237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92697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152775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117425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139195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16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Нормативний коефіцієнт економічної ефективності Ен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0,12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616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Зведені витрати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 = Ен 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Symbol"/>
                        </a:rPr>
                        <a:t>×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+ С, грн.</a:t>
                      </a:r>
                    </a:p>
                  </a:txBody>
                  <a:tcPr marL="4282" marR="4282" marT="42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130 398 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96 619 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155 382 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121 548 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142 033 </a:t>
                      </a:r>
                    </a:p>
                  </a:txBody>
                  <a:tcPr marL="4282" marR="4282" marT="42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39" y="285728"/>
            <a:ext cx="879083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39" y="417260"/>
            <a:ext cx="8705841" cy="615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39" y="223877"/>
            <a:ext cx="8777279" cy="6205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28628"/>
            <a:ext cx="8924237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653" y="285728"/>
            <a:ext cx="8803065" cy="622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7" y="380925"/>
            <a:ext cx="8858279" cy="6262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6" y="285729"/>
            <a:ext cx="8929718" cy="6298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5918" y="2285992"/>
            <a:ext cx="500027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i="1" dirty="0" smtClean="0"/>
              <a:t>Дякую за увагу!</a:t>
            </a:r>
          </a:p>
          <a:p>
            <a:pPr algn="ctr"/>
            <a:endParaRPr lang="uk-UA" sz="4000" b="1" i="1" dirty="0" smtClean="0"/>
          </a:p>
          <a:p>
            <a:pPr algn="ctr"/>
            <a:r>
              <a:rPr lang="uk-UA" sz="4000" b="1" i="1" dirty="0" smtClean="0"/>
              <a:t>Доповідь завершено.</a:t>
            </a:r>
            <a:endParaRPr lang="ru-RU" sz="4000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162</Words>
  <Application>Microsoft Office PowerPoint</Application>
  <PresentationFormat>Экран (4:3)</PresentationFormat>
  <Paragraphs>85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Розробка системи електропривода насосної станції нафтопереробного заводу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vntu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Розробка системи електропривода насосної станції нафтопереробного заводу</dc:title>
  <dc:creator>rmp</dc:creator>
  <cp:lastModifiedBy>rmp</cp:lastModifiedBy>
  <cp:revision>3</cp:revision>
  <dcterms:created xsi:type="dcterms:W3CDTF">2015-06-15T09:38:16Z</dcterms:created>
  <dcterms:modified xsi:type="dcterms:W3CDTF">2015-06-15T12:49:00Z</dcterms:modified>
</cp:coreProperties>
</file>