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sldIdLst>
    <p:sldId id="256" r:id="rId2"/>
    <p:sldId id="257" r:id="rId3"/>
    <p:sldId id="258" r:id="rId4"/>
    <p:sldId id="268" r:id="rId5"/>
    <p:sldId id="267" r:id="rId6"/>
    <p:sldId id="262" r:id="rId7"/>
    <p:sldId id="269" r:id="rId8"/>
    <p:sldId id="270" r:id="rId9"/>
    <p:sldId id="271" r:id="rId10"/>
    <p:sldId id="273" r:id="rId11"/>
    <p:sldId id="274" r:id="rId12"/>
    <p:sldId id="275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587" autoAdjust="0"/>
    <p:restoredTop sz="86421" autoAdjust="0"/>
  </p:normalViewPr>
  <p:slideViewPr>
    <p:cSldViewPr>
      <p:cViewPr varScale="1">
        <p:scale>
          <a:sx n="100" d="100"/>
          <a:sy n="100" d="100"/>
        </p:scale>
        <p:origin x="1536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1128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BACE86-A51C-4EF6-97CD-983A97DEC4C7}" type="datetimeFigureOut">
              <a:rPr lang="ru-RU" smtClean="0"/>
              <a:pPr/>
              <a:t>16.06.2015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E06F024-EA02-40EC-9C0E-8F1C8D0E0C1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71472" y="142852"/>
            <a:ext cx="8143932" cy="6500858"/>
          </a:xfrm>
        </p:spPr>
        <p:txBody>
          <a:bodyPr>
            <a:normAutofit fontScale="90000"/>
          </a:bodyPr>
          <a:lstStyle/>
          <a:p>
            <a:r>
              <a:rPr lang="uk-UA" dirty="0" smtClean="0"/>
              <a:t> </a:t>
            </a: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ru-RU" sz="1600" b="1" dirty="0" smtClean="0"/>
              <a:t/>
            </a:r>
            <a:br>
              <a:rPr lang="ru-RU" sz="1600" b="1" dirty="0" smtClean="0"/>
            </a:br>
            <a:r>
              <a:rPr lang="ru-RU" sz="1600" b="1" dirty="0"/>
              <a:t/>
            </a:r>
            <a:br>
              <a:rPr lang="ru-RU" sz="1600" b="1" dirty="0"/>
            </a:br>
            <a:r>
              <a:rPr lang="uk-UA" sz="2200" dirty="0" smtClean="0"/>
              <a:t> Дипломний проект</a:t>
            </a:r>
            <a:r>
              <a:rPr lang="ru-RU" sz="2200" dirty="0" smtClean="0"/>
              <a:t/>
            </a:r>
            <a:br>
              <a:rPr lang="ru-RU" sz="2200" dirty="0" smtClean="0"/>
            </a:br>
            <a:r>
              <a:rPr lang="uk-UA" sz="2200" dirty="0" smtClean="0"/>
              <a:t>на тему: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3100" dirty="0" smtClean="0"/>
              <a:t>НАДВИСОКОЧАСТОТНИЙ ГЕНЕРАТОР НА БАЗІ ПЕРЕХОДІВ ДЖОЗЕФСОНА ДЛЯ СПЕЦІАЛІЗОВАНИХ ЗАСОБІВ ЗВ’ЯЗКУ</a:t>
            </a:r>
            <a:r>
              <a:rPr lang="ru-RU" sz="3600" dirty="0" smtClean="0"/>
              <a:t/>
            </a:r>
            <a:br>
              <a:rPr lang="ru-RU" sz="3600" dirty="0" smtClean="0"/>
            </a:br>
            <a:r>
              <a:rPr lang="ru-RU" sz="3600" dirty="0" smtClean="0"/>
              <a:t> </a:t>
            </a:r>
            <a:r>
              <a:rPr lang="uk-UA" sz="1600" dirty="0" smtClean="0"/>
              <a:t>08-34.ДП.002.00.000 ПЗ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/>
              <a:t/>
            </a:r>
            <a:br>
              <a:rPr lang="ru-RU" sz="1600" dirty="0"/>
            </a:br>
            <a:r>
              <a:rPr lang="uk-UA" sz="16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>                                     </a:t>
            </a:r>
            <a:r>
              <a:rPr lang="uk-UA" sz="1800" dirty="0" smtClean="0"/>
              <a:t>Виконав: </a:t>
            </a:r>
            <a:br>
              <a:rPr lang="uk-UA" sz="1800" dirty="0" smtClean="0"/>
            </a:br>
            <a:r>
              <a:rPr lang="uk-UA" sz="1800" dirty="0" smtClean="0"/>
              <a:t>                                                                       студент 5 курсу, групи </a:t>
            </a:r>
            <a:r>
              <a:rPr lang="ru-RU" sz="1800" dirty="0" smtClean="0"/>
              <a:t>ТСМ-</a:t>
            </a:r>
            <a:r>
              <a:rPr lang="uk-UA" sz="1800" dirty="0" smtClean="0"/>
              <a:t>14сп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                                            </a:t>
            </a:r>
            <a:r>
              <a:rPr lang="uk-UA" sz="1800" dirty="0" smtClean="0"/>
              <a:t>Задорожний Б.В.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uk-UA" sz="1800" dirty="0" smtClean="0"/>
              <a:t> 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                                 </a:t>
            </a:r>
            <a:r>
              <a:rPr lang="uk-UA" sz="1800" dirty="0" smtClean="0"/>
              <a:t>Керівник:</a:t>
            </a:r>
            <a:br>
              <a:rPr lang="uk-UA" sz="1800" dirty="0" smtClean="0"/>
            </a:br>
            <a:r>
              <a:rPr lang="uk-UA" sz="1800" dirty="0"/>
              <a:t> </a:t>
            </a:r>
            <a:r>
              <a:rPr lang="uk-UA" sz="1800" dirty="0" smtClean="0"/>
              <a:t>                                                             Завідувач кафедр. ТКСТБ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ru-RU" sz="1800" dirty="0" smtClean="0"/>
              <a:t>                                                         </a:t>
            </a:r>
            <a:r>
              <a:rPr lang="uk-UA" sz="1800" dirty="0" err="1" smtClean="0"/>
              <a:t>д.т.н</a:t>
            </a:r>
            <a:r>
              <a:rPr lang="uk-UA" sz="1800" dirty="0" smtClean="0"/>
              <a:t>., проф. </a:t>
            </a:r>
            <a:r>
              <a:rPr lang="uk-UA" sz="1800" dirty="0" err="1" smtClean="0"/>
              <a:t>Кичак</a:t>
            </a:r>
            <a:r>
              <a:rPr lang="uk-UA" sz="1800" smtClean="0"/>
              <a:t> </a:t>
            </a:r>
            <a:r>
              <a:rPr lang="uk-UA" sz="1800" smtClean="0"/>
              <a:t>В.М. </a:t>
            </a:r>
            <a:r>
              <a:rPr lang="ru-RU" sz="1800" dirty="0" smtClean="0"/>
              <a:t/>
            </a:r>
            <a:br>
              <a:rPr lang="ru-RU" sz="1800" dirty="0" smtClean="0"/>
            </a:br>
            <a:r>
              <a:rPr lang="uk-UA" sz="18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 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uk-UA" sz="1600" dirty="0" smtClean="0"/>
              <a:t> </a:t>
            </a:r>
            <a:r>
              <a:rPr lang="ru-RU" sz="1600" dirty="0" smtClean="0"/>
              <a:t/>
            </a:r>
            <a:br>
              <a:rPr lang="ru-RU" sz="1600" dirty="0" smtClean="0"/>
            </a:br>
            <a:r>
              <a:rPr lang="ru-RU" dirty="0"/>
              <a:t/>
            </a:r>
            <a:br>
              <a:rPr lang="ru-RU" dirty="0"/>
            </a:br>
            <a:r>
              <a:rPr lang="ru-RU" sz="1600" dirty="0"/>
              <a:t/>
            </a:r>
            <a:br>
              <a:rPr lang="ru-RU" sz="1600" dirty="0"/>
            </a:br>
            <a:endParaRPr lang="ru-RU" sz="16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err="1" smtClean="0"/>
              <a:t>Актуальність</a:t>
            </a:r>
            <a:r>
              <a:rPr lang="ru-RU" dirty="0" smtClean="0"/>
              <a:t> </a:t>
            </a:r>
            <a:r>
              <a:rPr lang="ru-RU" dirty="0" err="1" smtClean="0"/>
              <a:t>даної</a:t>
            </a:r>
            <a:r>
              <a:rPr lang="ru-RU" dirty="0" smtClean="0"/>
              <a:t> теми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uk-UA" dirty="0" smtClean="0"/>
              <a:t>    </a:t>
            </a:r>
            <a:r>
              <a:rPr lang="uk-UA" dirty="0"/>
              <a:t>Актуальність даної теми, викликана підвищеною цікавістю до розробки і використання електронних приладів надвисокочастотного діапазону частот, не тільки в телекомунікаціях та радіофізиці, а й в таких напрямках як фізика твердого тіла, біологія та медицина.</a:t>
            </a:r>
            <a:endParaRPr lang="ru-RU" dirty="0"/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лево 5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Мета </a:t>
            </a:r>
            <a:r>
              <a:rPr lang="ru-RU" dirty="0"/>
              <a:t>і</a:t>
            </a:r>
            <a:r>
              <a:rPr lang="ru-RU" dirty="0" smtClean="0"/>
              <a:t> </a:t>
            </a:r>
            <a:r>
              <a:rPr lang="ru-RU" dirty="0" err="1" smtClean="0"/>
              <a:t>призначення</a:t>
            </a:r>
            <a:r>
              <a:rPr lang="ru-RU" dirty="0" smtClean="0"/>
              <a:t> ДП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1600200"/>
            <a:ext cx="8858312" cy="4525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uk-UA" dirty="0"/>
              <a:t>	</a:t>
            </a:r>
            <a:r>
              <a:rPr lang="uk-UA" dirty="0" smtClean="0"/>
              <a:t>Метою </a:t>
            </a:r>
            <a:r>
              <a:rPr lang="uk-UA" dirty="0"/>
              <a:t>проекту є розробка генератора </a:t>
            </a:r>
            <a:r>
              <a:rPr lang="uk-UA" dirty="0" err="1"/>
              <a:t>терагерцового</a:t>
            </a:r>
            <a:r>
              <a:rPr lang="uk-UA" dirty="0"/>
              <a:t> діапазону, принцип роботи якого базується на </a:t>
            </a:r>
            <a:r>
              <a:rPr lang="uk-UA" dirty="0" smtClean="0"/>
              <a:t>ефекті </a:t>
            </a:r>
            <a:r>
              <a:rPr lang="uk-UA" dirty="0" err="1"/>
              <a:t>Д</a:t>
            </a:r>
            <a:r>
              <a:rPr lang="uk-UA" dirty="0" err="1" smtClean="0"/>
              <a:t>жозефсона</a:t>
            </a:r>
            <a:r>
              <a:rPr lang="uk-UA" dirty="0"/>
              <a:t>.</a:t>
            </a:r>
            <a:endParaRPr lang="ru-RU" dirty="0"/>
          </a:p>
          <a:p>
            <a:pPr marL="0" indent="0">
              <a:buNone/>
            </a:pPr>
            <a:r>
              <a:rPr lang="uk-UA" dirty="0" smtClean="0"/>
              <a:t>	Об’єкт </a:t>
            </a:r>
            <a:r>
              <a:rPr lang="uk-UA" dirty="0"/>
              <a:t>дослідження – процеси та методи генерування радіосигналів у </a:t>
            </a:r>
            <a:r>
              <a:rPr lang="uk-UA" dirty="0" err="1"/>
              <a:t>джозефсоновських</a:t>
            </a:r>
            <a:r>
              <a:rPr lang="uk-UA" dirty="0"/>
              <a:t> структурах, що функціонують в </a:t>
            </a:r>
            <a:r>
              <a:rPr lang="uk-UA" dirty="0" err="1"/>
              <a:t>терагерцовому</a:t>
            </a:r>
            <a:r>
              <a:rPr lang="uk-UA" dirty="0"/>
              <a:t> діапазоні</a:t>
            </a:r>
            <a:endParaRPr lang="ru-RU" dirty="0"/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лево 4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116632"/>
            <a:ext cx="8712968" cy="62361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b="1" dirty="0" err="1">
                <a:ea typeface="Calibri"/>
                <a:cs typeface="Times New Roman" panose="02020603050405020304" pitchFamily="18" charset="0"/>
              </a:rPr>
              <a:t>Джозефсоновські</a:t>
            </a:r>
            <a:r>
              <a:rPr lang="ru-RU" b="1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b="1" dirty="0" smtClean="0">
                <a:ea typeface="Calibri"/>
                <a:cs typeface="Times New Roman" panose="02020603050405020304" pitchFamily="18" charset="0"/>
              </a:rPr>
              <a:t>переходи</a:t>
            </a:r>
            <a:r>
              <a:rPr lang="ru-RU" dirty="0" smtClean="0"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ea typeface="Calibri"/>
                <a:cs typeface="Times New Roman" panose="02020603050405020304" pitchFamily="18" charset="0"/>
              </a:rPr>
              <a:t>являють</a:t>
            </a:r>
            <a:r>
              <a:rPr lang="ru-RU" dirty="0" smtClean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собою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деякий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слабкий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електричний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зв'язок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між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двома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надпровідниками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.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Фактично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цей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зв'язок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можна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здійснити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кількома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способами.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Найбільш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часто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використовувані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на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практиці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типи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слабкого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зв'язку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–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це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: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/>
                <a:cs typeface="Times New Roman" panose="02020603050405020304" pitchFamily="18" charset="0"/>
              </a:rPr>
              <a:t>1)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тунельні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переходи, в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яких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зв'язок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між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двома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плівковими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надпровідниками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здійснюється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через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дуже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тонкий (десятки ангстрем) шар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ізолятора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– SIS-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структури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;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/>
                <a:cs typeface="Times New Roman" panose="02020603050405020304" pitchFamily="18" charset="0"/>
              </a:rPr>
              <a:t>2) «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сандвічі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» – два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плівкових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надпровідника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взаємодіючі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через тонкий (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сотні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ангстрем) шар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металу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– SNS-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структури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; 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ru-RU" dirty="0">
                <a:ea typeface="Calibri"/>
                <a:cs typeface="Times New Roman" panose="02020603050405020304" pitchFamily="18" charset="0"/>
              </a:rPr>
              <a:t>3)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структури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типу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місток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,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що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представляють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собою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вузьку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надпровідну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перемичку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(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місток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)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обмеженої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довжини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між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двома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масивними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надпровідними</a:t>
            </a:r>
            <a:r>
              <a:rPr lang="ru-RU" dirty="0">
                <a:ea typeface="Calibri"/>
                <a:cs typeface="Times New Roman" panose="02020603050405020304" pitchFamily="18" charset="0"/>
              </a:rPr>
              <a:t> </a:t>
            </a:r>
            <a:r>
              <a:rPr lang="ru-RU" dirty="0" err="1">
                <a:ea typeface="Calibri"/>
                <a:cs typeface="Times New Roman" panose="02020603050405020304" pitchFamily="18" charset="0"/>
              </a:rPr>
              <a:t>електродами</a:t>
            </a:r>
            <a:r>
              <a:rPr lang="ru-RU" dirty="0" smtClean="0">
                <a:ea typeface="Calibri"/>
                <a:cs typeface="Times New Roman" panose="02020603050405020304" pitchFamily="18" charset="0"/>
              </a:rPr>
              <a:t>.</a:t>
            </a:r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r>
              <a:rPr lang="uk-UA" b="1" dirty="0" err="1"/>
              <a:t>Джозефсонівський</a:t>
            </a:r>
            <a:r>
              <a:rPr lang="uk-UA" b="1" dirty="0"/>
              <a:t> перехід в резистивному</a:t>
            </a:r>
            <a:r>
              <a:rPr lang="uk-UA" dirty="0"/>
              <a:t> стані являє собою природне джерело електромагнітних коливань, яке швидко перестроюється за </a:t>
            </a:r>
            <a:r>
              <a:rPr lang="uk-UA" dirty="0" smtClean="0"/>
              <a:t>частотою, напругою. </a:t>
            </a:r>
            <a:r>
              <a:rPr lang="uk-UA" dirty="0"/>
              <a:t>При цьому характерні частоти </a:t>
            </a:r>
            <a:r>
              <a:rPr lang="uk-UA" dirty="0" err="1"/>
              <a:t>джозефсоновських</a:t>
            </a:r>
            <a:r>
              <a:rPr lang="uk-UA" dirty="0"/>
              <a:t> елементів на основі низькотемпературних надпровідників (НТНП) можуть досягати значення 1 </a:t>
            </a:r>
            <a:r>
              <a:rPr lang="uk-UA" dirty="0" err="1"/>
              <a:t>ТГц</a:t>
            </a:r>
            <a:r>
              <a:rPr lang="uk-UA" dirty="0"/>
              <a:t>, а на основі високотемпературних надпровідників (ВТНП) - значення 10 </a:t>
            </a:r>
            <a:r>
              <a:rPr lang="uk-UA" dirty="0" err="1"/>
              <a:t>ТГц</a:t>
            </a:r>
            <a:r>
              <a:rPr lang="uk-UA" dirty="0"/>
              <a:t> і навіть вище. </a:t>
            </a:r>
            <a:endParaRPr lang="ru-RU" dirty="0"/>
          </a:p>
          <a:p>
            <a:pPr indent="449580">
              <a:lnSpc>
                <a:spcPct val="107000"/>
              </a:lnSpc>
              <a:spcAft>
                <a:spcPts val="800"/>
              </a:spcAft>
            </a:pPr>
            <a:endParaRPr lang="ru-RU" dirty="0">
              <a:ea typeface="Calibri"/>
              <a:cs typeface="Times New Roman" panose="02020603050405020304" pitchFamily="18" charset="0"/>
            </a:endParaRPr>
          </a:p>
        </p:txBody>
      </p:sp>
      <p:sp>
        <p:nvSpPr>
          <p:cNvPr id="3" name="Стрелка влево 2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Стрелка вправо 3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0300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20688"/>
            <a:ext cx="842493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000" b="1" dirty="0"/>
              <a:t>Основні переваги </a:t>
            </a:r>
            <a:r>
              <a:rPr lang="uk-UA" sz="2000" b="1" dirty="0" smtClean="0"/>
              <a:t>генераторів</a:t>
            </a:r>
            <a:r>
              <a:rPr lang="uk-UA" sz="2000" dirty="0" smtClean="0"/>
              <a:t>, </a:t>
            </a:r>
            <a:r>
              <a:rPr lang="uk-UA" sz="2000" b="1" dirty="0" smtClean="0"/>
              <a:t>функціонуючих на </a:t>
            </a:r>
            <a:r>
              <a:rPr lang="uk-UA" sz="2000" b="1" dirty="0" err="1" smtClean="0"/>
              <a:t>Джозефсонівських</a:t>
            </a:r>
            <a:r>
              <a:rPr lang="uk-UA" sz="2000" b="1" dirty="0" smtClean="0"/>
              <a:t> переходах:</a:t>
            </a:r>
            <a:endParaRPr lang="uk-UA" sz="2000" dirty="0" smtClean="0"/>
          </a:p>
          <a:p>
            <a:pPr marL="457200" indent="-457200">
              <a:buAutoNum type="arabicParenR"/>
            </a:pPr>
            <a:r>
              <a:rPr lang="uk-UA" sz="2000" dirty="0" smtClean="0"/>
              <a:t>на </a:t>
            </a:r>
            <a:r>
              <a:rPr lang="uk-UA" sz="2000" dirty="0"/>
              <a:t>основі низькотемпературних надпровідників - широкий діапазон перестройки частоти, обмежений тільки діапазоном частотного погодження генератора і </a:t>
            </a:r>
            <a:r>
              <a:rPr lang="uk-UA" sz="2000" dirty="0" smtClean="0"/>
              <a:t>навантаження;</a:t>
            </a:r>
          </a:p>
          <a:p>
            <a:pPr marL="457200" indent="-457200">
              <a:buAutoNum type="arabicParenR"/>
            </a:pPr>
            <a:r>
              <a:rPr lang="uk-UA" sz="2000" dirty="0" smtClean="0"/>
              <a:t> </a:t>
            </a:r>
            <a:r>
              <a:rPr lang="uk-UA" sz="2000" dirty="0"/>
              <a:t>низьке </a:t>
            </a:r>
            <a:r>
              <a:rPr lang="uk-UA" sz="2000" dirty="0" smtClean="0"/>
              <a:t>енергоспоживання;</a:t>
            </a:r>
          </a:p>
          <a:p>
            <a:pPr marL="457200" indent="-457200">
              <a:buAutoNum type="arabicParenR"/>
            </a:pPr>
            <a:r>
              <a:rPr lang="uk-UA" sz="2000" dirty="0" smtClean="0"/>
              <a:t> </a:t>
            </a:r>
            <a:r>
              <a:rPr lang="uk-UA" sz="2000" dirty="0"/>
              <a:t>можливість виготовлення генератора в єдиному технологічному циклі на загальній підкладці з антеною і змішувачем на основі переходу надпровідник-ізолятор-надпровідник</a:t>
            </a:r>
            <a:r>
              <a:rPr lang="uk-UA" sz="2000" dirty="0" smtClean="0"/>
              <a:t>.</a:t>
            </a:r>
          </a:p>
          <a:p>
            <a:r>
              <a:rPr lang="uk-UA" sz="2000" b="1" dirty="0" smtClean="0"/>
              <a:t>Недоліки генераторів на основі одиничного </a:t>
            </a:r>
            <a:r>
              <a:rPr lang="uk-UA" sz="2000" b="1" dirty="0" err="1" smtClean="0"/>
              <a:t>Джозефсонівського</a:t>
            </a:r>
            <a:r>
              <a:rPr lang="uk-UA" sz="2000" b="1" dirty="0" smtClean="0"/>
              <a:t> переходу:</a:t>
            </a:r>
          </a:p>
          <a:p>
            <a:pPr marL="457200" indent="-457200">
              <a:buAutoNum type="arabicParenR"/>
            </a:pPr>
            <a:r>
              <a:rPr lang="ru-RU" sz="2000" dirty="0" err="1" smtClean="0"/>
              <a:t>це</a:t>
            </a:r>
            <a:r>
              <a:rPr lang="ru-RU" sz="2000" dirty="0" smtClean="0"/>
              <a:t> </a:t>
            </a:r>
            <a:r>
              <a:rPr lang="ru-RU" sz="2000" dirty="0" err="1"/>
              <a:t>дуже</a:t>
            </a:r>
            <a:r>
              <a:rPr lang="ru-RU" sz="2000" dirty="0"/>
              <a:t> </a:t>
            </a:r>
            <a:r>
              <a:rPr lang="ru-RU" sz="2000" dirty="0" err="1"/>
              <a:t>маленька</a:t>
            </a:r>
            <a:r>
              <a:rPr lang="ru-RU" sz="2000" dirty="0"/>
              <a:t> </a:t>
            </a:r>
            <a:r>
              <a:rPr lang="ru-RU" sz="2000" dirty="0" err="1"/>
              <a:t>гранична</a:t>
            </a:r>
            <a:r>
              <a:rPr lang="ru-RU" sz="2000" dirty="0"/>
              <a:t> </a:t>
            </a:r>
            <a:r>
              <a:rPr lang="ru-RU" sz="2000" dirty="0" err="1" smtClean="0"/>
              <a:t>потужність</a:t>
            </a:r>
            <a:r>
              <a:rPr lang="ru-RU" sz="2000" dirty="0" smtClean="0"/>
              <a:t>;</a:t>
            </a:r>
          </a:p>
          <a:p>
            <a:pPr marL="457200" indent="-457200">
              <a:buAutoNum type="arabicParenR"/>
            </a:pPr>
            <a:r>
              <a:rPr lang="ru-RU" sz="2000" dirty="0" err="1"/>
              <a:t>власний</a:t>
            </a:r>
            <a:r>
              <a:rPr lang="ru-RU" sz="2000" dirty="0"/>
              <a:t> </a:t>
            </a:r>
            <a:r>
              <a:rPr lang="ru-RU" sz="2000" dirty="0" err="1"/>
              <a:t>вихідний</a:t>
            </a:r>
            <a:r>
              <a:rPr lang="ru-RU" sz="2000" dirty="0"/>
              <a:t> </a:t>
            </a:r>
            <a:r>
              <a:rPr lang="ru-RU" sz="2000" dirty="0" err="1"/>
              <a:t>імпеданс</a:t>
            </a:r>
            <a:r>
              <a:rPr lang="ru-RU" sz="2000" dirty="0"/>
              <a:t> </a:t>
            </a:r>
            <a:r>
              <a:rPr lang="ru-RU" sz="2000" dirty="0" err="1" smtClean="0"/>
              <a:t>планарних</a:t>
            </a:r>
            <a:r>
              <a:rPr lang="ru-RU" sz="2000" dirty="0" smtClean="0"/>
              <a:t> </a:t>
            </a:r>
            <a:r>
              <a:rPr lang="ru-RU" sz="2000" dirty="0" err="1" smtClean="0"/>
              <a:t>переходів</a:t>
            </a:r>
            <a:r>
              <a:rPr lang="ru-RU" sz="2000" dirty="0" smtClean="0"/>
              <a:t> </a:t>
            </a:r>
            <a:r>
              <a:rPr lang="ru-RU" sz="2000" dirty="0" err="1"/>
              <a:t>має</a:t>
            </a:r>
            <a:r>
              <a:rPr lang="ru-RU" sz="2000" dirty="0"/>
              <a:t> </a:t>
            </a:r>
            <a:r>
              <a:rPr lang="ru-RU" sz="2000" dirty="0" err="1"/>
              <a:t>високу</a:t>
            </a:r>
            <a:r>
              <a:rPr lang="ru-RU" sz="2000" dirty="0"/>
              <a:t> </a:t>
            </a:r>
            <a:r>
              <a:rPr lang="ru-RU" sz="2000" dirty="0" err="1"/>
              <a:t>щільність</a:t>
            </a:r>
            <a:r>
              <a:rPr lang="ru-RU" sz="2000" dirty="0"/>
              <a:t> критичного </a:t>
            </a:r>
            <a:r>
              <a:rPr lang="ru-RU" sz="2000" dirty="0" smtClean="0"/>
              <a:t>струму, </a:t>
            </a:r>
            <a:r>
              <a:rPr lang="ru-RU" sz="2000" dirty="0" err="1"/>
              <a:t>що</a:t>
            </a:r>
            <a:r>
              <a:rPr lang="ru-RU" sz="2000" dirty="0"/>
              <a:t> </a:t>
            </a:r>
            <a:r>
              <a:rPr lang="ru-RU" sz="2000" dirty="0" err="1"/>
              <a:t>ускладнює</a:t>
            </a:r>
            <a:r>
              <a:rPr lang="ru-RU" sz="2000" dirty="0"/>
              <a:t> </a:t>
            </a:r>
            <a:r>
              <a:rPr lang="ru-RU" sz="2000" dirty="0" err="1"/>
              <a:t>узгодження</a:t>
            </a:r>
            <a:r>
              <a:rPr lang="ru-RU" sz="2000" dirty="0"/>
              <a:t> такого генератора з </a:t>
            </a:r>
            <a:r>
              <a:rPr lang="ru-RU" sz="2000" dirty="0" err="1"/>
              <a:t>корисним</a:t>
            </a:r>
            <a:r>
              <a:rPr lang="ru-RU" sz="2000" dirty="0"/>
              <a:t> </a:t>
            </a:r>
            <a:r>
              <a:rPr lang="ru-RU" sz="2000" dirty="0" err="1"/>
              <a:t>навантаженням</a:t>
            </a:r>
            <a:r>
              <a:rPr lang="ru-RU" sz="2000" dirty="0"/>
              <a:t> </a:t>
            </a:r>
            <a:r>
              <a:rPr lang="ru-RU" sz="2000" dirty="0" smtClean="0"/>
              <a:t>;</a:t>
            </a:r>
          </a:p>
          <a:p>
            <a:pPr marL="457200" indent="-457200">
              <a:buAutoNum type="arabicParenR"/>
            </a:pPr>
            <a:r>
              <a:rPr lang="ru-RU" sz="2000" dirty="0"/>
              <a:t>ширина </a:t>
            </a:r>
            <a:r>
              <a:rPr lang="ru-RU" sz="2000" dirty="0" err="1"/>
              <a:t>лінії</a:t>
            </a:r>
            <a:r>
              <a:rPr lang="ru-RU" sz="2000" dirty="0"/>
              <a:t> </a:t>
            </a:r>
            <a:r>
              <a:rPr lang="ru-RU" sz="2000" dirty="0" err="1"/>
              <a:t>випромінювання</a:t>
            </a:r>
            <a:r>
              <a:rPr lang="ru-RU" sz="2000" dirty="0"/>
              <a:t> такого генератора </a:t>
            </a:r>
            <a:r>
              <a:rPr lang="ru-RU" sz="2000" dirty="0" err="1"/>
              <a:t>визначається</a:t>
            </a:r>
            <a:r>
              <a:rPr lang="ru-RU" sz="2000" dirty="0"/>
              <a:t> </a:t>
            </a:r>
            <a:r>
              <a:rPr lang="ru-RU" sz="2000" dirty="0" err="1"/>
              <a:t>широкосмуговими</a:t>
            </a:r>
            <a:r>
              <a:rPr lang="ru-RU" sz="2000" dirty="0"/>
              <a:t> </a:t>
            </a:r>
            <a:r>
              <a:rPr lang="ru-RU" sz="2000" dirty="0" smtClean="0"/>
              <a:t>шумами.</a:t>
            </a:r>
            <a:endParaRPr lang="ru-RU" sz="2000" dirty="0"/>
          </a:p>
        </p:txBody>
      </p:sp>
      <p:sp>
        <p:nvSpPr>
          <p:cNvPr id="5" name="Стрелка влево 4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1734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4294967295"/>
          </p:nvPr>
        </p:nvSpPr>
        <p:spPr>
          <a:xfrm>
            <a:off x="0" y="5357813"/>
            <a:ext cx="8501063" cy="121443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8229600" cy="1143000"/>
          </a:xfrm>
        </p:spPr>
        <p:txBody>
          <a:bodyPr>
            <a:normAutofit/>
          </a:bodyPr>
          <a:lstStyle/>
          <a:p>
            <a:r>
              <a:rPr lang="uk-UA" sz="2800" dirty="0"/>
              <a:t>Ланцюжки </a:t>
            </a:r>
            <a:r>
              <a:rPr lang="uk-UA" sz="2800" dirty="0" err="1"/>
              <a:t>джозефсоновських</a:t>
            </a:r>
            <a:r>
              <a:rPr lang="uk-UA" sz="2800" dirty="0"/>
              <a:t> переходів з різними ланцюгами електродинамічного зв'язку</a:t>
            </a:r>
            <a:endParaRPr lang="ru-RU" sz="2800" dirty="0"/>
          </a:p>
        </p:txBody>
      </p:sp>
      <p:sp>
        <p:nvSpPr>
          <p:cNvPr id="13" name="Стрелка вправо 12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Стрелка влево 13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348" y="1844824"/>
            <a:ext cx="7099862" cy="38453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79512" y="116632"/>
            <a:ext cx="8784976" cy="9809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800" dirty="0" smtClean="0">
                <a:ea typeface="Calibri"/>
                <a:cs typeface="Times New Roman" panose="02020603050405020304" pitchFamily="18" charset="0"/>
              </a:rPr>
              <a:t>  </a:t>
            </a:r>
            <a:r>
              <a:rPr lang="uk-UA" sz="2800" dirty="0">
                <a:ea typeface="Calibri"/>
                <a:cs typeface="Times New Roman" panose="02020603050405020304" pitchFamily="18" charset="0"/>
              </a:rPr>
              <a:t>Решітка </a:t>
            </a:r>
            <a:r>
              <a:rPr lang="uk-UA" sz="2800" dirty="0" err="1">
                <a:ea typeface="Calibri"/>
                <a:cs typeface="Times New Roman" panose="02020603050405020304" pitchFamily="18" charset="0"/>
              </a:rPr>
              <a:t>джозефсоновських</a:t>
            </a:r>
            <a:r>
              <a:rPr lang="uk-UA" sz="2800" dirty="0">
                <a:ea typeface="Calibri"/>
                <a:cs typeface="Times New Roman" panose="02020603050405020304" pitchFamily="18" charset="0"/>
              </a:rPr>
              <a:t> переходів з елементарною </a:t>
            </a:r>
            <a:r>
              <a:rPr lang="uk-UA" sz="2800" dirty="0" smtClean="0">
                <a:ea typeface="Calibri"/>
                <a:cs typeface="Times New Roman" panose="02020603050405020304" pitchFamily="18" charset="0"/>
              </a:rPr>
              <a:t>коміркою</a:t>
            </a:r>
            <a:endParaRPr lang="ru-RU" sz="2800" dirty="0"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980728"/>
            <a:ext cx="3743355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лево 3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0144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116632"/>
            <a:ext cx="9144000" cy="519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800"/>
              </a:spcAft>
            </a:pPr>
            <a:r>
              <a:rPr lang="uk-UA" sz="2800" dirty="0">
                <a:ea typeface="Calibri"/>
                <a:cs typeface="Times New Roman" panose="02020603050405020304" pitchFamily="18" charset="0"/>
              </a:rPr>
              <a:t>Спектр елементарної комірки</a:t>
            </a:r>
            <a:endParaRPr lang="ru-RU" sz="2800" dirty="0">
              <a:ea typeface="Calibri"/>
              <a:cs typeface="Times New Roman" panose="02020603050405020304" pitchFamily="18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1680" y="607571"/>
            <a:ext cx="6048672" cy="59697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лево 3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084189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3645025"/>
            <a:ext cx="5882753" cy="3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476672"/>
            <a:ext cx="6600825" cy="324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24383"/>
            <a:ext cx="9036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ea typeface="Calibri"/>
                <a:cs typeface="Times New Roman" panose="02020603050405020304" pitchFamily="18" charset="0"/>
              </a:rPr>
              <a:t>Два </a:t>
            </a:r>
            <a:r>
              <a:rPr lang="uk-UA" sz="2800" dirty="0">
                <a:ea typeface="Calibri"/>
                <a:cs typeface="Times New Roman" panose="02020603050405020304" pitchFamily="18" charset="0"/>
              </a:rPr>
              <a:t>типи шумової компоненти струму </a:t>
            </a:r>
            <a:endParaRPr lang="ru-RU" sz="2800" dirty="0"/>
          </a:p>
        </p:txBody>
      </p:sp>
      <p:sp>
        <p:nvSpPr>
          <p:cNvPr id="6" name="Стрелка влево 5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205552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07504" y="7243"/>
            <a:ext cx="903649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800" dirty="0" smtClean="0">
                <a:ea typeface="Calibri"/>
                <a:cs typeface="Times New Roman" panose="02020603050405020304" pitchFamily="18" charset="0"/>
              </a:rPr>
              <a:t>Моделювання </a:t>
            </a:r>
            <a:r>
              <a:rPr lang="uk-UA" sz="2800" dirty="0">
                <a:ea typeface="Calibri"/>
                <a:cs typeface="Times New Roman" panose="02020603050405020304" pitchFamily="18" charset="0"/>
              </a:rPr>
              <a:t>методом </a:t>
            </a:r>
            <a:r>
              <a:rPr lang="uk-UA" sz="2800" dirty="0" err="1">
                <a:ea typeface="Calibri"/>
                <a:cs typeface="Times New Roman" panose="02020603050405020304" pitchFamily="18" charset="0"/>
              </a:rPr>
              <a:t>авторегресивного</a:t>
            </a:r>
            <a:r>
              <a:rPr lang="uk-UA" sz="2800" dirty="0">
                <a:ea typeface="Calibri"/>
                <a:cs typeface="Times New Roman" panose="02020603050405020304" pitchFamily="18" charset="0"/>
              </a:rPr>
              <a:t> фільтру</a:t>
            </a:r>
            <a:endParaRPr lang="ru-RU" sz="28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980728"/>
            <a:ext cx="7451414" cy="52856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лево 3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18583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10431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15000"/>
              </a:lnSpc>
              <a:spcAft>
                <a:spcPts val="800"/>
              </a:spcAft>
            </a:pPr>
            <a:r>
              <a:rPr lang="uk-UA" sz="2800" dirty="0">
                <a:latin typeface="Times New Roman" panose="02020603050405020304" pitchFamily="18" charset="0"/>
                <a:ea typeface="Calibri"/>
                <a:cs typeface="Calibri"/>
              </a:rPr>
              <a:t>Спектр </a:t>
            </a:r>
            <a:r>
              <a:rPr lang="uk-UA" sz="2800" dirty="0" err="1">
                <a:latin typeface="Times New Roman" panose="02020603050405020304" pitchFamily="18" charset="0"/>
                <a:ea typeface="Calibri"/>
                <a:cs typeface="Calibri"/>
              </a:rPr>
              <a:t>джозефсоновської</a:t>
            </a:r>
            <a:r>
              <a:rPr lang="uk-UA" sz="2800" dirty="0">
                <a:latin typeface="Times New Roman" panose="02020603050405020304" pitchFamily="18" charset="0"/>
                <a:ea typeface="Calibri"/>
                <a:cs typeface="Calibri"/>
              </a:rPr>
              <a:t> генерації для одиночного </a:t>
            </a:r>
            <a:r>
              <a:rPr lang="uk-UA" sz="2800" dirty="0" err="1">
                <a:latin typeface="Times New Roman" panose="02020603050405020304" pitchFamily="18" charset="0"/>
                <a:ea typeface="Calibri"/>
                <a:cs typeface="Calibri"/>
              </a:rPr>
              <a:t>джозефсоновського</a:t>
            </a:r>
            <a:r>
              <a:rPr lang="uk-UA" sz="2800" dirty="0">
                <a:latin typeface="Times New Roman" panose="02020603050405020304" pitchFamily="18" charset="0"/>
                <a:ea typeface="Calibri"/>
                <a:cs typeface="Calibri"/>
              </a:rPr>
              <a:t> елемента</a:t>
            </a:r>
            <a:endParaRPr lang="ru-RU" sz="2800" dirty="0">
              <a:ea typeface="Calibri"/>
              <a:cs typeface="Calibri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022210"/>
            <a:ext cx="6410325" cy="51430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Стрелка влево 3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>
            <a:hlinkClick r:id="" action="ppaction://hlinkshowjump?jump=nextslide"/>
          </p:cNvPr>
          <p:cNvSpPr/>
          <p:nvPr/>
        </p:nvSpPr>
        <p:spPr>
          <a:xfrm>
            <a:off x="8358214" y="6286520"/>
            <a:ext cx="285752" cy="3571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6115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0" y="0"/>
            <a:ext cx="9144000" cy="38625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indent="342900" algn="ctr">
              <a:lnSpc>
                <a:spcPct val="15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Висновки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342900" algn="ctr">
              <a:lnSpc>
                <a:spcPct val="150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  <a:endParaRPr lang="ru-RU" sz="28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228600" indent="342900" algn="just">
              <a:lnSpc>
                <a:spcPct val="115000"/>
              </a:lnSpc>
              <a:spcAft>
                <a:spcPts val="0"/>
              </a:spcAft>
            </a:pP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дипломному проекті 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була проведена розробка та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дослідження генератора на базі розподілених </a:t>
            </a:r>
            <a:r>
              <a:rPr lang="uk-UA" sz="2800" dirty="0" err="1">
                <a:latin typeface="Times New Roman" panose="02020603050405020304" pitchFamily="18" charset="0"/>
                <a:ea typeface="Times New Roman" panose="02020603050405020304" pitchFamily="18" charset="0"/>
              </a:rPr>
              <a:t>джозефсоновських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 переходів, який може </a:t>
            </a:r>
            <a:r>
              <a:rPr lang="uk-UA" sz="2800" dirty="0" err="1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викорис-товуватисьється</a:t>
            </a:r>
            <a:r>
              <a:rPr lang="uk-UA" sz="2800" dirty="0" smtClean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r>
              <a:rPr lang="uk-UA" sz="2800" dirty="0">
                <a:latin typeface="Times New Roman" panose="02020603050405020304" pitchFamily="18" charset="0"/>
                <a:ea typeface="Times New Roman" panose="02020603050405020304" pitchFamily="18" charset="0"/>
              </a:rPr>
              <a:t>в галузі радіовимірювання у складі змішувача або як незалежний пристрій.</a:t>
            </a:r>
            <a:r>
              <a:rPr lang="uk-UA" dirty="0"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  <a:endParaRPr lang="ru-RU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Стрелка влево 2">
            <a:hlinkClick r:id="" action="ppaction://hlinkshowjump?jump=previousslide"/>
          </p:cNvPr>
          <p:cNvSpPr/>
          <p:nvPr/>
        </p:nvSpPr>
        <p:spPr>
          <a:xfrm>
            <a:off x="428596" y="6286520"/>
            <a:ext cx="285752" cy="35719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Умножение 4">
            <a:hlinkClick r:id="" action="ppaction://hlinkshowjump?jump=endshow"/>
          </p:cNvPr>
          <p:cNvSpPr/>
          <p:nvPr/>
        </p:nvSpPr>
        <p:spPr>
          <a:xfrm>
            <a:off x="8429652" y="6286520"/>
            <a:ext cx="357190" cy="357190"/>
          </a:xfrm>
          <a:prstGeom prst="mathMultiply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897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548</TotalTime>
  <Words>334</Words>
  <Application>Microsoft Office PowerPoint</Application>
  <PresentationFormat>Экран (4:3)</PresentationFormat>
  <Paragraphs>29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6" baseType="lpstr">
      <vt:lpstr>Arial</vt:lpstr>
      <vt:lpstr>Calibri</vt:lpstr>
      <vt:lpstr>Times New Roman</vt:lpstr>
      <vt:lpstr>Тема Office</vt:lpstr>
      <vt:lpstr>         Дипломний проект на тему: НАДВИСОКОЧАСТОТНИЙ ГЕНЕРАТОР НА БАЗІ ПЕРЕХОДІВ ДЖОЗЕФСОНА ДЛЯ СПЕЦІАЛІЗОВАНИХ ЗАСОБІВ ЗВ’ЯЗКУ  08-34.ДП.002.00.000 ПЗ                                                   Виконав:                                                                         студент 5 курсу, групи ТСМ-14сп                                              Задорожний Б.В.                                      Керівник:                                                               Завідувач кафедр. ТКСТБ                                                          д.т.н., проф. Кичак В.М.                </vt:lpstr>
      <vt:lpstr>Актуальність даної теми</vt:lpstr>
      <vt:lpstr>Мета і призначення ДП</vt:lpstr>
      <vt:lpstr>Презентация PowerPoint</vt:lpstr>
      <vt:lpstr>Презентация PowerPoint</vt:lpstr>
      <vt:lpstr>Ланцюжки джозефсоновських переходів з різними ланцюгами електродинамічного зв'язку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Deafult User</dc:creator>
  <cp:lastModifiedBy>Бодя</cp:lastModifiedBy>
  <cp:revision>53</cp:revision>
  <dcterms:created xsi:type="dcterms:W3CDTF">2014-06-24T08:12:09Z</dcterms:created>
  <dcterms:modified xsi:type="dcterms:W3CDTF">2015-06-16T15:43:25Z</dcterms:modified>
</cp:coreProperties>
</file>