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82" r:id="rId3"/>
    <p:sldId id="278" r:id="rId4"/>
    <p:sldId id="279" r:id="rId5"/>
    <p:sldId id="287" r:id="rId6"/>
    <p:sldId id="289" r:id="rId7"/>
    <p:sldId id="281" r:id="rId8"/>
    <p:sldId id="286" r:id="rId9"/>
    <p:sldId id="283" r:id="rId10"/>
    <p:sldId id="284" r:id="rId11"/>
    <p:sldId id="285" r:id="rId12"/>
    <p:sldId id="27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21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6028A6-D385-4261-B795-E2F1BA8FCB40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37275-FC2A-4FE7-85B1-6CB84EE6E6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46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682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993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87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806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48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43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30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345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28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07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3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E035C-1169-431F-91C9-763EA4FF101B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8EE3-4EB7-45C1-BAD6-883AE4DB4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99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76672"/>
            <a:ext cx="8352928" cy="5265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400" u="sng" dirty="0" smtClean="0">
                <a:effectLst/>
                <a:latin typeface="Times New Roman"/>
                <a:ea typeface="Times New Roman"/>
                <a:cs typeface="Times New Roman"/>
              </a:rPr>
              <a:t>ВІННИЦЬКИЙ НАЦІОНАЛЬНИЙ ТЕХНІЧНИЙ УНІВЕРСИТЕТ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000" dirty="0" smtClean="0">
                <a:effectLst/>
                <a:latin typeface="Times New Roman"/>
                <a:ea typeface="Times New Roman"/>
                <a:cs typeface="Times New Roman"/>
              </a:rPr>
              <a:t>(</a:t>
            </a:r>
            <a:r>
              <a:rPr lang="uk-UA" sz="1000" dirty="0" err="1" smtClean="0">
                <a:effectLst/>
                <a:latin typeface="Times New Roman"/>
                <a:ea typeface="Times New Roman"/>
                <a:cs typeface="Times New Roman"/>
              </a:rPr>
              <a:t>повн</a:t>
            </a:r>
            <a:r>
              <a:rPr lang="ru-RU" sz="1000" dirty="0" smtClean="0">
                <a:effectLst/>
                <a:latin typeface="Times New Roman"/>
                <a:ea typeface="Times New Roman"/>
                <a:cs typeface="Times New Roman"/>
              </a:rPr>
              <a:t>е</a:t>
            </a:r>
            <a:r>
              <a:rPr lang="uk-UA" sz="1000" dirty="0" smtClean="0">
                <a:effectLst/>
                <a:latin typeface="Times New Roman"/>
                <a:ea typeface="Times New Roman"/>
                <a:cs typeface="Times New Roman"/>
              </a:rPr>
              <a:t> найменування вищого навчального закладу)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400" u="sng" dirty="0" smtClean="0">
                <a:latin typeface="Times New Roman"/>
                <a:ea typeface="Times New Roman"/>
                <a:cs typeface="Times New Roman"/>
              </a:rPr>
              <a:t>ФАКУЛЬТЕТ</a:t>
            </a:r>
            <a:r>
              <a:rPr lang="uk-UA" sz="1400" u="sng" dirty="0" smtClean="0">
                <a:effectLst/>
                <a:latin typeface="Times New Roman"/>
                <a:ea typeface="Times New Roman"/>
                <a:cs typeface="Times New Roman"/>
              </a:rPr>
              <a:t> РАДІОТЕХНІКИ ЗВ’ЯЗКУ ТА ПРИЛАДОБУДУВАННЯ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400" u="sng" dirty="0" smtClean="0">
                <a:effectLst/>
                <a:latin typeface="Times New Roman"/>
                <a:ea typeface="Times New Roman"/>
                <a:cs typeface="Times New Roman"/>
              </a:rPr>
              <a:t>КАФЕДРА ПРОЕКТУВАННЯ КОМП’ЮТЕРНОЇ ТА ТЕЛЕКОМУНІКАЦІЙНОЇ АПАРАТУРИ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000" dirty="0" smtClean="0">
                <a:effectLst/>
                <a:latin typeface="Times New Roman"/>
                <a:ea typeface="Times New Roman"/>
                <a:cs typeface="Times New Roman"/>
              </a:rPr>
              <a:t>(повна назва кафедри, циклової комісії)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000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 smtClean="0">
              <a:ea typeface="Calibri"/>
              <a:cs typeface="Times New Roman"/>
            </a:endParaRPr>
          </a:p>
          <a:p>
            <a:pPr lvl="1" algn="ctr">
              <a:lnSpc>
                <a:spcPct val="115000"/>
              </a:lnSpc>
            </a:pPr>
            <a:r>
              <a:rPr lang="uk-UA" sz="3200" b="1" dirty="0" smtClean="0">
                <a:latin typeface="Times New Roman"/>
                <a:ea typeface="Calibri"/>
                <a:cs typeface="Times New Roman"/>
              </a:rPr>
              <a:t>ДИПЛОМНА РОБОТА</a:t>
            </a:r>
            <a:endParaRPr lang="ru-RU" sz="1400" dirty="0" smtClean="0"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uk-UA" dirty="0" smtClean="0">
                <a:effectLst/>
                <a:latin typeface="Times New Roman"/>
                <a:ea typeface="Times New Roman"/>
                <a:cs typeface="Times New Roman"/>
              </a:rPr>
              <a:t>на тему: </a:t>
            </a:r>
            <a:r>
              <a:rPr lang="uk-UA" u="sng" dirty="0" smtClean="0">
                <a:effectLst/>
                <a:latin typeface="Times New Roman"/>
                <a:ea typeface="Times New Roman"/>
                <a:cs typeface="Times New Roman"/>
              </a:rPr>
              <a:t>«</a:t>
            </a:r>
            <a:r>
              <a:rPr lang="uk-UA" b="1" cap="all" dirty="0" smtClean="0">
                <a:latin typeface="Times New Roman"/>
                <a:ea typeface="Times New Roman"/>
              </a:rPr>
              <a:t>Пристрій </a:t>
            </a:r>
            <a:r>
              <a:rPr lang="uk-UA" b="1" cap="all" dirty="0">
                <a:latin typeface="Times New Roman"/>
                <a:ea typeface="Times New Roman"/>
              </a:rPr>
              <a:t>сигналізації та </a:t>
            </a:r>
            <a:r>
              <a:rPr lang="uk-UA" b="1" cap="all" dirty="0" smtClean="0">
                <a:latin typeface="Times New Roman"/>
                <a:ea typeface="Times New Roman"/>
              </a:rPr>
              <a:t>відображення</a:t>
            </a:r>
            <a:r>
              <a:rPr lang="en-US" b="1" cap="all" dirty="0" smtClean="0">
                <a:latin typeface="Times New Roman"/>
                <a:ea typeface="Times New Roman"/>
              </a:rPr>
              <a:t> c</a:t>
            </a:r>
            <a:r>
              <a:rPr lang="uk-UA" b="1" cap="all" dirty="0" err="1" smtClean="0">
                <a:latin typeface="Times New Roman"/>
                <a:ea typeface="Times New Roman"/>
              </a:rPr>
              <a:t>истеми</a:t>
            </a:r>
            <a:r>
              <a:rPr lang="uk-UA" b="1" cap="all" dirty="0" smtClean="0">
                <a:latin typeface="Times New Roman"/>
                <a:ea typeface="Times New Roman"/>
              </a:rPr>
              <a:t> дистанційного контролю температури</a:t>
            </a:r>
            <a:r>
              <a:rPr lang="uk-UA" u="sng" dirty="0" smtClean="0">
                <a:effectLst/>
                <a:latin typeface="Times New Roman"/>
                <a:ea typeface="Times New Roman"/>
                <a:cs typeface="Times New Roman"/>
              </a:rPr>
              <a:t>»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  <a:p>
            <a:pPr marL="2790825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effectLst/>
                <a:latin typeface="Times New Roman"/>
                <a:ea typeface="Times New Roman"/>
                <a:cs typeface="Times New Roman"/>
              </a:rPr>
              <a:t>Виконав студент _</a:t>
            </a:r>
            <a:r>
              <a:rPr lang="en-US" u="sng" dirty="0">
                <a:latin typeface="Times New Roman"/>
                <a:ea typeface="Times New Roman"/>
                <a:cs typeface="Times New Roman"/>
              </a:rPr>
              <a:t>1</a:t>
            </a:r>
            <a:r>
              <a:rPr lang="uk-UA" dirty="0" smtClean="0">
                <a:effectLst/>
                <a:latin typeface="Times New Roman"/>
                <a:ea typeface="Times New Roman"/>
                <a:cs typeface="Times New Roman"/>
              </a:rPr>
              <a:t>_курсу </a:t>
            </a:r>
            <a:r>
              <a:rPr lang="uk-UA" u="sng" dirty="0" smtClean="0">
                <a:latin typeface="Times New Roman"/>
                <a:ea typeface="Times New Roman"/>
                <a:cs typeface="Times New Roman"/>
              </a:rPr>
              <a:t>ЕЗ</a:t>
            </a:r>
            <a:r>
              <a:rPr lang="uk-UA" u="sng" dirty="0" smtClean="0">
                <a:effectLst/>
                <a:latin typeface="Times New Roman"/>
                <a:ea typeface="Times New Roman"/>
                <a:cs typeface="Times New Roman"/>
              </a:rPr>
              <a:t>-1</a:t>
            </a:r>
            <a:r>
              <a:rPr lang="en-US" u="sng" dirty="0" smtClean="0">
                <a:effectLst/>
                <a:latin typeface="Times New Roman"/>
                <a:ea typeface="Times New Roman"/>
                <a:cs typeface="Times New Roman"/>
              </a:rPr>
              <a:t>4 </a:t>
            </a:r>
            <a:r>
              <a:rPr lang="uk-UA" u="sng" dirty="0" err="1" smtClean="0">
                <a:latin typeface="Times New Roman"/>
                <a:ea typeface="Times New Roman"/>
                <a:cs typeface="Times New Roman"/>
              </a:rPr>
              <a:t>сп</a:t>
            </a:r>
            <a:r>
              <a:rPr lang="uk-UA" dirty="0" smtClean="0">
                <a:effectLst/>
                <a:latin typeface="Times New Roman"/>
                <a:ea typeface="Times New Roman"/>
                <a:cs typeface="Times New Roman"/>
              </a:rPr>
              <a:t> групи</a:t>
            </a:r>
            <a:endParaRPr lang="ru-RU" sz="1400" dirty="0">
              <a:ea typeface="Calibri"/>
              <a:cs typeface="Times New Roman"/>
            </a:endParaRPr>
          </a:p>
          <a:p>
            <a:pPr marL="2790825" algn="just">
              <a:lnSpc>
                <a:spcPct val="115000"/>
              </a:lnSpc>
              <a:spcAft>
                <a:spcPts val="0"/>
              </a:spcAft>
              <a:tabLst>
                <a:tab pos="3314700" algn="l"/>
              </a:tabLst>
            </a:pPr>
            <a:r>
              <a:rPr lang="uk-UA" dirty="0" smtClean="0">
                <a:effectLst/>
                <a:latin typeface="Times New Roman"/>
                <a:ea typeface="Times New Roman"/>
                <a:cs typeface="Times New Roman"/>
              </a:rPr>
              <a:t>напряму </a:t>
            </a:r>
            <a:r>
              <a:rPr lang="uk-UA" dirty="0" err="1" smtClean="0">
                <a:effectLst/>
                <a:latin typeface="Times New Roman"/>
                <a:ea typeface="Times New Roman"/>
                <a:cs typeface="Times New Roman"/>
              </a:rPr>
              <a:t>підготов</a:t>
            </a:r>
            <a:r>
              <a:rPr lang="uk-UA" dirty="0" smtClean="0">
                <a:effectLst/>
                <a:latin typeface="Times New Roman"/>
                <a:ea typeface="Times New Roman"/>
                <a:cs typeface="Times New Roman"/>
              </a:rPr>
              <a:t>ки_6</a:t>
            </a:r>
            <a:r>
              <a:rPr lang="uk-UA" u="sng" dirty="0" smtClean="0">
                <a:effectLst/>
                <a:latin typeface="Times New Roman"/>
                <a:ea typeface="Times New Roman"/>
                <a:cs typeface="Times New Roman"/>
              </a:rPr>
              <a:t>.050902 «</a:t>
            </a:r>
            <a:r>
              <a:rPr lang="ru-RU" u="sng" dirty="0" err="1" smtClean="0">
                <a:effectLst/>
                <a:latin typeface="Times New Roman"/>
                <a:ea typeface="Calibri"/>
                <a:cs typeface="Times New Roman"/>
              </a:rPr>
              <a:t>Радіоелектронні</a:t>
            </a:r>
            <a:r>
              <a:rPr lang="ru-RU" u="sng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u="sng" dirty="0" err="1" smtClean="0">
                <a:effectLst/>
                <a:latin typeface="Times New Roman"/>
                <a:ea typeface="Calibri"/>
                <a:cs typeface="Times New Roman"/>
              </a:rPr>
              <a:t>апарати</a:t>
            </a:r>
            <a:r>
              <a:rPr lang="ru-RU" u="sng" dirty="0" smtClean="0">
                <a:effectLst/>
                <a:latin typeface="Times New Roman"/>
                <a:ea typeface="Calibri"/>
                <a:cs typeface="Times New Roman"/>
              </a:rPr>
              <a:t>»</a:t>
            </a:r>
            <a:r>
              <a:rPr lang="ru-RU" u="sng" dirty="0" smtClean="0"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uk-UA" u="sng" dirty="0" smtClean="0">
                <a:effectLst/>
                <a:latin typeface="Times New Roman"/>
                <a:ea typeface="Times New Roman"/>
                <a:cs typeface="Times New Roman"/>
              </a:rPr>
              <a:t>_</a:t>
            </a:r>
            <a:endParaRPr lang="ru-RU" sz="1400" dirty="0">
              <a:ea typeface="Calibri"/>
              <a:cs typeface="Times New Roman"/>
            </a:endParaRPr>
          </a:p>
          <a:p>
            <a:pPr marL="2790825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effectLst/>
                <a:latin typeface="Times New Roman"/>
                <a:ea typeface="Times New Roman"/>
                <a:cs typeface="Times New Roman"/>
              </a:rPr>
              <a:t>_____________</a:t>
            </a:r>
            <a:r>
              <a:rPr lang="uk-UA" u="sng" dirty="0"/>
              <a:t> </a:t>
            </a:r>
            <a:r>
              <a:rPr lang="uk-UA" u="sng" dirty="0" err="1">
                <a:latin typeface="Arial" pitchFamily="34" charset="0"/>
                <a:cs typeface="Arial" pitchFamily="34" charset="0"/>
              </a:rPr>
              <a:t>Любиченко</a:t>
            </a:r>
            <a:r>
              <a:rPr lang="uk-UA" u="sng" dirty="0">
                <a:latin typeface="Arial" pitchFamily="34" charset="0"/>
                <a:cs typeface="Arial" pitchFamily="34" charset="0"/>
              </a:rPr>
              <a:t> Д.Ф</a:t>
            </a:r>
            <a:r>
              <a:rPr lang="uk-UA" u="sng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uk-UA" u="sng" dirty="0" smtClean="0">
                <a:effectLst/>
                <a:latin typeface="Arial" pitchFamily="34" charset="0"/>
                <a:ea typeface="Times New Roman"/>
                <a:cs typeface="Arial" pitchFamily="34" charset="0"/>
              </a:rPr>
              <a:t>________________</a:t>
            </a:r>
            <a:endParaRPr lang="ru-RU" sz="1400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marL="2790825" indent="449580" algn="ctr">
              <a:lnSpc>
                <a:spcPct val="115000"/>
              </a:lnSpc>
              <a:spcAft>
                <a:spcPts val="0"/>
              </a:spcAft>
            </a:pPr>
            <a:r>
              <a:rPr lang="uk-UA" sz="1000" dirty="0" smtClean="0">
                <a:effectLst/>
                <a:latin typeface="Times New Roman"/>
                <a:ea typeface="Times New Roman"/>
                <a:cs typeface="Times New Roman"/>
              </a:rPr>
              <a:t>(прізвище та ініціали)</a:t>
            </a:r>
            <a:endParaRPr lang="ru-RU" sz="1400" dirty="0" smtClean="0">
              <a:ea typeface="Calibri"/>
              <a:cs typeface="Times New Roman"/>
            </a:endParaRPr>
          </a:p>
          <a:p>
            <a:pPr marL="2790825" algn="just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effectLst/>
                <a:latin typeface="Times New Roman"/>
                <a:ea typeface="Times New Roman"/>
                <a:cs typeface="Times New Roman"/>
              </a:rPr>
              <a:t>Керівник</a:t>
            </a:r>
            <a:r>
              <a:rPr lang="uk-UA" u="sng" dirty="0" smtClean="0">
                <a:effectLst/>
                <a:latin typeface="Times New Roman"/>
                <a:ea typeface="Times New Roman"/>
                <a:cs typeface="Times New Roman"/>
              </a:rPr>
              <a:t>  </a:t>
            </a:r>
            <a:r>
              <a:rPr lang="uk-UA" u="sng" dirty="0" err="1" smtClean="0">
                <a:effectLst/>
                <a:latin typeface="Times New Roman"/>
                <a:ea typeface="Times New Roman"/>
                <a:cs typeface="Times New Roman"/>
              </a:rPr>
              <a:t>к.т.н</a:t>
            </a:r>
            <a:r>
              <a:rPr lang="uk-UA" u="sng" dirty="0" smtClean="0">
                <a:effectLst/>
                <a:latin typeface="Times New Roman"/>
                <a:ea typeface="Times New Roman"/>
                <a:cs typeface="Times New Roman"/>
              </a:rPr>
              <a:t>. доцент  </a:t>
            </a:r>
            <a:r>
              <a:rPr lang="uk-UA" u="sng" dirty="0" err="1" smtClean="0">
                <a:effectLst/>
                <a:latin typeface="Times New Roman"/>
                <a:ea typeface="Times New Roman"/>
                <a:cs typeface="Times New Roman"/>
              </a:rPr>
              <a:t>Мотигін</a:t>
            </a:r>
            <a:r>
              <a:rPr lang="uk-UA" u="sng" dirty="0" smtClean="0">
                <a:effectLst/>
                <a:latin typeface="Times New Roman"/>
                <a:ea typeface="Times New Roman"/>
                <a:cs typeface="Times New Roman"/>
              </a:rPr>
              <a:t> В.В.</a:t>
            </a:r>
            <a:endParaRPr lang="ru-RU" sz="1400" dirty="0">
              <a:ea typeface="Calibri"/>
              <a:cs typeface="Times New Roman"/>
            </a:endParaRPr>
          </a:p>
          <a:p>
            <a:pPr marL="2790825" algn="r">
              <a:lnSpc>
                <a:spcPct val="115000"/>
              </a:lnSpc>
              <a:spcAft>
                <a:spcPts val="0"/>
              </a:spcAft>
            </a:pPr>
            <a:r>
              <a:rPr lang="uk-UA" sz="1000" dirty="0" smtClean="0">
                <a:effectLst/>
                <a:latin typeface="Times New Roman"/>
                <a:ea typeface="Times New Roman"/>
                <a:cs typeface="Times New Roman"/>
              </a:rPr>
              <a:t>   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1100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effectLst/>
                <a:latin typeface="Times New Roman"/>
                <a:ea typeface="Times New Roman"/>
                <a:cs typeface="Times New Roman"/>
              </a:rPr>
              <a:t>м. Вінниця – 2015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352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92696"/>
            <a:ext cx="8424936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Об’єктом дослідження</a:t>
            </a:r>
            <a:r>
              <a:rPr lang="uk-UA" dirty="0"/>
              <a:t> є процес побудови пристрою сигналізації та відображення системи дистанційного контролю температури</a:t>
            </a:r>
            <a:r>
              <a:rPr lang="uk-UA" dirty="0" smtClean="0"/>
              <a:t>.</a:t>
            </a:r>
          </a:p>
          <a:p>
            <a:endParaRPr lang="ru-RU" dirty="0"/>
          </a:p>
          <a:p>
            <a:r>
              <a:rPr lang="uk-UA" b="1" dirty="0"/>
              <a:t>Предметом дослідження</a:t>
            </a:r>
            <a:r>
              <a:rPr lang="uk-UA" dirty="0"/>
              <a:t> є ідеологія технічного розвитку напрямку  розподіленого контролю температури.</a:t>
            </a:r>
            <a:endParaRPr lang="ru-RU" dirty="0"/>
          </a:p>
          <a:p>
            <a:r>
              <a:rPr lang="uk-UA" b="1" dirty="0"/>
              <a:t>Метою дипломної роботи</a:t>
            </a:r>
            <a:r>
              <a:rPr lang="uk-UA" dirty="0"/>
              <a:t> є </a:t>
            </a:r>
            <a:r>
              <a:rPr lang="uk-UA" dirty="0" smtClean="0"/>
              <a:t>розробка </a:t>
            </a:r>
            <a:r>
              <a:rPr lang="uk-UA" dirty="0"/>
              <a:t>пристрою  </a:t>
            </a:r>
            <a:r>
              <a:rPr lang="uk-UA" dirty="0" smtClean="0"/>
              <a:t>сигналізації </a:t>
            </a:r>
            <a:r>
              <a:rPr lang="uk-UA" dirty="0"/>
              <a:t>та відображення системи дистанційного контролю температури. Для досягнення поставленої мети необхідно вирішити такі задачі:</a:t>
            </a:r>
            <a:endParaRPr lang="ru-RU" dirty="0"/>
          </a:p>
          <a:p>
            <a:pPr lvl="0"/>
            <a:r>
              <a:rPr lang="uk-UA" dirty="0" smtClean="0"/>
              <a:t>	проаналізувати </a:t>
            </a:r>
            <a:r>
              <a:rPr lang="uk-UA" dirty="0"/>
              <a:t>технічний розвиток і галузь до якої відноситься пристрій що розробляється;</a:t>
            </a:r>
            <a:endParaRPr lang="ru-RU" dirty="0"/>
          </a:p>
          <a:p>
            <a:pPr lvl="0"/>
            <a:r>
              <a:rPr lang="uk-UA" dirty="0" smtClean="0"/>
              <a:t>	провести </a:t>
            </a:r>
            <a:r>
              <a:rPr lang="uk-UA" dirty="0"/>
              <a:t>порівняльну характеристику пристрою, що розробляється з вже існуючими аналогами та прототипом, вказати на переваги та недоліки;</a:t>
            </a:r>
            <a:endParaRPr lang="ru-RU" dirty="0"/>
          </a:p>
          <a:p>
            <a:pPr lvl="0"/>
            <a:r>
              <a:rPr lang="uk-UA" dirty="0" smtClean="0"/>
              <a:t>	проаналізувати </a:t>
            </a:r>
            <a:r>
              <a:rPr lang="uk-UA" dirty="0"/>
              <a:t>електричну принципову схему пристрою;</a:t>
            </a:r>
            <a:endParaRPr lang="ru-RU" dirty="0"/>
          </a:p>
          <a:p>
            <a:pPr lvl="0"/>
            <a:r>
              <a:rPr lang="uk-UA" dirty="0"/>
              <a:t>зробити аналіз технічних вимог до конструкції пристрою;</a:t>
            </a:r>
            <a:endParaRPr lang="ru-RU" dirty="0"/>
          </a:p>
          <a:p>
            <a:pPr lvl="0"/>
            <a:r>
              <a:rPr lang="uk-UA" dirty="0" smtClean="0"/>
              <a:t>	провести </a:t>
            </a:r>
            <a:r>
              <a:rPr lang="uk-UA" dirty="0"/>
              <a:t>компонування елементів друкованої плати та трасування з’єднань;</a:t>
            </a:r>
            <a:endParaRPr lang="ru-RU" dirty="0"/>
          </a:p>
          <a:p>
            <a:pPr lvl="0"/>
            <a:r>
              <a:rPr lang="uk-UA" dirty="0" smtClean="0"/>
              <a:t>	провести </a:t>
            </a:r>
            <a:r>
              <a:rPr lang="uk-UA" dirty="0"/>
              <a:t>електричні розрахунки друкованої плати, розрахунки електромагнітної сумісності, механічної міцності друкованої плати, розрахунок надійності;</a:t>
            </a:r>
            <a:endParaRPr lang="ru-RU" dirty="0"/>
          </a:p>
          <a:p>
            <a:pPr lvl="0"/>
            <a:r>
              <a:rPr lang="uk-UA" dirty="0" smtClean="0"/>
              <a:t>	вирахувати </a:t>
            </a:r>
            <a:r>
              <a:rPr lang="uk-UA" dirty="0"/>
              <a:t>собі вартість і вартість на ринку приладу;</a:t>
            </a:r>
            <a:endParaRPr lang="ru-RU" dirty="0"/>
          </a:p>
          <a:p>
            <a:pPr lvl="0"/>
            <a:r>
              <a:rPr lang="uk-UA" dirty="0" smtClean="0"/>
              <a:t>	розглянути </a:t>
            </a:r>
            <a:r>
              <a:rPr lang="uk-UA" dirty="0"/>
              <a:t>питання охорони праці та цивільного захисту.</a:t>
            </a:r>
            <a:endParaRPr lang="ru-RU" dirty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8801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/>
                <a:ea typeface="Times New Roman"/>
                <a:cs typeface="Times New Roman"/>
              </a:rPr>
              <a:t>1 ТЕХНІЧНЕ ОБҐРУНТУВАННЯ ДОЦІЛЬНОСТІ РОЗРОБКИ</a:t>
            </a:r>
            <a:r>
              <a:rPr lang="ru-RU" sz="1800" dirty="0">
                <a:ea typeface="Times New Roman"/>
                <a:cs typeface="Times New Roman"/>
              </a:rPr>
              <a:t/>
            </a:r>
            <a:br>
              <a:rPr lang="ru-RU" sz="1800" dirty="0">
                <a:ea typeface="Times New Roman"/>
                <a:cs typeface="Times New Roman"/>
              </a:rPr>
            </a:br>
            <a:r>
              <a:rPr lang="uk-UA" sz="2400" dirty="0" smtClean="0">
                <a:latin typeface="Times New Roman"/>
                <a:ea typeface="Calibri"/>
                <a:cs typeface="Times New Roman"/>
              </a:rPr>
              <a:t>1.1Аналіз </a:t>
            </a:r>
            <a:r>
              <a:rPr lang="uk-UA" sz="2400" dirty="0">
                <a:latin typeface="Times New Roman"/>
                <a:ea typeface="Calibri"/>
                <a:cs typeface="Times New Roman"/>
              </a:rPr>
              <a:t>попередніх досліджень.  </a:t>
            </a:r>
            <a:r>
              <a:rPr lang="ru-RU" sz="1800" dirty="0">
                <a:ea typeface="Times New Roman"/>
                <a:cs typeface="Times New Roman"/>
              </a:rPr>
              <a:t/>
            </a:r>
            <a:br>
              <a:rPr lang="ru-RU" sz="1800" dirty="0">
                <a:ea typeface="Times New Roman"/>
                <a:cs typeface="Times New Roman"/>
              </a:rPr>
            </a:b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7083268" cy="4700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8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16632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1.3 </a:t>
            </a:r>
            <a:r>
              <a:rPr lang="uk-UA" sz="2400" dirty="0">
                <a:latin typeface="Arial" pitchFamily="34" charset="0"/>
                <a:cs typeface="Arial" pitchFamily="34" charset="0"/>
              </a:rPr>
              <a:t>Вимірювання і контроль температури в мережі </a:t>
            </a:r>
            <a:r>
              <a:rPr lang="uk-UA" sz="2400" dirty="0" err="1">
                <a:latin typeface="Arial" pitchFamily="34" charset="0"/>
                <a:cs typeface="Arial" pitchFamily="34" charset="0"/>
              </a:rPr>
              <a:t>MicroLAN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04" y="1196752"/>
            <a:ext cx="7682920" cy="5147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682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25" y="476672"/>
            <a:ext cx="8334247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21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17" y="980728"/>
            <a:ext cx="8236755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6278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2 </a:t>
            </a:r>
            <a:r>
              <a:rPr lang="uk-UA" sz="2400" dirty="0">
                <a:latin typeface="Times New Roman"/>
                <a:ea typeface="Times New Roman"/>
                <a:cs typeface="Times New Roman"/>
              </a:rPr>
              <a:t>РОЗРОБКА КОНСТРУКЦІЇ ДРУКОВАНОЇ ПЛАТИ ПРИСТРОЮ ДИСТАНЦІЙНОГО КОНТРОЛЮ </a:t>
            </a:r>
            <a:r>
              <a:rPr lang="uk-UA" sz="2400" dirty="0" smtClean="0">
                <a:latin typeface="Times New Roman"/>
                <a:ea typeface="Times New Roman"/>
                <a:cs typeface="Times New Roman"/>
              </a:rPr>
              <a:t>ТЕМПЕРАТУРИ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871" y="1412776"/>
            <a:ext cx="5528441" cy="5064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3921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uk-UA" sz="2200" b="1" cap="all" dirty="0">
                <a:latin typeface="Times New Roman"/>
                <a:ea typeface="Times New Roman"/>
              </a:rPr>
              <a:t>Дистанційний контроль температури. Пристрій вимірювання</a:t>
            </a:r>
            <a:r>
              <a:rPr lang="ru-RU" sz="16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Times New Roman"/>
              </a:rPr>
            </a:br>
            <a:r>
              <a:rPr lang="uk-UA" sz="1600" i="1" dirty="0">
                <a:solidFill>
                  <a:srgbClr val="000000"/>
                </a:solidFill>
                <a:latin typeface="Arial"/>
              </a:rPr>
              <a:t>Схема електрична принципова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15616"/>
            <a:ext cx="7128792" cy="5543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51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cap="all" dirty="0">
                <a:latin typeface="Times New Roman"/>
                <a:ea typeface="Times New Roman"/>
              </a:rPr>
              <a:t>Дистанційний контроль температури. Пристрій вимірювання</a:t>
            </a:r>
            <a:r>
              <a:rPr lang="ru-RU" sz="16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Times New Roman"/>
              </a:rPr>
            </a:br>
            <a:r>
              <a:rPr lang="uk-UA" sz="1600" i="1" dirty="0">
                <a:solidFill>
                  <a:srgbClr val="000000"/>
                </a:solidFill>
                <a:latin typeface="Arial"/>
              </a:rPr>
              <a:t>Плата </a:t>
            </a:r>
            <a:r>
              <a:rPr lang="uk-UA" sz="1600" i="1" dirty="0" smtClean="0">
                <a:solidFill>
                  <a:srgbClr val="000000"/>
                </a:solidFill>
                <a:latin typeface="Arial"/>
              </a:rPr>
              <a:t>друкована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98" y="1124744"/>
            <a:ext cx="7876242" cy="5532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1107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cap="all" dirty="0">
                <a:latin typeface="Times New Roman"/>
                <a:ea typeface="Times New Roman"/>
              </a:rPr>
              <a:t>Дистанційний контроль температури. Пристрій вимірювання</a:t>
            </a:r>
            <a:r>
              <a:rPr lang="ru-RU" sz="16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Times New Roman"/>
              </a:rPr>
            </a:br>
            <a:r>
              <a:rPr lang="uk-UA" sz="1600" i="1" dirty="0" smtClean="0">
                <a:solidFill>
                  <a:srgbClr val="000000"/>
                </a:solidFill>
                <a:latin typeface="Arial"/>
              </a:rPr>
              <a:t>Складальне креслення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651700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2549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56895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 в тому, що необхідність розробки подібного пристрою та можливість отримання прибутку в процесі його збуту, що в теперішніх умовах є найголовнішим чинником при прийнятті рішення щодо виробництва нової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продукції.В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роботі розроблявся пристрій вимірювання дистанційного контролю температури, з метою здійснення проектування друкованої плати та визначення експлуатаційних характеристик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пристрою.Було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проведено порівняльну характеристику приладу, що розроблявся, із вже існуючими прототипами та аналогами, вказані переваги та недоліки.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 пристрою та його розробки була запропонована електрична принципова схема пристрою на основі мікросхем. На основі проаналізованої інформації та аспекти роботи пристрою ми обрали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данну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компоновку,я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 відповідає всім нормам (естетичним, ергономічним та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трактичним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 електричної принципової схеми проведено трасування та встановлені розміри плати виробу 100 × 85 мм і розрахована маса 73,6 г. За матеріал для друкованої плати вибрано склотекстоліт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фольгований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двосторонній марки СФ-2-35-2, який має товщину фольги 35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мкм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товщина матеріалу з фольгою 2 мм. Були проведені розрахунки електромагнітної сумісності елементів, механічної міцності друкованої плати, а саме: на удар, на вібрацію, розрахунок на надійність, теплові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розрахунки.</a:t>
            </a:r>
          </a:p>
          <a:p>
            <a:r>
              <a:rPr lang="uk-UA" sz="1600" dirty="0" smtClean="0"/>
              <a:t>	Розрахунок </a:t>
            </a:r>
            <a:r>
              <a:rPr lang="uk-UA" sz="1600" dirty="0"/>
              <a:t>всіх параметрів приладу з економічної точки зору. Вирахували: </a:t>
            </a:r>
            <a:r>
              <a:rPr lang="uk-UA" sz="1600" dirty="0" err="1"/>
              <a:t>заробітню</a:t>
            </a:r>
            <a:r>
              <a:rPr lang="uk-UA" sz="1600" dirty="0"/>
              <a:t> плату, затрати на виробництво та компоненти. Прибуток приблизно становить 680 тис грн.</a:t>
            </a:r>
            <a:endParaRPr lang="ru-RU" sz="1600" dirty="0"/>
          </a:p>
          <a:p>
            <a:r>
              <a:rPr lang="uk-UA" sz="1600" smtClean="0"/>
              <a:t>	В </a:t>
            </a:r>
            <a:r>
              <a:rPr lang="uk-UA" sz="1600" dirty="0"/>
              <a:t>ході дипломної роботи було детально розглянуті питання по охороні праці та з цивільного захисту щодо даного пристрою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485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800" y="2708920"/>
            <a:ext cx="3096344" cy="748680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Дякую за увагу!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22641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124</Words>
  <Application>Microsoft Office PowerPoint</Application>
  <PresentationFormat>Экран (4:3)</PresentationFormat>
  <Paragraphs>51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1 ТЕХНІЧНЕ ОБҐРУНТУВАННЯ ДОЦІЛЬНОСТІ РОЗРОБКИ 1.1Аналіз попередніх досліджень.   </vt:lpstr>
      <vt:lpstr>Презентация PowerPoint</vt:lpstr>
      <vt:lpstr>Презентация PowerPoint</vt:lpstr>
      <vt:lpstr>Презентация PowerPoint</vt:lpstr>
      <vt:lpstr>2 РОЗРОБКА КОНСТРУКЦІЇ ДРУКОВАНОЇ ПЛАТИ ПРИСТРОЮ ДИСТАНЦІЙНОГО КОНТРОЛЮ ТЕМПЕРАТУРИ</vt:lpstr>
      <vt:lpstr>Дистанційний контроль температури. Пристрій вимірювання Схема електрична принципова</vt:lpstr>
      <vt:lpstr>Дистанційний контроль температури. Пристрій вимірювання Плата друкована</vt:lpstr>
      <vt:lpstr>Дистанційний контроль температури. Пристрій вимірювання Складальне креслення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34</cp:revision>
  <dcterms:created xsi:type="dcterms:W3CDTF">2013-03-13T10:02:15Z</dcterms:created>
  <dcterms:modified xsi:type="dcterms:W3CDTF">2015-06-17T22:51:28Z</dcterms:modified>
</cp:coreProperties>
</file>